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504" r:id="rId3"/>
    <p:sldId id="505" r:id="rId4"/>
    <p:sldId id="506" r:id="rId5"/>
    <p:sldId id="507" r:id="rId6"/>
    <p:sldId id="508" r:id="rId7"/>
    <p:sldId id="509" r:id="rId8"/>
    <p:sldId id="511" r:id="rId9"/>
    <p:sldId id="510" r:id="rId10"/>
    <p:sldId id="512" r:id="rId11"/>
    <p:sldId id="513" r:id="rId12"/>
    <p:sldId id="514" r:id="rId13"/>
    <p:sldId id="515" r:id="rId14"/>
    <p:sldId id="516" r:id="rId15"/>
    <p:sldId id="517" r:id="rId16"/>
    <p:sldId id="518" r:id="rId17"/>
    <p:sldId id="519" r:id="rId18"/>
    <p:sldId id="520" r:id="rId19"/>
    <p:sldId id="521" r:id="rId20"/>
    <p:sldId id="522" r:id="rId21"/>
    <p:sldId id="523" r:id="rId22"/>
    <p:sldId id="524" r:id="rId23"/>
    <p:sldId id="525" r:id="rId24"/>
    <p:sldId id="526" r:id="rId25"/>
    <p:sldId id="527" r:id="rId26"/>
    <p:sldId id="528" r:id="rId27"/>
    <p:sldId id="529" r:id="rId28"/>
    <p:sldId id="530" r:id="rId29"/>
    <p:sldId id="531" r:id="rId30"/>
    <p:sldId id="534" r:id="rId31"/>
    <p:sldId id="532" r:id="rId32"/>
    <p:sldId id="533" r:id="rId33"/>
    <p:sldId id="535" r:id="rId34"/>
    <p:sldId id="536" r:id="rId35"/>
    <p:sldId id="537" r:id="rId36"/>
    <p:sldId id="538" r:id="rId37"/>
    <p:sldId id="539" r:id="rId38"/>
    <p:sldId id="540" r:id="rId39"/>
    <p:sldId id="541" r:id="rId40"/>
    <p:sldId id="542" r:id="rId41"/>
    <p:sldId id="543" r:id="rId42"/>
    <p:sldId id="54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1" d="100"/>
          <a:sy n="51" d="100"/>
        </p:scale>
        <p:origin x="1256"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418D5-5276-5553-2766-ED1C3BDE572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DA85A25A-6BD0-50A9-AC21-92320B9D1A2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A6CFAE0B-314D-A4F5-111C-C354E8B586E5}"/>
              </a:ext>
            </a:extLst>
          </p:cNvPr>
          <p:cNvSpPr>
            <a:spLocks noGrp="1"/>
          </p:cNvSpPr>
          <p:nvPr>
            <p:ph type="dt" sz="half" idx="10"/>
          </p:nvPr>
        </p:nvSpPr>
        <p:spPr/>
        <p:txBody>
          <a:bodyPr/>
          <a:lstStyle/>
          <a:p>
            <a:fld id="{1B963290-5C62-4E2F-80DE-B37B1D1B5730}" type="datetimeFigureOut">
              <a:rPr lang="en-GB" smtClean="0"/>
              <a:t>24/03/2025</a:t>
            </a:fld>
            <a:endParaRPr lang="en-GB"/>
          </a:p>
        </p:txBody>
      </p:sp>
      <p:sp>
        <p:nvSpPr>
          <p:cNvPr id="5" name="Footer Placeholder 4">
            <a:extLst>
              <a:ext uri="{FF2B5EF4-FFF2-40B4-BE49-F238E27FC236}">
                <a16:creationId xmlns:a16="http://schemas.microsoft.com/office/drawing/2014/main" id="{ACBD30C9-499E-6455-13B1-3C7CCCDFBF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8008A2-F5CA-F20A-66E8-97798D11E342}"/>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12206453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B5CA1-B893-28A0-A4EA-703C78135D2B}"/>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99A1DB4-F898-D129-F337-D455AB22DB4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A022FA05-D3B6-B28A-DA89-54F3ED16E2FA}"/>
              </a:ext>
            </a:extLst>
          </p:cNvPr>
          <p:cNvSpPr>
            <a:spLocks noGrp="1"/>
          </p:cNvSpPr>
          <p:nvPr>
            <p:ph type="dt" sz="half" idx="10"/>
          </p:nvPr>
        </p:nvSpPr>
        <p:spPr/>
        <p:txBody>
          <a:bodyPr/>
          <a:lstStyle/>
          <a:p>
            <a:fld id="{1B963290-5C62-4E2F-80DE-B37B1D1B5730}" type="datetimeFigureOut">
              <a:rPr lang="en-GB" smtClean="0"/>
              <a:t>24/03/2025</a:t>
            </a:fld>
            <a:endParaRPr lang="en-GB"/>
          </a:p>
        </p:txBody>
      </p:sp>
      <p:sp>
        <p:nvSpPr>
          <p:cNvPr id="5" name="Footer Placeholder 4">
            <a:extLst>
              <a:ext uri="{FF2B5EF4-FFF2-40B4-BE49-F238E27FC236}">
                <a16:creationId xmlns:a16="http://schemas.microsoft.com/office/drawing/2014/main" id="{44C07632-CF6B-E815-BE63-7E1FE47A495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1A8CD91-1FD2-E617-E4CA-73F050B94C1D}"/>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1790166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A9597C-66D8-EC26-286C-8E78DE4E22B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199CF90-DEC8-1622-C4C7-9E1419F4426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2D1CE94-00FA-451B-063B-4E94588676AF}"/>
              </a:ext>
            </a:extLst>
          </p:cNvPr>
          <p:cNvSpPr>
            <a:spLocks noGrp="1"/>
          </p:cNvSpPr>
          <p:nvPr>
            <p:ph type="dt" sz="half" idx="10"/>
          </p:nvPr>
        </p:nvSpPr>
        <p:spPr/>
        <p:txBody>
          <a:bodyPr/>
          <a:lstStyle/>
          <a:p>
            <a:fld id="{1B963290-5C62-4E2F-80DE-B37B1D1B5730}" type="datetimeFigureOut">
              <a:rPr lang="en-GB" smtClean="0"/>
              <a:t>24/03/2025</a:t>
            </a:fld>
            <a:endParaRPr lang="en-GB"/>
          </a:p>
        </p:txBody>
      </p:sp>
      <p:sp>
        <p:nvSpPr>
          <p:cNvPr id="5" name="Footer Placeholder 4">
            <a:extLst>
              <a:ext uri="{FF2B5EF4-FFF2-40B4-BE49-F238E27FC236}">
                <a16:creationId xmlns:a16="http://schemas.microsoft.com/office/drawing/2014/main" id="{299D237F-96C5-535E-F276-ABE38E475C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D17AE38-97B1-CCCC-0AA8-4CD8DB9CAF19}"/>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2650810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92228A-8EA8-291C-35A1-F99E59AC1A2A}"/>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91C5A7F6-7235-876B-3B2F-8AE81B44576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D376F630-0C6D-8FD4-63C8-AE64A10933F9}"/>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A4046A29-3540-C6AC-6DC1-CA115AB2EA88}"/>
              </a:ext>
            </a:extLst>
          </p:cNvPr>
          <p:cNvSpPr>
            <a:spLocks noGrp="1"/>
          </p:cNvSpPr>
          <p:nvPr>
            <p:ph type="dt" sz="half" idx="10"/>
          </p:nvPr>
        </p:nvSpPr>
        <p:spPr/>
        <p:txBody>
          <a:bodyPr/>
          <a:lstStyle/>
          <a:p>
            <a:fld id="{1B963290-5C62-4E2F-80DE-B37B1D1B5730}" type="datetimeFigureOut">
              <a:rPr lang="en-GB" smtClean="0"/>
              <a:t>24/03/2025</a:t>
            </a:fld>
            <a:endParaRPr lang="en-GB"/>
          </a:p>
        </p:txBody>
      </p:sp>
      <p:sp>
        <p:nvSpPr>
          <p:cNvPr id="6" name="Footer Placeholder 5">
            <a:extLst>
              <a:ext uri="{FF2B5EF4-FFF2-40B4-BE49-F238E27FC236}">
                <a16:creationId xmlns:a16="http://schemas.microsoft.com/office/drawing/2014/main" id="{187A34D7-D7BF-B4DF-51E6-BD132CDCF6F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7DA8467-D576-B2EC-2736-CAFC50347092}"/>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30494835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E95C7E-8B53-0529-7DDA-024F252964EC}"/>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2C2730CD-3B04-09EA-6FA8-94973F86309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3DFE952-22ED-27BD-5E13-CC18ECCDA055}"/>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4857A809-AB1F-DBAA-E625-92BB154CFB5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874E5F0-AC6C-C463-69F3-7F216F16505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8E5C33D3-B8B9-D048-8D04-090F831853C5}"/>
              </a:ext>
            </a:extLst>
          </p:cNvPr>
          <p:cNvSpPr>
            <a:spLocks noGrp="1"/>
          </p:cNvSpPr>
          <p:nvPr>
            <p:ph type="dt" sz="half" idx="10"/>
          </p:nvPr>
        </p:nvSpPr>
        <p:spPr/>
        <p:txBody>
          <a:bodyPr/>
          <a:lstStyle/>
          <a:p>
            <a:fld id="{1B963290-5C62-4E2F-80DE-B37B1D1B5730}" type="datetimeFigureOut">
              <a:rPr lang="en-GB" smtClean="0"/>
              <a:t>24/03/2025</a:t>
            </a:fld>
            <a:endParaRPr lang="en-GB"/>
          </a:p>
        </p:txBody>
      </p:sp>
      <p:sp>
        <p:nvSpPr>
          <p:cNvPr id="8" name="Footer Placeholder 7">
            <a:extLst>
              <a:ext uri="{FF2B5EF4-FFF2-40B4-BE49-F238E27FC236}">
                <a16:creationId xmlns:a16="http://schemas.microsoft.com/office/drawing/2014/main" id="{D30F9509-B260-5180-8E9E-3FD6EB6CC1F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B89A3DA-C6E7-88AD-76DC-7B3E8294B6DB}"/>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200724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BE7EE-953F-4268-2010-2F10C84FC36F}"/>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3424EDC8-595C-F364-DB26-580B2847CCD0}"/>
              </a:ext>
            </a:extLst>
          </p:cNvPr>
          <p:cNvSpPr>
            <a:spLocks noGrp="1"/>
          </p:cNvSpPr>
          <p:nvPr>
            <p:ph type="dt" sz="half" idx="10"/>
          </p:nvPr>
        </p:nvSpPr>
        <p:spPr/>
        <p:txBody>
          <a:bodyPr/>
          <a:lstStyle/>
          <a:p>
            <a:fld id="{1B963290-5C62-4E2F-80DE-B37B1D1B5730}" type="datetimeFigureOut">
              <a:rPr lang="en-GB" smtClean="0"/>
              <a:t>24/03/2025</a:t>
            </a:fld>
            <a:endParaRPr lang="en-GB"/>
          </a:p>
        </p:txBody>
      </p:sp>
      <p:sp>
        <p:nvSpPr>
          <p:cNvPr id="4" name="Footer Placeholder 3">
            <a:extLst>
              <a:ext uri="{FF2B5EF4-FFF2-40B4-BE49-F238E27FC236}">
                <a16:creationId xmlns:a16="http://schemas.microsoft.com/office/drawing/2014/main" id="{20615E8F-3E6C-DCBA-4DB6-36F74B7A214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BA29123-77AF-1C4E-3C81-75C855DC44A8}"/>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3596262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13C617-C45B-1597-5C2C-DF70CFF4F89A}"/>
              </a:ext>
            </a:extLst>
          </p:cNvPr>
          <p:cNvSpPr>
            <a:spLocks noGrp="1"/>
          </p:cNvSpPr>
          <p:nvPr>
            <p:ph type="dt" sz="half" idx="10"/>
          </p:nvPr>
        </p:nvSpPr>
        <p:spPr/>
        <p:txBody>
          <a:bodyPr/>
          <a:lstStyle/>
          <a:p>
            <a:fld id="{1B963290-5C62-4E2F-80DE-B37B1D1B5730}" type="datetimeFigureOut">
              <a:rPr lang="en-GB" smtClean="0"/>
              <a:t>24/03/2025</a:t>
            </a:fld>
            <a:endParaRPr lang="en-GB"/>
          </a:p>
        </p:txBody>
      </p:sp>
      <p:sp>
        <p:nvSpPr>
          <p:cNvPr id="3" name="Footer Placeholder 2">
            <a:extLst>
              <a:ext uri="{FF2B5EF4-FFF2-40B4-BE49-F238E27FC236}">
                <a16:creationId xmlns:a16="http://schemas.microsoft.com/office/drawing/2014/main" id="{29AE43B3-54CF-EA55-B7C9-75B9510524D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2C5D99D-263B-B23B-6769-A324C134BB27}"/>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12765884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97BD01-F4A0-803D-B98B-FCC3B242EE8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E98E62D6-6392-CA6A-DF9C-04F44A9F14A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4CD9EC6D-45B9-AB04-67C7-074349A362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214CA19D-5469-0115-A642-A90BEBDBCB96}"/>
              </a:ext>
            </a:extLst>
          </p:cNvPr>
          <p:cNvSpPr>
            <a:spLocks noGrp="1"/>
          </p:cNvSpPr>
          <p:nvPr>
            <p:ph type="dt" sz="half" idx="10"/>
          </p:nvPr>
        </p:nvSpPr>
        <p:spPr/>
        <p:txBody>
          <a:bodyPr/>
          <a:lstStyle/>
          <a:p>
            <a:fld id="{1B963290-5C62-4E2F-80DE-B37B1D1B5730}" type="datetimeFigureOut">
              <a:rPr lang="en-GB" smtClean="0"/>
              <a:t>24/03/2025</a:t>
            </a:fld>
            <a:endParaRPr lang="en-GB"/>
          </a:p>
        </p:txBody>
      </p:sp>
      <p:sp>
        <p:nvSpPr>
          <p:cNvPr id="6" name="Footer Placeholder 5">
            <a:extLst>
              <a:ext uri="{FF2B5EF4-FFF2-40B4-BE49-F238E27FC236}">
                <a16:creationId xmlns:a16="http://schemas.microsoft.com/office/drawing/2014/main" id="{7A05D6D3-B4C0-A1F3-409F-0439314585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E34FABC-0486-E7A5-7EB7-20DAC1F08E8B}"/>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1030213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6C0A6-DAEE-8152-EB4D-3EAFF53D3FC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2C02F526-BE82-F15B-0B35-01E41F75AA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AF48DF9-9362-8CFA-B33E-5D67991116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9B2873C-95A1-28F9-CE3A-42F9414801F7}"/>
              </a:ext>
            </a:extLst>
          </p:cNvPr>
          <p:cNvSpPr>
            <a:spLocks noGrp="1"/>
          </p:cNvSpPr>
          <p:nvPr>
            <p:ph type="dt" sz="half" idx="10"/>
          </p:nvPr>
        </p:nvSpPr>
        <p:spPr/>
        <p:txBody>
          <a:bodyPr/>
          <a:lstStyle/>
          <a:p>
            <a:fld id="{1B963290-5C62-4E2F-80DE-B37B1D1B5730}" type="datetimeFigureOut">
              <a:rPr lang="en-GB" smtClean="0"/>
              <a:t>24/03/2025</a:t>
            </a:fld>
            <a:endParaRPr lang="en-GB"/>
          </a:p>
        </p:txBody>
      </p:sp>
      <p:sp>
        <p:nvSpPr>
          <p:cNvPr id="6" name="Footer Placeholder 5">
            <a:extLst>
              <a:ext uri="{FF2B5EF4-FFF2-40B4-BE49-F238E27FC236}">
                <a16:creationId xmlns:a16="http://schemas.microsoft.com/office/drawing/2014/main" id="{8F6524BA-A0C2-8DEA-87C9-6DF7C297B48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2710B2-15C9-C0A2-F905-8608AC315C85}"/>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1611383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FAA91-A62A-CB48-1677-BAB659592045}"/>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C6C6092B-F536-3E45-03E6-CAACB70E2AC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AAE5593-1C3A-D73E-0EF6-6A8AD87E76A0}"/>
              </a:ext>
            </a:extLst>
          </p:cNvPr>
          <p:cNvSpPr>
            <a:spLocks noGrp="1"/>
          </p:cNvSpPr>
          <p:nvPr>
            <p:ph type="dt" sz="half" idx="10"/>
          </p:nvPr>
        </p:nvSpPr>
        <p:spPr/>
        <p:txBody>
          <a:bodyPr/>
          <a:lstStyle/>
          <a:p>
            <a:fld id="{1B963290-5C62-4E2F-80DE-B37B1D1B5730}" type="datetimeFigureOut">
              <a:rPr lang="en-GB" smtClean="0"/>
              <a:t>24/03/2025</a:t>
            </a:fld>
            <a:endParaRPr lang="en-GB"/>
          </a:p>
        </p:txBody>
      </p:sp>
      <p:sp>
        <p:nvSpPr>
          <p:cNvPr id="5" name="Footer Placeholder 4">
            <a:extLst>
              <a:ext uri="{FF2B5EF4-FFF2-40B4-BE49-F238E27FC236}">
                <a16:creationId xmlns:a16="http://schemas.microsoft.com/office/drawing/2014/main" id="{753D3B55-E6AB-7FA2-6961-7777A3A6B5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BDD9E2-CBC6-AEAC-4616-10152A63B05B}"/>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102613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611F3F3-E427-9E4F-3C5C-71C5A2EBF2C4}"/>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2CE9206E-CD42-9B8B-E983-9A23FEBA056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ED90CC68-1BF4-753C-2A79-E97822CFB0BC}"/>
              </a:ext>
            </a:extLst>
          </p:cNvPr>
          <p:cNvSpPr>
            <a:spLocks noGrp="1"/>
          </p:cNvSpPr>
          <p:nvPr>
            <p:ph type="dt" sz="half" idx="10"/>
          </p:nvPr>
        </p:nvSpPr>
        <p:spPr/>
        <p:txBody>
          <a:bodyPr/>
          <a:lstStyle/>
          <a:p>
            <a:fld id="{1B963290-5C62-4E2F-80DE-B37B1D1B5730}" type="datetimeFigureOut">
              <a:rPr lang="en-GB" smtClean="0"/>
              <a:t>24/03/2025</a:t>
            </a:fld>
            <a:endParaRPr lang="en-GB"/>
          </a:p>
        </p:txBody>
      </p:sp>
      <p:sp>
        <p:nvSpPr>
          <p:cNvPr id="5" name="Footer Placeholder 4">
            <a:extLst>
              <a:ext uri="{FF2B5EF4-FFF2-40B4-BE49-F238E27FC236}">
                <a16:creationId xmlns:a16="http://schemas.microsoft.com/office/drawing/2014/main" id="{3706463C-6668-0588-6425-A7FB46ECD6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29DB9C-4B0C-AF21-D061-647343149C2B}"/>
              </a:ext>
            </a:extLst>
          </p:cNvPr>
          <p:cNvSpPr>
            <a:spLocks noGrp="1"/>
          </p:cNvSpPr>
          <p:nvPr>
            <p:ph type="sldNum" sz="quarter" idx="12"/>
          </p:nvPr>
        </p:nvSpPr>
        <p:spPr/>
        <p:txBody>
          <a:bodyPr/>
          <a:lstStyle/>
          <a:p>
            <a:fld id="{42B07AE5-7515-4911-A7D8-A453226CDB9A}" type="slidenum">
              <a:rPr lang="en-GB" smtClean="0"/>
              <a:t>‹#›</a:t>
            </a:fld>
            <a:endParaRPr lang="en-GB"/>
          </a:p>
        </p:txBody>
      </p:sp>
    </p:spTree>
    <p:extLst>
      <p:ext uri="{BB962C8B-B14F-4D97-AF65-F5344CB8AC3E}">
        <p14:creationId xmlns:p14="http://schemas.microsoft.com/office/powerpoint/2010/main" val="695264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7FC9967-E889-ED0C-DEA3-CAB8AB2F355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7FEA353F-C297-09F3-7294-A63BBE84DFE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8575DC13-1034-3840-CA70-9CF9EE03BC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B963290-5C62-4E2F-80DE-B37B1D1B5730}" type="datetimeFigureOut">
              <a:rPr lang="en-GB" smtClean="0"/>
              <a:t>24/03/2025</a:t>
            </a:fld>
            <a:endParaRPr lang="en-GB"/>
          </a:p>
        </p:txBody>
      </p:sp>
      <p:sp>
        <p:nvSpPr>
          <p:cNvPr id="5" name="Footer Placeholder 4">
            <a:extLst>
              <a:ext uri="{FF2B5EF4-FFF2-40B4-BE49-F238E27FC236}">
                <a16:creationId xmlns:a16="http://schemas.microsoft.com/office/drawing/2014/main" id="{A47AE146-07C4-CE9D-7655-57C2A889A56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03F9B362-3C0F-B3DF-8829-7803916373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2B07AE5-7515-4911-A7D8-A453226CDB9A}" type="slidenum">
              <a:rPr lang="en-GB" smtClean="0"/>
              <a:t>‹#›</a:t>
            </a:fld>
            <a:endParaRPr lang="en-GB"/>
          </a:p>
        </p:txBody>
      </p:sp>
    </p:spTree>
    <p:extLst>
      <p:ext uri="{BB962C8B-B14F-4D97-AF65-F5344CB8AC3E}">
        <p14:creationId xmlns:p14="http://schemas.microsoft.com/office/powerpoint/2010/main" val="389122064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21E9CF-DB8A-544C-76F2-0B505EF53319}"/>
              </a:ext>
            </a:extLst>
          </p:cNvPr>
          <p:cNvSpPr>
            <a:spLocks noGrp="1"/>
          </p:cNvSpPr>
          <p:nvPr>
            <p:ph type="ctrTitle"/>
          </p:nvPr>
        </p:nvSpPr>
        <p:spPr/>
        <p:txBody>
          <a:bodyPr/>
          <a:lstStyle/>
          <a:p>
            <a:r>
              <a:rPr lang="en-GB" dirty="0"/>
              <a:t>Concepts of Peace: Movements, Ideas, Practice</a:t>
            </a:r>
          </a:p>
        </p:txBody>
      </p:sp>
      <p:sp>
        <p:nvSpPr>
          <p:cNvPr id="3" name="Subtitle 2">
            <a:extLst>
              <a:ext uri="{FF2B5EF4-FFF2-40B4-BE49-F238E27FC236}">
                <a16:creationId xmlns:a16="http://schemas.microsoft.com/office/drawing/2014/main" id="{8E758640-62F2-9F2E-3C62-B4BF2151B170}"/>
              </a:ext>
            </a:extLst>
          </p:cNvPr>
          <p:cNvSpPr>
            <a:spLocks noGrp="1"/>
          </p:cNvSpPr>
          <p:nvPr>
            <p:ph type="subTitle" idx="1"/>
          </p:nvPr>
        </p:nvSpPr>
        <p:spPr/>
        <p:txBody>
          <a:bodyPr/>
          <a:lstStyle/>
          <a:p>
            <a:r>
              <a:rPr lang="en-GB" sz="3600" dirty="0"/>
              <a:t>Lecture 7 and 8: Roots of Conflict; Conflict Management, Resolution, and Transformation </a:t>
            </a:r>
          </a:p>
          <a:p>
            <a:endParaRPr lang="en-GB" dirty="0"/>
          </a:p>
        </p:txBody>
      </p:sp>
    </p:spTree>
    <p:extLst>
      <p:ext uri="{BB962C8B-B14F-4D97-AF65-F5344CB8AC3E}">
        <p14:creationId xmlns:p14="http://schemas.microsoft.com/office/powerpoint/2010/main" val="20790708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3B8B5-EE40-F4AB-5AFA-28569A6B90B0}"/>
              </a:ext>
            </a:extLst>
          </p:cNvPr>
          <p:cNvSpPr>
            <a:spLocks noGrp="1"/>
          </p:cNvSpPr>
          <p:nvPr>
            <p:ph type="title"/>
          </p:nvPr>
        </p:nvSpPr>
        <p:spPr/>
        <p:txBody>
          <a:bodyPr/>
          <a:lstStyle/>
          <a:p>
            <a:pPr algn="ctr"/>
            <a:r>
              <a:rPr lang="en-GB" dirty="0"/>
              <a:t>Roots of Conflict</a:t>
            </a:r>
          </a:p>
        </p:txBody>
      </p:sp>
      <p:sp>
        <p:nvSpPr>
          <p:cNvPr id="3" name="Content Placeholder 2">
            <a:extLst>
              <a:ext uri="{FF2B5EF4-FFF2-40B4-BE49-F238E27FC236}">
                <a16:creationId xmlns:a16="http://schemas.microsoft.com/office/drawing/2014/main" id="{EEE90E61-F0E7-BF76-A29F-9B6AB60C96C5}"/>
              </a:ext>
            </a:extLst>
          </p:cNvPr>
          <p:cNvSpPr>
            <a:spLocks noGrp="1"/>
          </p:cNvSpPr>
          <p:nvPr>
            <p:ph idx="1"/>
          </p:nvPr>
        </p:nvSpPr>
        <p:spPr/>
        <p:txBody>
          <a:bodyPr/>
          <a:lstStyle/>
          <a:p>
            <a:r>
              <a:rPr lang="en-GB" kern="100" dirty="0">
                <a:effectLst/>
                <a:latin typeface="Aptos" panose="020B0004020202020204" pitchFamily="34" charset="0"/>
                <a:ea typeface="Aptos" panose="020B0004020202020204" pitchFamily="34" charset="0"/>
                <a:cs typeface="Times New Roman" panose="02020603050405020304" pitchFamily="18" charset="0"/>
              </a:rPr>
              <a:t>The English word “conflict” derives from the Latin word </a:t>
            </a:r>
            <a:r>
              <a:rPr lang="en-GB" i="1" kern="100" dirty="0" err="1">
                <a:effectLst/>
                <a:latin typeface="Aptos" panose="020B0004020202020204" pitchFamily="34" charset="0"/>
                <a:ea typeface="Aptos" panose="020B0004020202020204" pitchFamily="34" charset="0"/>
                <a:cs typeface="Times New Roman" panose="02020603050405020304" pitchFamily="18" charset="0"/>
              </a:rPr>
              <a:t>confligere</a:t>
            </a:r>
            <a:r>
              <a:rPr lang="en-GB" kern="100" dirty="0">
                <a:effectLst/>
                <a:latin typeface="Aptos" panose="020B0004020202020204" pitchFamily="34" charset="0"/>
                <a:ea typeface="Aptos" panose="020B0004020202020204" pitchFamily="34" charset="0"/>
                <a:cs typeface="Times New Roman" panose="02020603050405020304" pitchFamily="18" charset="0"/>
              </a:rPr>
              <a:t>, to “strike together” </a:t>
            </a:r>
          </a:p>
          <a:p>
            <a:r>
              <a:rPr lang="en-GB" kern="100" dirty="0">
                <a:effectLst/>
                <a:latin typeface="Aptos" panose="020B0004020202020204" pitchFamily="34" charset="0"/>
                <a:ea typeface="Aptos" panose="020B0004020202020204" pitchFamily="34" charset="0"/>
                <a:cs typeface="Times New Roman" panose="02020603050405020304" pitchFamily="18" charset="0"/>
              </a:rPr>
              <a:t>For example, because it is physically impossible for two objects, such as billiard balls, to occupy the same place, if one is in motion toward the other and strikes it, then it collides or conflicts with it and displaces it. Conflict is inevitable and may or may not be destructive. </a:t>
            </a:r>
          </a:p>
          <a:p>
            <a:endParaRPr lang="en-GB" dirty="0"/>
          </a:p>
        </p:txBody>
      </p:sp>
    </p:spTree>
    <p:extLst>
      <p:ext uri="{BB962C8B-B14F-4D97-AF65-F5344CB8AC3E}">
        <p14:creationId xmlns:p14="http://schemas.microsoft.com/office/powerpoint/2010/main" val="30402694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D4075-BE7A-6CE8-F32D-55439F0FB2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B2A1C7-6E93-879F-CBA7-E51D07445488}"/>
              </a:ext>
            </a:extLst>
          </p:cNvPr>
          <p:cNvSpPr>
            <a:spLocks noGrp="1"/>
          </p:cNvSpPr>
          <p:nvPr>
            <p:ph type="title"/>
          </p:nvPr>
        </p:nvSpPr>
        <p:spPr/>
        <p:txBody>
          <a:bodyPr/>
          <a:lstStyle/>
          <a:p>
            <a:pPr algn="ctr"/>
            <a:r>
              <a:rPr lang="en-GB" dirty="0"/>
              <a:t>Roots of Conflict</a:t>
            </a:r>
          </a:p>
        </p:txBody>
      </p:sp>
      <p:sp>
        <p:nvSpPr>
          <p:cNvPr id="3" name="Content Placeholder 2">
            <a:extLst>
              <a:ext uri="{FF2B5EF4-FFF2-40B4-BE49-F238E27FC236}">
                <a16:creationId xmlns:a16="http://schemas.microsoft.com/office/drawing/2014/main" id="{1C11F84C-2B31-995D-3AE8-10B8B8B1C9D8}"/>
              </a:ext>
            </a:extLst>
          </p:cNvPr>
          <p:cNvSpPr>
            <a:spLocks noGrp="1"/>
          </p:cNvSpPr>
          <p:nvPr>
            <p:ph idx="1"/>
          </p:nvPr>
        </p:nvSpPr>
        <p:spPr/>
        <p:txBody>
          <a:bodyPr/>
          <a:lstStyle/>
          <a:p>
            <a:pPr>
              <a:lnSpc>
                <a:spcPct val="107000"/>
              </a:lnSpc>
              <a:spcAft>
                <a:spcPts val="800"/>
              </a:spcAf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Conflict within and between individuals may occur for a number of reasons. </a:t>
            </a:r>
          </a:p>
          <a:p>
            <a:pPr>
              <a:lnSpc>
                <a:spcPct val="107000"/>
              </a:lnSpc>
              <a:spcAft>
                <a:spcPts val="800"/>
              </a:spcAf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For Sigmund Freud, we are torn between our innate drives for love and self-preservation on the one hand, and aggression and destruction on the other hand. </a:t>
            </a:r>
          </a:p>
          <a:p>
            <a:pPr>
              <a:lnSpc>
                <a:spcPct val="107000"/>
              </a:lnSpc>
              <a:spcAft>
                <a:spcPts val="800"/>
              </a:spcAf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Johan Galtung states that human conflicts are due to a real or perceived incompatibility, or contradiction, between conflicting parties’ attitudes, </a:t>
            </a:r>
            <a:r>
              <a:rPr lang="en-GB" sz="2400" kern="100" dirty="0" err="1">
                <a:effectLst/>
                <a:latin typeface="Aptos" panose="020B0004020202020204" pitchFamily="34" charset="0"/>
                <a:ea typeface="Aptos" panose="020B0004020202020204" pitchFamily="34" charset="0"/>
                <a:cs typeface="Times New Roman" panose="02020603050405020304" pitchFamily="18" charset="0"/>
              </a:rPr>
              <a:t>behaviors</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interests, needs, positions, and /or values. </a:t>
            </a:r>
          </a:p>
          <a:p>
            <a:endParaRPr lang="en-GB" dirty="0"/>
          </a:p>
        </p:txBody>
      </p:sp>
    </p:spTree>
    <p:extLst>
      <p:ext uri="{BB962C8B-B14F-4D97-AF65-F5344CB8AC3E}">
        <p14:creationId xmlns:p14="http://schemas.microsoft.com/office/powerpoint/2010/main" val="37640163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3D58D-0BB9-E6F0-B92E-197A04CB0B3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C60370-81C9-D506-80F9-D3023C1E1F58}"/>
              </a:ext>
            </a:extLst>
          </p:cNvPr>
          <p:cNvSpPr>
            <a:spLocks noGrp="1"/>
          </p:cNvSpPr>
          <p:nvPr>
            <p:ph type="title"/>
          </p:nvPr>
        </p:nvSpPr>
        <p:spPr/>
        <p:txBody>
          <a:bodyPr/>
          <a:lstStyle/>
          <a:p>
            <a:pPr algn="ctr"/>
            <a:r>
              <a:rPr lang="en-GB" dirty="0"/>
              <a:t>Roots of Conflict</a:t>
            </a:r>
          </a:p>
        </p:txBody>
      </p:sp>
      <p:sp>
        <p:nvSpPr>
          <p:cNvPr id="3" name="Content Placeholder 2">
            <a:extLst>
              <a:ext uri="{FF2B5EF4-FFF2-40B4-BE49-F238E27FC236}">
                <a16:creationId xmlns:a16="http://schemas.microsoft.com/office/drawing/2014/main" id="{D88EFBB7-725D-5D68-36AA-BF0E3AA4A009}"/>
              </a:ext>
            </a:extLst>
          </p:cNvPr>
          <p:cNvSpPr>
            <a:spLocks noGrp="1"/>
          </p:cNvSpPr>
          <p:nvPr>
            <p:ph idx="1"/>
          </p:nvPr>
        </p:nvSpPr>
        <p:spPr/>
        <p:txBody>
          <a:bodyPr>
            <a:normAutofit fontScale="92500"/>
          </a:bodyPr>
          <a:lstStyle/>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If conflicts are not addressed, or managed at an early stage in the dispute, they may escalate, and the conflict parties may employ whatever means they have available, including threats, legal reprisals, and direct or indirect violence, to defeat the other and win the conflict. </a:t>
            </a: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Parties in conflict may resort to three basic types of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behavior</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a:t>
            </a:r>
          </a:p>
          <a:p>
            <a:pPr marL="457200" lvl="1" indent="0">
              <a:lnSpc>
                <a:spcPct val="107000"/>
              </a:lnSpc>
              <a:spcAft>
                <a:spcPts val="800"/>
              </a:spcAft>
              <a:buNone/>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1) persuasion</a:t>
            </a:r>
          </a:p>
          <a:p>
            <a:pPr marL="457200" lvl="1" indent="0">
              <a:lnSpc>
                <a:spcPct val="107000"/>
              </a:lnSpc>
              <a:spcAft>
                <a:spcPts val="800"/>
              </a:spcAft>
              <a:buNone/>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2) coercion </a:t>
            </a:r>
          </a:p>
          <a:p>
            <a:pPr marL="457200" lvl="1" indent="0">
              <a:lnSpc>
                <a:spcPct val="107000"/>
              </a:lnSpc>
              <a:spcAft>
                <a:spcPts val="800"/>
              </a:spcAft>
              <a:buNone/>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3) reward </a:t>
            </a: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If arguments fail, the force of arms often intercedes. If and when the opponents tire of threats and/or violence, one or both parties may be induced by positive and/or negative sanctions to cease hostilities. </a:t>
            </a:r>
          </a:p>
          <a:p>
            <a:endParaRPr lang="en-GB" dirty="0"/>
          </a:p>
        </p:txBody>
      </p:sp>
    </p:spTree>
    <p:extLst>
      <p:ext uri="{BB962C8B-B14F-4D97-AF65-F5344CB8AC3E}">
        <p14:creationId xmlns:p14="http://schemas.microsoft.com/office/powerpoint/2010/main" val="39433942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C7CED-9C2D-EF72-AB16-592CA92EEEE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F64233-1E16-CB37-BCB0-7FE5097ACECB}"/>
              </a:ext>
            </a:extLst>
          </p:cNvPr>
          <p:cNvSpPr>
            <a:spLocks noGrp="1"/>
          </p:cNvSpPr>
          <p:nvPr>
            <p:ph type="title"/>
          </p:nvPr>
        </p:nvSpPr>
        <p:spPr/>
        <p:txBody>
          <a:bodyPr/>
          <a:lstStyle/>
          <a:p>
            <a:pPr algn="ctr"/>
            <a:r>
              <a:rPr lang="en-GB" dirty="0"/>
              <a:t>Roots of Conflict</a:t>
            </a:r>
          </a:p>
        </p:txBody>
      </p:sp>
      <p:sp>
        <p:nvSpPr>
          <p:cNvPr id="3" name="Content Placeholder 2">
            <a:extLst>
              <a:ext uri="{FF2B5EF4-FFF2-40B4-BE49-F238E27FC236}">
                <a16:creationId xmlns:a16="http://schemas.microsoft.com/office/drawing/2014/main" id="{555DE7AF-AFC8-E3D0-21CE-1F2E430353E1}"/>
              </a:ext>
            </a:extLst>
          </p:cNvPr>
          <p:cNvSpPr>
            <a:spLocks noGrp="1"/>
          </p:cNvSpPr>
          <p:nvPr>
            <p:ph idx="1"/>
          </p:nvPr>
        </p:nvSpPr>
        <p:spPr/>
        <p:txBody>
          <a:bodyPr>
            <a:normAutofit/>
          </a:bodyPr>
          <a:lstStyle/>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Conflicts have different outcomes. One side may win, the other lose, both sides may withdraw temporarily but resume the conflict later. Many international conflicts fit this profile. Many historians believe WWII resulted in part from the failure to address resentments on the pat of Germany against the victors of WWI. </a:t>
            </a: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A conflict may infrequently result in the real or perceived total elimination of the enemy. The Sri Lankan government claims to have eliminated the Tamil Tigers, the Allies destroyed the Nazi regime, and the Free World, led by the United States, won the Cold War once the Soviet Union collapsed. </a:t>
            </a: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Conflict appears to be inherent in human relations and therefore unlikely to be eliminated. Hence the mission of conflict transformers and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peaceworkers</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is not to end conflict but to reduce the likelihood of conflict erupting into violent combat and war.</a:t>
            </a:r>
          </a:p>
          <a:p>
            <a:endParaRPr lang="en-GB" dirty="0"/>
          </a:p>
        </p:txBody>
      </p:sp>
    </p:spTree>
    <p:extLst>
      <p:ext uri="{BB962C8B-B14F-4D97-AF65-F5344CB8AC3E}">
        <p14:creationId xmlns:p14="http://schemas.microsoft.com/office/powerpoint/2010/main" val="1799552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69A26A-13AC-AABE-8595-ADA021FAFF8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6F7F1BA-8583-C165-7A91-B91888A52E9E}"/>
              </a:ext>
            </a:extLst>
          </p:cNvPr>
          <p:cNvSpPr>
            <a:spLocks noGrp="1"/>
          </p:cNvSpPr>
          <p:nvPr>
            <p:ph type="title"/>
          </p:nvPr>
        </p:nvSpPr>
        <p:spPr/>
        <p:txBody>
          <a:bodyPr/>
          <a:lstStyle/>
          <a:p>
            <a:pPr algn="ctr"/>
            <a:r>
              <a:rPr lang="en-GB" dirty="0"/>
              <a:t>The Nature of War</a:t>
            </a:r>
          </a:p>
        </p:txBody>
      </p:sp>
      <p:sp>
        <p:nvSpPr>
          <p:cNvPr id="3" name="Content Placeholder 2">
            <a:extLst>
              <a:ext uri="{FF2B5EF4-FFF2-40B4-BE49-F238E27FC236}">
                <a16:creationId xmlns:a16="http://schemas.microsoft.com/office/drawing/2014/main" id="{DC6BEB36-87A4-574D-4DF3-2770C51B8265}"/>
              </a:ext>
            </a:extLst>
          </p:cNvPr>
          <p:cNvSpPr>
            <a:spLocks noGrp="1"/>
          </p:cNvSpPr>
          <p:nvPr>
            <p:ph idx="1"/>
          </p:nvPr>
        </p:nvSpPr>
        <p:spPr>
          <a:xfrm>
            <a:off x="825674" y="1825625"/>
            <a:ext cx="10515600" cy="4351338"/>
          </a:xfrm>
        </p:spPr>
        <p:txBody>
          <a:bodyPr>
            <a:normAutofit/>
          </a:bodyPr>
          <a:lstStyle/>
          <a:p>
            <a:pPr>
              <a:lnSpc>
                <a:spcPct val="107000"/>
              </a:lnSpc>
              <a:spcAft>
                <a:spcPts val="800"/>
              </a:spcAft>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The nature of war has changed dramatically in recent decades. </a:t>
            </a:r>
          </a:p>
          <a:p>
            <a:pPr>
              <a:lnSpc>
                <a:spcPct val="107000"/>
              </a:lnSpc>
              <a:spcAft>
                <a:spcPts val="800"/>
              </a:spcAft>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No instances of full-scale war have occurred between major industrialized states since the end of WWII. </a:t>
            </a:r>
          </a:p>
          <a:p>
            <a:pPr marL="514350" lvl="1" indent="-285750">
              <a:lnSpc>
                <a:spcPct val="107000"/>
              </a:lnSpc>
              <a:spcAft>
                <a:spcPts val="800"/>
              </a:spcAft>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This is in part because of the extreme lethality of all forms of modern weaponry, nuclear and non-nuclear. </a:t>
            </a:r>
          </a:p>
          <a:p>
            <a:pPr marL="514350" lvl="1" indent="-285750">
              <a:lnSpc>
                <a:spcPct val="107000"/>
              </a:lnSpc>
              <a:spcAft>
                <a:spcPts val="800"/>
              </a:spcAft>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It is also the result of the development of an integrated community of prosperous, secure, and interdependent nations in the heart of Europe where previous world wars originated. </a:t>
            </a:r>
          </a:p>
          <a:p>
            <a:pPr>
              <a:lnSpc>
                <a:spcPct val="107000"/>
              </a:lnSpc>
              <a:spcAft>
                <a:spcPts val="800"/>
              </a:spcAft>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While interstate war has largely disappeared, intrastate conflicts have increased markedly.” </a:t>
            </a:r>
          </a:p>
          <a:p>
            <a:pPr>
              <a:lnSpc>
                <a:spcPct val="107000"/>
              </a:lnSpc>
              <a:spcAft>
                <a:spcPts val="800"/>
              </a:spcAft>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Of the 31 wars in the world in 2005 (measured by the Uppsala Conflict Data Program), all were armed conflicts fought within nations between communities divided by ethnicity, language, religion, and/or geography.</a:t>
            </a:r>
          </a:p>
          <a:p>
            <a:pPr>
              <a:lnSpc>
                <a:spcPct val="107000"/>
              </a:lnSpc>
              <a:spcAft>
                <a:spcPts val="800"/>
              </a:spcAft>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Nearly all military deployments, UN peacekeeping operations, and peace-building missions in recent decades have taken place in setting of intrastate conflict. </a:t>
            </a:r>
          </a:p>
          <a:p>
            <a:endParaRPr lang="en-GB" dirty="0"/>
          </a:p>
        </p:txBody>
      </p:sp>
    </p:spTree>
    <p:extLst>
      <p:ext uri="{BB962C8B-B14F-4D97-AF65-F5344CB8AC3E}">
        <p14:creationId xmlns:p14="http://schemas.microsoft.com/office/powerpoint/2010/main" val="1017840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7F9495-81F7-ED0F-15F0-61A8312A2F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67DBF2-2C02-D87A-61B3-D103DC2E8711}"/>
              </a:ext>
            </a:extLst>
          </p:cNvPr>
          <p:cNvSpPr>
            <a:spLocks noGrp="1"/>
          </p:cNvSpPr>
          <p:nvPr>
            <p:ph type="title"/>
          </p:nvPr>
        </p:nvSpPr>
        <p:spPr/>
        <p:txBody>
          <a:bodyPr/>
          <a:lstStyle/>
          <a:p>
            <a:pPr algn="ctr"/>
            <a:r>
              <a:rPr lang="en-GB" dirty="0"/>
              <a:t>The Nature of War</a:t>
            </a:r>
          </a:p>
        </p:txBody>
      </p:sp>
      <p:sp>
        <p:nvSpPr>
          <p:cNvPr id="3" name="Content Placeholder 2">
            <a:extLst>
              <a:ext uri="{FF2B5EF4-FFF2-40B4-BE49-F238E27FC236}">
                <a16:creationId xmlns:a16="http://schemas.microsoft.com/office/drawing/2014/main" id="{3887C44D-D445-792F-BD37-8C2450160ACD}"/>
              </a:ext>
            </a:extLst>
          </p:cNvPr>
          <p:cNvSpPr>
            <a:spLocks noGrp="1"/>
          </p:cNvSpPr>
          <p:nvPr>
            <p:ph idx="1"/>
          </p:nvPr>
        </p:nvSpPr>
        <p:spPr/>
        <p:txBody>
          <a:bodyPr>
            <a:normAutofit/>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This change in the nature of war has not meant an end to the scourge of deadly violence. On the contrary, the number of people dying in war in recent years has been extremely high.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Since the 1990s millions have died in the Congo, Sudan, and other African countries, and hundreds of thousands in former Yugoslavia and Iraq.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In today’s “new wars,” to use peace scholar Mary Kaldor’s phrase, methods of terror, ethnic cleansing, and genocide are deliberate strategies to target civilians. The result is that more than 80% of the casualties are civilian, and the number of refugees and displaced persons has increase sharply.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Mary Kaldor: “Violations of humanitarian and human rights law are not a side effect but the central methodology of new wars.”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strategy of violence in the new paradigm utilizes terror and destabilization to displace populations and gain control of territory and sources of income. </a:t>
            </a:r>
          </a:p>
          <a:p>
            <a:endParaRPr lang="en-GB" dirty="0"/>
          </a:p>
        </p:txBody>
      </p:sp>
    </p:spTree>
    <p:extLst>
      <p:ext uri="{BB962C8B-B14F-4D97-AF65-F5344CB8AC3E}">
        <p14:creationId xmlns:p14="http://schemas.microsoft.com/office/powerpoint/2010/main" val="1759834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8304CF-0E65-1860-ACE0-D366D3E211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29B3690-1971-C709-FF45-CC4C078B9BA3}"/>
              </a:ext>
            </a:extLst>
          </p:cNvPr>
          <p:cNvSpPr>
            <a:spLocks noGrp="1"/>
          </p:cNvSpPr>
          <p:nvPr>
            <p:ph type="title"/>
          </p:nvPr>
        </p:nvSpPr>
        <p:spPr/>
        <p:txBody>
          <a:bodyPr/>
          <a:lstStyle/>
          <a:p>
            <a:pPr algn="ctr"/>
            <a:r>
              <a:rPr lang="en-GB" dirty="0"/>
              <a:t>Causes of War</a:t>
            </a:r>
          </a:p>
        </p:txBody>
      </p:sp>
      <p:sp>
        <p:nvSpPr>
          <p:cNvPr id="3" name="Content Placeholder 2">
            <a:extLst>
              <a:ext uri="{FF2B5EF4-FFF2-40B4-BE49-F238E27FC236}">
                <a16:creationId xmlns:a16="http://schemas.microsoft.com/office/drawing/2014/main" id="{CCC34FEB-6B18-5213-8C3D-98C87DADE0B5}"/>
              </a:ext>
            </a:extLst>
          </p:cNvPr>
          <p:cNvSpPr>
            <a:spLocks noGrp="1"/>
          </p:cNvSpPr>
          <p:nvPr>
            <p:ph idx="1"/>
          </p:nvPr>
        </p:nvSpPr>
        <p:spPr/>
        <p:txBody>
          <a:bodyPr>
            <a:normAutofit lnSpcReduction="10000"/>
          </a:bodyPr>
          <a:lstStyle/>
          <a:p>
            <a:pPr marL="342900" marR="0" lvl="0" indent="-342900">
              <a:lnSpc>
                <a:spcPct val="107000"/>
              </a:lnSpc>
              <a:buFont typeface="+mj-lt"/>
              <a:buAutoNum type="arabicParenR"/>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Genetic and evolutionist theories (aggression as a genetically based function to maximize survival)</a:t>
            </a:r>
          </a:p>
          <a:p>
            <a:pPr marL="342900" marR="0" lvl="0" indent="-342900">
              <a:lnSpc>
                <a:spcPct val="107000"/>
              </a:lnSpc>
              <a:buFont typeface="+mj-lt"/>
              <a:buAutoNum type="arabicParenR"/>
            </a:pPr>
            <a:r>
              <a:rPr lang="en-GB" sz="1700" kern="100" dirty="0" err="1">
                <a:effectLst/>
                <a:latin typeface="Aptos" panose="020B0004020202020204" pitchFamily="34" charset="0"/>
                <a:ea typeface="Aptos" panose="020B0004020202020204" pitchFamily="34" charset="0"/>
                <a:cs typeface="Times New Roman" panose="02020603050405020304" pitchFamily="18" charset="0"/>
              </a:rPr>
              <a:t>Behaviorist</a:t>
            </a:r>
            <a:r>
              <a:rPr lang="en-GB" sz="1700" kern="100" dirty="0">
                <a:effectLst/>
                <a:latin typeface="Aptos" panose="020B0004020202020204" pitchFamily="34" charset="0"/>
                <a:ea typeface="Aptos" panose="020B0004020202020204" pitchFamily="34" charset="0"/>
                <a:cs typeface="Times New Roman" panose="02020603050405020304" pitchFamily="18" charset="0"/>
              </a:rPr>
              <a:t> theories (war as learned </a:t>
            </a:r>
            <a:r>
              <a:rPr lang="en-GB" sz="1700" kern="100" dirty="0" err="1">
                <a:effectLst/>
                <a:latin typeface="Aptos" panose="020B0004020202020204" pitchFamily="34" charset="0"/>
                <a:ea typeface="Aptos" panose="020B0004020202020204" pitchFamily="34" charset="0"/>
                <a:cs typeface="Times New Roman" panose="02020603050405020304" pitchFamily="18" charset="0"/>
              </a:rPr>
              <a:t>behavior</a:t>
            </a:r>
            <a:r>
              <a:rPr lang="en-GB" sz="1700" kern="100" dirty="0">
                <a:effectLst/>
                <a:latin typeface="Aptos" panose="020B0004020202020204" pitchFamily="34" charset="0"/>
                <a:ea typeface="Aptos" panose="020B0004020202020204" pitchFamily="34" charset="0"/>
                <a:cs typeface="Times New Roman" panose="02020603050405020304" pitchFamily="18" charset="0"/>
              </a:rPr>
              <a:t>)</a:t>
            </a:r>
          </a:p>
          <a:p>
            <a:pPr marL="342900" marR="0" lvl="0" indent="-342900">
              <a:lnSpc>
                <a:spcPct val="107000"/>
              </a:lnSpc>
              <a:buFont typeface="+mj-lt"/>
              <a:buAutoNum type="arabicParenR"/>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Rational theories (maximization of profit)</a:t>
            </a:r>
          </a:p>
          <a:p>
            <a:pPr marL="342900" marR="0" lvl="0" indent="-342900">
              <a:lnSpc>
                <a:spcPct val="107000"/>
              </a:lnSpc>
              <a:buFont typeface="+mj-lt"/>
              <a:buAutoNum type="arabicParenR"/>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Economic theories (greed, relative deprivation, bad economic situation, interests of arms industry)</a:t>
            </a:r>
          </a:p>
          <a:p>
            <a:pPr marL="342900" marR="0" lvl="0" indent="-342900">
              <a:lnSpc>
                <a:spcPct val="107000"/>
              </a:lnSpc>
              <a:buFont typeface="+mj-lt"/>
              <a:buAutoNum type="arabicParenR"/>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Political theories (power imbalances, institution of the state per se, repressive political systems especially when there is rapid change, lack of access to power, cycles of peace and war, the institution of the military, etc) </a:t>
            </a:r>
          </a:p>
          <a:p>
            <a:pPr marL="342900" marR="0" lvl="0" indent="-342900">
              <a:lnSpc>
                <a:spcPct val="107000"/>
              </a:lnSpc>
              <a:buFont typeface="+mj-lt"/>
              <a:buAutoNum type="arabicParenR"/>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Ecological theories (worsening ecological conditions and availability of resources)</a:t>
            </a:r>
          </a:p>
          <a:p>
            <a:pPr marL="342900" marR="0" lvl="0" indent="-342900">
              <a:lnSpc>
                <a:spcPct val="107000"/>
              </a:lnSpc>
              <a:buFont typeface="+mj-lt"/>
              <a:buAutoNum type="arabicParenR"/>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Cultural theories (ethnicity or nationalism as causes of war)</a:t>
            </a:r>
          </a:p>
          <a:p>
            <a:pPr marL="342900" marR="0" lvl="0" indent="-342900">
              <a:lnSpc>
                <a:spcPct val="107000"/>
              </a:lnSpc>
              <a:spcAft>
                <a:spcPts val="800"/>
              </a:spcAft>
              <a:buFont typeface="+mj-lt"/>
              <a:buAutoNum type="arabicParenR"/>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Cognitive theories (attitudes and belief systems) </a:t>
            </a:r>
          </a:p>
          <a:p>
            <a:pPr>
              <a:lnSpc>
                <a:spcPct val="107000"/>
              </a:lnSpc>
              <a:spcAft>
                <a:spcPts val="800"/>
              </a:spcAft>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The only “almost consensus” is that it is wrong to assume that war has only one cause, and therefore that there is only one remedy. </a:t>
            </a:r>
          </a:p>
          <a:p>
            <a:endParaRPr lang="en-GB" dirty="0"/>
          </a:p>
        </p:txBody>
      </p:sp>
    </p:spTree>
    <p:extLst>
      <p:ext uri="{BB962C8B-B14F-4D97-AF65-F5344CB8AC3E}">
        <p14:creationId xmlns:p14="http://schemas.microsoft.com/office/powerpoint/2010/main" val="20101762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F3EB1-F5A6-A90D-3C56-8D1808D003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A5FCD50-451D-5476-5ACF-C218FB44FCCA}"/>
              </a:ext>
            </a:extLst>
          </p:cNvPr>
          <p:cNvSpPr>
            <a:spLocks noGrp="1"/>
          </p:cNvSpPr>
          <p:nvPr>
            <p:ph type="title"/>
          </p:nvPr>
        </p:nvSpPr>
        <p:spPr/>
        <p:txBody>
          <a:bodyPr/>
          <a:lstStyle/>
          <a:p>
            <a:pPr algn="ctr"/>
            <a:r>
              <a:rPr lang="en-GB" dirty="0"/>
              <a:t>Violence</a:t>
            </a:r>
          </a:p>
        </p:txBody>
      </p:sp>
      <p:sp>
        <p:nvSpPr>
          <p:cNvPr id="3" name="Content Placeholder 2">
            <a:extLst>
              <a:ext uri="{FF2B5EF4-FFF2-40B4-BE49-F238E27FC236}">
                <a16:creationId xmlns:a16="http://schemas.microsoft.com/office/drawing/2014/main" id="{430E6452-2C86-9C6C-418B-B6C2E23BACD5}"/>
              </a:ext>
            </a:extLst>
          </p:cNvPr>
          <p:cNvSpPr>
            <a:spLocks noGrp="1"/>
          </p:cNvSpPr>
          <p:nvPr>
            <p:ph idx="1"/>
          </p:nvPr>
        </p:nvSpPr>
        <p:spPr/>
        <p:txBody>
          <a:bodyPr>
            <a:normAutofit fontScale="92500" lnSpcReduction="10000"/>
          </a:bodyPr>
          <a:lstStyle/>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Violence may be the worst injury, the most traumatic act, human beings inflict on each other. If a peaceful alien species were to observe human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behavior</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perhaps the conduct that would most perplex them would be the deliberate infliction of pain, suffering, and death by members of the same species against others of their species, especially when survival is not at stake. </a:t>
            </a: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The World Health Organization defines violence in its </a:t>
            </a:r>
            <a:r>
              <a:rPr lang="en-GB" sz="2000" i="1" kern="100" dirty="0">
                <a:effectLst/>
                <a:latin typeface="Aptos" panose="020B0004020202020204" pitchFamily="34" charset="0"/>
                <a:ea typeface="Aptos" panose="020B0004020202020204" pitchFamily="34" charset="0"/>
                <a:cs typeface="Times New Roman" panose="02020603050405020304" pitchFamily="18" charset="0"/>
              </a:rPr>
              <a:t>World Report on Violence and Health</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(2002) as the following:</a:t>
            </a:r>
          </a:p>
          <a:p>
            <a:pPr marL="571500" indent="-342900">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“The intentional use of physical force, threatened or actual, against oneself, another person, or against a group or community, that either results in or has a high likelihood of resulting in injury, death, psychological harm, maldevelopment or deprivation.” </a:t>
            </a: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The WHO further provides a typology, subdividing violence into self-directed violence, interpersonal violence, and collective violence, each of which may be physical, sexual, psychological, and involving deprivation or neglect.” </a:t>
            </a:r>
          </a:p>
          <a:p>
            <a:pPr marL="0" marR="0">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6108929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A1FB3-EAF5-FF51-F89D-EF0E7212E84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0B1048-E8A4-83D6-5428-C6AE712648DD}"/>
              </a:ext>
            </a:extLst>
          </p:cNvPr>
          <p:cNvSpPr>
            <a:spLocks noGrp="1"/>
          </p:cNvSpPr>
          <p:nvPr>
            <p:ph type="title"/>
          </p:nvPr>
        </p:nvSpPr>
        <p:spPr/>
        <p:txBody>
          <a:bodyPr/>
          <a:lstStyle/>
          <a:p>
            <a:pPr algn="ctr"/>
            <a:r>
              <a:rPr lang="en-GB" dirty="0"/>
              <a:t>Violence as part of human nature?</a:t>
            </a:r>
          </a:p>
        </p:txBody>
      </p:sp>
      <p:sp>
        <p:nvSpPr>
          <p:cNvPr id="3" name="Content Placeholder 2">
            <a:extLst>
              <a:ext uri="{FF2B5EF4-FFF2-40B4-BE49-F238E27FC236}">
                <a16:creationId xmlns:a16="http://schemas.microsoft.com/office/drawing/2014/main" id="{28667198-F6ED-300C-1ACD-C21A6991531E}"/>
              </a:ext>
            </a:extLst>
          </p:cNvPr>
          <p:cNvSpPr>
            <a:spLocks noGrp="1"/>
          </p:cNvSpPr>
          <p:nvPr>
            <p:ph idx="1"/>
          </p:nvPr>
        </p:nvSpPr>
        <p:spPr/>
        <p:txBody>
          <a:bodyPr>
            <a:normAutofit/>
          </a:bodyPr>
          <a:lstStyle/>
          <a:p>
            <a:pPr marL="0" marR="0">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Albert Einstein and Sigmund Freud engaged in one of the 20</a:t>
            </a:r>
            <a:r>
              <a:rPr lang="en-GB" sz="2000" kern="100" baseline="30000" dirty="0">
                <a:effectLst/>
                <a:latin typeface="Aptos" panose="020B0004020202020204" pitchFamily="34" charset="0"/>
                <a:ea typeface="Aptos" panose="020B0004020202020204" pitchFamily="34" charset="0"/>
                <a:cs typeface="Times New Roman" panose="02020603050405020304" pitchFamily="18" charset="0"/>
              </a:rPr>
              <a:t>th</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century’s most famous exchanges, commencing on July 30, 1932, when Einstein addressed “the most insistent of all problems civilization has to face…Is there any way of delivering mankind from the menace of war?” Einstein argues that the principal reasons for war (aka international conflict) lies in the minds and deeds of “the political power-hungry…composed of individuals, who regard warfare, the manufacture and sale of arms, simply as an occasion to advance their personal interests and enlarge their personal authority.” To counteract this, Einstein sees “ a simple way of dealing with…the problem: the setting up, but international consensus, of a legislative and judicial body to settle every conflict arising between nations.” But Einstein does not appear optimistic that even this step (which created the United Nations) will end war “because man has within hum a lust for hatred and destruction.” He asks Freud “to present the problem of world peace in light of Freud’s most recent discoveries.” </a:t>
            </a:r>
          </a:p>
          <a:p>
            <a:pPr marL="0" marR="0">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2536765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DFD2AF-690D-C878-CA4B-6EEF4AF51F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DCA4FF-C1A9-71BB-E255-56D9DADA576C}"/>
              </a:ext>
            </a:extLst>
          </p:cNvPr>
          <p:cNvSpPr>
            <a:spLocks noGrp="1"/>
          </p:cNvSpPr>
          <p:nvPr>
            <p:ph type="title"/>
          </p:nvPr>
        </p:nvSpPr>
        <p:spPr/>
        <p:txBody>
          <a:bodyPr/>
          <a:lstStyle/>
          <a:p>
            <a:pPr algn="ctr"/>
            <a:r>
              <a:rPr lang="en-GB" dirty="0"/>
              <a:t>Violence as part of human nature?</a:t>
            </a:r>
          </a:p>
        </p:txBody>
      </p:sp>
      <p:sp>
        <p:nvSpPr>
          <p:cNvPr id="3" name="Content Placeholder 2">
            <a:extLst>
              <a:ext uri="{FF2B5EF4-FFF2-40B4-BE49-F238E27FC236}">
                <a16:creationId xmlns:a16="http://schemas.microsoft.com/office/drawing/2014/main" id="{F745DF0E-0781-ABD2-BF1C-4DE536EEDB00}"/>
              </a:ext>
            </a:extLst>
          </p:cNvPr>
          <p:cNvSpPr>
            <a:spLocks noGrp="1"/>
          </p:cNvSpPr>
          <p:nvPr>
            <p:ph idx="1"/>
          </p:nvPr>
        </p:nvSpPr>
        <p:spPr/>
        <p:txBody>
          <a:bodyPr>
            <a:normAutofit/>
          </a:bodyPr>
          <a:lstStyle/>
          <a:p>
            <a:pPr marL="0" marR="0">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In his letter written to Einstein in September 1932, Freud concurred with much of Einstein’s analysis but substituted “the balder and harsher term of violence” for Einstein’s word “might” in assessing the origins of conflict. To Freud, human history is in large part the history of human violence, with the human race having exchanged “numerous, and indeed unending, minor wars for wars on a grand scale that are rare but all the more destructive.” Freud postulates the existence of the death or destructive instinct (calling it by the ancient Greek Term, </a:t>
            </a:r>
            <a:r>
              <a:rPr lang="en-GB" sz="2000" i="1" kern="100" dirty="0" err="1">
                <a:effectLst/>
                <a:latin typeface="Aptos" panose="020B0004020202020204" pitchFamily="34" charset="0"/>
                <a:ea typeface="Aptos" panose="020B0004020202020204" pitchFamily="34" charset="0"/>
                <a:cs typeface="Times New Roman" panose="02020603050405020304" pitchFamily="18" charset="0"/>
              </a:rPr>
              <a:t>thanatos</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as the ultimate, but largely hidden, core of the problem. But in opposition to </a:t>
            </a:r>
            <a:r>
              <a:rPr lang="en-GB" sz="2000" i="1" kern="100" dirty="0" err="1">
                <a:effectLst/>
                <a:latin typeface="Aptos" panose="020B0004020202020204" pitchFamily="34" charset="0"/>
                <a:ea typeface="Aptos" panose="020B0004020202020204" pitchFamily="34" charset="0"/>
                <a:cs typeface="Times New Roman" panose="02020603050405020304" pitchFamily="18" charset="0"/>
              </a:rPr>
              <a:t>thanatos</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Freud proposes a life instinct, </a:t>
            </a:r>
            <a:r>
              <a:rPr lang="en-GB" sz="2000" i="1" kern="100" dirty="0">
                <a:effectLst/>
                <a:latin typeface="Aptos" panose="020B0004020202020204" pitchFamily="34" charset="0"/>
                <a:ea typeface="Aptos" panose="020B0004020202020204" pitchFamily="34" charset="0"/>
                <a:cs typeface="Times New Roman" panose="02020603050405020304" pitchFamily="18" charset="0"/>
              </a:rPr>
              <a:t>Eros</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which may encourage the growth of emotional ties between men and must operate against war. </a:t>
            </a:r>
          </a:p>
          <a:p>
            <a:pPr marL="0" marR="0">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3140598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70EC3B-EE7D-194C-A92D-52E27056E7E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FC598B5-871A-71D9-C759-9A161675AFD6}"/>
              </a:ext>
            </a:extLst>
          </p:cNvPr>
          <p:cNvSpPr>
            <a:spLocks noGrp="1"/>
          </p:cNvSpPr>
          <p:nvPr>
            <p:ph type="title"/>
          </p:nvPr>
        </p:nvSpPr>
        <p:spPr/>
        <p:txBody>
          <a:bodyPr/>
          <a:lstStyle/>
          <a:p>
            <a:pPr algn="ctr"/>
            <a:r>
              <a:rPr lang="en-GB" dirty="0"/>
              <a:t>Violence as part of human nature?</a:t>
            </a:r>
          </a:p>
        </p:txBody>
      </p:sp>
      <p:sp>
        <p:nvSpPr>
          <p:cNvPr id="3" name="Content Placeholder 2">
            <a:extLst>
              <a:ext uri="{FF2B5EF4-FFF2-40B4-BE49-F238E27FC236}">
                <a16:creationId xmlns:a16="http://schemas.microsoft.com/office/drawing/2014/main" id="{E90A1654-6BD2-F2F7-A277-EB3ED50E52EF}"/>
              </a:ext>
            </a:extLst>
          </p:cNvPr>
          <p:cNvSpPr>
            <a:spLocks noGrp="1"/>
          </p:cNvSpPr>
          <p:nvPr>
            <p:ph idx="1"/>
          </p:nvPr>
        </p:nvSpPr>
        <p:spPr/>
        <p:txBody>
          <a:bodyPr>
            <a:normAutofit/>
          </a:bodyPr>
          <a:lstStyle/>
          <a:p>
            <a:pPr marL="57150" indent="-285750">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UNESCO convened a group of distinguished social and biological scientists in 1986 in Seville, Spain, in part to refute the notion of the “death instinct.” They issued a Statement of Violence that rejected claims that “we have inherited a tendency to make war from our animal ancestors;” “that war or any other violent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behavior</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is genetically programmed into our human nature,” “that in…human evolution there has been a selection for aggressive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behavior</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more than for other kinds of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behavior</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“that humans have  violent brain;” and “that war is caused by instinct or any single motivation.” The authors of the Seville statement concluded that “biology does not condemn humanity to war...and just as “wars begin in the minds of men,” peace also begins in our minds. The same species who invented war is capable of inventing peace.”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1764874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14319F-5B37-B6C0-3B1A-F54BF717AF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7028BCC-4B37-94A5-81BF-AC066BAC8293}"/>
              </a:ext>
            </a:extLst>
          </p:cNvPr>
          <p:cNvSpPr>
            <a:spLocks noGrp="1"/>
          </p:cNvSpPr>
          <p:nvPr>
            <p:ph type="title"/>
          </p:nvPr>
        </p:nvSpPr>
        <p:spPr/>
        <p:txBody>
          <a:bodyPr/>
          <a:lstStyle/>
          <a:p>
            <a:pPr algn="ctr"/>
            <a:r>
              <a:rPr lang="en-GB" dirty="0"/>
              <a:t>The Nature of Conflict</a:t>
            </a:r>
          </a:p>
        </p:txBody>
      </p:sp>
      <p:sp>
        <p:nvSpPr>
          <p:cNvPr id="3" name="Content Placeholder 2">
            <a:extLst>
              <a:ext uri="{FF2B5EF4-FFF2-40B4-BE49-F238E27FC236}">
                <a16:creationId xmlns:a16="http://schemas.microsoft.com/office/drawing/2014/main" id="{51B2398A-A0D9-D62E-524D-A2CA88F6CECF}"/>
              </a:ext>
            </a:extLst>
          </p:cNvPr>
          <p:cNvSpPr>
            <a:spLocks noGrp="1"/>
          </p:cNvSpPr>
          <p:nvPr>
            <p:ph idx="1"/>
          </p:nvPr>
        </p:nvSpPr>
        <p:spPr/>
        <p:txBody>
          <a:bodyPr>
            <a:normAutofit/>
          </a:bodyPr>
          <a:lstStyle/>
          <a:p>
            <a:pPr>
              <a:lnSpc>
                <a:spcPct val="107000"/>
              </a:lnSpc>
              <a:spcAft>
                <a:spcPts val="800"/>
              </a:spcAft>
            </a:pPr>
            <a:r>
              <a:rPr lang="en-GB" sz="2400" dirty="0">
                <a:effectLst/>
                <a:latin typeface="Aptos" panose="020B0004020202020204" pitchFamily="34" charset="0"/>
                <a:ea typeface="Aptos" panose="020B0004020202020204" pitchFamily="34" charset="0"/>
                <a:cs typeface="Times New Roman" panose="02020603050405020304" pitchFamily="18" charset="0"/>
              </a:rPr>
              <a:t>Researchers and activists argue that conflicts themselves are not the problem. It is when one or more stakeholders use violence that problems occur.  The history prior to an escalation and the future after a violent phase are just as important to the study of conflict. </a:t>
            </a:r>
            <a:endParaRPr lang="en-GB" sz="2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072430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B10B2-AFAF-BA3F-9CAC-B13A6E757E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A75DC6-99D1-62BC-C014-42478D28C201}"/>
              </a:ext>
            </a:extLst>
          </p:cNvPr>
          <p:cNvSpPr>
            <a:spLocks noGrp="1"/>
          </p:cNvSpPr>
          <p:nvPr>
            <p:ph type="title"/>
          </p:nvPr>
        </p:nvSpPr>
        <p:spPr/>
        <p:txBody>
          <a:bodyPr/>
          <a:lstStyle/>
          <a:p>
            <a:pPr algn="ctr"/>
            <a:r>
              <a:rPr lang="en-GB" dirty="0"/>
              <a:t>The Nature of Conflict </a:t>
            </a:r>
          </a:p>
        </p:txBody>
      </p:sp>
      <p:sp>
        <p:nvSpPr>
          <p:cNvPr id="3" name="Content Placeholder 2">
            <a:extLst>
              <a:ext uri="{FF2B5EF4-FFF2-40B4-BE49-F238E27FC236}">
                <a16:creationId xmlns:a16="http://schemas.microsoft.com/office/drawing/2014/main" id="{67F8A3F9-B0B3-1517-2CE9-D75B65EDBA3E}"/>
              </a:ext>
            </a:extLst>
          </p:cNvPr>
          <p:cNvSpPr>
            <a:spLocks noGrp="1"/>
          </p:cNvSpPr>
          <p:nvPr>
            <p:ph idx="1"/>
          </p:nvPr>
        </p:nvSpPr>
        <p:spPr/>
        <p:txBody>
          <a:bodyPr>
            <a:normAutofit/>
          </a:bodyPr>
          <a:lstStyle/>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Resource asymmetry: the relative capacity to exercise coercion, particularly violence; affects equity of resolution </a:t>
            </a:r>
          </a:p>
          <a:p>
            <a:pPr marL="971550" lvl="1" indent="-285750">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Noncoercive capacities (commitment to a struggle </a:t>
            </a:r>
            <a:r>
              <a:rPr lang="en-GB" sz="2000" kern="100" dirty="0" err="1">
                <a:effectLst/>
                <a:latin typeface="Aptos" panose="020B0004020202020204" pitchFamily="34" charset="0"/>
                <a:ea typeface="Aptos" panose="020B0004020202020204" pitchFamily="34" charset="0"/>
                <a:cs typeface="Times New Roman" panose="02020603050405020304" pitchFamily="18" charset="0"/>
              </a:rPr>
              <a:t>eg</a:t>
            </a:r>
            <a:r>
              <a:rPr lang="en-GB" sz="2000" kern="100" dirty="0">
                <a:effectLst/>
                <a:latin typeface="Aptos" panose="020B0004020202020204" pitchFamily="34" charset="0"/>
                <a:ea typeface="Aptos" panose="020B0004020202020204" pitchFamily="34" charset="0"/>
                <a:cs typeface="Times New Roman" panose="02020603050405020304" pitchFamily="18" charset="0"/>
              </a:rPr>
              <a:t> Vietnam): capacity to promise benefit to reward desired conduct (positive sanctions), persuasive arguments based on shared norms and values, shared identities based on ideology or religion </a:t>
            </a:r>
          </a:p>
          <a:p>
            <a:pPr marL="971550" lvl="1" indent="-285750">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Conflicting partisans have access to and actualize different resources and group capacities, which them affect each side’s choice of strategies</a:t>
            </a:r>
          </a:p>
          <a:p>
            <a:pPr marL="971550" lvl="2" indent="-285750">
              <a:lnSpc>
                <a:spcPct val="107000"/>
              </a:lnSpc>
              <a:spcAft>
                <a:spcPts val="800"/>
              </a:spcAft>
            </a:pPr>
            <a:r>
              <a:rPr lang="en-GB" kern="100" dirty="0">
                <a:effectLst/>
                <a:latin typeface="Aptos" panose="020B0004020202020204" pitchFamily="34" charset="0"/>
                <a:ea typeface="Aptos" panose="020B0004020202020204" pitchFamily="34" charset="0"/>
                <a:cs typeface="Times New Roman" panose="02020603050405020304" pitchFamily="18" charset="0"/>
              </a:rPr>
              <a:t>Adversary groups differ in capacities to use noncoercive and coercive inducements </a:t>
            </a:r>
          </a:p>
          <a:p>
            <a:pPr>
              <a:lnSpc>
                <a:spcPct val="107000"/>
              </a:lnSpc>
              <a:spcAft>
                <a:spcPts val="800"/>
              </a:spcAft>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Power is based on a combination of coercive and noncoercive capacities and inducements, depending on organizational capacities and characteristics</a:t>
            </a:r>
          </a:p>
          <a:p>
            <a:pPr marL="0" marR="0">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6423467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93F09-895E-B300-765B-702BD3A69F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6FAA9E-BE59-2A09-608B-C59AF195153A}"/>
              </a:ext>
            </a:extLst>
          </p:cNvPr>
          <p:cNvSpPr>
            <a:spLocks noGrp="1"/>
          </p:cNvSpPr>
          <p:nvPr>
            <p:ph type="title"/>
          </p:nvPr>
        </p:nvSpPr>
        <p:spPr/>
        <p:txBody>
          <a:bodyPr/>
          <a:lstStyle/>
          <a:p>
            <a:pPr algn="ctr"/>
            <a:r>
              <a:rPr lang="en-GB" dirty="0"/>
              <a:t>The Nature of Conflict: Resources </a:t>
            </a:r>
          </a:p>
        </p:txBody>
      </p:sp>
      <p:sp>
        <p:nvSpPr>
          <p:cNvPr id="3" name="Content Placeholder 2">
            <a:extLst>
              <a:ext uri="{FF2B5EF4-FFF2-40B4-BE49-F238E27FC236}">
                <a16:creationId xmlns:a16="http://schemas.microsoft.com/office/drawing/2014/main" id="{C4A22C9A-BF10-9BB3-6FCA-1A0470710455}"/>
              </a:ext>
            </a:extLst>
          </p:cNvPr>
          <p:cNvSpPr>
            <a:spLocks noGrp="1"/>
          </p:cNvSpPr>
          <p:nvPr>
            <p:ph idx="1"/>
          </p:nvPr>
        </p:nvSpPr>
        <p:spPr/>
        <p:txBody>
          <a:bodyPr>
            <a:normAutofit fontScale="40000" lnSpcReduction="20000"/>
          </a:bodyPr>
          <a:lstStyle/>
          <a:p>
            <a:pPr marL="457200" marR="0">
              <a:lnSpc>
                <a:spcPct val="107000"/>
              </a:lnSpc>
              <a:spcAft>
                <a:spcPts val="800"/>
              </a:spcAft>
              <a:buNone/>
            </a:pPr>
            <a:r>
              <a:rPr lang="en-GB" sz="4300" kern="100" dirty="0">
                <a:latin typeface="Aptos" panose="020B0004020202020204" pitchFamily="34" charset="0"/>
                <a:ea typeface="Aptos" panose="020B0004020202020204" pitchFamily="34" charset="0"/>
                <a:cs typeface="Times New Roman" panose="02020603050405020304" pitchFamily="18" charset="0"/>
              </a:rPr>
              <a:t>1) </a:t>
            </a:r>
            <a:r>
              <a:rPr lang="en-GB" sz="4300" kern="100" dirty="0">
                <a:effectLst/>
                <a:latin typeface="Aptos" panose="020B0004020202020204" pitchFamily="34" charset="0"/>
                <a:ea typeface="Aptos" panose="020B0004020202020204" pitchFamily="34" charset="0"/>
                <a:cs typeface="Times New Roman" panose="02020603050405020304" pitchFamily="18" charset="0"/>
              </a:rPr>
              <a:t>Social- includes relationships w allies and external powers, strong leadership, cohesive identity, perceived     	     legitimacy</a:t>
            </a:r>
          </a:p>
          <a:p>
            <a:pPr marL="457200" marR="0">
              <a:lnSpc>
                <a:spcPct val="107000"/>
              </a:lnSpc>
              <a:spcAft>
                <a:spcPts val="800"/>
              </a:spcAft>
              <a:buNone/>
            </a:pPr>
            <a:r>
              <a:rPr lang="en-GB" sz="4300" kern="100" dirty="0">
                <a:effectLst/>
                <a:latin typeface="Aptos" panose="020B0004020202020204" pitchFamily="34" charset="0"/>
                <a:ea typeface="Aptos" panose="020B0004020202020204" pitchFamily="34" charset="0"/>
                <a:cs typeface="Times New Roman" panose="02020603050405020304" pitchFamily="18" charset="0"/>
              </a:rPr>
              <a:t>		    - affects the conflict when actualized as organizational capacities, may be used for either violent or 	      non-violent strategies</a:t>
            </a:r>
          </a:p>
          <a:p>
            <a:pPr marL="914400" marR="0">
              <a:lnSpc>
                <a:spcPct val="107000"/>
              </a:lnSpc>
              <a:spcAft>
                <a:spcPts val="800"/>
              </a:spcAft>
              <a:buNone/>
            </a:pPr>
            <a:r>
              <a:rPr lang="en-GB" sz="4300" kern="100" dirty="0">
                <a:effectLst/>
                <a:latin typeface="Aptos" panose="020B0004020202020204" pitchFamily="34" charset="0"/>
                <a:ea typeface="Aptos" panose="020B0004020202020204" pitchFamily="34" charset="0"/>
                <a:cs typeface="Times New Roman" panose="02020603050405020304" pitchFamily="18" charset="0"/>
              </a:rPr>
              <a:t>          - Strong leadership- may influence capacity to conduct long and costly military operations (George            	Washington), or may be required for non-violence campaign (Gandhi and King)</a:t>
            </a:r>
          </a:p>
          <a:p>
            <a:pPr marL="457200" marR="0">
              <a:lnSpc>
                <a:spcPct val="107000"/>
              </a:lnSpc>
              <a:spcAft>
                <a:spcPts val="800"/>
              </a:spcAft>
              <a:buNone/>
            </a:pPr>
            <a:r>
              <a:rPr lang="en-GB" sz="4300" kern="100" dirty="0">
                <a:latin typeface="Aptos" panose="020B0004020202020204" pitchFamily="34" charset="0"/>
                <a:ea typeface="Aptos" panose="020B0004020202020204" pitchFamily="34" charset="0"/>
                <a:cs typeface="Times New Roman" panose="02020603050405020304" pitchFamily="18" charset="0"/>
              </a:rPr>
              <a:t>2) </a:t>
            </a:r>
            <a:r>
              <a:rPr lang="en-GB" sz="4300" kern="100" dirty="0">
                <a:effectLst/>
                <a:latin typeface="Aptos" panose="020B0004020202020204" pitchFamily="34" charset="0"/>
                <a:ea typeface="Aptos" panose="020B0004020202020204" pitchFamily="34" charset="0"/>
                <a:cs typeface="Times New Roman" panose="02020603050405020304" pitchFamily="18" charset="0"/>
              </a:rPr>
              <a:t>Economic -may be used to purchase weapons, hire mercenaries, train troops, build defensive or offensive 	             infrastructure</a:t>
            </a:r>
          </a:p>
          <a:p>
            <a:pPr marL="457200" marR="0">
              <a:lnSpc>
                <a:spcPct val="107000"/>
              </a:lnSpc>
              <a:spcAft>
                <a:spcPts val="800"/>
              </a:spcAft>
              <a:buNone/>
            </a:pPr>
            <a:r>
              <a:rPr lang="en-GB" sz="4300" kern="100" dirty="0">
                <a:latin typeface="Aptos" panose="020B0004020202020204" pitchFamily="34" charset="0"/>
                <a:ea typeface="Aptos" panose="020B0004020202020204" pitchFamily="34" charset="0"/>
                <a:cs typeface="Times New Roman" panose="02020603050405020304" pitchFamily="18" charset="0"/>
              </a:rPr>
              <a:t>                           </a:t>
            </a:r>
            <a:r>
              <a:rPr lang="en-GB" sz="4300" kern="100" dirty="0">
                <a:effectLst/>
                <a:latin typeface="Aptos" panose="020B0004020202020204" pitchFamily="34" charset="0"/>
                <a:ea typeface="Aptos" panose="020B0004020202020204" pitchFamily="34" charset="0"/>
                <a:cs typeface="Times New Roman" panose="02020603050405020304" pitchFamily="18" charset="0"/>
              </a:rPr>
              <a:t>-can be used to import supplies during a boycott, support striking workers, bold anti-war rallies, 	             build monument to peace</a:t>
            </a:r>
          </a:p>
          <a:p>
            <a:pPr marR="0" indent="0">
              <a:lnSpc>
                <a:spcPct val="107000"/>
              </a:lnSpc>
              <a:spcAft>
                <a:spcPts val="800"/>
              </a:spcAft>
              <a:buNone/>
            </a:pPr>
            <a:r>
              <a:rPr lang="en-GB" sz="4300" kern="100" dirty="0">
                <a:latin typeface="Aptos" panose="020B0004020202020204" pitchFamily="34" charset="0"/>
                <a:ea typeface="Aptos" panose="020B0004020202020204" pitchFamily="34" charset="0"/>
                <a:cs typeface="Times New Roman" panose="02020603050405020304" pitchFamily="18" charset="0"/>
              </a:rPr>
              <a:t>3) </a:t>
            </a:r>
            <a:r>
              <a:rPr lang="en-GB" sz="4300" kern="100" dirty="0">
                <a:effectLst/>
                <a:latin typeface="Aptos" panose="020B0004020202020204" pitchFamily="34" charset="0"/>
                <a:ea typeface="Aptos" panose="020B0004020202020204" pitchFamily="34" charset="0"/>
                <a:cs typeface="Times New Roman" panose="02020603050405020304" pitchFamily="18" charset="0"/>
              </a:rPr>
              <a:t>Demographic - character of a population, whether large or small, well or badly educated, homogenous or 		heterogeneous, young or old, is influential but does not dictate a particular strategy of 			conflict. Can be actualized to struggle for various ends violent or nonviolent </a:t>
            </a:r>
          </a:p>
          <a:p>
            <a:pPr marL="0" marR="0">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1603623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C1F0C7-5BF1-501B-CE88-7E50812B775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15D646-31FD-1F89-77B1-A6B53C3577E9}"/>
              </a:ext>
            </a:extLst>
          </p:cNvPr>
          <p:cNvSpPr>
            <a:spLocks noGrp="1"/>
          </p:cNvSpPr>
          <p:nvPr>
            <p:ph type="title"/>
          </p:nvPr>
        </p:nvSpPr>
        <p:spPr/>
        <p:txBody>
          <a:bodyPr/>
          <a:lstStyle/>
          <a:p>
            <a:pPr algn="ctr"/>
            <a:r>
              <a:rPr lang="en-GB" dirty="0"/>
              <a:t>The Nature of Conflict: Resources </a:t>
            </a:r>
          </a:p>
        </p:txBody>
      </p:sp>
      <p:sp>
        <p:nvSpPr>
          <p:cNvPr id="3" name="Content Placeholder 2">
            <a:extLst>
              <a:ext uri="{FF2B5EF4-FFF2-40B4-BE49-F238E27FC236}">
                <a16:creationId xmlns:a16="http://schemas.microsoft.com/office/drawing/2014/main" id="{84D41D62-9057-47E2-0A5C-5FEAF699BA68}"/>
              </a:ext>
            </a:extLst>
          </p:cNvPr>
          <p:cNvSpPr>
            <a:spLocks noGrp="1"/>
          </p:cNvSpPr>
          <p:nvPr>
            <p:ph idx="1"/>
          </p:nvPr>
        </p:nvSpPr>
        <p:spPr/>
        <p:txBody>
          <a:bodyPr>
            <a:normAutofit/>
          </a:bodyPr>
          <a:lstStyle/>
          <a:p>
            <a:pPr marL="0" marR="0">
              <a:lnSpc>
                <a:spcPct val="107000"/>
              </a:lnSpc>
              <a:spcAft>
                <a:spcPts val="800"/>
              </a:spcAft>
              <a:buNone/>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Conflict resources can persist over time or change significantly and quickly</a:t>
            </a:r>
          </a:p>
          <a:p>
            <a:pPr marL="514350" indent="-285750">
              <a:lnSpc>
                <a:spcPct val="107000"/>
              </a:lnSpc>
              <a:spcAft>
                <a:spcPts val="800"/>
              </a:spcAft>
            </a:pPr>
            <a:r>
              <a:rPr lang="en-GB" sz="2400" kern="100" dirty="0">
                <a:latin typeface="Aptos" panose="020B0004020202020204" pitchFamily="34" charset="0"/>
                <a:ea typeface="Aptos" panose="020B0004020202020204" pitchFamily="34" charset="0"/>
                <a:cs typeface="Times New Roman" panose="02020603050405020304" pitchFamily="18" charset="0"/>
              </a:rPr>
              <a:t>L</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eadership- </a:t>
            </a:r>
            <a:r>
              <a:rPr lang="en-GB" sz="2400" kern="100" dirty="0">
                <a:latin typeface="Aptos" panose="020B0004020202020204" pitchFamily="34" charset="0"/>
                <a:ea typeface="Aptos" panose="020B0004020202020204" pitchFamily="34" charset="0"/>
                <a:cs typeface="Times New Roman" panose="02020603050405020304" pitchFamily="18" charset="0"/>
              </a:rPr>
              <a:t>W</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hen leaders are detained (Abimel Guzman, Shining Path, Abdullah Ocalan, PKK)</a:t>
            </a:r>
          </a:p>
          <a:p>
            <a:pPr marL="457200" marR="0">
              <a:lnSpc>
                <a:spcPct val="107000"/>
              </a:lnSpc>
              <a:spcAft>
                <a:spcPts val="800"/>
              </a:spcAf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Many partisans throughout the world suddenly lost important external support when the Cold War ended, staunching the flow of arms and money from the US and the Soviet Union. Affected parties were forced to change strategies or goals </a:t>
            </a:r>
          </a:p>
          <a:p>
            <a:pPr marL="0" marR="0">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3530294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6E9A9-E661-C415-00C5-1E7A2E04774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3CA2AAD-71B1-4838-84E2-1B9A90DAA227}"/>
              </a:ext>
            </a:extLst>
          </p:cNvPr>
          <p:cNvSpPr>
            <a:spLocks noGrp="1"/>
          </p:cNvSpPr>
          <p:nvPr>
            <p:ph type="title"/>
          </p:nvPr>
        </p:nvSpPr>
        <p:spPr/>
        <p:txBody>
          <a:bodyPr/>
          <a:lstStyle/>
          <a:p>
            <a:pPr algn="ctr"/>
            <a:r>
              <a:rPr lang="en-GB" dirty="0"/>
              <a:t>The Nature of Conflict: Resources </a:t>
            </a:r>
          </a:p>
        </p:txBody>
      </p:sp>
      <p:sp>
        <p:nvSpPr>
          <p:cNvPr id="3" name="Content Placeholder 2">
            <a:extLst>
              <a:ext uri="{FF2B5EF4-FFF2-40B4-BE49-F238E27FC236}">
                <a16:creationId xmlns:a16="http://schemas.microsoft.com/office/drawing/2014/main" id="{60CF42EE-CA21-9786-5E1D-F1C7EB690F91}"/>
              </a:ext>
            </a:extLst>
          </p:cNvPr>
          <p:cNvSpPr>
            <a:spLocks noGrp="1"/>
          </p:cNvSpPr>
          <p:nvPr>
            <p:ph idx="1"/>
          </p:nvPr>
        </p:nvSpPr>
        <p:spPr/>
        <p:txBody>
          <a:bodyPr>
            <a:normAutofit/>
          </a:bodyPr>
          <a:lstStyle/>
          <a:p>
            <a:pPr marL="0" marR="0">
              <a:lnSpc>
                <a:spcPct val="107000"/>
              </a:lnSpc>
              <a:spcAft>
                <a:spcPts val="800"/>
              </a:spcAft>
              <a:buNone/>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Perception of relative resources and the anticipation of future changes can also affect party’s goals and strategies</a:t>
            </a:r>
          </a:p>
          <a:p>
            <a:pPr marL="514350" indent="-285750">
              <a:lnSpc>
                <a:spcPct val="107000"/>
              </a:lnSpc>
              <a:spcAft>
                <a:spcPts val="800"/>
              </a:spcAf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White South Africans anticipating becoming a smaller proportion of the population had reason to move toward an accommodation sooner rather than later</a:t>
            </a:r>
          </a:p>
          <a:p>
            <a:pPr marL="457200" marR="0">
              <a:lnSpc>
                <a:spcPct val="107000"/>
              </a:lnSpc>
              <a:spcAft>
                <a:spcPts val="800"/>
              </a:spcAft>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Jewish Israelis foreseeing a growing Palestinian population </a:t>
            </a:r>
            <a:r>
              <a:rPr lang="en-GB" sz="2400" kern="100" dirty="0" err="1">
                <a:effectLst/>
                <a:latin typeface="Aptos" panose="020B0004020202020204" pitchFamily="34" charset="0"/>
                <a:ea typeface="Aptos" panose="020B0004020202020204" pitchFamily="34" charset="0"/>
                <a:cs typeface="Times New Roman" panose="02020603050405020304" pitchFamily="18" charset="0"/>
              </a:rPr>
              <a:t>favored</a:t>
            </a:r>
            <a:r>
              <a:rPr lang="en-GB" sz="2400" kern="100" dirty="0">
                <a:effectLst/>
                <a:latin typeface="Aptos" panose="020B0004020202020204" pitchFamily="34" charset="0"/>
                <a:ea typeface="Aptos" panose="020B0004020202020204" pitchFamily="34" charset="0"/>
                <a:cs typeface="Times New Roman" panose="02020603050405020304" pitchFamily="18" charset="0"/>
              </a:rPr>
              <a:t> a territorial separation that could preserve a Jewish Israel </a:t>
            </a:r>
          </a:p>
          <a:p>
            <a:pPr marL="0" marR="0">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498216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4ACE0-E7F8-B3BB-4065-9EEB2CB7A3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128DD06-C2BA-686C-C848-C13C21120FB0}"/>
              </a:ext>
            </a:extLst>
          </p:cNvPr>
          <p:cNvSpPr>
            <a:spLocks noGrp="1"/>
          </p:cNvSpPr>
          <p:nvPr>
            <p:ph type="title"/>
          </p:nvPr>
        </p:nvSpPr>
        <p:spPr/>
        <p:txBody>
          <a:bodyPr/>
          <a:lstStyle/>
          <a:p>
            <a:pPr algn="ctr"/>
            <a:r>
              <a:rPr lang="en-GB" dirty="0"/>
              <a:t>The Nature of Conflict: Organizational characteristics</a:t>
            </a:r>
          </a:p>
        </p:txBody>
      </p:sp>
      <p:sp>
        <p:nvSpPr>
          <p:cNvPr id="3" name="Content Placeholder 2">
            <a:extLst>
              <a:ext uri="{FF2B5EF4-FFF2-40B4-BE49-F238E27FC236}">
                <a16:creationId xmlns:a16="http://schemas.microsoft.com/office/drawing/2014/main" id="{F9692FE0-3942-7D05-9EAD-CAC879A112B9}"/>
              </a:ext>
            </a:extLst>
          </p:cNvPr>
          <p:cNvSpPr>
            <a:spLocks noGrp="1"/>
          </p:cNvSpPr>
          <p:nvPr>
            <p:ph idx="1"/>
          </p:nvPr>
        </p:nvSpPr>
        <p:spPr/>
        <p:txBody>
          <a:bodyPr>
            <a:normAutofit/>
          </a:bodyPr>
          <a:lstStyle/>
          <a:p>
            <a:pPr marL="0" marR="0">
              <a:lnSpc>
                <a:spcPct val="107000"/>
              </a:lnSpc>
              <a:spcAft>
                <a:spcPts val="800"/>
              </a:spcAft>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Organizational characteristics that potentially translate into capacities:</a:t>
            </a:r>
          </a:p>
          <a:p>
            <a:pPr marL="342900" marR="0" lvl="0" indent="-342900">
              <a:lnSpc>
                <a:spcPct val="107000"/>
              </a:lnSpc>
              <a:buFont typeface="+mj-lt"/>
              <a:buAutoNum type="arabicParenR"/>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Structural</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State vs non-state entities: </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States have clear boundaries, clearly defined members (citizens), clearly recognized decision-making procedures, to varying degrees </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Non-state entities have fewer of above attributes, but may have them to a degree</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International governmental and non-governmental organizations can affect the structure of contending parties through the provision or restriction of resources</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OSCE contributed to largely peaceful transitions and transformations among and within the countries in Eastern Europe and the former Soviet republics</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Transnational linkages strengthen some groups in particular countries, affecting the structure of social and organization political processes and relative influence</a:t>
            </a:r>
          </a:p>
          <a:p>
            <a:pPr marL="1143000" marR="0" lvl="2" indent="-228600">
              <a:lnSpc>
                <a:spcPct val="107000"/>
              </a:lnSpc>
              <a:spcAft>
                <a:spcPts val="800"/>
              </a:spcAft>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Expanding diaspora communities which sustain relations in their former homelands may provide economic and social resources that further influence the group’s structural characteristics  </a:t>
            </a:r>
          </a:p>
          <a:p>
            <a:pPr marL="0" marR="0">
              <a:lnSpc>
                <a:spcPct val="107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7628569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F4A84-E3AE-A70A-4BF9-C2C3B5A230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A2A2EC3-EAC2-4005-7709-7899EF67F8E6}"/>
              </a:ext>
            </a:extLst>
          </p:cNvPr>
          <p:cNvSpPr>
            <a:spLocks noGrp="1"/>
          </p:cNvSpPr>
          <p:nvPr>
            <p:ph type="title"/>
          </p:nvPr>
        </p:nvSpPr>
        <p:spPr/>
        <p:txBody>
          <a:bodyPr/>
          <a:lstStyle/>
          <a:p>
            <a:pPr algn="ctr"/>
            <a:r>
              <a:rPr lang="en-GB" dirty="0"/>
              <a:t>The Nature of Conflict: Organizational characteristics</a:t>
            </a:r>
          </a:p>
        </p:txBody>
      </p:sp>
      <p:sp>
        <p:nvSpPr>
          <p:cNvPr id="3" name="Content Placeholder 2">
            <a:extLst>
              <a:ext uri="{FF2B5EF4-FFF2-40B4-BE49-F238E27FC236}">
                <a16:creationId xmlns:a16="http://schemas.microsoft.com/office/drawing/2014/main" id="{4EDC835F-5CA3-3049-FB5A-32655DA03D60}"/>
              </a:ext>
            </a:extLst>
          </p:cNvPr>
          <p:cNvSpPr>
            <a:spLocks noGrp="1"/>
          </p:cNvSpPr>
          <p:nvPr>
            <p:ph idx="1"/>
          </p:nvPr>
        </p:nvSpPr>
        <p:spPr/>
        <p:txBody>
          <a:bodyPr>
            <a:normAutofit/>
          </a:bodyPr>
          <a:lstStyle/>
          <a:p>
            <a:pPr marL="0" marR="0" lvl="0" indent="0">
              <a:lnSpc>
                <a:spcPct val="107000"/>
              </a:lnSpc>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2) Ideology</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A sense of shared identity, belief in certain rights relative to other persons within or outside group</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May be contradictory, not precisely formulated, shifting as circumstances change </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Can become dominant and drive choice of violent strategies</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Can be highly institutionalized, incorporated in legislation and with special agencies dedicate to maintenance</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States that embody or sere a particular religion, ethnicity, or political ideology</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May be vigorously challenged by minority groups who object to subordinate treatment</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Secular states may be challenged by organizations to establish a state that gives priority to exclusive religious, religious, ethnic, political ideology</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Such matters are prone to conflict (Afghanistan in 1980s) but can also be waged peacefully </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Changes in major ideologies, norms and belief systems can significantly impact the ideologies of local organizations</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Breakup of Soviet Union ended Soviet material assistance to Marxist governments and revolutionary movements and reduced adherence to Marxist ideologies </a:t>
            </a:r>
          </a:p>
          <a:p>
            <a:pPr marL="1600200" marR="0" lvl="3" indent="-228600">
              <a:lnSpc>
                <a:spcPct val="107000"/>
              </a:lnSpc>
              <a:spcAft>
                <a:spcPts val="800"/>
              </a:spcAft>
              <a:buFont typeface="+mj-lt"/>
              <a:buAutoNum type="arabi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Conflicts became more frequently couched in ethnic and religious terms, one ideological resource replaced by another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1549039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D77F17-19B5-F601-7530-D1292563BED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91D983-1299-A891-F635-B9B0CA2F88F8}"/>
              </a:ext>
            </a:extLst>
          </p:cNvPr>
          <p:cNvSpPr>
            <a:spLocks noGrp="1"/>
          </p:cNvSpPr>
          <p:nvPr>
            <p:ph type="title"/>
          </p:nvPr>
        </p:nvSpPr>
        <p:spPr/>
        <p:txBody>
          <a:bodyPr/>
          <a:lstStyle/>
          <a:p>
            <a:pPr algn="ctr"/>
            <a:r>
              <a:rPr lang="en-GB" dirty="0"/>
              <a:t>The Nature of Conflict: Organizational characteristics</a:t>
            </a:r>
          </a:p>
        </p:txBody>
      </p:sp>
      <p:sp>
        <p:nvSpPr>
          <p:cNvPr id="3" name="Content Placeholder 2">
            <a:extLst>
              <a:ext uri="{FF2B5EF4-FFF2-40B4-BE49-F238E27FC236}">
                <a16:creationId xmlns:a16="http://schemas.microsoft.com/office/drawing/2014/main" id="{E88EB3DF-0BE5-87B1-0240-44C22EBD36BB}"/>
              </a:ext>
            </a:extLst>
          </p:cNvPr>
          <p:cNvSpPr>
            <a:spLocks noGrp="1"/>
          </p:cNvSpPr>
          <p:nvPr>
            <p:ph idx="1"/>
          </p:nvPr>
        </p:nvSpPr>
        <p:spPr/>
        <p:txBody>
          <a:bodyPr>
            <a:normAutofit/>
          </a:bodyPr>
          <a:lstStyle/>
          <a:p>
            <a:pPr marL="0" marR="0" lvl="0" indent="0">
              <a:lnSpc>
                <a:spcPct val="107000"/>
              </a:lnSpc>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2) Ideology</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A sense of shared identity, belief in certain rights relative to other persons within or outside group</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May be contradictory, not precisely formulated, shifting as circumstances change </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Can become dominant and drive choice of violent strategies</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Can be highly institutionalized, incorporated in legislation and with special agencies dedicate to maintenance</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States that embody or sere a particular religion, ethnicity, or political ideology</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May be vigorously challenged by minority groups who object to subordinate treatment</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Secular states may be challenged by organizations to establish a state that gives priority to exclusive religious, religious, ethnic, political ideology</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Such matters are prone to conflict (Afghanistan in 1980s) but can also be waged peacefully </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Changes in major ideologies, norms and belief systems can significantly impact the ideologies of local organizations</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Breakup of Soviet Union ended Soviet material assistance to Marxist governments and revolutionary movements and reduced adherence to Marxist ideologies </a:t>
            </a:r>
          </a:p>
          <a:p>
            <a:pPr marL="1600200" marR="0" lvl="3" indent="-228600">
              <a:lnSpc>
                <a:spcPct val="107000"/>
              </a:lnSpc>
              <a:spcAft>
                <a:spcPts val="800"/>
              </a:spcAft>
              <a:buFont typeface="+mj-lt"/>
              <a:buAutoNum type="arabi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Conflicts became more frequently couched in ethnic and religious terms, one ideological resource replaced by another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6896015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5F088-C55A-939A-167C-88A24CA134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1E4DB1-E717-99D3-39BA-5A6E2CB16B7F}"/>
              </a:ext>
            </a:extLst>
          </p:cNvPr>
          <p:cNvSpPr>
            <a:spLocks noGrp="1"/>
          </p:cNvSpPr>
          <p:nvPr>
            <p:ph type="title"/>
          </p:nvPr>
        </p:nvSpPr>
        <p:spPr/>
        <p:txBody>
          <a:bodyPr/>
          <a:lstStyle/>
          <a:p>
            <a:pPr algn="ctr"/>
            <a:r>
              <a:rPr lang="en-GB" dirty="0"/>
              <a:t>The Nature of Conflict: Organizational characteristics</a:t>
            </a:r>
          </a:p>
        </p:txBody>
      </p:sp>
      <p:sp>
        <p:nvSpPr>
          <p:cNvPr id="3" name="Content Placeholder 2">
            <a:extLst>
              <a:ext uri="{FF2B5EF4-FFF2-40B4-BE49-F238E27FC236}">
                <a16:creationId xmlns:a16="http://schemas.microsoft.com/office/drawing/2014/main" id="{3860E8E0-4807-699B-93A1-11C53F6942FA}"/>
              </a:ext>
            </a:extLst>
          </p:cNvPr>
          <p:cNvSpPr>
            <a:spLocks noGrp="1"/>
          </p:cNvSpPr>
          <p:nvPr>
            <p:ph idx="1"/>
          </p:nvPr>
        </p:nvSpPr>
        <p:spPr/>
        <p:txBody>
          <a:bodyPr>
            <a:normAutofit lnSpcReduction="10000"/>
          </a:bodyPr>
          <a:lstStyle/>
          <a:p>
            <a:pPr marL="0" marR="0" lvl="0" indent="0">
              <a:lnSpc>
                <a:spcPct val="107000"/>
              </a:lnSpc>
              <a:buNone/>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3) Relations with other organizations</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Each organization in a conflict is affected by its interaction with other organizations in the conflict environment, including </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Primary adversaries</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Organizations allied with adversaries</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Non-engaged third parties</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Each side usually consists of a coalition of organizations</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Each has internal factions and sub-groups</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Autonomy or dependency of a particular conflict unit in relation to supporting, allying and ruling organizations affects a leader’s options</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An adversary may be highly dependent upon an outside government for material support and adhere to the goals and interests of that outside government to maintain its assistance</a:t>
            </a:r>
          </a:p>
          <a:p>
            <a:pPr marL="1600200" marR="0" lvl="3" indent="-228600">
              <a:lnSpc>
                <a:spcPct val="107000"/>
              </a:lnSpc>
              <a:buFont typeface="+mj-lt"/>
              <a:buAutoNum type="arabi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Evident during the cold War for organizations relying on US or Soviet support</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Global economic and technological developments have greatly contributed o increasing inter-dependence and transnational linkages</a:t>
            </a:r>
          </a:p>
          <a:p>
            <a:pPr marL="1143000" marR="0" lvl="2" indent="-228600">
              <a:lnSpc>
                <a:spcPct val="107000"/>
              </a:lnSpc>
              <a:spcAft>
                <a:spcPts val="800"/>
              </a:spcAft>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scope of international trade and investment, increased capital mobility enhances governmental interdependence, increasing vulnerability to policies of major corporate actors and IGOs like the International Monetary Fund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0516128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128270-32BA-7B13-1345-B69D6666DE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A66026-B18D-183D-A2B9-A0409FD67FF1}"/>
              </a:ext>
            </a:extLst>
          </p:cNvPr>
          <p:cNvSpPr>
            <a:spLocks noGrp="1"/>
          </p:cNvSpPr>
          <p:nvPr>
            <p:ph type="title"/>
          </p:nvPr>
        </p:nvSpPr>
        <p:spPr/>
        <p:txBody>
          <a:bodyPr/>
          <a:lstStyle/>
          <a:p>
            <a:pPr algn="ctr"/>
            <a:r>
              <a:rPr lang="en-GB" dirty="0"/>
              <a:t>The Nature of Conflict: Organizational characteristics</a:t>
            </a:r>
          </a:p>
        </p:txBody>
      </p:sp>
      <p:sp>
        <p:nvSpPr>
          <p:cNvPr id="3" name="Content Placeholder 2">
            <a:extLst>
              <a:ext uri="{FF2B5EF4-FFF2-40B4-BE49-F238E27FC236}">
                <a16:creationId xmlns:a16="http://schemas.microsoft.com/office/drawing/2014/main" id="{1A6CF63A-5747-0D60-A57A-E3F7C5C71667}"/>
              </a:ext>
            </a:extLst>
          </p:cNvPr>
          <p:cNvSpPr>
            <a:spLocks noGrp="1"/>
          </p:cNvSpPr>
          <p:nvPr>
            <p:ph idx="1"/>
          </p:nvPr>
        </p:nvSpPr>
        <p:spPr/>
        <p:txBody>
          <a:bodyPr>
            <a:normAutofit fontScale="85000" lnSpcReduction="10000"/>
          </a:bodyPr>
          <a:lstStyle/>
          <a:p>
            <a:pPr marL="0" marR="0" lvl="0" indent="0">
              <a:lnSpc>
                <a:spcPct val="107000"/>
              </a:lnSpc>
              <a:buNone/>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4) Attachments to violence</a:t>
            </a:r>
          </a:p>
          <a:p>
            <a:pPr marL="742950" marR="0" lvl="1" indent="-285750">
              <a:lnSpc>
                <a:spcPct val="107000"/>
              </a:lnSpc>
              <a:buFont typeface="+mj-lt"/>
              <a:buAutoNum type="alphaL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Factions and groups who prepare for and carry out violent actions are significant components of most major conflict organizations</a:t>
            </a:r>
          </a:p>
          <a:p>
            <a:pPr marL="1143000" marR="0" lvl="2" indent="-228600">
              <a:lnSpc>
                <a:spcPct val="107000"/>
              </a:lnSpc>
              <a:buFont typeface="+mj-lt"/>
              <a:buAutoNum type="romanL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Army, police, other armed units</a:t>
            </a:r>
          </a:p>
          <a:p>
            <a:pPr marL="1143000" marR="0" lvl="2" indent="-228600">
              <a:lnSpc>
                <a:spcPct val="107000"/>
              </a:lnSpc>
              <a:buFont typeface="+mj-lt"/>
              <a:buAutoNum type="romanL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Membership in armed groups attractive as an alternative way to earn a living – can increase chances of escalation and hamper de-escalation and settlement of conflict </a:t>
            </a:r>
          </a:p>
          <a:p>
            <a:pPr marL="742950" marR="0" lvl="1" indent="-285750">
              <a:lnSpc>
                <a:spcPct val="107000"/>
              </a:lnSpc>
              <a:buFont typeface="+mj-lt"/>
              <a:buAutoNum type="alphaL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Various beliefs serve to sustain an attachment to violence</a:t>
            </a:r>
          </a:p>
          <a:p>
            <a:pPr marL="1143000" marR="0" lvl="2" indent="-228600">
              <a:lnSpc>
                <a:spcPct val="107000"/>
              </a:lnSpc>
              <a:buFont typeface="+mj-lt"/>
              <a:buAutoNum type="romanL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Little knowledge or faith in alternative means of struggle </a:t>
            </a:r>
          </a:p>
          <a:p>
            <a:pPr marL="1143000" marR="0" lvl="2" indent="-228600">
              <a:lnSpc>
                <a:spcPct val="107000"/>
              </a:lnSpc>
              <a:buFont typeface="+mj-lt"/>
              <a:buAutoNum type="romanL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Enemy regarded as “only understanding force” </a:t>
            </a:r>
          </a:p>
          <a:p>
            <a:pPr marL="1143000" marR="0" lvl="2" indent="-228600">
              <a:lnSpc>
                <a:spcPct val="107000"/>
              </a:lnSpc>
              <a:buFont typeface="+mj-lt"/>
              <a:buAutoNum type="romanL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Channels for nonviolent pressure, influence, and persuasive efforts are often closed by the opposing party or competing internal factions, cutting off alternative choices</a:t>
            </a:r>
          </a:p>
          <a:p>
            <a:pPr marL="742950" marR="0" lvl="1" indent="-285750">
              <a:lnSpc>
                <a:spcPct val="107000"/>
              </a:lnSpc>
              <a:buFont typeface="+mj-lt"/>
              <a:buAutoNum type="alphaL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Outside actors and influences can contribute to local reliance upon violent methods</a:t>
            </a:r>
          </a:p>
          <a:p>
            <a:pPr marL="1143000" marR="0" lvl="2" indent="-228600">
              <a:lnSpc>
                <a:spcPct val="107000"/>
              </a:lnSpc>
              <a:buFont typeface="+mj-lt"/>
              <a:buAutoNum type="romanL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1960s: leaders and interpreters of war of national liberation and revolutionary change influentially argued that violence could hep establish conditions needed for successful revolution. Violence was romanticized and those ready to commit violent deeds celebrated. Glorification of violence was a resource for partisan actors, but one that could only be utilized in strategies that employed violence 	</a:t>
            </a:r>
          </a:p>
          <a:p>
            <a:pPr marL="1600200" marR="0" lvl="3" indent="-228600">
              <a:lnSpc>
                <a:spcPct val="107000"/>
              </a:lnSpc>
              <a:buFont typeface="+mj-lt"/>
              <a:buAutoNum type="arabi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Palestine Liberation Organization</a:t>
            </a:r>
          </a:p>
          <a:p>
            <a:pPr marL="1600200" marR="0" lvl="3" indent="-228600">
              <a:lnSpc>
                <a:spcPct val="107000"/>
              </a:lnSpc>
              <a:buFont typeface="+mj-lt"/>
              <a:buAutoNum type="arabi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Islamic religious beliefs legitimizing violence against civilians deemed enemies of Islam</a:t>
            </a:r>
          </a:p>
          <a:p>
            <a:pPr marL="1600200" marR="0" lvl="3" indent="-228600">
              <a:lnSpc>
                <a:spcPct val="107000"/>
              </a:lnSpc>
              <a:buFont typeface="+mj-lt"/>
              <a:buAutoNum type="arabi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Terrorism with transnational support </a:t>
            </a:r>
          </a:p>
          <a:p>
            <a:pPr marL="1600200" marR="0" lvl="3" indent="-228600">
              <a:lnSpc>
                <a:spcPct val="107000"/>
              </a:lnSpc>
              <a:buFont typeface="+mj-lt"/>
              <a:buAutoNum type="arabi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Terrorism in Liberation Tigers of Tamil Eelam (LTTE) in Sri Lanka</a:t>
            </a:r>
          </a:p>
          <a:p>
            <a:pPr marL="742950" marR="0" lvl="1" indent="-285750">
              <a:lnSpc>
                <a:spcPct val="107000"/>
              </a:lnSpc>
              <a:buFont typeface="+mj-lt"/>
              <a:buAutoNum type="alphaL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Non-violent methods of struggle have gained adherents through successful application in the Philippines, Poland, the Ukraine and through external actors’ encouragement of nonviolent methods and provision of training and counselling</a:t>
            </a:r>
          </a:p>
          <a:p>
            <a:pPr marL="1143000" marR="0" lvl="2" indent="-228600">
              <a:lnSpc>
                <a:spcPct val="107000"/>
              </a:lnSpc>
              <a:buFont typeface="+mj-lt"/>
              <a:buAutoNum type="romanL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El </a:t>
            </a:r>
            <a:r>
              <a:rPr lang="en-GB" sz="1200" kern="100" dirty="0" err="1">
                <a:effectLst/>
                <a:latin typeface="Aptos" panose="020B0004020202020204" pitchFamily="34" charset="0"/>
                <a:ea typeface="Aptos" panose="020B0004020202020204" pitchFamily="34" charset="0"/>
                <a:cs typeface="Times New Roman" panose="02020603050405020304" pitchFamily="18" charset="0"/>
              </a:rPr>
              <a:t>Servicio</a:t>
            </a:r>
            <a:r>
              <a:rPr lang="en-GB" sz="1200" kern="100" dirty="0">
                <a:effectLst/>
                <a:latin typeface="Aptos" panose="020B0004020202020204" pitchFamily="34" charset="0"/>
                <a:ea typeface="Aptos" panose="020B0004020202020204" pitchFamily="34" charset="0"/>
                <a:cs typeface="Times New Roman" panose="02020603050405020304" pitchFamily="18" charset="0"/>
              </a:rPr>
              <a:t> de Paz y Justicia (SER-PAJ), non-violent human rights organization resisted military dictatorships in many Latin American countries in the 1970s and 1980s </a:t>
            </a:r>
          </a:p>
          <a:p>
            <a:pPr marL="1143000" marR="0" lvl="2" indent="-228600">
              <a:lnSpc>
                <a:spcPct val="107000"/>
              </a:lnSpc>
              <a:spcAft>
                <a:spcPts val="800"/>
              </a:spcAft>
              <a:buFont typeface="+mj-lt"/>
              <a:buAutoNum type="romanLcPeriod"/>
            </a:pPr>
            <a:r>
              <a:rPr lang="en-GB" sz="1200" kern="100" dirty="0">
                <a:effectLst/>
                <a:latin typeface="Aptos" panose="020B0004020202020204" pitchFamily="34" charset="0"/>
                <a:ea typeface="Aptos" panose="020B0004020202020204" pitchFamily="34" charset="0"/>
                <a:cs typeface="Times New Roman" panose="02020603050405020304" pitchFamily="18" charset="0"/>
              </a:rPr>
              <a:t>Gene Sharp’s analyses of and prescriptions for nonviolent action have also been translated into many languages and organizations in many countries consider adopting those strategies</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13732503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F37616-BB7D-767E-A153-B4FBC02A5C9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3AE5C8-E270-0CCC-B9DE-58E49AD14CEA}"/>
              </a:ext>
            </a:extLst>
          </p:cNvPr>
          <p:cNvSpPr>
            <a:spLocks noGrp="1"/>
          </p:cNvSpPr>
          <p:nvPr>
            <p:ph type="title"/>
          </p:nvPr>
        </p:nvSpPr>
        <p:spPr/>
        <p:txBody>
          <a:bodyPr/>
          <a:lstStyle/>
          <a:p>
            <a:pPr algn="ctr"/>
            <a:r>
              <a:rPr lang="en-GB" dirty="0"/>
              <a:t>The Nature of Conflict: Organizational characteristics</a:t>
            </a:r>
          </a:p>
        </p:txBody>
      </p:sp>
      <p:sp>
        <p:nvSpPr>
          <p:cNvPr id="3" name="Content Placeholder 2">
            <a:extLst>
              <a:ext uri="{FF2B5EF4-FFF2-40B4-BE49-F238E27FC236}">
                <a16:creationId xmlns:a16="http://schemas.microsoft.com/office/drawing/2014/main" id="{33F692D7-BAFF-427C-2E80-1DB79B390C18}"/>
              </a:ext>
            </a:extLst>
          </p:cNvPr>
          <p:cNvSpPr>
            <a:spLocks noGrp="1"/>
          </p:cNvSpPr>
          <p:nvPr>
            <p:ph idx="1"/>
          </p:nvPr>
        </p:nvSpPr>
        <p:spPr/>
        <p:txBody>
          <a:bodyPr>
            <a:normAutofit/>
          </a:bodyPr>
          <a:lstStyle/>
          <a:p>
            <a:pPr marL="342900" marR="0" lvl="0" indent="-342900">
              <a:lnSpc>
                <a:spcPct val="107000"/>
              </a:lnSpc>
              <a:buFont typeface="Wingdings" panose="05000000000000000000" pitchFamily="2" charset="2"/>
              <a:buChar char=""/>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These four characteristics are a function of available resources and decisions regarding their actualization. They are influenced by:</a:t>
            </a:r>
          </a:p>
          <a:p>
            <a:pPr marL="1600200" marR="0" lvl="3" indent="-228600">
              <a:lnSpc>
                <a:spcPct val="107000"/>
              </a:lnSpc>
              <a:buFont typeface="+mj-lt"/>
              <a:buAutoNum type="arabicPeriod"/>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Group leadership decisions</a:t>
            </a:r>
          </a:p>
          <a:p>
            <a:pPr marL="1600200" marR="0" lvl="3" indent="-228600">
              <a:lnSpc>
                <a:spcPct val="107000"/>
              </a:lnSpc>
              <a:buFont typeface="+mj-lt"/>
              <a:buAutoNum type="arabicPeriod"/>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External third parties</a:t>
            </a:r>
          </a:p>
          <a:p>
            <a:pPr marL="1600200" marR="0" lvl="3" indent="-228600">
              <a:lnSpc>
                <a:spcPct val="107000"/>
              </a:lnSpc>
              <a:buFont typeface="+mj-lt"/>
              <a:buAutoNum type="arabicPeriod"/>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Allies</a:t>
            </a:r>
          </a:p>
          <a:p>
            <a:pPr marL="1600200" marR="0" lvl="3" indent="-228600">
              <a:lnSpc>
                <a:spcPct val="107000"/>
              </a:lnSpc>
              <a:buFont typeface="+mj-lt"/>
              <a:buAutoNum type="arabicPeriod"/>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Internal divisions</a:t>
            </a:r>
          </a:p>
          <a:p>
            <a:pPr marL="1600200" marR="0" lvl="3" indent="-228600">
              <a:lnSpc>
                <a:spcPct val="107000"/>
              </a:lnSpc>
              <a:spcAft>
                <a:spcPts val="800"/>
              </a:spcAft>
              <a:buFont typeface="+mj-lt"/>
              <a:buAutoNum type="arabicPeriod"/>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Contending party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9251678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B8F8F-A7D1-6596-2412-870D34C53CC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7A40C3-D9D3-F835-EAD3-4D8467927984}"/>
              </a:ext>
            </a:extLst>
          </p:cNvPr>
          <p:cNvSpPr>
            <a:spLocks noGrp="1"/>
          </p:cNvSpPr>
          <p:nvPr>
            <p:ph type="title"/>
          </p:nvPr>
        </p:nvSpPr>
        <p:spPr/>
        <p:txBody>
          <a:bodyPr/>
          <a:lstStyle/>
          <a:p>
            <a:pPr algn="ctr"/>
            <a:r>
              <a:rPr lang="en-GB" dirty="0"/>
              <a:t>Strategies that Help End Violence</a:t>
            </a:r>
          </a:p>
        </p:txBody>
      </p:sp>
      <p:sp>
        <p:nvSpPr>
          <p:cNvPr id="3" name="Content Placeholder 2">
            <a:extLst>
              <a:ext uri="{FF2B5EF4-FFF2-40B4-BE49-F238E27FC236}">
                <a16:creationId xmlns:a16="http://schemas.microsoft.com/office/drawing/2014/main" id="{C5BF32AF-EFEC-6D0F-6A1F-3780D4AAADE1}"/>
              </a:ext>
            </a:extLst>
          </p:cNvPr>
          <p:cNvSpPr>
            <a:spLocks noGrp="1"/>
          </p:cNvSpPr>
          <p:nvPr>
            <p:ph idx="1"/>
          </p:nvPr>
        </p:nvSpPr>
        <p:spPr/>
        <p:txBody>
          <a:bodyPr>
            <a:normAutofit/>
          </a:bodyPr>
          <a:lstStyle/>
          <a:p>
            <a:pPr marL="0" marR="0">
              <a:lnSpc>
                <a:spcPct val="107000"/>
              </a:lnSpc>
              <a:spcAft>
                <a:spcPts val="800"/>
              </a:spcAft>
              <a:buNone/>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Strategies can be influenced by the following:</a:t>
            </a:r>
          </a:p>
          <a:p>
            <a:pPr marL="514350" lvl="1" indent="-285750">
              <a:lnSpc>
                <a:spcPct val="107000"/>
              </a:lnSpc>
              <a:spcAft>
                <a:spcPts val="800"/>
              </a:spcAft>
            </a:pPr>
            <a:r>
              <a:rPr lang="en-GB" kern="100" dirty="0">
                <a:effectLst/>
                <a:latin typeface="Aptos" panose="020B0004020202020204" pitchFamily="34" charset="0"/>
                <a:ea typeface="Aptos" panose="020B0004020202020204" pitchFamily="34" charset="0"/>
                <a:cs typeface="Times New Roman" panose="02020603050405020304" pitchFamily="18" charset="0"/>
              </a:rPr>
              <a:t>Time frames</a:t>
            </a:r>
          </a:p>
          <a:p>
            <a:pPr marL="514350" lvl="1" indent="-285750">
              <a:lnSpc>
                <a:spcPct val="107000"/>
              </a:lnSpc>
              <a:spcAft>
                <a:spcPts val="800"/>
              </a:spcAft>
            </a:pPr>
            <a:r>
              <a:rPr lang="en-GB" kern="100" dirty="0">
                <a:effectLst/>
                <a:latin typeface="Aptos" panose="020B0004020202020204" pitchFamily="34" charset="0"/>
                <a:ea typeface="Aptos" panose="020B0004020202020204" pitchFamily="34" charset="0"/>
                <a:cs typeface="Times New Roman" panose="02020603050405020304" pitchFamily="18" charset="0"/>
              </a:rPr>
              <a:t>Combinations of inducements used</a:t>
            </a:r>
          </a:p>
          <a:p>
            <a:pPr marL="514350" lvl="1" indent="-285750">
              <a:lnSpc>
                <a:spcPct val="107000"/>
              </a:lnSpc>
              <a:spcAft>
                <a:spcPts val="800"/>
              </a:spcAft>
            </a:pPr>
            <a:r>
              <a:rPr lang="en-GB" kern="100" dirty="0">
                <a:effectLst/>
                <a:latin typeface="Aptos" panose="020B0004020202020204" pitchFamily="34" charset="0"/>
                <a:ea typeface="Aptos" panose="020B0004020202020204" pitchFamily="34" charset="0"/>
                <a:cs typeface="Times New Roman" panose="02020603050405020304" pitchFamily="18" charset="0"/>
              </a:rPr>
              <a:t>Who is undertaking them and toward whom they are directed (internally toward various members within one’s group, and externally, towards members of the opposing side) </a:t>
            </a:r>
          </a:p>
          <a:p>
            <a:pPr marL="457200" lvl="1">
              <a:lnSpc>
                <a:spcPct val="107000"/>
              </a:lnSpc>
              <a:spcAft>
                <a:spcPts val="800"/>
              </a:spcAft>
            </a:pPr>
            <a:r>
              <a:rPr lang="en-GB" kern="100" dirty="0">
                <a:effectLst/>
                <a:latin typeface="Aptos" panose="020B0004020202020204" pitchFamily="34" charset="0"/>
                <a:ea typeface="Aptos" panose="020B0004020202020204" pitchFamily="34" charset="0"/>
                <a:cs typeface="Times New Roman" panose="02020603050405020304" pitchFamily="18" charset="0"/>
              </a:rPr>
              <a:t>Stages of conflict in which they are undertaken</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9790687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5AB25F-088C-A2F3-4309-4C497D921E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BFE4CFB-EB19-B187-580E-BE07D20EAB01}"/>
              </a:ext>
            </a:extLst>
          </p:cNvPr>
          <p:cNvSpPr>
            <a:spLocks noGrp="1"/>
          </p:cNvSpPr>
          <p:nvPr>
            <p:ph type="title"/>
          </p:nvPr>
        </p:nvSpPr>
        <p:spPr/>
        <p:txBody>
          <a:bodyPr/>
          <a:lstStyle/>
          <a:p>
            <a:pPr algn="ctr"/>
            <a:r>
              <a:rPr lang="en-GB" dirty="0"/>
              <a:t>Strategies that Help End Violence</a:t>
            </a:r>
          </a:p>
        </p:txBody>
      </p:sp>
      <p:sp>
        <p:nvSpPr>
          <p:cNvPr id="3" name="Content Placeholder 2">
            <a:extLst>
              <a:ext uri="{FF2B5EF4-FFF2-40B4-BE49-F238E27FC236}">
                <a16:creationId xmlns:a16="http://schemas.microsoft.com/office/drawing/2014/main" id="{26E0F935-D5DC-90E9-DC71-90D98FBEE598}"/>
              </a:ext>
            </a:extLst>
          </p:cNvPr>
          <p:cNvSpPr>
            <a:spLocks noGrp="1"/>
          </p:cNvSpPr>
          <p:nvPr>
            <p:ph idx="1"/>
          </p:nvPr>
        </p:nvSpPr>
        <p:spPr/>
        <p:txBody>
          <a:bodyPr>
            <a:normAutofit/>
          </a:bodyPr>
          <a:lstStyle/>
          <a:p>
            <a:pPr marL="0" marR="0">
              <a:lnSpc>
                <a:spcPct val="107000"/>
              </a:lnSpc>
              <a:spcAft>
                <a:spcPts val="800"/>
              </a:spcAft>
              <a:buNone/>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Stages of Conflict</a:t>
            </a:r>
          </a:p>
          <a:p>
            <a:pPr marL="342900" marR="0" lvl="0" indent="-342900">
              <a:lnSpc>
                <a:spcPct val="107000"/>
              </a:lnSpc>
              <a:buFont typeface="+mj-lt"/>
              <a:buAutoNum type="arabicParenR"/>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Escalation</a:t>
            </a:r>
          </a:p>
          <a:p>
            <a:pPr marL="342900" marR="0" lvl="0" indent="-342900">
              <a:lnSpc>
                <a:spcPct val="107000"/>
              </a:lnSpc>
              <a:buFont typeface="+mj-lt"/>
              <a:buAutoNum type="arabicParenR"/>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De-Escalation and settlement</a:t>
            </a:r>
          </a:p>
          <a:p>
            <a:pPr marL="342900" marR="0" lvl="0" indent="-342900">
              <a:lnSpc>
                <a:spcPct val="107000"/>
              </a:lnSpc>
              <a:spcAft>
                <a:spcPts val="800"/>
              </a:spcAft>
              <a:buFont typeface="+mj-lt"/>
              <a:buAutoNum type="arabicParenR"/>
            </a:pPr>
            <a:r>
              <a:rPr lang="en-GB" sz="2400" kern="100" dirty="0">
                <a:effectLst/>
                <a:latin typeface="Aptos" panose="020B0004020202020204" pitchFamily="34" charset="0"/>
                <a:ea typeface="Aptos" panose="020B0004020202020204" pitchFamily="34" charset="0"/>
                <a:cs typeface="Times New Roman" panose="02020603050405020304" pitchFamily="18" charset="0"/>
              </a:rPr>
              <a:t>Post-violence recovery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19054754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AE9EA6-F2D9-D5BE-C33D-D03F6D2BA5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4617F7-BB13-BDEF-9B12-C24B151AAFF7}"/>
              </a:ext>
            </a:extLst>
          </p:cNvPr>
          <p:cNvSpPr>
            <a:spLocks noGrp="1"/>
          </p:cNvSpPr>
          <p:nvPr>
            <p:ph type="title"/>
          </p:nvPr>
        </p:nvSpPr>
        <p:spPr/>
        <p:txBody>
          <a:bodyPr/>
          <a:lstStyle/>
          <a:p>
            <a:pPr algn="ctr"/>
            <a:r>
              <a:rPr lang="en-GB" dirty="0"/>
              <a:t>Strategies that Help End Violence</a:t>
            </a:r>
          </a:p>
        </p:txBody>
      </p:sp>
      <p:sp>
        <p:nvSpPr>
          <p:cNvPr id="3" name="Content Placeholder 2">
            <a:extLst>
              <a:ext uri="{FF2B5EF4-FFF2-40B4-BE49-F238E27FC236}">
                <a16:creationId xmlns:a16="http://schemas.microsoft.com/office/drawing/2014/main" id="{64BE405D-9D80-844B-648A-092044799630}"/>
              </a:ext>
            </a:extLst>
          </p:cNvPr>
          <p:cNvSpPr>
            <a:spLocks noGrp="1"/>
          </p:cNvSpPr>
          <p:nvPr>
            <p:ph idx="1"/>
          </p:nvPr>
        </p:nvSpPr>
        <p:spPr/>
        <p:txBody>
          <a:bodyPr>
            <a:normAutofit fontScale="92500"/>
          </a:bodyPr>
          <a:lstStyle/>
          <a:p>
            <a:pPr marL="0" marR="0">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Some considerations:</a:t>
            </a:r>
          </a:p>
          <a:p>
            <a:pPr marL="514350" indent="-285750">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following considerations can affect choice of strategy and also the targeted adversary’s responses, sometimes accounting for selection of ill-suited strategies to influence the external opponent </a:t>
            </a:r>
          </a:p>
          <a:p>
            <a:pPr marL="971550" indent="-285750">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Goals and strategies are often reformulated to justify past actions or claim success</a:t>
            </a:r>
          </a:p>
          <a:p>
            <a:pPr marL="971550" indent="-285750">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Actions directed toward the adversary may be chosen for their effects on the perpetrators’ own side</a:t>
            </a:r>
          </a:p>
          <a:p>
            <a:pPr marL="971550" indent="-285750">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Actions may provide benefits to members of acting group such as looted goods, control of resources, constituents’ rewards such as increased regard</a:t>
            </a:r>
          </a:p>
          <a:p>
            <a:pPr marL="514350" indent="-285750">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Strategies effective at one state may be ineffective or counterproductive at the next </a:t>
            </a:r>
          </a:p>
          <a:p>
            <a:pPr marL="457200" marR="0">
              <a:lnSpc>
                <a:spcPct val="107000"/>
              </a:lnSpc>
              <a:spcAft>
                <a:spcPts val="800"/>
              </a:spcAft>
            </a:pPr>
            <a:r>
              <a:rPr lang="en-GB" sz="1800" kern="100" dirty="0">
                <a:latin typeface="Aptos" panose="020B0004020202020204" pitchFamily="34" charset="0"/>
                <a:ea typeface="Aptos" panose="020B0004020202020204" pitchFamily="34" charset="0"/>
                <a:cs typeface="Times New Roman" panose="02020603050405020304" pitchFamily="18" charset="0"/>
              </a:rPr>
              <a:t> </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Strategies directed internally at various constituent elements and individual members may shape what    strategy options are available for waging the external conflict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1772540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3BA1AE-0859-3231-B384-E133512932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1AF0A98-D34E-2E47-FCF3-E489D4977D82}"/>
              </a:ext>
            </a:extLst>
          </p:cNvPr>
          <p:cNvSpPr>
            <a:spLocks noGrp="1"/>
          </p:cNvSpPr>
          <p:nvPr>
            <p:ph type="title"/>
          </p:nvPr>
        </p:nvSpPr>
        <p:spPr/>
        <p:txBody>
          <a:bodyPr/>
          <a:lstStyle/>
          <a:p>
            <a:pPr algn="ctr"/>
            <a:r>
              <a:rPr lang="en-GB" dirty="0"/>
              <a:t>Strategies that Help End Violence: Escalation</a:t>
            </a:r>
          </a:p>
        </p:txBody>
      </p:sp>
      <p:sp>
        <p:nvSpPr>
          <p:cNvPr id="3" name="Content Placeholder 2">
            <a:extLst>
              <a:ext uri="{FF2B5EF4-FFF2-40B4-BE49-F238E27FC236}">
                <a16:creationId xmlns:a16="http://schemas.microsoft.com/office/drawing/2014/main" id="{9EDB2542-FE82-6E42-BEC0-56B25FE6D52E}"/>
              </a:ext>
            </a:extLst>
          </p:cNvPr>
          <p:cNvSpPr>
            <a:spLocks noGrp="1"/>
          </p:cNvSpPr>
          <p:nvPr>
            <p:ph idx="1"/>
          </p:nvPr>
        </p:nvSpPr>
        <p:spPr/>
        <p:txBody>
          <a:bodyPr>
            <a:normAutofit/>
          </a:bodyPr>
          <a:lstStyle/>
          <a:p>
            <a:pPr marL="342900" marR="0" lvl="0" indent="-342900">
              <a:lnSpc>
                <a:spcPct val="107000"/>
              </a:lnSpc>
              <a:buFont typeface="+mj-lt"/>
              <a:buAutoNum type="arabicParenR"/>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Escalation</a:t>
            </a:r>
          </a:p>
          <a:p>
            <a:pPr marL="742950" marR="0" lvl="1" indent="-285750">
              <a:lnSpc>
                <a:spcPct val="107000"/>
              </a:lnSpc>
              <a:buFont typeface="+mj-lt"/>
              <a:buAutoNum type="alphaLcPeriod"/>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Strategies adopted as it begins to escalate have great import for violent or nonviolent trajectory of the conflict </a:t>
            </a:r>
          </a:p>
          <a:p>
            <a:pPr marL="742950" marR="0" lvl="1" indent="-285750">
              <a:lnSpc>
                <a:spcPct val="107000"/>
              </a:lnSpc>
              <a:spcAft>
                <a:spcPts val="800"/>
              </a:spcAft>
              <a:buFont typeface="+mj-lt"/>
              <a:buAutoNum type="alphaLcPeriod"/>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Conflict escalation often regarded as involving the use of violence, but can also included nonviolent means of escalation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5127094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96DE28-9A64-2441-B579-7D323D2FED6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BA3FEF-C284-B6AE-25E2-BFB5A8D76EA4}"/>
              </a:ext>
            </a:extLst>
          </p:cNvPr>
          <p:cNvSpPr>
            <a:spLocks noGrp="1"/>
          </p:cNvSpPr>
          <p:nvPr>
            <p:ph type="title"/>
          </p:nvPr>
        </p:nvSpPr>
        <p:spPr/>
        <p:txBody>
          <a:bodyPr/>
          <a:lstStyle/>
          <a:p>
            <a:pPr algn="ctr"/>
            <a:r>
              <a:rPr lang="en-GB" dirty="0"/>
              <a:t>Strategies that Help End Violence: Escalation</a:t>
            </a:r>
          </a:p>
        </p:txBody>
      </p:sp>
      <p:sp>
        <p:nvSpPr>
          <p:cNvPr id="3" name="Content Placeholder 2">
            <a:extLst>
              <a:ext uri="{FF2B5EF4-FFF2-40B4-BE49-F238E27FC236}">
                <a16:creationId xmlns:a16="http://schemas.microsoft.com/office/drawing/2014/main" id="{C3565C79-2D33-E42E-4A1A-BAB29A3A8514}"/>
              </a:ext>
            </a:extLst>
          </p:cNvPr>
          <p:cNvSpPr>
            <a:spLocks noGrp="1"/>
          </p:cNvSpPr>
          <p:nvPr>
            <p:ph idx="1"/>
          </p:nvPr>
        </p:nvSpPr>
        <p:spPr/>
        <p:txBody>
          <a:bodyPr>
            <a:normAutofit fontScale="85000" lnSpcReduction="20000"/>
          </a:bodyPr>
          <a:lstStyle/>
          <a:p>
            <a:pPr marL="742950" marR="0" lvl="1" indent="-285750">
              <a:lnSpc>
                <a:spcPct val="107000"/>
              </a:lnSpc>
              <a:buFont typeface="+mj-lt"/>
              <a:buAutoNum type="alphaLcPeriod"/>
            </a:pPr>
            <a:r>
              <a:rPr lang="en-GB" sz="1700" b="1" kern="100" dirty="0">
                <a:effectLst/>
                <a:latin typeface="Aptos" panose="020B0004020202020204" pitchFamily="34" charset="0"/>
                <a:ea typeface="Aptos" panose="020B0004020202020204" pitchFamily="34" charset="0"/>
                <a:cs typeface="Times New Roman" panose="02020603050405020304" pitchFamily="18" charset="0"/>
              </a:rPr>
              <a:t>Internally directed strategies </a:t>
            </a:r>
          </a:p>
          <a:p>
            <a:pPr marL="1143000" marR="0" lvl="2" indent="-228600">
              <a:lnSpc>
                <a:spcPct val="107000"/>
              </a:lnSpc>
              <a:buFont typeface="+mj-lt"/>
              <a:buAutoNum type="romanLcPeriod"/>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Escalation requires increased resources</a:t>
            </a:r>
          </a:p>
          <a:p>
            <a:pPr marL="1143000" marR="0" lvl="2" indent="-228600">
              <a:lnSpc>
                <a:spcPct val="107000"/>
              </a:lnSpc>
              <a:buFont typeface="+mj-lt"/>
              <a:buAutoNum type="romanLcPeriod"/>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Increased mobilization of the people</a:t>
            </a:r>
          </a:p>
          <a:p>
            <a:pPr marL="1600200" marR="0" lvl="3" indent="-228600">
              <a:lnSpc>
                <a:spcPct val="107000"/>
              </a:lnSpc>
              <a:buFont typeface="+mj-lt"/>
              <a:buAutoNum type="arabicPeriod"/>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Arousing emotions of fear and hatred, forming negative identity for the enemy relative to the group’s own members</a:t>
            </a:r>
          </a:p>
          <a:p>
            <a:pPr marL="2057400" marR="0" lvl="4" indent="-228600">
              <a:lnSpc>
                <a:spcPct val="107000"/>
              </a:lnSpc>
              <a:buFont typeface="+mj-lt"/>
              <a:buAutoNum type="alphaLcPeriod"/>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Depicting enemy as subhuman or evil to justify extreme methods of struggle</a:t>
            </a:r>
          </a:p>
          <a:p>
            <a:pPr marL="2057400" marR="0" lvl="4" indent="-228600">
              <a:lnSpc>
                <a:spcPct val="107000"/>
              </a:lnSpc>
              <a:buFont typeface="+mj-lt"/>
              <a:buAutoNum type="alphaLcPeriod"/>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Can make de-escalation, settlement, and recovery very difficult due to polar identities created </a:t>
            </a:r>
          </a:p>
          <a:p>
            <a:pPr marL="1600200" marR="0" lvl="3" indent="-228600">
              <a:lnSpc>
                <a:spcPct val="107000"/>
              </a:lnSpc>
              <a:buFont typeface="+mj-lt"/>
              <a:buAutoNum type="arabicPeriod"/>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Alternative: emphasizing differences within opposing side, </a:t>
            </a:r>
            <a:r>
              <a:rPr lang="en-GB" sz="1700" kern="100" dirty="0" err="1">
                <a:effectLst/>
                <a:latin typeface="Aptos" panose="020B0004020202020204" pitchFamily="34" charset="0"/>
                <a:ea typeface="Aptos" panose="020B0004020202020204" pitchFamily="34" charset="0"/>
                <a:cs typeface="Times New Roman" panose="02020603050405020304" pitchFamily="18" charset="0"/>
              </a:rPr>
              <a:t>incl</a:t>
            </a:r>
            <a:r>
              <a:rPr lang="en-GB" sz="1700" kern="100" dirty="0">
                <a:effectLst/>
                <a:latin typeface="Aptos" panose="020B0004020202020204" pitchFamily="34" charset="0"/>
                <a:ea typeface="Aptos" panose="020B0004020202020204" pitchFamily="34" charset="0"/>
                <a:cs typeface="Times New Roman" panose="02020603050405020304" pitchFamily="18" charset="0"/>
              </a:rPr>
              <a:t> those who share values an concerns to isolate the enemy within the opposing side, allowing for peaceful or nonviolent relations with bulk of adversary’s population </a:t>
            </a:r>
          </a:p>
          <a:p>
            <a:pPr marL="1143000" marR="0" lvl="2" indent="-228600">
              <a:lnSpc>
                <a:spcPct val="107000"/>
              </a:lnSpc>
              <a:buFont typeface="+mj-lt"/>
              <a:buAutoNum type="romanLcPeriod"/>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Attacking internal factions that are considered rivals to seek greater power, ideological purity, unity about goals and means</a:t>
            </a:r>
          </a:p>
          <a:p>
            <a:pPr marL="1600200" marR="0" lvl="3" indent="-228600">
              <a:lnSpc>
                <a:spcPct val="107000"/>
              </a:lnSpc>
              <a:buFont typeface="+mj-lt"/>
              <a:buAutoNum type="arabicPeriod"/>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LTTE suppressed rival Tamil groups in Sri Lanka and in the diaspora, denying alternative leadership, knowledge, identity </a:t>
            </a:r>
          </a:p>
          <a:p>
            <a:pPr marL="1143000" marR="0" lvl="2" indent="-228600">
              <a:lnSpc>
                <a:spcPct val="107000"/>
              </a:lnSpc>
              <a:buFont typeface="+mj-lt"/>
              <a:buAutoNum type="romanLcPeriod"/>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In many cases, some factions and elements within the adversarial camps have interests, values, or beliefs that tend to constrain violent escalation or to foster nonviolent goals and strategies (business, religious, educational, other leaders cooperate with similar people in opposing camp. Suh connections potentially limit escalation to protect those relationships </a:t>
            </a:r>
          </a:p>
          <a:p>
            <a:pPr marL="742950" marR="0" lvl="1" indent="-285750">
              <a:lnSpc>
                <a:spcPct val="107000"/>
              </a:lnSpc>
              <a:spcAft>
                <a:spcPts val="800"/>
              </a:spcAft>
              <a:buFont typeface="+mj-lt"/>
              <a:buAutoNum type="alphaLcPeriod"/>
            </a:pPr>
            <a:r>
              <a:rPr lang="en-GB" sz="1700" kern="100" dirty="0">
                <a:effectLst/>
                <a:latin typeface="Aptos" panose="020B0004020202020204" pitchFamily="34" charset="0"/>
                <a:ea typeface="Aptos" panose="020B0004020202020204" pitchFamily="34" charset="0"/>
                <a:cs typeface="Times New Roman" panose="02020603050405020304" pitchFamily="18" charset="0"/>
              </a:rPr>
              <a:t>Acts of violence may occur on many fronts at the same time. As number of parties increases and interrelationships become more entangled, odds of two main parties communicating de-escalation become lowered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3503559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1F64BB-3800-96AD-4396-F035AC5C75A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C15F44-029E-0E70-8995-9672C473BCFE}"/>
              </a:ext>
            </a:extLst>
          </p:cNvPr>
          <p:cNvSpPr>
            <a:spLocks noGrp="1"/>
          </p:cNvSpPr>
          <p:nvPr>
            <p:ph type="title"/>
          </p:nvPr>
        </p:nvSpPr>
        <p:spPr/>
        <p:txBody>
          <a:bodyPr/>
          <a:lstStyle/>
          <a:p>
            <a:pPr algn="ctr"/>
            <a:r>
              <a:rPr lang="en-GB" dirty="0"/>
              <a:t>Strategies that Help End Violence: Escalation</a:t>
            </a:r>
          </a:p>
        </p:txBody>
      </p:sp>
      <p:sp>
        <p:nvSpPr>
          <p:cNvPr id="3" name="Content Placeholder 2">
            <a:extLst>
              <a:ext uri="{FF2B5EF4-FFF2-40B4-BE49-F238E27FC236}">
                <a16:creationId xmlns:a16="http://schemas.microsoft.com/office/drawing/2014/main" id="{C3C14017-3F8E-BDD9-E365-E01E654B8E40}"/>
              </a:ext>
            </a:extLst>
          </p:cNvPr>
          <p:cNvSpPr>
            <a:spLocks noGrp="1"/>
          </p:cNvSpPr>
          <p:nvPr>
            <p:ph idx="1"/>
          </p:nvPr>
        </p:nvSpPr>
        <p:spPr/>
        <p:txBody>
          <a:bodyPr>
            <a:normAutofit fontScale="92500" lnSpcReduction="20000"/>
          </a:bodyPr>
          <a:lstStyle/>
          <a:p>
            <a:pPr marL="457200" marR="0" lvl="1" indent="0">
              <a:lnSpc>
                <a:spcPct val="107000"/>
              </a:lnSpc>
              <a:buNone/>
            </a:pPr>
            <a:r>
              <a:rPr lang="en-GB" sz="1400" b="1" kern="100" dirty="0">
                <a:effectLst/>
                <a:latin typeface="Aptos" panose="020B0004020202020204" pitchFamily="34" charset="0"/>
                <a:ea typeface="Aptos" panose="020B0004020202020204" pitchFamily="34" charset="0"/>
                <a:cs typeface="Times New Roman" panose="02020603050405020304" pitchFamily="18" charset="0"/>
              </a:rPr>
              <a:t>b. Externally directed strategies </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Many contending groups initially escalate through nonviolent means such as petitions or demonstrations. If they believe these efforts have been ignored or forcibly repressed, some resort to violent means</a:t>
            </a:r>
          </a:p>
          <a:p>
            <a:pPr marL="1600200" marR="0" lvl="3" indent="-228600">
              <a:lnSpc>
                <a:spcPct val="107000"/>
              </a:lnSpc>
              <a:buFont typeface="+mj-lt"/>
              <a:buAutoNum type="arabi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South Afrida, Sri Lanka, Northern Ireland, elsewhere</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Alternatively, a government’s response recognizing that the challenges feel aggrieved and offering some concessions may avert violent escalation</a:t>
            </a:r>
          </a:p>
          <a:p>
            <a:pPr marL="1600200" marR="0" lvl="3" indent="-228600">
              <a:lnSpc>
                <a:spcPct val="107000"/>
              </a:lnSpc>
              <a:buFont typeface="+mj-lt"/>
              <a:buAutoNum type="arabi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Belgium, Malaysia, Canada</a:t>
            </a:r>
          </a:p>
          <a:p>
            <a:pPr marL="1143000" marR="0" lvl="2" indent="-228600">
              <a:lnSpc>
                <a:spcPct val="107000"/>
              </a:lnSpc>
              <a:buFont typeface="+mj-lt"/>
              <a:buAutoNum type="roman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Goals set by opposing sides can greatly affect the likelihood of destructive escalations	</a:t>
            </a:r>
          </a:p>
          <a:p>
            <a:pPr marL="1600200" marR="0" lvl="3" indent="-228600">
              <a:lnSpc>
                <a:spcPct val="107000"/>
              </a:lnSpc>
              <a:buFont typeface="+mj-lt"/>
              <a:buAutoNum type="arabi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Some groups threaten the existence of the opposing side but more often groups seek changes, not elimination </a:t>
            </a:r>
          </a:p>
          <a:p>
            <a:pPr marL="1600200" marR="0" lvl="3" indent="-228600">
              <a:lnSpc>
                <a:spcPct val="107000"/>
              </a:lnSpc>
              <a:buFont typeface="+mj-lt"/>
              <a:buAutoNum type="arabi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In many cases the opposing groups contend over the control of particular territories or other valued resources</a:t>
            </a:r>
          </a:p>
          <a:p>
            <a:pPr marL="1600200" marR="0" lvl="3" indent="-228600">
              <a:lnSpc>
                <a:spcPct val="107000"/>
              </a:lnSpc>
              <a:buFont typeface="+mj-lt"/>
              <a:buAutoNum type="arabi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Varying goals provide key context for choosing means of struggle </a:t>
            </a:r>
          </a:p>
          <a:p>
            <a:pPr marL="2057400" marR="0" lvl="4" indent="-228600">
              <a:lnSpc>
                <a:spcPct val="107000"/>
              </a:lnSpc>
              <a:spcAft>
                <a:spcPts val="800"/>
              </a:spcAft>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The goals and strategies adopted by the ANC in its e South African government illustrate their importance in reaching a nonviolent and negotiated settlement. Nelson Mandela and other ANC leaders consistently proclaimed the nonracist character of their party and the Suth African society they sought. They reassured the whites of South Africa that they were viewed as another people enjoying equal protection under the law. In addition, early decisions regarding organizational goals fostered the possibility of nonviolent conflict an de-escalation in the future. At the beginning of the struggle the ANC relied on nonviolent methods, in the tradition of Mohandas Gandhi as a young lawyer in South Africa. The decision to sue violence, but also the kind of violence chosen, had implications for turning away from it at a later time. This was recognized, for example, in the explicit decision by ANG leaders to eschew terrorism in order to negotiate later.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537506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A318FE-5495-B7B9-F17B-9E2B8947317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556126-D712-AA9A-77B0-795CAB80499B}"/>
              </a:ext>
            </a:extLst>
          </p:cNvPr>
          <p:cNvSpPr>
            <a:spLocks noGrp="1"/>
          </p:cNvSpPr>
          <p:nvPr>
            <p:ph type="title"/>
          </p:nvPr>
        </p:nvSpPr>
        <p:spPr/>
        <p:txBody>
          <a:bodyPr/>
          <a:lstStyle/>
          <a:p>
            <a:pPr algn="ctr"/>
            <a:r>
              <a:rPr lang="en-GB" dirty="0"/>
              <a:t>Strategies that Help End Violence: Escalation</a:t>
            </a:r>
          </a:p>
        </p:txBody>
      </p:sp>
      <p:sp>
        <p:nvSpPr>
          <p:cNvPr id="3" name="Content Placeholder 2">
            <a:extLst>
              <a:ext uri="{FF2B5EF4-FFF2-40B4-BE49-F238E27FC236}">
                <a16:creationId xmlns:a16="http://schemas.microsoft.com/office/drawing/2014/main" id="{5C62915C-74EA-B1A0-4FB1-9C29C09E2145}"/>
              </a:ext>
            </a:extLst>
          </p:cNvPr>
          <p:cNvSpPr>
            <a:spLocks noGrp="1"/>
          </p:cNvSpPr>
          <p:nvPr>
            <p:ph idx="1"/>
          </p:nvPr>
        </p:nvSpPr>
        <p:spPr/>
        <p:txBody>
          <a:bodyPr>
            <a:normAutofit fontScale="92500" lnSpcReduction="20000"/>
          </a:bodyPr>
          <a:lstStyle/>
          <a:p>
            <a:pPr marL="914400" marR="0" lvl="2" indent="0">
              <a:lnSpc>
                <a:spcPct val="107000"/>
              </a:lnSpc>
              <a:buNone/>
            </a:pPr>
            <a:r>
              <a:rPr lang="en-GB" sz="1300" kern="100" dirty="0">
                <a:effectLst/>
                <a:latin typeface="Aptos" panose="020B0004020202020204" pitchFamily="34" charset="0"/>
                <a:ea typeface="Aptos" panose="020B0004020202020204" pitchFamily="34" charset="0"/>
                <a:cs typeface="Times New Roman" panose="02020603050405020304" pitchFamily="18" charset="0"/>
              </a:rPr>
              <a:t>iv. Using particular violent methods requires specific human capabilities and nonhuman materials. The development of such resources then creates a vested interest in continuing to rely on those methods. Members and leaders gain status and other rewards as fighters. Yielding benefits in a peaceful accommodation with the adversary may not be attractive. In addition, committing violent acts binds fighters to their organizations, and armed fighter and their leaders develop skills for combat and may lack the skills needed for alternative means of making a living. Because the skills needed of non-violent governance are not developed, if a peaceful accommodation is reached implementation is difficult. When the fighters are only one wing of a broader entity some difficulties in transitioning into nonviolent relations with an opponent may be alleviated. </a:t>
            </a:r>
          </a:p>
          <a:p>
            <a:pPr marL="914400" marR="0" lvl="2" indent="0">
              <a:lnSpc>
                <a:spcPct val="107000"/>
              </a:lnSpc>
              <a:buNone/>
            </a:pPr>
            <a:r>
              <a:rPr lang="en-GB" sz="1300" kern="100" dirty="0">
                <a:effectLst/>
                <a:latin typeface="Aptos" panose="020B0004020202020204" pitchFamily="34" charset="0"/>
                <a:ea typeface="Aptos" panose="020B0004020202020204" pitchFamily="34" charset="0"/>
                <a:cs typeface="Times New Roman" panose="02020603050405020304" pitchFamily="18" charset="0"/>
              </a:rPr>
              <a:t>v. Finally, we discuss escalating actions take at the grassroots and mid-elite levels within adversary camps. Forming connections between particular groups or persons who are members of opposing sides not only adds resources but weakens the solidarity of the opposition. This was true in the US during the civil rights movement where blacks and whites together formed CORE. Similarly, religious organizations and trade unions have often provided channels for mobilizing people across ethnic or class lines in escalating struggles for improved conditions for particular groups. </a:t>
            </a:r>
          </a:p>
          <a:p>
            <a:pPr marL="914400" marR="0" lvl="2" indent="0">
              <a:lnSpc>
                <a:spcPct val="107000"/>
              </a:lnSpc>
              <a:buNone/>
            </a:pPr>
            <a:r>
              <a:rPr lang="en-GB" sz="1300" kern="100" dirty="0">
                <a:effectLst/>
                <a:latin typeface="Aptos" panose="020B0004020202020204" pitchFamily="34" charset="0"/>
                <a:ea typeface="Aptos" panose="020B0004020202020204" pitchFamily="34" charset="0"/>
                <a:cs typeface="Times New Roman" panose="02020603050405020304" pitchFamily="18" charset="0"/>
              </a:rPr>
              <a:t>vi. Carefully controlled strategies may escalate conflicts in ways that set the stage for de-escalation and sustainable mutual accommodations</a:t>
            </a:r>
          </a:p>
          <a:p>
            <a:pPr marL="1600200" marR="0" lvl="3" indent="-228600">
              <a:lnSpc>
                <a:spcPct val="107000"/>
              </a:lnSpc>
              <a:buFont typeface="+mj-lt"/>
              <a:buAutoNum type="arabicPeriod"/>
            </a:pPr>
            <a:r>
              <a:rPr lang="en-GB" sz="1300" kern="100" dirty="0">
                <a:effectLst/>
                <a:latin typeface="Aptos" panose="020B0004020202020204" pitchFamily="34" charset="0"/>
                <a:ea typeface="Aptos" panose="020B0004020202020204" pitchFamily="34" charset="0"/>
                <a:cs typeface="Times New Roman" panose="02020603050405020304" pitchFamily="18" charset="0"/>
              </a:rPr>
              <a:t>This was the case as opposition against apartheid surged across the black townships of South Africa in 1985. Nationally the United Democratic Front (UDF) undertook low-key acts of defiance, such as rent boycotts, </a:t>
            </a:r>
            <a:r>
              <a:rPr lang="en-GB" sz="1300" kern="100" dirty="0" err="1">
                <a:effectLst/>
                <a:latin typeface="Aptos" panose="020B0004020202020204" pitchFamily="34" charset="0"/>
                <a:ea typeface="Aptos" panose="020B0004020202020204" pitchFamily="34" charset="0"/>
                <a:cs typeface="Times New Roman" panose="02020603050405020304" pitchFamily="18" charset="0"/>
              </a:rPr>
              <a:t>labor</a:t>
            </a:r>
            <a:r>
              <a:rPr lang="en-GB" sz="1300" kern="100" dirty="0">
                <a:effectLst/>
                <a:latin typeface="Aptos" panose="020B0004020202020204" pitchFamily="34" charset="0"/>
                <a:ea typeface="Aptos" panose="020B0004020202020204" pitchFamily="34" charset="0"/>
                <a:cs typeface="Times New Roman" panose="02020603050405020304" pitchFamily="18" charset="0"/>
              </a:rPr>
              <a:t> strikes, and school stayaways. The blacks of Port Elizabeth launched an economic boycott of the city’s white-owned businesses. The country was becoming ungovernable under apartheid. Such acts escalated the conflict between whites and blacks, between the ANC and the National Party, but it also developed the capacity for nonviolent conflict and set the stage for alter de-escalation and settlement. </a:t>
            </a:r>
          </a:p>
          <a:p>
            <a:pPr marL="914400" marR="0" lvl="2" indent="0">
              <a:lnSpc>
                <a:spcPct val="107000"/>
              </a:lnSpc>
              <a:spcAft>
                <a:spcPts val="800"/>
              </a:spcAft>
              <a:buNone/>
            </a:pPr>
            <a:r>
              <a:rPr lang="en-GB" sz="1300" kern="100" dirty="0">
                <a:effectLst/>
                <a:latin typeface="Aptos" panose="020B0004020202020204" pitchFamily="34" charset="0"/>
                <a:ea typeface="Aptos" panose="020B0004020202020204" pitchFamily="34" charset="0"/>
                <a:cs typeface="Times New Roman" panose="02020603050405020304" pitchFamily="18" charset="0"/>
              </a:rPr>
              <a:t>vii. A comparison of the first and second Palestinian intifadas is also illuminating. During the first intifada, beginning in 1987, the Palestinians engage din various forms of nonviolent resistance including boycotts of Israeli goods. Lethal weapons were eschewed and the image of stone-throwing youths pursued by heavily armed Israeli soldiers won widespread sympathy for Palestinians. The second intifada, which erupted in 2000, was conducted by armed Palestinian militias and security forces, with relatively little popular engagement. The Israeli military suppression of the armed struggle was widely seen as justified. The chosen strategies of the first intifada contributed to the Israeli belief that a negotiated two-state resolution was desirable, whereas those of the second convinced many Israelis that negotiation was not feasible.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5068304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F81E4-768E-EFAF-6329-53FACA8647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9EFB8BF-0DD9-3E5F-A3B0-7E38CE3EC5A5}"/>
              </a:ext>
            </a:extLst>
          </p:cNvPr>
          <p:cNvSpPr>
            <a:spLocks noGrp="1"/>
          </p:cNvSpPr>
          <p:nvPr>
            <p:ph type="title"/>
          </p:nvPr>
        </p:nvSpPr>
        <p:spPr/>
        <p:txBody>
          <a:bodyPr/>
          <a:lstStyle/>
          <a:p>
            <a:pPr algn="ctr"/>
            <a:r>
              <a:rPr lang="en-GB" dirty="0"/>
              <a:t>Strategies that Help End Violence: </a:t>
            </a:r>
            <a:br>
              <a:rPr lang="en-GB" dirty="0"/>
            </a:br>
            <a:r>
              <a:rPr lang="en-GB" dirty="0"/>
              <a:t>De-Escalation and Settlement</a:t>
            </a:r>
          </a:p>
        </p:txBody>
      </p:sp>
      <p:sp>
        <p:nvSpPr>
          <p:cNvPr id="3" name="Content Placeholder 2">
            <a:extLst>
              <a:ext uri="{FF2B5EF4-FFF2-40B4-BE49-F238E27FC236}">
                <a16:creationId xmlns:a16="http://schemas.microsoft.com/office/drawing/2014/main" id="{3F19D6F6-E646-F9BC-A41D-7A7B7970261A}"/>
              </a:ext>
            </a:extLst>
          </p:cNvPr>
          <p:cNvSpPr>
            <a:spLocks noGrp="1"/>
          </p:cNvSpPr>
          <p:nvPr>
            <p:ph idx="1"/>
          </p:nvPr>
        </p:nvSpPr>
        <p:spPr/>
        <p:txBody>
          <a:bodyPr>
            <a:normAutofit/>
          </a:bodyPr>
          <a:lstStyle/>
          <a:p>
            <a:pPr marL="342900" marR="0" lvl="0" indent="-342900">
              <a:lnSpc>
                <a:spcPct val="107000"/>
              </a:lnSpc>
              <a:buFont typeface="+mj-lt"/>
              <a:buAutoNum type="arabicParenR"/>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De-Escalation and settlement</a:t>
            </a:r>
          </a:p>
          <a:p>
            <a:pPr marL="742950" marR="0" lvl="1" indent="-285750">
              <a:lnSpc>
                <a:spcPct val="107000"/>
              </a:lnSpc>
              <a:spcAft>
                <a:spcPts val="800"/>
              </a:spcAft>
              <a:buFont typeface="+mj-lt"/>
              <a:buAutoNum type="alphaLcPeriod"/>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This is the stage of primary interest.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8472837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C57C56-227A-839D-8917-013E714A19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F4BEBCA-E069-FA07-E6BB-7BA25C57C2DB}"/>
              </a:ext>
            </a:extLst>
          </p:cNvPr>
          <p:cNvSpPr>
            <a:spLocks noGrp="1"/>
          </p:cNvSpPr>
          <p:nvPr>
            <p:ph type="title"/>
          </p:nvPr>
        </p:nvSpPr>
        <p:spPr/>
        <p:txBody>
          <a:bodyPr/>
          <a:lstStyle/>
          <a:p>
            <a:pPr algn="ctr"/>
            <a:r>
              <a:rPr lang="en-GB" dirty="0"/>
              <a:t>Strategies that Help End Violence: </a:t>
            </a:r>
            <a:br>
              <a:rPr lang="en-GB" dirty="0"/>
            </a:br>
            <a:r>
              <a:rPr lang="en-GB" dirty="0"/>
              <a:t>De-Escalation and Settlement</a:t>
            </a:r>
          </a:p>
        </p:txBody>
      </p:sp>
      <p:sp>
        <p:nvSpPr>
          <p:cNvPr id="3" name="Content Placeholder 2">
            <a:extLst>
              <a:ext uri="{FF2B5EF4-FFF2-40B4-BE49-F238E27FC236}">
                <a16:creationId xmlns:a16="http://schemas.microsoft.com/office/drawing/2014/main" id="{A06ABC57-B789-8880-8F02-38C11680DC01}"/>
              </a:ext>
            </a:extLst>
          </p:cNvPr>
          <p:cNvSpPr>
            <a:spLocks noGrp="1"/>
          </p:cNvSpPr>
          <p:nvPr>
            <p:ph idx="1"/>
          </p:nvPr>
        </p:nvSpPr>
        <p:spPr/>
        <p:txBody>
          <a:bodyPr>
            <a:normAutofit fontScale="92500" lnSpcReduction="10000"/>
          </a:bodyPr>
          <a:lstStyle/>
          <a:p>
            <a:pPr marL="742950" marR="0" lvl="1" indent="-285750">
              <a:lnSpc>
                <a:spcPct val="107000"/>
              </a:lnSpc>
              <a:buFont typeface="+mj-lt"/>
              <a:buAutoNum type="alphaLcPeriod"/>
            </a:pPr>
            <a:r>
              <a:rPr lang="en-GB" sz="1600" b="1" kern="100" dirty="0">
                <a:effectLst/>
                <a:latin typeface="Aptos" panose="020B0004020202020204" pitchFamily="34" charset="0"/>
                <a:ea typeface="Aptos" panose="020B0004020202020204" pitchFamily="34" charset="0"/>
                <a:cs typeface="Times New Roman" panose="02020603050405020304" pitchFamily="18" charset="0"/>
              </a:rPr>
              <a:t>Internally directed strategies</a:t>
            </a:r>
          </a:p>
          <a:p>
            <a:pPr marL="1143000" marR="0" lvl="2" indent="-228600">
              <a:lnSpc>
                <a:spcPct val="107000"/>
              </a:lnSpc>
              <a:buFont typeface="+mj-lt"/>
              <a:buAutoNum type="romanL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Compromising with the enemy can be very difficult. Preparing for a settlement, therefore broadening strategic options can help ensure successful implementation of later accommodations. </a:t>
            </a:r>
          </a:p>
          <a:p>
            <a:pPr marL="1600200" marR="0" lvl="3" indent="-228600">
              <a:lnSpc>
                <a:spcPct val="107000"/>
              </a:lnSpc>
              <a:buFont typeface="+mj-lt"/>
              <a:buAutoNum type="arabi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The ANC encouraged higher ranking persons to become educated in ways relevant to governance, thus ensuring that they added a resource necessary for the capacity to govern, and developed new strategic options </a:t>
            </a:r>
          </a:p>
          <a:p>
            <a:pPr marL="1143000" marR="0" lvl="2" indent="-228600">
              <a:lnSpc>
                <a:spcPct val="107000"/>
              </a:lnSpc>
              <a:buFont typeface="+mj-lt"/>
              <a:buAutoNum type="romanL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Reaching a sustained accommodation is often obstructed by factionalism and spoilers on each side of a conflict, including governments. The partisans in any large-scale conflict consist of varyingly autonomous subgroups and coalition partners, some of which may not accept the de-escalation movement. They may take covert or overt actions that undermine the reaching and implementing of any joint agreement. </a:t>
            </a:r>
          </a:p>
          <a:p>
            <a:pPr marL="1600200" marR="0" lvl="3" indent="-228600">
              <a:lnSpc>
                <a:spcPct val="107000"/>
              </a:lnSpc>
              <a:buFont typeface="+mj-lt"/>
              <a:buAutoNum type="arabi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For example, when the negotiations for ending apartheid were underway a third force, some elements within the South Arican security agency, supported black South African groups that attacked the ANC. </a:t>
            </a:r>
          </a:p>
          <a:p>
            <a:pPr marL="1143000" marR="0" lvl="2" indent="-228600">
              <a:lnSpc>
                <a:spcPct val="107000"/>
              </a:lnSpc>
              <a:buFont typeface="+mj-lt"/>
              <a:buAutoNum type="romanL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How contending groups on a de-escalating course handle challenges to the process is critical. If they are able tot demonstrate increased commitment, they may be ablet o prevent the breakdown of the de-escalation movement. </a:t>
            </a:r>
          </a:p>
          <a:p>
            <a:pPr marL="1600200" marR="0" lvl="3" indent="-228600">
              <a:lnSpc>
                <a:spcPct val="107000"/>
              </a:lnSpc>
              <a:spcAft>
                <a:spcPts val="800"/>
              </a:spcAft>
              <a:buFont typeface="+mj-lt"/>
              <a:buAutoNum type="arabi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In South Africa, winning a general referendum helped isolate and marginalize the would-be spoilers.</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2450240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EB80DF-BFD6-0CAD-E43A-58F01B7481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4514581-1CEB-D5A7-CD89-1E919D7BB0C4}"/>
              </a:ext>
            </a:extLst>
          </p:cNvPr>
          <p:cNvSpPr>
            <a:spLocks noGrp="1"/>
          </p:cNvSpPr>
          <p:nvPr>
            <p:ph type="title"/>
          </p:nvPr>
        </p:nvSpPr>
        <p:spPr/>
        <p:txBody>
          <a:bodyPr/>
          <a:lstStyle/>
          <a:p>
            <a:pPr algn="ctr"/>
            <a:r>
              <a:rPr lang="en-GB" dirty="0"/>
              <a:t>Strategies that Help End Violence: </a:t>
            </a:r>
            <a:br>
              <a:rPr lang="en-GB" dirty="0"/>
            </a:br>
            <a:r>
              <a:rPr lang="en-GB" dirty="0"/>
              <a:t>De-Escalation and Settlement</a:t>
            </a:r>
          </a:p>
        </p:txBody>
      </p:sp>
      <p:sp>
        <p:nvSpPr>
          <p:cNvPr id="3" name="Content Placeholder 2">
            <a:extLst>
              <a:ext uri="{FF2B5EF4-FFF2-40B4-BE49-F238E27FC236}">
                <a16:creationId xmlns:a16="http://schemas.microsoft.com/office/drawing/2014/main" id="{0E5716E3-289A-6D3B-F97F-97A7DE0F8455}"/>
              </a:ext>
            </a:extLst>
          </p:cNvPr>
          <p:cNvSpPr>
            <a:spLocks noGrp="1"/>
          </p:cNvSpPr>
          <p:nvPr>
            <p:ph idx="1"/>
          </p:nvPr>
        </p:nvSpPr>
        <p:spPr/>
        <p:txBody>
          <a:bodyPr>
            <a:normAutofit/>
          </a:bodyPr>
          <a:lstStyle/>
          <a:p>
            <a:pPr marL="914400" marR="0" lvl="2" indent="0">
              <a:lnSpc>
                <a:spcPct val="107000"/>
              </a:lnSpc>
              <a:buNone/>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iv. Subversion is another complication that must be dealt with handily. Leaders of the de-escalating adversaries may make concessions to some members or factions of their constituencies and coalition partners in order to keep their support. The concessions may however be viewed by the opposition as evidence of unwillingness or inability to take the necessary steps to reach a mutually acceptable accommodation. </a:t>
            </a:r>
          </a:p>
          <a:p>
            <a:pPr marL="1600200" marR="0" lvl="3" indent="-228600">
              <a:lnSpc>
                <a:spcPct val="107000"/>
              </a:lnSpc>
              <a:buFont typeface="+mj-lt"/>
              <a:buAutoNum type="arabi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This was evident in the Israeli-PLO peace process of the 1990s during which Jewish settlements were expanded in the occupied territories and episodes of terrorist attacks by Palestinians recurred. Strategies that take these matters into account can contribute to maintaining de-escalating momentum. It may be helpful to make such considerations explicit. </a:t>
            </a:r>
          </a:p>
          <a:p>
            <a:pPr marL="914400" marR="0" lvl="2" indent="0">
              <a:lnSpc>
                <a:spcPct val="107000"/>
              </a:lnSpc>
              <a:buNone/>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v. Just as they can promote nonviolent strategies of escalation, grassroots and mid-level leaders sometimes campaign to pressure their own official leaders to de-escalate. Finding their interests harmed by the diversion of resources to a destructive escalation, they pressure their own leaders to end the fight.</a:t>
            </a:r>
          </a:p>
          <a:p>
            <a:pPr marL="1600200" marR="0" lvl="3" indent="-228600">
              <a:lnSpc>
                <a:spcPct val="107000"/>
              </a:lnSpc>
              <a:spcAft>
                <a:spcPts val="800"/>
              </a:spcAft>
              <a:buFont typeface="+mj-lt"/>
              <a:buAutoNum type="arabi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This has played a role in the transformation of many international conflicts, including the US-Soviet Cold War.</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41400729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9BEABB-AAA3-8603-DBEA-AD73F6A51F5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0AD4D9-D09B-7CBF-1750-3D8349D5E38E}"/>
              </a:ext>
            </a:extLst>
          </p:cNvPr>
          <p:cNvSpPr>
            <a:spLocks noGrp="1"/>
          </p:cNvSpPr>
          <p:nvPr>
            <p:ph type="title"/>
          </p:nvPr>
        </p:nvSpPr>
        <p:spPr/>
        <p:txBody>
          <a:bodyPr/>
          <a:lstStyle/>
          <a:p>
            <a:pPr algn="ctr"/>
            <a:r>
              <a:rPr lang="en-GB" dirty="0"/>
              <a:t>Strategies that Help End Violence: </a:t>
            </a:r>
            <a:br>
              <a:rPr lang="en-GB" dirty="0"/>
            </a:br>
            <a:r>
              <a:rPr lang="en-GB" dirty="0"/>
              <a:t>De-Escalation and Settlement</a:t>
            </a:r>
          </a:p>
        </p:txBody>
      </p:sp>
      <p:sp>
        <p:nvSpPr>
          <p:cNvPr id="3" name="Content Placeholder 2">
            <a:extLst>
              <a:ext uri="{FF2B5EF4-FFF2-40B4-BE49-F238E27FC236}">
                <a16:creationId xmlns:a16="http://schemas.microsoft.com/office/drawing/2014/main" id="{63D4E8BE-40D4-AD97-865C-18D015F76612}"/>
              </a:ext>
            </a:extLst>
          </p:cNvPr>
          <p:cNvSpPr>
            <a:spLocks noGrp="1"/>
          </p:cNvSpPr>
          <p:nvPr>
            <p:ph idx="1"/>
          </p:nvPr>
        </p:nvSpPr>
        <p:spPr/>
        <p:txBody>
          <a:bodyPr>
            <a:normAutofit fontScale="85000" lnSpcReduction="10000"/>
          </a:bodyPr>
          <a:lstStyle/>
          <a:p>
            <a:pPr marL="457200" marR="0" lvl="1" indent="0">
              <a:lnSpc>
                <a:spcPct val="107000"/>
              </a:lnSpc>
              <a:buNone/>
            </a:pPr>
            <a:r>
              <a:rPr lang="en-GB" sz="1600" b="1" kern="100" dirty="0">
                <a:effectLst/>
                <a:latin typeface="Aptos" panose="020B0004020202020204" pitchFamily="34" charset="0"/>
                <a:ea typeface="Aptos" panose="020B0004020202020204" pitchFamily="34" charset="0"/>
                <a:cs typeface="Times New Roman" panose="02020603050405020304" pitchFamily="18" charset="0"/>
              </a:rPr>
              <a:t>b. Directed externally</a:t>
            </a:r>
          </a:p>
          <a:p>
            <a:pPr marL="1143000" marR="0" lvl="2" indent="-228600">
              <a:lnSpc>
                <a:spcPct val="107000"/>
              </a:lnSpc>
              <a:buFont typeface="+mj-lt"/>
              <a:buAutoNum type="romanL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At some point particular members of one or more sides employ strategies directed at the adversary that promote a joint de-escalation. These strategies range from tentative signals and probes to bold unilateral de-escalating gestures. </a:t>
            </a:r>
          </a:p>
          <a:p>
            <a:pPr marL="1143000" marR="0" lvl="2" indent="-228600">
              <a:lnSpc>
                <a:spcPct val="107000"/>
              </a:lnSpc>
              <a:buFont typeface="+mj-lt"/>
              <a:buAutoNum type="romanL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Several developments within and between adversaries, as well as external to them, affect the belief that better options than painful stalemate are possible. Formerly impossible options become credible when one side can demonstrate the existence of its internal differences or an act on the recognition of differences within the other side. </a:t>
            </a:r>
          </a:p>
          <a:p>
            <a:pPr marL="1600200" marR="0" lvl="3" indent="-228600">
              <a:lnSpc>
                <a:spcPct val="107000"/>
              </a:lnSpc>
              <a:buFont typeface="+mj-lt"/>
              <a:buAutoNum type="arabi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One strategy is for at least one side to initiate gestures that convey that it desires de-escalation and it can be trusted to deliver what it is promising. </a:t>
            </a:r>
          </a:p>
          <a:p>
            <a:pPr marL="1600200" marR="0" lvl="3" indent="-228600">
              <a:lnSpc>
                <a:spcPct val="107000"/>
              </a:lnSpc>
              <a:buFont typeface="+mj-lt"/>
              <a:buAutoNum type="arabi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Once de-escalation has been initiated additional strategies such as confidence-building measures are useful in consolidating the early progress. </a:t>
            </a:r>
          </a:p>
          <a:p>
            <a:pPr marL="1143000" marR="0" lvl="2" indent="-228600">
              <a:lnSpc>
                <a:spcPct val="107000"/>
              </a:lnSpc>
              <a:buFont typeface="+mj-lt"/>
              <a:buAutoNum type="romanL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Calling upon and utilizing external actors can also help undertake and consolidate de-escalation steps. One adversary may attract allies ad so increase its resources relative to its opponent. This may enhance coercive strength, but it may also provide increased moral suasion for its side, a powerful social resource that opens up new strategic options. Outside parties may also be drawn into a conflict as mediators, as guarantors of agreement and as providers of joint benefits for the antagonists. </a:t>
            </a:r>
          </a:p>
          <a:p>
            <a:pPr marL="1600200" marR="0" lvl="3" indent="-228600">
              <a:lnSpc>
                <a:spcPct val="107000"/>
              </a:lnSpc>
              <a:spcAft>
                <a:spcPts val="800"/>
              </a:spcAft>
              <a:buFont typeface="+mj-lt"/>
              <a:buAutoNum type="arabi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Undoubtedly, the ANC’s success in winning widespread condemnation of apartheid undermined the conviction of many white South Africans that apartheid was morally defensible, thus promoting alternate strategies.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6472268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4A56FB-28D1-5E46-0C50-65A1B24E054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6E7FF77-622D-DC31-7237-0F616316BCA1}"/>
              </a:ext>
            </a:extLst>
          </p:cNvPr>
          <p:cNvSpPr>
            <a:spLocks noGrp="1"/>
          </p:cNvSpPr>
          <p:nvPr>
            <p:ph type="title"/>
          </p:nvPr>
        </p:nvSpPr>
        <p:spPr/>
        <p:txBody>
          <a:bodyPr/>
          <a:lstStyle/>
          <a:p>
            <a:pPr algn="ctr"/>
            <a:r>
              <a:rPr lang="en-GB" dirty="0"/>
              <a:t>Strategies that Help End Violence: </a:t>
            </a:r>
            <a:br>
              <a:rPr lang="en-GB" dirty="0"/>
            </a:br>
            <a:r>
              <a:rPr lang="en-GB" dirty="0"/>
              <a:t>De-Escalation and Settlement</a:t>
            </a:r>
          </a:p>
        </p:txBody>
      </p:sp>
      <p:sp>
        <p:nvSpPr>
          <p:cNvPr id="3" name="Content Placeholder 2">
            <a:extLst>
              <a:ext uri="{FF2B5EF4-FFF2-40B4-BE49-F238E27FC236}">
                <a16:creationId xmlns:a16="http://schemas.microsoft.com/office/drawing/2014/main" id="{30749A59-511D-6D73-B834-7CD286935297}"/>
              </a:ext>
            </a:extLst>
          </p:cNvPr>
          <p:cNvSpPr>
            <a:spLocks noGrp="1"/>
          </p:cNvSpPr>
          <p:nvPr>
            <p:ph idx="1"/>
          </p:nvPr>
        </p:nvSpPr>
        <p:spPr/>
        <p:txBody>
          <a:bodyPr>
            <a:normAutofit fontScale="92500" lnSpcReduction="10000"/>
          </a:bodyPr>
          <a:lstStyle/>
          <a:p>
            <a:pPr marL="914400" marR="0" lvl="2" indent="0">
              <a:lnSpc>
                <a:spcPct val="107000"/>
              </a:lnSpc>
              <a:buNone/>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iv. De-escalating initiatives are sometimes undertaken by grassroots and mid-level leaders from the opposing camps.</a:t>
            </a:r>
          </a:p>
          <a:p>
            <a:pPr marL="1600200" marR="0" lvl="3" indent="-228600">
              <a:lnSpc>
                <a:spcPct val="107000"/>
              </a:lnSpc>
              <a:buFont typeface="+mj-lt"/>
              <a:buAutoNum type="arabi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When the violence in Northern Ireland was high in 1976, </a:t>
            </a:r>
            <a:r>
              <a:rPr lang="en-GB" sz="1600" kern="100" dirty="0" err="1">
                <a:effectLst/>
                <a:latin typeface="Aptos" panose="020B0004020202020204" pitchFamily="34" charset="0"/>
                <a:ea typeface="Aptos" panose="020B0004020202020204" pitchFamily="34" charset="0"/>
                <a:cs typeface="Times New Roman" panose="02020603050405020304" pitchFamily="18" charset="0"/>
              </a:rPr>
              <a:t>Máiread</a:t>
            </a:r>
            <a:r>
              <a:rPr lang="en-GB" sz="1600" kern="100" dirty="0">
                <a:effectLst/>
                <a:latin typeface="Aptos" panose="020B0004020202020204" pitchFamily="34" charset="0"/>
                <a:ea typeface="Aptos" panose="020B0004020202020204" pitchFamily="34" charset="0"/>
                <a:cs typeface="Times New Roman" panose="02020603050405020304" pitchFamily="18" charset="0"/>
              </a:rPr>
              <a:t> Corrigan Maguire and Betty Williams organized weekly peace marches and demonstrations. Very quickly over half a million people throughout Northern Ireland, as well as in England and the Republic of Ireland, came out on marches. The women co-founded the Community of the Peace People to continue their peace-making initiatives and were later awarded the Nobel Peace Prize. Such strategies break down bi-polar conceptions of group identities and promote the choice of nonviolent strategies.</a:t>
            </a:r>
          </a:p>
          <a:p>
            <a:pPr marL="914400" marR="0" lvl="2" indent="0">
              <a:lnSpc>
                <a:spcPct val="107000"/>
              </a:lnSpc>
              <a:buNone/>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v. Academics and various NGOs can initiate and facilitate meetings, workshops, and exercises in dialogue which accomplish similar outcomes</a:t>
            </a:r>
          </a:p>
          <a:p>
            <a:pPr marL="1600200" marR="0" lvl="3" indent="-228600">
              <a:lnSpc>
                <a:spcPct val="107000"/>
              </a:lnSpc>
              <a:buFont typeface="+mj-lt"/>
              <a:buAutoNum type="arabi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In December 1984 an Afrikaner sociologist, Hendrik W. van der Merwe, organized a series of meetings between ANC official sand Afrikaner newspaper editors which contribute to the recognition that the different peoples in South Africa were all South Africans, thus promoting de-escalation.</a:t>
            </a:r>
          </a:p>
          <a:p>
            <a:pPr marL="914400" marR="0" lvl="2" indent="0">
              <a:lnSpc>
                <a:spcPct val="107000"/>
              </a:lnSpc>
              <a:spcAft>
                <a:spcPts val="800"/>
              </a:spcAft>
              <a:buNone/>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vi. An additional strategy practiced by some NGO and grassroots organizations is the establishment of “Zones of Peace.” This has been accomplished in both the Philippines and in Colombia. Such zones enable people in a particular locality to opt out of the fighting, demonstrating that security can be achieved without complying with the demands of any armed party.  </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8834722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B08E3C-49B1-7DC5-027E-A62FE6EB783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1A9E3EE-9E7F-7AB1-6881-6A0AFC0C16A2}"/>
              </a:ext>
            </a:extLst>
          </p:cNvPr>
          <p:cNvSpPr>
            <a:spLocks noGrp="1"/>
          </p:cNvSpPr>
          <p:nvPr>
            <p:ph type="title"/>
          </p:nvPr>
        </p:nvSpPr>
        <p:spPr/>
        <p:txBody>
          <a:bodyPr>
            <a:normAutofit fontScale="90000"/>
          </a:bodyPr>
          <a:lstStyle/>
          <a:p>
            <a:pPr algn="ctr"/>
            <a:r>
              <a:rPr lang="en-GB" dirty="0"/>
              <a:t>Strategies that Help End Violence: </a:t>
            </a:r>
            <a:br>
              <a:rPr lang="en-GB" dirty="0"/>
            </a:br>
            <a:r>
              <a:rPr lang="en-GB" dirty="0"/>
              <a:t>Post-Violence, Post-Settlement, and Recovery</a:t>
            </a:r>
          </a:p>
        </p:txBody>
      </p:sp>
      <p:sp>
        <p:nvSpPr>
          <p:cNvPr id="3" name="Content Placeholder 2">
            <a:extLst>
              <a:ext uri="{FF2B5EF4-FFF2-40B4-BE49-F238E27FC236}">
                <a16:creationId xmlns:a16="http://schemas.microsoft.com/office/drawing/2014/main" id="{C51EB7F6-A1A0-0230-4E04-3648E332824A}"/>
              </a:ext>
            </a:extLst>
          </p:cNvPr>
          <p:cNvSpPr>
            <a:spLocks noGrp="1"/>
          </p:cNvSpPr>
          <p:nvPr>
            <p:ph idx="1"/>
          </p:nvPr>
        </p:nvSpPr>
        <p:spPr/>
        <p:txBody>
          <a:bodyPr>
            <a:normAutofit/>
          </a:bodyPr>
          <a:lstStyle/>
          <a:p>
            <a:pPr marL="342900" marR="0" lvl="0" indent="-342900">
              <a:lnSpc>
                <a:spcPct val="107000"/>
              </a:lnSpc>
              <a:buFont typeface="+mj-lt"/>
              <a:buAutoNum type="arabicParenR"/>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Post-violence, post-settlement and recovery </a:t>
            </a:r>
          </a:p>
          <a:p>
            <a:pPr marL="742950" marR="0" lvl="1" indent="-285750">
              <a:lnSpc>
                <a:spcPct val="107000"/>
              </a:lnSpc>
              <a:spcAft>
                <a:spcPts val="800"/>
              </a:spcAft>
              <a:buFont typeface="+mj-lt"/>
              <a:buAutoNum type="alphaLcPeriod"/>
            </a:pPr>
            <a:r>
              <a:rPr lang="en-GB" sz="2000" kern="100" dirty="0">
                <a:effectLst/>
                <a:latin typeface="Aptos" panose="020B0004020202020204" pitchFamily="34" charset="0"/>
                <a:ea typeface="Aptos" panose="020B0004020202020204" pitchFamily="34" charset="0"/>
                <a:cs typeface="Times New Roman" panose="02020603050405020304" pitchFamily="18" charset="0"/>
              </a:rPr>
              <a:t>Establishing a secure and equitable relations between former enemies and avoiding a recurrence of violence has become a matter of high concern since the 1980s. Increased recognition is being given to the value of positive pace. Many analyses of peacebuilding focus on external intervention, but the partisans themselves bear the greatest burden in building a stable and just peace.</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1069410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D7EB4-71AA-0B8D-F659-E13228C7C3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615A010-A9C8-9DD5-CE84-1E064BC5773A}"/>
              </a:ext>
            </a:extLst>
          </p:cNvPr>
          <p:cNvSpPr>
            <a:spLocks noGrp="1"/>
          </p:cNvSpPr>
          <p:nvPr>
            <p:ph type="title"/>
          </p:nvPr>
        </p:nvSpPr>
        <p:spPr/>
        <p:txBody>
          <a:bodyPr>
            <a:normAutofit fontScale="90000"/>
          </a:bodyPr>
          <a:lstStyle/>
          <a:p>
            <a:pPr algn="ctr"/>
            <a:r>
              <a:rPr lang="en-GB" dirty="0"/>
              <a:t>Strategies that Help End Violence: </a:t>
            </a:r>
            <a:br>
              <a:rPr lang="en-GB" dirty="0"/>
            </a:br>
            <a:r>
              <a:rPr lang="en-GB" dirty="0"/>
              <a:t>Post-Violence, Post-Settlement, and Recovery</a:t>
            </a:r>
          </a:p>
        </p:txBody>
      </p:sp>
      <p:sp>
        <p:nvSpPr>
          <p:cNvPr id="3" name="Content Placeholder 2">
            <a:extLst>
              <a:ext uri="{FF2B5EF4-FFF2-40B4-BE49-F238E27FC236}">
                <a16:creationId xmlns:a16="http://schemas.microsoft.com/office/drawing/2014/main" id="{33C4786F-23DD-03D8-5BFA-2B474C49AFDA}"/>
              </a:ext>
            </a:extLst>
          </p:cNvPr>
          <p:cNvSpPr>
            <a:spLocks noGrp="1"/>
          </p:cNvSpPr>
          <p:nvPr>
            <p:ph idx="1"/>
          </p:nvPr>
        </p:nvSpPr>
        <p:spPr/>
        <p:txBody>
          <a:bodyPr>
            <a:normAutofit/>
          </a:bodyPr>
          <a:lstStyle/>
          <a:p>
            <a:pPr marL="742950" marR="0" lvl="1" indent="-285750">
              <a:lnSpc>
                <a:spcPct val="107000"/>
              </a:lnSpc>
              <a:buFont typeface="+mj-lt"/>
              <a:buAutoNum type="alphaLcPeriod"/>
            </a:pPr>
            <a:r>
              <a:rPr lang="en-GB" sz="1600" b="1" kern="100" dirty="0">
                <a:effectLst/>
                <a:latin typeface="Aptos" panose="020B0004020202020204" pitchFamily="34" charset="0"/>
                <a:ea typeface="Aptos" panose="020B0004020202020204" pitchFamily="34" charset="0"/>
                <a:cs typeface="Times New Roman" panose="02020603050405020304" pitchFamily="18" charset="0"/>
              </a:rPr>
              <a:t>Directed internally</a:t>
            </a:r>
          </a:p>
          <a:p>
            <a:pPr marL="1143000" marR="0" lvl="2" indent="-228600">
              <a:lnSpc>
                <a:spcPct val="107000"/>
              </a:lnSpc>
              <a:buFont typeface="+mj-lt"/>
              <a:buAutoNum type="romanL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One method of consolidating peacebuilding is for leaders of formerly contending groups to secure access to education, employment, and social welfare for their followers. Such assurances of well-being help ensure that not only the leadership but their constituents committed to a nonviolent future. Additionally, competence in governance is necessary for transformation to endure. Moving form reliance on violence to active governance is a very difficult and some organizations imply fail to make the transition. The PLO is one such example. </a:t>
            </a:r>
          </a:p>
          <a:p>
            <a:pPr marL="1143000" marR="0" lvl="2" indent="-228600">
              <a:lnSpc>
                <a:spcPct val="107000"/>
              </a:lnSpc>
              <a:spcAft>
                <a:spcPts val="800"/>
              </a:spcAft>
              <a:buFont typeface="+mj-lt"/>
              <a:buAutoNum type="romanL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Another strategy is for leaders of each group to undo the damage caused by the creation of polar identities. Just as leaders pained the other as evil or subhuman, it is also possible for them to reaffirm the similarities and shared humanness of the antagonists. Religious and civic leaders have important roles to play in this process and at times actively enable their constituencies in this redefinition of the self and the other. Closely related to this is the need for leaders to promote the acceptance of what cannot be changed. Leaders can help their constituents accept unpleasant realities, since some compromises usually have to be made. Of course, the more sober the group’s initial goals, the easier this process will be.</a:t>
            </a: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0128011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9936B-9A93-AAF5-C4B6-FB5F0459565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BDC7EB0-607B-F61B-9A71-DEDB5E972252}"/>
              </a:ext>
            </a:extLst>
          </p:cNvPr>
          <p:cNvSpPr>
            <a:spLocks noGrp="1"/>
          </p:cNvSpPr>
          <p:nvPr>
            <p:ph type="title"/>
          </p:nvPr>
        </p:nvSpPr>
        <p:spPr/>
        <p:txBody>
          <a:bodyPr>
            <a:normAutofit fontScale="90000"/>
          </a:bodyPr>
          <a:lstStyle/>
          <a:p>
            <a:pPr algn="ctr"/>
            <a:r>
              <a:rPr lang="en-GB" dirty="0"/>
              <a:t>Strategies that Help End Violence: </a:t>
            </a:r>
            <a:br>
              <a:rPr lang="en-GB" dirty="0"/>
            </a:br>
            <a:r>
              <a:rPr lang="en-GB" dirty="0"/>
              <a:t>Post-Violence, Post-Settlement, and Recovery</a:t>
            </a:r>
          </a:p>
        </p:txBody>
      </p:sp>
      <p:sp>
        <p:nvSpPr>
          <p:cNvPr id="3" name="Content Placeholder 2">
            <a:extLst>
              <a:ext uri="{FF2B5EF4-FFF2-40B4-BE49-F238E27FC236}">
                <a16:creationId xmlns:a16="http://schemas.microsoft.com/office/drawing/2014/main" id="{0F5D01D4-6D70-F480-3359-8C4D26D8B8EB}"/>
              </a:ext>
            </a:extLst>
          </p:cNvPr>
          <p:cNvSpPr>
            <a:spLocks noGrp="1"/>
          </p:cNvSpPr>
          <p:nvPr>
            <p:ph idx="1"/>
          </p:nvPr>
        </p:nvSpPr>
        <p:spPr/>
        <p:txBody>
          <a:bodyPr>
            <a:normAutofit/>
          </a:bodyPr>
          <a:lstStyle/>
          <a:p>
            <a:pPr marL="457200" marR="0" lvl="1" indent="0">
              <a:lnSpc>
                <a:spcPct val="107000"/>
              </a:lnSpc>
              <a:buNone/>
            </a:pPr>
            <a:r>
              <a:rPr lang="en-GB" sz="1600" b="1" kern="100" dirty="0">
                <a:effectLst/>
                <a:latin typeface="Aptos" panose="020B0004020202020204" pitchFamily="34" charset="0"/>
                <a:ea typeface="Aptos" panose="020B0004020202020204" pitchFamily="34" charset="0"/>
                <a:cs typeface="Times New Roman" panose="02020603050405020304" pitchFamily="18" charset="0"/>
              </a:rPr>
              <a:t>b. Directed externally</a:t>
            </a:r>
          </a:p>
          <a:p>
            <a:pPr marL="1143000" marR="0" lvl="2" indent="-228600">
              <a:lnSpc>
                <a:spcPct val="107000"/>
              </a:lnSpc>
              <a:buFont typeface="+mj-lt"/>
              <a:buAutoNum type="romanL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Reaching out to former enemies and demonstrating at least minimal respect for them are fundamental elements of many strategies to establish enduring peace. This is often expressed in policies and laws ensuring basic human rights for all.</a:t>
            </a:r>
          </a:p>
          <a:p>
            <a:pPr marL="1600200" marR="0" lvl="3" indent="-228600">
              <a:lnSpc>
                <a:spcPct val="107000"/>
              </a:lnSpc>
              <a:buFont typeface="+mj-lt"/>
              <a:buAutoNum type="arabi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One common strategy in post-violence environments is the creation of Human Rights Commission, Commission of Inquiry, War Crimes Tribunals, and other official bodies tasked with ensuring the rule of law.</a:t>
            </a:r>
          </a:p>
          <a:p>
            <a:pPr marL="1600200" marR="0" lvl="3" indent="-228600">
              <a:lnSpc>
                <a:spcPct val="107000"/>
              </a:lnSpc>
              <a:buFont typeface="+mj-lt"/>
              <a:buAutoNum type="arabi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Additionally, resources are very often provided for the restricting and retraining of military and police forced sin order to ensure their purging of rogue factional elements or war criminals. These policies often contribute to building confidence between former antagonists</a:t>
            </a:r>
          </a:p>
          <a:p>
            <a:pPr marL="1143000" marR="0" lvl="2" indent="-228600">
              <a:lnSpc>
                <a:spcPct val="107000"/>
              </a:lnSpc>
              <a:spcAft>
                <a:spcPts val="800"/>
              </a:spcAft>
              <a:buFont typeface="+mj-lt"/>
              <a:buAutoNum type="romanLcPeriod"/>
            </a:pPr>
            <a:r>
              <a:rPr lang="en-GB" sz="1600" kern="100" dirty="0">
                <a:effectLst/>
                <a:latin typeface="Aptos" panose="020B0004020202020204" pitchFamily="34" charset="0"/>
                <a:ea typeface="Aptos" panose="020B0004020202020204" pitchFamily="34" charset="0"/>
                <a:cs typeface="Times New Roman" panose="02020603050405020304" pitchFamily="18" charset="0"/>
              </a:rPr>
              <a:t>Other strategies are geared toward the construction of a shared identity by creating common symbols as new anthems, flags, and monuments. Such symbols can blend elements from old symbols of the formerly contending groups, signifying their unity and shared future</a:t>
            </a:r>
          </a:p>
          <a:p>
            <a:pPr marL="1600200" marR="0" lvl="3" indent="-228600">
              <a:lnSpc>
                <a:spcPct val="107000"/>
              </a:lnSpc>
              <a:spcAft>
                <a:spcPts val="800"/>
              </a:spcAft>
              <a:buFont typeface="+mj-lt"/>
              <a:buAutoNum type="arabicPeriod"/>
            </a:pP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77150307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2ECB72-220A-DB4E-C3E7-3A3F1F0F7F9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12ECA5-CDC4-5E7C-37A0-CAEBDB7B8C87}"/>
              </a:ext>
            </a:extLst>
          </p:cNvPr>
          <p:cNvSpPr>
            <a:spLocks noGrp="1"/>
          </p:cNvSpPr>
          <p:nvPr>
            <p:ph type="title"/>
          </p:nvPr>
        </p:nvSpPr>
        <p:spPr/>
        <p:txBody>
          <a:bodyPr>
            <a:normAutofit fontScale="90000"/>
          </a:bodyPr>
          <a:lstStyle/>
          <a:p>
            <a:pPr algn="ctr"/>
            <a:r>
              <a:rPr lang="en-GB" dirty="0"/>
              <a:t>Strategies that Help End Violence: </a:t>
            </a:r>
            <a:br>
              <a:rPr lang="en-GB" dirty="0"/>
            </a:br>
            <a:r>
              <a:rPr lang="en-GB" dirty="0"/>
              <a:t>Post-Violence, Post-Settlement, and Recovery</a:t>
            </a:r>
          </a:p>
        </p:txBody>
      </p:sp>
      <p:sp>
        <p:nvSpPr>
          <p:cNvPr id="3" name="Content Placeholder 2">
            <a:extLst>
              <a:ext uri="{FF2B5EF4-FFF2-40B4-BE49-F238E27FC236}">
                <a16:creationId xmlns:a16="http://schemas.microsoft.com/office/drawing/2014/main" id="{78173769-01F1-DB09-2D08-84DC21D7E83D}"/>
              </a:ext>
            </a:extLst>
          </p:cNvPr>
          <p:cNvSpPr>
            <a:spLocks noGrp="1"/>
          </p:cNvSpPr>
          <p:nvPr>
            <p:ph idx="1"/>
          </p:nvPr>
        </p:nvSpPr>
        <p:spPr/>
        <p:txBody>
          <a:bodyPr>
            <a:normAutofit fontScale="92500" lnSpcReduction="10000"/>
          </a:bodyPr>
          <a:lstStyle/>
          <a:p>
            <a:pPr marL="914400" marR="0" lvl="2" indent="0">
              <a:lnSpc>
                <a:spcPct val="107000"/>
              </a:lnSpc>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iii. Reconciliation is receiving growing attention and is an important aspect of post-violence recovery. But reconciliation is not a single condition that does or does not exist: rather it is multidimensional and varies over time for different members of the previously antagonistic sides. Considerable attention has been given to the establishment of various forms of truth commissions in order to foster reconciliation, most notably the Truth and Reconciliation Commission of South Africa. They are thought to contribute to managing resentment between members of the formerly antagonists sides.</a:t>
            </a:r>
          </a:p>
          <a:p>
            <a:pPr marL="914400" marR="0" lvl="2" indent="0">
              <a:lnSpc>
                <a:spcPct val="107000"/>
              </a:lnSpc>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iv. Grassroots and local level accommodations are also important, since it is at the grassroots level that relationships are built and communities are restored after violence. A stable peace is fostered by small acts between individuals, such as friendships or marriages across liens of division. Groups that foster mutual understanding may be established in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neighborhoods</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and cities such ass dialogue circles,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neighborhood</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redevelopment schemes, and economic cooperatives</a:t>
            </a:r>
          </a:p>
          <a:p>
            <a:pPr marL="914400" marR="0" lvl="2" indent="0">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v. Finally, for greed-upon settlements to endure, it is important to build institutions, both to handle conflicts, and to delivery mutual gains. Such institutions can help ensure an equitable distribution of resources among the parties. The failure to adopt such a strategy risks a return to violence in the future by those who feel newly aggrieved by the post-conflict disposition of resources. </a:t>
            </a:r>
          </a:p>
          <a:p>
            <a:pPr marL="1600200" marR="0" lvl="3" indent="-228600">
              <a:lnSpc>
                <a:spcPct val="107000"/>
              </a:lnSpc>
              <a:spcAft>
                <a:spcPts val="800"/>
              </a:spcAft>
              <a:buFont typeface="+mj-lt"/>
              <a:buAutoNum type="arabicPeriod"/>
            </a:pP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3415014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55733E-DB76-F95C-2E75-E8D0CE08F0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3D624E-CF1B-5A19-DD1A-6C895943CB4C}"/>
              </a:ext>
            </a:extLst>
          </p:cNvPr>
          <p:cNvSpPr>
            <a:spLocks noGrp="1"/>
          </p:cNvSpPr>
          <p:nvPr>
            <p:ph type="title"/>
          </p:nvPr>
        </p:nvSpPr>
        <p:spPr/>
        <p:txBody>
          <a:bodyPr>
            <a:normAutofit/>
          </a:bodyPr>
          <a:lstStyle/>
          <a:p>
            <a:pPr algn="ctr"/>
            <a:r>
              <a:rPr lang="en-GB" dirty="0"/>
              <a:t>Summary Points</a:t>
            </a:r>
          </a:p>
        </p:txBody>
      </p:sp>
      <p:sp>
        <p:nvSpPr>
          <p:cNvPr id="3" name="Content Placeholder 2">
            <a:extLst>
              <a:ext uri="{FF2B5EF4-FFF2-40B4-BE49-F238E27FC236}">
                <a16:creationId xmlns:a16="http://schemas.microsoft.com/office/drawing/2014/main" id="{6715F172-46E8-62F7-D782-667AA439B72F}"/>
              </a:ext>
            </a:extLst>
          </p:cNvPr>
          <p:cNvSpPr>
            <a:spLocks noGrp="1"/>
          </p:cNvSpPr>
          <p:nvPr>
            <p:ph idx="1"/>
          </p:nvPr>
        </p:nvSpPr>
        <p:spPr/>
        <p:txBody>
          <a:bodyPr>
            <a:normAutofit lnSpcReduction="10000"/>
          </a:bodyPr>
          <a:lstStyle/>
          <a:p>
            <a:pPr marL="342900" marR="0" lvl="0" indent="-342900">
              <a:lnSpc>
                <a:spcPct val="107000"/>
              </a:lnSpc>
              <a:buFont typeface="+mj-lt"/>
              <a:buAutoNum type="arabicParenR"/>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Key points</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Adversaries in violent conflict can use a wide variety of strategies to transform their struggle and continue to engage each other without relying on the threat or commission of violence.</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The process of transformation is usually very lengthy and requires different strategies at various conflict stages</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Important strategies are directed both internally and externally, but sometimes inconsistently in regard to advancing conflict transformation.</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The strategies are joined together in complex, sometimes contradictory, sometimes complementary ways, and often constituting campaigns that change over time with externally directed strategies being reliant on prior internally directed and capacity creating strategic decisions.</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Adding to the complexity, different persons and groups within each adversary camp enact particular strategies, consist with or contrary to the primary campaign</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Every conflict has unique features, no body of theory and research can prescribe the precise set of strategies that will maximize the diverse set of goals which members of one or another side in a conflict seek to advance.</a:t>
            </a:r>
          </a:p>
          <a:p>
            <a:pPr marL="742950" marR="0" lvl="1" indent="-285750">
              <a:lnSpc>
                <a:spcPct val="107000"/>
              </a:lnSpc>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Recognition of many possible alternative strategies and likely responses to them nevertheless can improve the chances of avoiding destructive conflict escalations.</a:t>
            </a:r>
          </a:p>
          <a:p>
            <a:pPr marL="742950" marR="0" lvl="1" indent="-285750">
              <a:lnSpc>
                <a:spcPct val="107000"/>
              </a:lnSpc>
              <a:spcAft>
                <a:spcPts val="800"/>
              </a:spcAft>
              <a:buFont typeface="+mj-lt"/>
              <a:buAutoNum type="alphaLcPeriod"/>
            </a:pPr>
            <a:r>
              <a:rPr lang="en-GB" sz="1400" kern="100" dirty="0">
                <a:effectLst/>
                <a:latin typeface="Aptos" panose="020B0004020202020204" pitchFamily="34" charset="0"/>
                <a:ea typeface="Aptos" panose="020B0004020202020204" pitchFamily="34" charset="0"/>
                <a:cs typeface="Times New Roman" panose="02020603050405020304" pitchFamily="18" charset="0"/>
              </a:rPr>
              <a:t>Thinking ahead about possible responses and subsequent counter-responses to a chosen strategy is a sound principle for policymaking. </a:t>
            </a:r>
          </a:p>
          <a:p>
            <a:pPr marL="1600200" marR="0" lvl="3" indent="-228600">
              <a:lnSpc>
                <a:spcPct val="107000"/>
              </a:lnSpc>
              <a:spcAft>
                <a:spcPts val="800"/>
              </a:spcAft>
              <a:buFont typeface="+mj-lt"/>
              <a:buAutoNum type="arabicPeriod"/>
            </a:pP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68478888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70EBC6-AFBD-C2E3-2E92-F82C6BD8DE9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4B9B68D-B087-B2E6-9289-46AA406612B9}"/>
              </a:ext>
            </a:extLst>
          </p:cNvPr>
          <p:cNvSpPr>
            <a:spLocks noGrp="1"/>
          </p:cNvSpPr>
          <p:nvPr>
            <p:ph type="title"/>
          </p:nvPr>
        </p:nvSpPr>
        <p:spPr/>
        <p:txBody>
          <a:bodyPr>
            <a:normAutofit/>
          </a:bodyPr>
          <a:lstStyle/>
          <a:p>
            <a:pPr algn="ctr"/>
            <a:r>
              <a:rPr lang="en-GB" dirty="0"/>
              <a:t>Disarmament</a:t>
            </a:r>
          </a:p>
        </p:txBody>
      </p:sp>
      <p:sp>
        <p:nvSpPr>
          <p:cNvPr id="3" name="Content Placeholder 2">
            <a:extLst>
              <a:ext uri="{FF2B5EF4-FFF2-40B4-BE49-F238E27FC236}">
                <a16:creationId xmlns:a16="http://schemas.microsoft.com/office/drawing/2014/main" id="{50EE4A89-EB63-DCB1-4489-82B61322E58A}"/>
              </a:ext>
            </a:extLst>
          </p:cNvPr>
          <p:cNvSpPr>
            <a:spLocks noGrp="1"/>
          </p:cNvSpPr>
          <p:nvPr>
            <p:ph idx="1"/>
          </p:nvPr>
        </p:nvSpPr>
        <p:spPr/>
        <p:txBody>
          <a:bodyPr>
            <a:normAutofit/>
          </a:bodyPr>
          <a:lstStyle/>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Many years of disarmament efforts have clearly limited the number of some weapons, and several agreement have been signed. Still there are wars that kill humans and destroy societies in many regions around the world. Some will argue that it is not a question of the actual weapons but of human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behavior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The Rwanda genocide of 1994 was carried out with machetes and knives. Evil human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behavior</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will always find tools to be used for attacks.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A well-known argument against disarmament is that arms are necessary for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self-defense</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That is the starting point for the cycle of deterrence, which has led nations to have stockpiles of enough nuclear arms to destroy all life on Earth. </a:t>
            </a:r>
          </a:p>
          <a:p>
            <a:pPr>
              <a:lnSpc>
                <a:spcPct val="107000"/>
              </a:lnSpc>
              <a:spcAft>
                <a:spcPts val="800"/>
              </a:spcAft>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The word disarmament is sometimes used interchangeably with arms control. They are somewhat different concepts. </a:t>
            </a:r>
          </a:p>
          <a:p>
            <a:pPr marL="1600200" marR="0" lvl="3" indent="-228600">
              <a:lnSpc>
                <a:spcPct val="107000"/>
              </a:lnSpc>
              <a:spcAft>
                <a:spcPts val="800"/>
              </a:spcAft>
              <a:buFont typeface="+mj-lt"/>
              <a:buAutoNum type="arabicPeriod"/>
            </a:pP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89019875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94E63-08F5-4BAF-8325-E250D30C307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B3140D-9E68-8DAB-9B47-EF15787E56B0}"/>
              </a:ext>
            </a:extLst>
          </p:cNvPr>
          <p:cNvSpPr>
            <a:spLocks noGrp="1"/>
          </p:cNvSpPr>
          <p:nvPr>
            <p:ph type="title"/>
          </p:nvPr>
        </p:nvSpPr>
        <p:spPr/>
        <p:txBody>
          <a:bodyPr>
            <a:normAutofit/>
          </a:bodyPr>
          <a:lstStyle/>
          <a:p>
            <a:pPr algn="ctr"/>
            <a:r>
              <a:rPr lang="en-GB" dirty="0"/>
              <a:t>Arms Control</a:t>
            </a:r>
          </a:p>
        </p:txBody>
      </p:sp>
      <p:sp>
        <p:nvSpPr>
          <p:cNvPr id="3" name="Content Placeholder 2">
            <a:extLst>
              <a:ext uri="{FF2B5EF4-FFF2-40B4-BE49-F238E27FC236}">
                <a16:creationId xmlns:a16="http://schemas.microsoft.com/office/drawing/2014/main" id="{2D16CEBE-6D52-CCE3-26B7-ABBC10BAF05B}"/>
              </a:ext>
            </a:extLst>
          </p:cNvPr>
          <p:cNvSpPr>
            <a:spLocks noGrp="1"/>
          </p:cNvSpPr>
          <p:nvPr>
            <p:ph idx="1"/>
          </p:nvPr>
        </p:nvSpPr>
        <p:spPr/>
        <p:txBody>
          <a:bodyPr>
            <a:normAutofit fontScale="85000" lnSpcReduction="20000"/>
          </a:bodyPr>
          <a:lstStyle/>
          <a:p>
            <a:pPr>
              <a:lnSpc>
                <a:spcPct val="107000"/>
              </a:lnSpc>
              <a:spcAft>
                <a:spcPts val="800"/>
              </a:spcAft>
            </a:pPr>
            <a:r>
              <a:rPr lang="en-GB" sz="1900" kern="100" dirty="0">
                <a:effectLst/>
                <a:latin typeface="Aptos" panose="020B0004020202020204" pitchFamily="34" charset="0"/>
                <a:ea typeface="Aptos" panose="020B0004020202020204" pitchFamily="34" charset="0"/>
                <a:cs typeface="Times New Roman" panose="02020603050405020304" pitchFamily="18" charset="0"/>
              </a:rPr>
              <a:t>Arms control does not aim to eliminate the competitive assumptions that drive nation states or even eliminate violent conflict. The objectives of arms control are better viewed as efforts to promote international stability and to reduce the likelihood of war. Other objectives are to reduce the costs of weaponry and the damage that follows once violent conflict occurs. Major states give consideration to arms control as part of their security policy. </a:t>
            </a:r>
          </a:p>
          <a:p>
            <a:pPr>
              <a:lnSpc>
                <a:spcPct val="107000"/>
              </a:lnSpc>
              <a:spcAft>
                <a:spcPts val="800"/>
              </a:spcAft>
            </a:pPr>
            <a:r>
              <a:rPr lang="en-GB" sz="1900" kern="100" dirty="0">
                <a:effectLst/>
                <a:latin typeface="Aptos" panose="020B0004020202020204" pitchFamily="34" charset="0"/>
                <a:ea typeface="Aptos" panose="020B0004020202020204" pitchFamily="34" charset="0"/>
                <a:cs typeface="Times New Roman" panose="02020603050405020304" pitchFamily="18" charset="0"/>
              </a:rPr>
              <a:t>Examples of arms control date back to 12th century Europe. The church at that time strived to ban crossbows in warfare among Christians. This attempt at arms control was not successful and crossbows remained in widespread use throughout Europe. During the past century, arms control negotiations played a major role in international relations. After the first World War, the major naval powers of the world tried to limit naval armaments and succeeded temporarily via the Washington Conference (1921-1922) and the London Conference (1930). The League of Nations advanced international disarmament culminating with the Geneva Conference of 1932-1934. With the rise of German, Italian, and Japanese imperialism during the 1930s, Western liberal democracies felt threatened and these arms control efforts came to an end. </a:t>
            </a:r>
          </a:p>
          <a:p>
            <a:pPr>
              <a:lnSpc>
                <a:spcPct val="107000"/>
              </a:lnSpc>
              <a:spcAft>
                <a:spcPts val="800"/>
              </a:spcAft>
            </a:pPr>
            <a:r>
              <a:rPr lang="en-GB" sz="1900" kern="100" dirty="0">
                <a:effectLst/>
                <a:latin typeface="Aptos" panose="020B0004020202020204" pitchFamily="34" charset="0"/>
                <a:ea typeface="Aptos" panose="020B0004020202020204" pitchFamily="34" charset="0"/>
                <a:cs typeface="Times New Roman" panose="02020603050405020304" pitchFamily="18" charset="0"/>
              </a:rPr>
              <a:t>There are more successful stories of disarming borders between </a:t>
            </a:r>
            <a:r>
              <a:rPr lang="en-GB" sz="1900" kern="100" dirty="0" err="1">
                <a:effectLst/>
                <a:latin typeface="Aptos" panose="020B0004020202020204" pitchFamily="34" charset="0"/>
                <a:ea typeface="Aptos" panose="020B0004020202020204" pitchFamily="34" charset="0"/>
                <a:cs typeface="Times New Roman" panose="02020603050405020304" pitchFamily="18" charset="0"/>
              </a:rPr>
              <a:t>neighboring</a:t>
            </a:r>
            <a:r>
              <a:rPr lang="en-GB" sz="1900" kern="100" dirty="0">
                <a:effectLst/>
                <a:latin typeface="Aptos" panose="020B0004020202020204" pitchFamily="34" charset="0"/>
                <a:ea typeface="Aptos" panose="020B0004020202020204" pitchFamily="34" charset="0"/>
                <a:cs typeface="Times New Roman" panose="02020603050405020304" pitchFamily="18" charset="0"/>
              </a:rPr>
              <a:t> states. The Rush-Bagot Agreement (1817), led to the successful demilitarization of the border between Canada and the US. The European Union has also taken steps in this direction. Such agreements do not call for the participating nations to reduce weapons or size of their military, but they do affirm a nonmilitary and collaborative relationship among the parties. </a:t>
            </a:r>
          </a:p>
          <a:p>
            <a:pPr marL="1600200" marR="0" lvl="3" indent="-228600">
              <a:lnSpc>
                <a:spcPct val="107000"/>
              </a:lnSpc>
              <a:spcAft>
                <a:spcPts val="800"/>
              </a:spcAft>
              <a:buFont typeface="+mj-lt"/>
              <a:buAutoNum type="arabicPeriod"/>
            </a:pPr>
            <a:endParaRPr lang="en-GB" sz="16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nSpc>
                <a:spcPct val="107000"/>
              </a:lnSpc>
              <a:spcAft>
                <a:spcPts val="800"/>
              </a:spcAft>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7816861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1214</TotalTime>
  <Words>6772</Words>
  <Application>Microsoft Office PowerPoint</Application>
  <PresentationFormat>Widescreen</PresentationFormat>
  <Paragraphs>275</Paragraphs>
  <Slides>42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42</vt:i4>
      </vt:variant>
    </vt:vector>
  </HeadingPairs>
  <TitlesOfParts>
    <vt:vector size="47" baseType="lpstr">
      <vt:lpstr>Aptos</vt:lpstr>
      <vt:lpstr>Aptos Display</vt:lpstr>
      <vt:lpstr>Arial</vt:lpstr>
      <vt:lpstr>Wingdings</vt:lpstr>
      <vt:lpstr>Office Theme</vt:lpstr>
      <vt:lpstr>Concepts of Peace: Movements, Ideas, Practice</vt:lpstr>
      <vt:lpstr>Roots of Conflict</vt:lpstr>
      <vt:lpstr>Roots of Conflict</vt:lpstr>
      <vt:lpstr>Roots of Conflict</vt:lpstr>
      <vt:lpstr>Roots of Conflict</vt:lpstr>
      <vt:lpstr>The Nature of War</vt:lpstr>
      <vt:lpstr>The Nature of War</vt:lpstr>
      <vt:lpstr>Causes of War</vt:lpstr>
      <vt:lpstr>Violence</vt:lpstr>
      <vt:lpstr>Violence as part of human nature?</vt:lpstr>
      <vt:lpstr>Violence as part of human nature?</vt:lpstr>
      <vt:lpstr>Violence as part of human nature?</vt:lpstr>
      <vt:lpstr>The Nature of Conflict</vt:lpstr>
      <vt:lpstr>The Nature of Conflict </vt:lpstr>
      <vt:lpstr>The Nature of Conflict: Resources </vt:lpstr>
      <vt:lpstr>The Nature of Conflict: Resources </vt:lpstr>
      <vt:lpstr>The Nature of Conflict: Resources </vt:lpstr>
      <vt:lpstr>The Nature of Conflict: Organizational characteristics</vt:lpstr>
      <vt:lpstr>The Nature of Conflict: Organizational characteristics</vt:lpstr>
      <vt:lpstr>The Nature of Conflict: Organizational characteristics</vt:lpstr>
      <vt:lpstr>The Nature of Conflict: Organizational characteristics</vt:lpstr>
      <vt:lpstr>The Nature of Conflict: Organizational characteristics</vt:lpstr>
      <vt:lpstr>The Nature of Conflict: Organizational characteristics</vt:lpstr>
      <vt:lpstr>Strategies that Help End Violence</vt:lpstr>
      <vt:lpstr>Strategies that Help End Violence</vt:lpstr>
      <vt:lpstr>Strategies that Help End Violence</vt:lpstr>
      <vt:lpstr>Strategies that Help End Violence: Escalation</vt:lpstr>
      <vt:lpstr>Strategies that Help End Violence: Escalation</vt:lpstr>
      <vt:lpstr>Strategies that Help End Violence: Escalation</vt:lpstr>
      <vt:lpstr>Strategies that Help End Violence: Escalation</vt:lpstr>
      <vt:lpstr>Strategies that Help End Violence:  De-Escalation and Settlement</vt:lpstr>
      <vt:lpstr>Strategies that Help End Violence:  De-Escalation and Settlement</vt:lpstr>
      <vt:lpstr>Strategies that Help End Violence:  De-Escalation and Settlement</vt:lpstr>
      <vt:lpstr>Strategies that Help End Violence:  De-Escalation and Settlement</vt:lpstr>
      <vt:lpstr>Strategies that Help End Violence:  De-Escalation and Settlement</vt:lpstr>
      <vt:lpstr>Strategies that Help End Violence:  Post-Violence, Post-Settlement, and Recovery</vt:lpstr>
      <vt:lpstr>Strategies that Help End Violence:  Post-Violence, Post-Settlement, and Recovery</vt:lpstr>
      <vt:lpstr>Strategies that Help End Violence:  Post-Violence, Post-Settlement, and Recovery</vt:lpstr>
      <vt:lpstr>Strategies that Help End Violence:  Post-Violence, Post-Settlement, and Recovery</vt:lpstr>
      <vt:lpstr>Summary Points</vt:lpstr>
      <vt:lpstr>Disarmament</vt:lpstr>
      <vt:lpstr>Arms Control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janieyh 10</dc:creator>
  <cp:lastModifiedBy>janieyh 10</cp:lastModifiedBy>
  <cp:revision>156</cp:revision>
  <dcterms:created xsi:type="dcterms:W3CDTF">2025-02-16T22:52:28Z</dcterms:created>
  <dcterms:modified xsi:type="dcterms:W3CDTF">2025-03-24T18:19:03Z</dcterms:modified>
</cp:coreProperties>
</file>