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70" r:id="rId3"/>
    <p:sldId id="264" r:id="rId4"/>
    <p:sldId id="266" r:id="rId5"/>
    <p:sldId id="267" r:id="rId6"/>
    <p:sldId id="268" r:id="rId7"/>
    <p:sldId id="258" r:id="rId8"/>
    <p:sldId id="26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35"/>
  </p:normalViewPr>
  <p:slideViewPr>
    <p:cSldViewPr snapToGrid="0">
      <p:cViewPr varScale="1">
        <p:scale>
          <a:sx n="90" d="100"/>
          <a:sy n="90" d="100"/>
        </p:scale>
        <p:origin x="232" y="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DCAB0E-3647-BB4E-8479-AB30AB17FFFB}" type="doc">
      <dgm:prSet loTypeId="urn:microsoft.com/office/officeart/2005/8/layout/hierarchy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A22510F-BEE9-374F-B690-C8C8708C7669}">
      <dgm:prSet phldrT="[Text]" custT="1"/>
      <dgm:spPr/>
      <dgm:t>
        <a:bodyPr/>
        <a:lstStyle/>
        <a:p>
          <a:r>
            <a:rPr lang="en-US" sz="2400"/>
            <a:t>Warner Bros. depends on the strict laws governing media and entertainment, which include things like advertising, content, and intellectual property rights (</a:t>
          </a:r>
          <a:r>
            <a:rPr lang="en-GB" sz="2400">
              <a:effectLst/>
            </a:rPr>
            <a:t>Warner Bros. Discovery, 2021).</a:t>
          </a:r>
          <a:endParaRPr lang="en-GB" sz="2400" dirty="0"/>
        </a:p>
      </dgm:t>
    </dgm:pt>
    <dgm:pt modelId="{ED2741D0-4C45-1B4D-A940-CB3DDF717FFD}" type="parTrans" cxnId="{7BC5C44C-3215-0046-8DCF-A68FF4B289B7}">
      <dgm:prSet/>
      <dgm:spPr/>
      <dgm:t>
        <a:bodyPr/>
        <a:lstStyle/>
        <a:p>
          <a:endParaRPr lang="en-GB"/>
        </a:p>
      </dgm:t>
    </dgm:pt>
    <dgm:pt modelId="{7D108D33-1DEF-CF45-97BA-30C7CA7B7599}" type="sibTrans" cxnId="{7BC5C44C-3215-0046-8DCF-A68FF4B289B7}">
      <dgm:prSet/>
      <dgm:spPr/>
      <dgm:t>
        <a:bodyPr/>
        <a:lstStyle/>
        <a:p>
          <a:endParaRPr lang="en-GB"/>
        </a:p>
      </dgm:t>
    </dgm:pt>
    <dgm:pt modelId="{3ECC9ED4-4051-BF48-9FBF-D510BBC24D6E}">
      <dgm:prSet phldrT="[Text]" custT="1"/>
      <dgm:spPr>
        <a:solidFill>
          <a:schemeClr val="accent2"/>
        </a:solidFill>
      </dgm:spPr>
      <dgm:t>
        <a:bodyPr/>
        <a:lstStyle/>
        <a:p>
          <a:r>
            <a:rPr lang="en-US" sz="2400" b="1"/>
            <a:t>ECONOMICAL  FACTORS</a:t>
          </a:r>
          <a:endParaRPr lang="en-GB" sz="2400" b="1" dirty="0"/>
        </a:p>
      </dgm:t>
    </dgm:pt>
    <dgm:pt modelId="{C558971D-E001-B046-AFA1-7670B30F70A9}" type="parTrans" cxnId="{D1ADF1E4-DC31-2E4A-AE9E-A6940F280D35}">
      <dgm:prSet/>
      <dgm:spPr/>
      <dgm:t>
        <a:bodyPr/>
        <a:lstStyle/>
        <a:p>
          <a:endParaRPr lang="en-GB"/>
        </a:p>
      </dgm:t>
    </dgm:pt>
    <dgm:pt modelId="{6A2BBE2D-518E-BE47-A796-7C9E9F9A0A4A}" type="sibTrans" cxnId="{D1ADF1E4-DC31-2E4A-AE9E-A6940F280D35}">
      <dgm:prSet/>
      <dgm:spPr/>
      <dgm:t>
        <a:bodyPr/>
        <a:lstStyle/>
        <a:p>
          <a:endParaRPr lang="en-GB"/>
        </a:p>
      </dgm:t>
    </dgm:pt>
    <dgm:pt modelId="{E7C98895-1C84-E74A-B12C-ACC635B06674}">
      <dgm:prSet phldrT="[Text]" custT="1"/>
      <dgm:spPr/>
      <dgm:t>
        <a:bodyPr/>
        <a:lstStyle/>
        <a:p>
          <a:r>
            <a:rPr lang="en-US" sz="2400" dirty="0"/>
            <a:t>Consumer’s spending on entertainment products is influenced by economic stability(</a:t>
          </a:r>
          <a:r>
            <a:rPr lang="en-GB" sz="2400" dirty="0">
              <a:effectLst/>
            </a:rPr>
            <a:t>Warner Bros. Discovery, 2021).</a:t>
          </a:r>
          <a:r>
            <a:rPr lang="en-US" sz="2400" dirty="0"/>
            <a:t> </a:t>
          </a:r>
          <a:endParaRPr lang="en-GB" sz="2400" dirty="0"/>
        </a:p>
      </dgm:t>
    </dgm:pt>
    <dgm:pt modelId="{03A7BBF3-0890-BE44-960B-ACE0AA24FCD7}" type="parTrans" cxnId="{3AC3A693-0C82-B54B-ACB3-639636ED740A}">
      <dgm:prSet/>
      <dgm:spPr/>
      <dgm:t>
        <a:bodyPr/>
        <a:lstStyle/>
        <a:p>
          <a:endParaRPr lang="en-GB"/>
        </a:p>
      </dgm:t>
    </dgm:pt>
    <dgm:pt modelId="{CAA6B5C9-10F0-1643-9283-BD0A077593D1}" type="sibTrans" cxnId="{3AC3A693-0C82-B54B-ACB3-639636ED740A}">
      <dgm:prSet/>
      <dgm:spPr/>
      <dgm:t>
        <a:bodyPr/>
        <a:lstStyle/>
        <a:p>
          <a:endParaRPr lang="en-GB"/>
        </a:p>
      </dgm:t>
    </dgm:pt>
    <dgm:pt modelId="{39AFA1DF-8BD1-5845-B59B-5FDAF5FDAEF6}">
      <dgm:prSet phldrT="[Text]" custT="1"/>
      <dgm:spPr/>
      <dgm:t>
        <a:bodyPr/>
        <a:lstStyle/>
        <a:p>
          <a:r>
            <a:rPr lang="en-US" sz="2400"/>
            <a:t>Warner Bros. profitability and operating expenses are impacted by fluctuations in the pound sterling and production costs(ONS,2023).</a:t>
          </a:r>
          <a:endParaRPr lang="en-GB" sz="2400" dirty="0"/>
        </a:p>
      </dgm:t>
    </dgm:pt>
    <dgm:pt modelId="{63DF3899-D98B-BF42-B959-1739B6CBA315}" type="parTrans" cxnId="{083C5479-34DC-A54D-9791-7225A3B6D9D5}">
      <dgm:prSet/>
      <dgm:spPr/>
      <dgm:t>
        <a:bodyPr/>
        <a:lstStyle/>
        <a:p>
          <a:endParaRPr lang="en-GB"/>
        </a:p>
      </dgm:t>
    </dgm:pt>
    <dgm:pt modelId="{D515F7B2-CE97-6242-BCC0-CD7C415F7A42}" type="sibTrans" cxnId="{083C5479-34DC-A54D-9791-7225A3B6D9D5}">
      <dgm:prSet/>
      <dgm:spPr/>
      <dgm:t>
        <a:bodyPr/>
        <a:lstStyle/>
        <a:p>
          <a:endParaRPr lang="en-GB"/>
        </a:p>
      </dgm:t>
    </dgm:pt>
    <dgm:pt modelId="{D7F2E476-8055-724A-880A-B175CB5BA2DA}">
      <dgm:prSet phldrT="[Text]" custT="1"/>
      <dgm:spPr>
        <a:solidFill>
          <a:schemeClr val="accent2"/>
        </a:solidFill>
      </dgm:spPr>
      <dgm:t>
        <a:bodyPr/>
        <a:lstStyle/>
        <a:p>
          <a:br>
            <a:rPr lang="en-GB" sz="1100"/>
          </a:br>
          <a:r>
            <a:rPr lang="en-US" sz="2400" b="1"/>
            <a:t>POLITICAL  FACTORS</a:t>
          </a:r>
          <a:endParaRPr lang="en-GB" sz="2400" b="1" dirty="0"/>
        </a:p>
      </dgm:t>
    </dgm:pt>
    <dgm:pt modelId="{F5CC546A-ED14-8E47-905D-5CE0A4909138}" type="sibTrans" cxnId="{55879E8E-EEC4-1444-8196-786D6CF9D8B6}">
      <dgm:prSet/>
      <dgm:spPr/>
      <dgm:t>
        <a:bodyPr/>
        <a:lstStyle/>
        <a:p>
          <a:endParaRPr lang="en-GB"/>
        </a:p>
      </dgm:t>
    </dgm:pt>
    <dgm:pt modelId="{89F7FDB5-D043-A04C-8932-FFDB583143C9}" type="parTrans" cxnId="{55879E8E-EEC4-1444-8196-786D6CF9D8B6}">
      <dgm:prSet/>
      <dgm:spPr/>
      <dgm:t>
        <a:bodyPr/>
        <a:lstStyle/>
        <a:p>
          <a:endParaRPr lang="en-GB"/>
        </a:p>
      </dgm:t>
    </dgm:pt>
    <dgm:pt modelId="{9FB3CCB1-1A86-F346-814B-4F29F1B37CD6}">
      <dgm:prSet custT="1"/>
      <dgm:spPr/>
      <dgm:t>
        <a:bodyPr/>
        <a:lstStyle/>
        <a:p>
          <a:r>
            <a:rPr lang="en-US" sz="2400" dirty="0"/>
            <a:t>Operational and talent recruiting issues may arise from the uncertainty around Brexit and government subsidies(</a:t>
          </a:r>
          <a:r>
            <a:rPr lang="en-GB" sz="2400" dirty="0">
              <a:effectLst/>
            </a:rPr>
            <a:t>Warner Bros. Discovery, 2021).</a:t>
          </a:r>
          <a:endParaRPr lang="en-US" sz="2400" dirty="0"/>
        </a:p>
      </dgm:t>
    </dgm:pt>
    <dgm:pt modelId="{674FE22A-5FD6-774F-AD1C-748432D9CF19}" type="parTrans" cxnId="{053F7CF6-5E48-3F4E-955D-EF29F475D9B8}">
      <dgm:prSet/>
      <dgm:spPr/>
      <dgm:t>
        <a:bodyPr/>
        <a:lstStyle/>
        <a:p>
          <a:endParaRPr lang="en-GB"/>
        </a:p>
      </dgm:t>
    </dgm:pt>
    <dgm:pt modelId="{49593625-72C3-8642-A2AC-683BB54B3012}" type="sibTrans" cxnId="{053F7CF6-5E48-3F4E-955D-EF29F475D9B8}">
      <dgm:prSet/>
      <dgm:spPr/>
      <dgm:t>
        <a:bodyPr/>
        <a:lstStyle/>
        <a:p>
          <a:endParaRPr lang="en-GB"/>
        </a:p>
      </dgm:t>
    </dgm:pt>
    <dgm:pt modelId="{0C635252-C161-7048-832B-61524A8A0E94}" type="pres">
      <dgm:prSet presAssocID="{77DCAB0E-3647-BB4E-8479-AB30AB17FFF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FB51899-5131-7C40-803D-4F1493BC7D82}" type="pres">
      <dgm:prSet presAssocID="{D7F2E476-8055-724A-880A-B175CB5BA2DA}" presName="root" presStyleCnt="0"/>
      <dgm:spPr/>
    </dgm:pt>
    <dgm:pt modelId="{2D143FEE-A0B1-6642-9E10-C761222C3376}" type="pres">
      <dgm:prSet presAssocID="{D7F2E476-8055-724A-880A-B175CB5BA2DA}" presName="rootComposite" presStyleCnt="0"/>
      <dgm:spPr/>
    </dgm:pt>
    <dgm:pt modelId="{C71416BF-6563-7049-9A7A-F7F43B9528EF}" type="pres">
      <dgm:prSet presAssocID="{D7F2E476-8055-724A-880A-B175CB5BA2DA}" presName="rootText" presStyleLbl="node1" presStyleIdx="0" presStyleCnt="2" custScaleX="153577" custScaleY="37783"/>
      <dgm:spPr/>
    </dgm:pt>
    <dgm:pt modelId="{A11D23F8-DA26-1444-AC5D-E20F88DC98EA}" type="pres">
      <dgm:prSet presAssocID="{D7F2E476-8055-724A-880A-B175CB5BA2DA}" presName="rootConnector" presStyleLbl="node1" presStyleIdx="0" presStyleCnt="2"/>
      <dgm:spPr/>
    </dgm:pt>
    <dgm:pt modelId="{7D59270F-04FA-A84E-815A-8EB0E569054F}" type="pres">
      <dgm:prSet presAssocID="{D7F2E476-8055-724A-880A-B175CB5BA2DA}" presName="childShape" presStyleCnt="0"/>
      <dgm:spPr/>
    </dgm:pt>
    <dgm:pt modelId="{D9ECC9DA-4E75-4B42-A3A5-3F805E1FA749}" type="pres">
      <dgm:prSet presAssocID="{ED2741D0-4C45-1B4D-A940-CB3DDF717FFD}" presName="Name13" presStyleLbl="parChTrans1D2" presStyleIdx="0" presStyleCnt="4"/>
      <dgm:spPr/>
    </dgm:pt>
    <dgm:pt modelId="{DE1E6603-43D4-2146-8E4F-1A4D236725BA}" type="pres">
      <dgm:prSet presAssocID="{5A22510F-BEE9-374F-B690-C8C8708C7669}" presName="childText" presStyleLbl="bgAcc1" presStyleIdx="0" presStyleCnt="4" custScaleX="165572" custScaleY="128065">
        <dgm:presLayoutVars>
          <dgm:bulletEnabled val="1"/>
        </dgm:presLayoutVars>
      </dgm:prSet>
      <dgm:spPr/>
    </dgm:pt>
    <dgm:pt modelId="{AFB4FC0F-FA36-7C4A-8B1E-EA1ADA4B4BF6}" type="pres">
      <dgm:prSet presAssocID="{674FE22A-5FD6-774F-AD1C-748432D9CF19}" presName="Name13" presStyleLbl="parChTrans1D2" presStyleIdx="1" presStyleCnt="4"/>
      <dgm:spPr/>
    </dgm:pt>
    <dgm:pt modelId="{F54A6089-E641-304E-9742-49F85B46C9AE}" type="pres">
      <dgm:prSet presAssocID="{9FB3CCB1-1A86-F346-814B-4F29F1B37CD6}" presName="childText" presStyleLbl="bgAcc1" presStyleIdx="1" presStyleCnt="4" custScaleX="188323" custScaleY="103166">
        <dgm:presLayoutVars>
          <dgm:bulletEnabled val="1"/>
        </dgm:presLayoutVars>
      </dgm:prSet>
      <dgm:spPr/>
    </dgm:pt>
    <dgm:pt modelId="{6A674BD2-3769-9049-82EF-82FB3B1C8120}" type="pres">
      <dgm:prSet presAssocID="{3ECC9ED4-4051-BF48-9FBF-D510BBC24D6E}" presName="root" presStyleCnt="0"/>
      <dgm:spPr/>
    </dgm:pt>
    <dgm:pt modelId="{B963B7D6-C871-9149-88B8-0B61A51C8479}" type="pres">
      <dgm:prSet presAssocID="{3ECC9ED4-4051-BF48-9FBF-D510BBC24D6E}" presName="rootComposite" presStyleCnt="0"/>
      <dgm:spPr/>
    </dgm:pt>
    <dgm:pt modelId="{0CA950C4-2FC0-D74B-ACCB-FCFF2A8BA909}" type="pres">
      <dgm:prSet presAssocID="{3ECC9ED4-4051-BF48-9FBF-D510BBC24D6E}" presName="rootText" presStyleLbl="node1" presStyleIdx="1" presStyleCnt="2" custScaleX="161654" custScaleY="39028"/>
      <dgm:spPr/>
    </dgm:pt>
    <dgm:pt modelId="{139B5360-2246-7B42-A774-2976B52176DD}" type="pres">
      <dgm:prSet presAssocID="{3ECC9ED4-4051-BF48-9FBF-D510BBC24D6E}" presName="rootConnector" presStyleLbl="node1" presStyleIdx="1" presStyleCnt="2"/>
      <dgm:spPr/>
    </dgm:pt>
    <dgm:pt modelId="{9A3C802B-DCED-8149-893C-E9586AA293CD}" type="pres">
      <dgm:prSet presAssocID="{3ECC9ED4-4051-BF48-9FBF-D510BBC24D6E}" presName="childShape" presStyleCnt="0"/>
      <dgm:spPr/>
    </dgm:pt>
    <dgm:pt modelId="{4C33D1FA-784D-7548-A7B0-16745647900E}" type="pres">
      <dgm:prSet presAssocID="{03A7BBF3-0890-BE44-960B-ACE0AA24FCD7}" presName="Name13" presStyleLbl="parChTrans1D2" presStyleIdx="2" presStyleCnt="4"/>
      <dgm:spPr/>
    </dgm:pt>
    <dgm:pt modelId="{9D3FE97F-8AA1-5F40-9D71-06B3113AC024}" type="pres">
      <dgm:prSet presAssocID="{E7C98895-1C84-E74A-B12C-ACC635B06674}" presName="childText" presStyleLbl="bgAcc1" presStyleIdx="2" presStyleCnt="4" custScaleX="162174">
        <dgm:presLayoutVars>
          <dgm:bulletEnabled val="1"/>
        </dgm:presLayoutVars>
      </dgm:prSet>
      <dgm:spPr/>
    </dgm:pt>
    <dgm:pt modelId="{D710B4AF-4D3C-B242-B7CC-BBFE1F63935E}" type="pres">
      <dgm:prSet presAssocID="{63DF3899-D98B-BF42-B959-1739B6CBA315}" presName="Name13" presStyleLbl="parChTrans1D2" presStyleIdx="3" presStyleCnt="4"/>
      <dgm:spPr/>
    </dgm:pt>
    <dgm:pt modelId="{89F8BA09-1F7C-9747-AF46-FA94F13EBB02}" type="pres">
      <dgm:prSet presAssocID="{39AFA1DF-8BD1-5845-B59B-5FDAF5FDAEF6}" presName="childText" presStyleLbl="bgAcc1" presStyleIdx="3" presStyleCnt="4" custScaleX="166172" custScaleY="115616">
        <dgm:presLayoutVars>
          <dgm:bulletEnabled val="1"/>
        </dgm:presLayoutVars>
      </dgm:prSet>
      <dgm:spPr/>
    </dgm:pt>
  </dgm:ptLst>
  <dgm:cxnLst>
    <dgm:cxn modelId="{9890A228-7150-1F49-AF26-B1F28C4879E8}" type="presOf" srcId="{D7F2E476-8055-724A-880A-B175CB5BA2DA}" destId="{A11D23F8-DA26-1444-AC5D-E20F88DC98EA}" srcOrd="1" destOrd="0" presId="urn:microsoft.com/office/officeart/2005/8/layout/hierarchy3"/>
    <dgm:cxn modelId="{7BC5C44C-3215-0046-8DCF-A68FF4B289B7}" srcId="{D7F2E476-8055-724A-880A-B175CB5BA2DA}" destId="{5A22510F-BEE9-374F-B690-C8C8708C7669}" srcOrd="0" destOrd="0" parTransId="{ED2741D0-4C45-1B4D-A940-CB3DDF717FFD}" sibTransId="{7D108D33-1DEF-CF45-97BA-30C7CA7B7599}"/>
    <dgm:cxn modelId="{B6E38356-01FD-B140-AA75-35CC2DAB5B32}" type="presOf" srcId="{3ECC9ED4-4051-BF48-9FBF-D510BBC24D6E}" destId="{0CA950C4-2FC0-D74B-ACCB-FCFF2A8BA909}" srcOrd="0" destOrd="0" presId="urn:microsoft.com/office/officeart/2005/8/layout/hierarchy3"/>
    <dgm:cxn modelId="{DDFA625C-A4AB-AE44-91B4-FF87B8079844}" type="presOf" srcId="{39AFA1DF-8BD1-5845-B59B-5FDAF5FDAEF6}" destId="{89F8BA09-1F7C-9747-AF46-FA94F13EBB02}" srcOrd="0" destOrd="0" presId="urn:microsoft.com/office/officeart/2005/8/layout/hierarchy3"/>
    <dgm:cxn modelId="{6DCC6777-70C6-CC44-ABEC-C7FA4642ABEB}" type="presOf" srcId="{3ECC9ED4-4051-BF48-9FBF-D510BBC24D6E}" destId="{139B5360-2246-7B42-A774-2976B52176DD}" srcOrd="1" destOrd="0" presId="urn:microsoft.com/office/officeart/2005/8/layout/hierarchy3"/>
    <dgm:cxn modelId="{083C5479-34DC-A54D-9791-7225A3B6D9D5}" srcId="{3ECC9ED4-4051-BF48-9FBF-D510BBC24D6E}" destId="{39AFA1DF-8BD1-5845-B59B-5FDAF5FDAEF6}" srcOrd="1" destOrd="0" parTransId="{63DF3899-D98B-BF42-B959-1739B6CBA315}" sibTransId="{D515F7B2-CE97-6242-BCC0-CD7C415F7A42}"/>
    <dgm:cxn modelId="{EC11AD82-FC5E-0B43-9C01-9AAD4F205D7D}" type="presOf" srcId="{D7F2E476-8055-724A-880A-B175CB5BA2DA}" destId="{C71416BF-6563-7049-9A7A-F7F43B9528EF}" srcOrd="0" destOrd="0" presId="urn:microsoft.com/office/officeart/2005/8/layout/hierarchy3"/>
    <dgm:cxn modelId="{55879E8E-EEC4-1444-8196-786D6CF9D8B6}" srcId="{77DCAB0E-3647-BB4E-8479-AB30AB17FFFB}" destId="{D7F2E476-8055-724A-880A-B175CB5BA2DA}" srcOrd="0" destOrd="0" parTransId="{89F7FDB5-D043-A04C-8932-FFDB583143C9}" sibTransId="{F5CC546A-ED14-8E47-905D-5CE0A4909138}"/>
    <dgm:cxn modelId="{3AC3A693-0C82-B54B-ACB3-639636ED740A}" srcId="{3ECC9ED4-4051-BF48-9FBF-D510BBC24D6E}" destId="{E7C98895-1C84-E74A-B12C-ACC635B06674}" srcOrd="0" destOrd="0" parTransId="{03A7BBF3-0890-BE44-960B-ACE0AA24FCD7}" sibTransId="{CAA6B5C9-10F0-1643-9283-BD0A077593D1}"/>
    <dgm:cxn modelId="{51C8E99F-69E3-EF4B-B88D-21AE8DF2E887}" type="presOf" srcId="{77DCAB0E-3647-BB4E-8479-AB30AB17FFFB}" destId="{0C635252-C161-7048-832B-61524A8A0E94}" srcOrd="0" destOrd="0" presId="urn:microsoft.com/office/officeart/2005/8/layout/hierarchy3"/>
    <dgm:cxn modelId="{7A8907A3-0968-3349-AE29-DF51B1327706}" type="presOf" srcId="{674FE22A-5FD6-774F-AD1C-748432D9CF19}" destId="{AFB4FC0F-FA36-7C4A-8B1E-EA1ADA4B4BF6}" srcOrd="0" destOrd="0" presId="urn:microsoft.com/office/officeart/2005/8/layout/hierarchy3"/>
    <dgm:cxn modelId="{F48BF6C3-323D-E548-832D-43BD5A175976}" type="presOf" srcId="{63DF3899-D98B-BF42-B959-1739B6CBA315}" destId="{D710B4AF-4D3C-B242-B7CC-BBFE1F63935E}" srcOrd="0" destOrd="0" presId="urn:microsoft.com/office/officeart/2005/8/layout/hierarchy3"/>
    <dgm:cxn modelId="{1DC10AC9-5F42-EF45-9092-22ECE492150E}" type="presOf" srcId="{03A7BBF3-0890-BE44-960B-ACE0AA24FCD7}" destId="{4C33D1FA-784D-7548-A7B0-16745647900E}" srcOrd="0" destOrd="0" presId="urn:microsoft.com/office/officeart/2005/8/layout/hierarchy3"/>
    <dgm:cxn modelId="{A83061D5-5749-884C-98D2-82E07590D8A6}" type="presOf" srcId="{ED2741D0-4C45-1B4D-A940-CB3DDF717FFD}" destId="{D9ECC9DA-4E75-4B42-A3A5-3F805E1FA749}" srcOrd="0" destOrd="0" presId="urn:microsoft.com/office/officeart/2005/8/layout/hierarchy3"/>
    <dgm:cxn modelId="{D1ADF1E4-DC31-2E4A-AE9E-A6940F280D35}" srcId="{77DCAB0E-3647-BB4E-8479-AB30AB17FFFB}" destId="{3ECC9ED4-4051-BF48-9FBF-D510BBC24D6E}" srcOrd="1" destOrd="0" parTransId="{C558971D-E001-B046-AFA1-7670B30F70A9}" sibTransId="{6A2BBE2D-518E-BE47-A796-7C9E9F9A0A4A}"/>
    <dgm:cxn modelId="{B79002EB-0D83-0F49-921A-3628C32A062F}" type="presOf" srcId="{9FB3CCB1-1A86-F346-814B-4F29F1B37CD6}" destId="{F54A6089-E641-304E-9742-49F85B46C9AE}" srcOrd="0" destOrd="0" presId="urn:microsoft.com/office/officeart/2005/8/layout/hierarchy3"/>
    <dgm:cxn modelId="{053F7CF6-5E48-3F4E-955D-EF29F475D9B8}" srcId="{D7F2E476-8055-724A-880A-B175CB5BA2DA}" destId="{9FB3CCB1-1A86-F346-814B-4F29F1B37CD6}" srcOrd="1" destOrd="0" parTransId="{674FE22A-5FD6-774F-AD1C-748432D9CF19}" sibTransId="{49593625-72C3-8642-A2AC-683BB54B3012}"/>
    <dgm:cxn modelId="{B2F7DCF6-72AD-7448-9CC5-05C2F4F088E8}" type="presOf" srcId="{E7C98895-1C84-E74A-B12C-ACC635B06674}" destId="{9D3FE97F-8AA1-5F40-9D71-06B3113AC024}" srcOrd="0" destOrd="0" presId="urn:microsoft.com/office/officeart/2005/8/layout/hierarchy3"/>
    <dgm:cxn modelId="{389CFEFA-7E47-6B4A-9D27-B20F309EF5ED}" type="presOf" srcId="{5A22510F-BEE9-374F-B690-C8C8708C7669}" destId="{DE1E6603-43D4-2146-8E4F-1A4D236725BA}" srcOrd="0" destOrd="0" presId="urn:microsoft.com/office/officeart/2005/8/layout/hierarchy3"/>
    <dgm:cxn modelId="{5F2A7D54-3E0B-9545-B83C-D69F034F6FCF}" type="presParOf" srcId="{0C635252-C161-7048-832B-61524A8A0E94}" destId="{8FB51899-5131-7C40-803D-4F1493BC7D82}" srcOrd="0" destOrd="0" presId="urn:microsoft.com/office/officeart/2005/8/layout/hierarchy3"/>
    <dgm:cxn modelId="{81DA8FD6-4C61-D94F-999D-52E279BE0DF9}" type="presParOf" srcId="{8FB51899-5131-7C40-803D-4F1493BC7D82}" destId="{2D143FEE-A0B1-6642-9E10-C761222C3376}" srcOrd="0" destOrd="0" presId="urn:microsoft.com/office/officeart/2005/8/layout/hierarchy3"/>
    <dgm:cxn modelId="{150635E4-61B1-1640-825A-1377858AE823}" type="presParOf" srcId="{2D143FEE-A0B1-6642-9E10-C761222C3376}" destId="{C71416BF-6563-7049-9A7A-F7F43B9528EF}" srcOrd="0" destOrd="0" presId="urn:microsoft.com/office/officeart/2005/8/layout/hierarchy3"/>
    <dgm:cxn modelId="{B8E7E5A0-2F11-CD44-B339-E665EC63DF8D}" type="presParOf" srcId="{2D143FEE-A0B1-6642-9E10-C761222C3376}" destId="{A11D23F8-DA26-1444-AC5D-E20F88DC98EA}" srcOrd="1" destOrd="0" presId="urn:microsoft.com/office/officeart/2005/8/layout/hierarchy3"/>
    <dgm:cxn modelId="{BEB8E6D5-5D15-184B-8A30-A107BA6FDBE2}" type="presParOf" srcId="{8FB51899-5131-7C40-803D-4F1493BC7D82}" destId="{7D59270F-04FA-A84E-815A-8EB0E569054F}" srcOrd="1" destOrd="0" presId="urn:microsoft.com/office/officeart/2005/8/layout/hierarchy3"/>
    <dgm:cxn modelId="{0313C6E6-B1AE-CF4D-9E86-04E0BE0E2799}" type="presParOf" srcId="{7D59270F-04FA-A84E-815A-8EB0E569054F}" destId="{D9ECC9DA-4E75-4B42-A3A5-3F805E1FA749}" srcOrd="0" destOrd="0" presId="urn:microsoft.com/office/officeart/2005/8/layout/hierarchy3"/>
    <dgm:cxn modelId="{5EAFCF3B-0116-C643-A836-B1F3EFB6AE4B}" type="presParOf" srcId="{7D59270F-04FA-A84E-815A-8EB0E569054F}" destId="{DE1E6603-43D4-2146-8E4F-1A4D236725BA}" srcOrd="1" destOrd="0" presId="urn:microsoft.com/office/officeart/2005/8/layout/hierarchy3"/>
    <dgm:cxn modelId="{E25BFBF8-5054-8741-B679-D5FA8F2EF7F1}" type="presParOf" srcId="{7D59270F-04FA-A84E-815A-8EB0E569054F}" destId="{AFB4FC0F-FA36-7C4A-8B1E-EA1ADA4B4BF6}" srcOrd="2" destOrd="0" presId="urn:microsoft.com/office/officeart/2005/8/layout/hierarchy3"/>
    <dgm:cxn modelId="{D5DEEB96-1DB4-624E-A6DD-E20B2AC49E6E}" type="presParOf" srcId="{7D59270F-04FA-A84E-815A-8EB0E569054F}" destId="{F54A6089-E641-304E-9742-49F85B46C9AE}" srcOrd="3" destOrd="0" presId="urn:microsoft.com/office/officeart/2005/8/layout/hierarchy3"/>
    <dgm:cxn modelId="{F1AB3316-B115-4841-BD11-D05EF874F6EB}" type="presParOf" srcId="{0C635252-C161-7048-832B-61524A8A0E94}" destId="{6A674BD2-3769-9049-82EF-82FB3B1C8120}" srcOrd="1" destOrd="0" presId="urn:microsoft.com/office/officeart/2005/8/layout/hierarchy3"/>
    <dgm:cxn modelId="{6578371E-FED3-3242-8DA7-695612F40614}" type="presParOf" srcId="{6A674BD2-3769-9049-82EF-82FB3B1C8120}" destId="{B963B7D6-C871-9149-88B8-0B61A51C8479}" srcOrd="0" destOrd="0" presId="urn:microsoft.com/office/officeart/2005/8/layout/hierarchy3"/>
    <dgm:cxn modelId="{2487524D-DA90-7E4B-8AD9-A235BE29FAC3}" type="presParOf" srcId="{B963B7D6-C871-9149-88B8-0B61A51C8479}" destId="{0CA950C4-2FC0-D74B-ACCB-FCFF2A8BA909}" srcOrd="0" destOrd="0" presId="urn:microsoft.com/office/officeart/2005/8/layout/hierarchy3"/>
    <dgm:cxn modelId="{6C55D45F-ACCF-C04F-8C24-FB56649A1473}" type="presParOf" srcId="{B963B7D6-C871-9149-88B8-0B61A51C8479}" destId="{139B5360-2246-7B42-A774-2976B52176DD}" srcOrd="1" destOrd="0" presId="urn:microsoft.com/office/officeart/2005/8/layout/hierarchy3"/>
    <dgm:cxn modelId="{91DC5605-5736-294F-9DC0-195C2C7218FA}" type="presParOf" srcId="{6A674BD2-3769-9049-82EF-82FB3B1C8120}" destId="{9A3C802B-DCED-8149-893C-E9586AA293CD}" srcOrd="1" destOrd="0" presId="urn:microsoft.com/office/officeart/2005/8/layout/hierarchy3"/>
    <dgm:cxn modelId="{F6F112D4-480B-7F4F-AC3A-E2A84641E3EE}" type="presParOf" srcId="{9A3C802B-DCED-8149-893C-E9586AA293CD}" destId="{4C33D1FA-784D-7548-A7B0-16745647900E}" srcOrd="0" destOrd="0" presId="urn:microsoft.com/office/officeart/2005/8/layout/hierarchy3"/>
    <dgm:cxn modelId="{57022CBC-9D8F-0A4D-818E-196ABF0EEA52}" type="presParOf" srcId="{9A3C802B-DCED-8149-893C-E9586AA293CD}" destId="{9D3FE97F-8AA1-5F40-9D71-06B3113AC024}" srcOrd="1" destOrd="0" presId="urn:microsoft.com/office/officeart/2005/8/layout/hierarchy3"/>
    <dgm:cxn modelId="{76FE0DE2-63AF-AC46-90B6-C3493EB6CE42}" type="presParOf" srcId="{9A3C802B-DCED-8149-893C-E9586AA293CD}" destId="{D710B4AF-4D3C-B242-B7CC-BBFE1F63935E}" srcOrd="2" destOrd="0" presId="urn:microsoft.com/office/officeart/2005/8/layout/hierarchy3"/>
    <dgm:cxn modelId="{65C5B8BD-F800-6840-88F1-3AB48B0E851C}" type="presParOf" srcId="{9A3C802B-DCED-8149-893C-E9586AA293CD}" destId="{89F8BA09-1F7C-9747-AF46-FA94F13EBB02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DCAB0E-3647-BB4E-8479-AB30AB17FFFB}" type="doc">
      <dgm:prSet loTypeId="urn:microsoft.com/office/officeart/2005/8/layout/hierarchy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7F2E476-8055-724A-880A-B175CB5BA2DA}">
      <dgm:prSet phldrT="[Text]"/>
      <dgm:spPr>
        <a:solidFill>
          <a:schemeClr val="accent2"/>
        </a:solidFill>
      </dgm:spPr>
      <dgm:t>
        <a:bodyPr/>
        <a:lstStyle/>
        <a:p>
          <a:r>
            <a:rPr lang="en-US" dirty="0"/>
            <a:t>SOCIAL  FACTORS</a:t>
          </a:r>
          <a:endParaRPr lang="en-GB" dirty="0"/>
        </a:p>
      </dgm:t>
    </dgm:pt>
    <dgm:pt modelId="{89F7FDB5-D043-A04C-8932-FFDB583143C9}" type="parTrans" cxnId="{55879E8E-EEC4-1444-8196-786D6CF9D8B6}">
      <dgm:prSet/>
      <dgm:spPr/>
      <dgm:t>
        <a:bodyPr/>
        <a:lstStyle/>
        <a:p>
          <a:endParaRPr lang="en-GB"/>
        </a:p>
      </dgm:t>
    </dgm:pt>
    <dgm:pt modelId="{F5CC546A-ED14-8E47-905D-5CE0A4909138}" type="sibTrans" cxnId="{55879E8E-EEC4-1444-8196-786D6CF9D8B6}">
      <dgm:prSet/>
      <dgm:spPr/>
      <dgm:t>
        <a:bodyPr/>
        <a:lstStyle/>
        <a:p>
          <a:endParaRPr lang="en-GB"/>
        </a:p>
      </dgm:t>
    </dgm:pt>
    <dgm:pt modelId="{5A22510F-BEE9-374F-B690-C8C8708C7669}">
      <dgm:prSet phldrT="[Text]" custT="1"/>
      <dgm:spPr/>
      <dgm:t>
        <a:bodyPr/>
        <a:lstStyle/>
        <a:p>
          <a:r>
            <a:rPr lang="en-US" sz="2400" dirty="0"/>
            <a:t>Warner Bros. must modify the distribution strategy to keep up with consumer preferences, demographic trends, and cultural impact(</a:t>
          </a:r>
          <a:r>
            <a:rPr lang="en-GB" sz="2400" dirty="0">
              <a:effectLst/>
            </a:rPr>
            <a:t>Warner Bros. Discovery,2021).</a:t>
          </a:r>
          <a:endParaRPr lang="en-GB" sz="2400" dirty="0"/>
        </a:p>
      </dgm:t>
    </dgm:pt>
    <dgm:pt modelId="{ED2741D0-4C45-1B4D-A940-CB3DDF717FFD}" type="parTrans" cxnId="{7BC5C44C-3215-0046-8DCF-A68FF4B289B7}">
      <dgm:prSet/>
      <dgm:spPr/>
      <dgm:t>
        <a:bodyPr/>
        <a:lstStyle/>
        <a:p>
          <a:endParaRPr lang="en-GB"/>
        </a:p>
      </dgm:t>
    </dgm:pt>
    <dgm:pt modelId="{7D108D33-1DEF-CF45-97BA-30C7CA7B7599}" type="sibTrans" cxnId="{7BC5C44C-3215-0046-8DCF-A68FF4B289B7}">
      <dgm:prSet/>
      <dgm:spPr/>
      <dgm:t>
        <a:bodyPr/>
        <a:lstStyle/>
        <a:p>
          <a:endParaRPr lang="en-GB"/>
        </a:p>
      </dgm:t>
    </dgm:pt>
    <dgm:pt modelId="{3ECC9ED4-4051-BF48-9FBF-D510BBC24D6E}">
      <dgm:prSet phldrT="[Text]" custT="1"/>
      <dgm:spPr>
        <a:solidFill>
          <a:schemeClr val="accent2"/>
        </a:solidFill>
      </dgm:spPr>
      <dgm:t>
        <a:bodyPr/>
        <a:lstStyle/>
        <a:p>
          <a:r>
            <a:rPr lang="en-US" sz="3200" dirty="0"/>
            <a:t>TECHNOLOGICAL</a:t>
          </a:r>
          <a:r>
            <a:rPr lang="en-US" sz="3100" dirty="0"/>
            <a:t>  FACTORS</a:t>
          </a:r>
          <a:endParaRPr lang="en-GB" sz="3100" dirty="0"/>
        </a:p>
      </dgm:t>
    </dgm:pt>
    <dgm:pt modelId="{C558971D-E001-B046-AFA1-7670B30F70A9}" type="parTrans" cxnId="{D1ADF1E4-DC31-2E4A-AE9E-A6940F280D35}">
      <dgm:prSet/>
      <dgm:spPr/>
      <dgm:t>
        <a:bodyPr/>
        <a:lstStyle/>
        <a:p>
          <a:endParaRPr lang="en-GB"/>
        </a:p>
      </dgm:t>
    </dgm:pt>
    <dgm:pt modelId="{6A2BBE2D-518E-BE47-A796-7C9E9F9A0A4A}" type="sibTrans" cxnId="{D1ADF1E4-DC31-2E4A-AE9E-A6940F280D35}">
      <dgm:prSet/>
      <dgm:spPr/>
      <dgm:t>
        <a:bodyPr/>
        <a:lstStyle/>
        <a:p>
          <a:endParaRPr lang="en-GB"/>
        </a:p>
      </dgm:t>
    </dgm:pt>
    <dgm:pt modelId="{39AFA1DF-8BD1-5845-B59B-5FDAF5FDAEF6}">
      <dgm:prSet phldrT="[Text]" custT="1"/>
      <dgm:spPr/>
      <dgm:t>
        <a:bodyPr/>
        <a:lstStyle/>
        <a:p>
          <a:r>
            <a:rPr lang="en-US" sz="2400" dirty="0"/>
            <a:t>Digital distribution methods must be optimised due to the development of mobile and high-speed internet technologies(</a:t>
          </a:r>
          <a:r>
            <a:rPr lang="en-GB" sz="2400" dirty="0">
              <a:effectLst/>
            </a:rPr>
            <a:t>Warner Bros. Discovery,2021).</a:t>
          </a:r>
          <a:endParaRPr lang="en-GB" sz="2400" dirty="0"/>
        </a:p>
      </dgm:t>
    </dgm:pt>
    <dgm:pt modelId="{63DF3899-D98B-BF42-B959-1739B6CBA315}" type="parTrans" cxnId="{083C5479-34DC-A54D-9791-7225A3B6D9D5}">
      <dgm:prSet/>
      <dgm:spPr/>
      <dgm:t>
        <a:bodyPr/>
        <a:lstStyle/>
        <a:p>
          <a:endParaRPr lang="en-GB"/>
        </a:p>
      </dgm:t>
    </dgm:pt>
    <dgm:pt modelId="{D515F7B2-CE97-6242-BCC0-CD7C415F7A42}" type="sibTrans" cxnId="{083C5479-34DC-A54D-9791-7225A3B6D9D5}">
      <dgm:prSet/>
      <dgm:spPr/>
      <dgm:t>
        <a:bodyPr/>
        <a:lstStyle/>
        <a:p>
          <a:endParaRPr lang="en-GB"/>
        </a:p>
      </dgm:t>
    </dgm:pt>
    <dgm:pt modelId="{D1EAE8A8-538A-304A-82BB-1CB5D0018C27}">
      <dgm:prSet custT="1"/>
      <dgm:spPr/>
      <dgm:t>
        <a:bodyPr/>
        <a:lstStyle/>
        <a:p>
          <a:r>
            <a:rPr lang="en-US" sz="2400" dirty="0"/>
            <a:t>By utilizing the rich cultural past for a variety of narrative storyline  creating culturally contents(</a:t>
          </a:r>
          <a:r>
            <a:rPr lang="en-GB" sz="2400" dirty="0">
              <a:effectLst/>
            </a:rPr>
            <a:t>Warner Bros. Discovery,2021).</a:t>
          </a:r>
          <a:endParaRPr lang="en-US" sz="2400" dirty="0"/>
        </a:p>
      </dgm:t>
    </dgm:pt>
    <dgm:pt modelId="{47B901F5-2F96-DB42-B43E-1DA3059792A6}" type="parTrans" cxnId="{97B571A6-E84F-9B4A-8040-EEC7966D2045}">
      <dgm:prSet/>
      <dgm:spPr/>
      <dgm:t>
        <a:bodyPr/>
        <a:lstStyle/>
        <a:p>
          <a:endParaRPr lang="en-GB"/>
        </a:p>
      </dgm:t>
    </dgm:pt>
    <dgm:pt modelId="{5467C2E9-FD2F-464D-914E-5766625A4D59}" type="sibTrans" cxnId="{97B571A6-E84F-9B4A-8040-EEC7966D2045}">
      <dgm:prSet/>
      <dgm:spPr/>
      <dgm:t>
        <a:bodyPr/>
        <a:lstStyle/>
        <a:p>
          <a:endParaRPr lang="en-GB"/>
        </a:p>
      </dgm:t>
    </dgm:pt>
    <dgm:pt modelId="{AAE54737-B80D-594C-B19A-F16B625C275B}">
      <dgm:prSet custT="1"/>
      <dgm:spPr/>
      <dgm:t>
        <a:bodyPr/>
        <a:lstStyle/>
        <a:p>
          <a:r>
            <a:rPr lang="en-US" sz="2400" dirty="0"/>
            <a:t>In order, to remain competitive and inventive, Warner Bros. needs to adjust to the digital change, piracy, and IP protection practices (</a:t>
          </a:r>
          <a:r>
            <a:rPr lang="en-GB" sz="2400" dirty="0">
              <a:effectLst/>
            </a:rPr>
            <a:t>Warner Bros. Discovery,2021).</a:t>
          </a:r>
          <a:endParaRPr lang="en-US" sz="2400" dirty="0"/>
        </a:p>
      </dgm:t>
    </dgm:pt>
    <dgm:pt modelId="{CF95ABCA-3FEC-2F4C-B142-0032A32116DD}" type="parTrans" cxnId="{41C47E7C-6E0F-354B-9907-C2AD4B089755}">
      <dgm:prSet/>
      <dgm:spPr/>
      <dgm:t>
        <a:bodyPr/>
        <a:lstStyle/>
        <a:p>
          <a:endParaRPr lang="en-GB"/>
        </a:p>
      </dgm:t>
    </dgm:pt>
    <dgm:pt modelId="{8EBC369F-FDD4-3B4B-93A7-5CA42684B2F6}" type="sibTrans" cxnId="{41C47E7C-6E0F-354B-9907-C2AD4B089755}">
      <dgm:prSet/>
      <dgm:spPr/>
      <dgm:t>
        <a:bodyPr/>
        <a:lstStyle/>
        <a:p>
          <a:endParaRPr lang="en-GB"/>
        </a:p>
      </dgm:t>
    </dgm:pt>
    <dgm:pt modelId="{0C635252-C161-7048-832B-61524A8A0E94}" type="pres">
      <dgm:prSet presAssocID="{77DCAB0E-3647-BB4E-8479-AB30AB17FFF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FB51899-5131-7C40-803D-4F1493BC7D82}" type="pres">
      <dgm:prSet presAssocID="{D7F2E476-8055-724A-880A-B175CB5BA2DA}" presName="root" presStyleCnt="0"/>
      <dgm:spPr/>
    </dgm:pt>
    <dgm:pt modelId="{2D143FEE-A0B1-6642-9E10-C761222C3376}" type="pres">
      <dgm:prSet presAssocID="{D7F2E476-8055-724A-880A-B175CB5BA2DA}" presName="rootComposite" presStyleCnt="0"/>
      <dgm:spPr/>
    </dgm:pt>
    <dgm:pt modelId="{C71416BF-6563-7049-9A7A-F7F43B9528EF}" type="pres">
      <dgm:prSet presAssocID="{D7F2E476-8055-724A-880A-B175CB5BA2DA}" presName="rootText" presStyleLbl="node1" presStyleIdx="0" presStyleCnt="2" custScaleX="138421" custScaleY="30980"/>
      <dgm:spPr/>
    </dgm:pt>
    <dgm:pt modelId="{A11D23F8-DA26-1444-AC5D-E20F88DC98EA}" type="pres">
      <dgm:prSet presAssocID="{D7F2E476-8055-724A-880A-B175CB5BA2DA}" presName="rootConnector" presStyleLbl="node1" presStyleIdx="0" presStyleCnt="2"/>
      <dgm:spPr/>
    </dgm:pt>
    <dgm:pt modelId="{7D59270F-04FA-A84E-815A-8EB0E569054F}" type="pres">
      <dgm:prSet presAssocID="{D7F2E476-8055-724A-880A-B175CB5BA2DA}" presName="childShape" presStyleCnt="0"/>
      <dgm:spPr/>
    </dgm:pt>
    <dgm:pt modelId="{D9ECC9DA-4E75-4B42-A3A5-3F805E1FA749}" type="pres">
      <dgm:prSet presAssocID="{ED2741D0-4C45-1B4D-A940-CB3DDF717FFD}" presName="Name13" presStyleLbl="parChTrans1D2" presStyleIdx="0" presStyleCnt="4"/>
      <dgm:spPr/>
    </dgm:pt>
    <dgm:pt modelId="{DE1E6603-43D4-2146-8E4F-1A4D236725BA}" type="pres">
      <dgm:prSet presAssocID="{5A22510F-BEE9-374F-B690-C8C8708C7669}" presName="childText" presStyleLbl="bgAcc1" presStyleIdx="0" presStyleCnt="4" custScaleX="171255" custScaleY="113529">
        <dgm:presLayoutVars>
          <dgm:bulletEnabled val="1"/>
        </dgm:presLayoutVars>
      </dgm:prSet>
      <dgm:spPr/>
    </dgm:pt>
    <dgm:pt modelId="{CB0AE9FA-EF08-CE47-8C3F-0B9272B08640}" type="pres">
      <dgm:prSet presAssocID="{47B901F5-2F96-DB42-B43E-1DA3059792A6}" presName="Name13" presStyleLbl="parChTrans1D2" presStyleIdx="1" presStyleCnt="4"/>
      <dgm:spPr/>
    </dgm:pt>
    <dgm:pt modelId="{D932199E-57EC-0E47-AD08-C6E2B0E9792D}" type="pres">
      <dgm:prSet presAssocID="{D1EAE8A8-538A-304A-82BB-1CB5D0018C27}" presName="childText" presStyleLbl="bgAcc1" presStyleIdx="1" presStyleCnt="4" custScaleX="158024">
        <dgm:presLayoutVars>
          <dgm:bulletEnabled val="1"/>
        </dgm:presLayoutVars>
      </dgm:prSet>
      <dgm:spPr/>
    </dgm:pt>
    <dgm:pt modelId="{6A674BD2-3769-9049-82EF-82FB3B1C8120}" type="pres">
      <dgm:prSet presAssocID="{3ECC9ED4-4051-BF48-9FBF-D510BBC24D6E}" presName="root" presStyleCnt="0"/>
      <dgm:spPr/>
    </dgm:pt>
    <dgm:pt modelId="{B963B7D6-C871-9149-88B8-0B61A51C8479}" type="pres">
      <dgm:prSet presAssocID="{3ECC9ED4-4051-BF48-9FBF-D510BBC24D6E}" presName="rootComposite" presStyleCnt="0"/>
      <dgm:spPr/>
    </dgm:pt>
    <dgm:pt modelId="{0CA950C4-2FC0-D74B-ACCB-FCFF2A8BA909}" type="pres">
      <dgm:prSet presAssocID="{3ECC9ED4-4051-BF48-9FBF-D510BBC24D6E}" presName="rootText" presStyleLbl="node1" presStyleIdx="1" presStyleCnt="2" custScaleX="161654" custScaleY="33738"/>
      <dgm:spPr/>
    </dgm:pt>
    <dgm:pt modelId="{139B5360-2246-7B42-A774-2976B52176DD}" type="pres">
      <dgm:prSet presAssocID="{3ECC9ED4-4051-BF48-9FBF-D510BBC24D6E}" presName="rootConnector" presStyleLbl="node1" presStyleIdx="1" presStyleCnt="2"/>
      <dgm:spPr/>
    </dgm:pt>
    <dgm:pt modelId="{9A3C802B-DCED-8149-893C-E9586AA293CD}" type="pres">
      <dgm:prSet presAssocID="{3ECC9ED4-4051-BF48-9FBF-D510BBC24D6E}" presName="childShape" presStyleCnt="0"/>
      <dgm:spPr/>
    </dgm:pt>
    <dgm:pt modelId="{8726E0A5-4E17-B643-9E21-6565B7E63025}" type="pres">
      <dgm:prSet presAssocID="{CF95ABCA-3FEC-2F4C-B142-0032A32116DD}" presName="Name13" presStyleLbl="parChTrans1D2" presStyleIdx="2" presStyleCnt="4"/>
      <dgm:spPr/>
    </dgm:pt>
    <dgm:pt modelId="{7DD9AED0-C773-5942-B3B4-49B7E839A7DF}" type="pres">
      <dgm:prSet presAssocID="{AAE54737-B80D-594C-B19A-F16B625C275B}" presName="childText" presStyleLbl="bgAcc1" presStyleIdx="2" presStyleCnt="4" custScaleX="157891">
        <dgm:presLayoutVars>
          <dgm:bulletEnabled val="1"/>
        </dgm:presLayoutVars>
      </dgm:prSet>
      <dgm:spPr/>
    </dgm:pt>
    <dgm:pt modelId="{D710B4AF-4D3C-B242-B7CC-BBFE1F63935E}" type="pres">
      <dgm:prSet presAssocID="{63DF3899-D98B-BF42-B959-1739B6CBA315}" presName="Name13" presStyleLbl="parChTrans1D2" presStyleIdx="3" presStyleCnt="4"/>
      <dgm:spPr/>
    </dgm:pt>
    <dgm:pt modelId="{89F8BA09-1F7C-9747-AF46-FA94F13EBB02}" type="pres">
      <dgm:prSet presAssocID="{39AFA1DF-8BD1-5845-B59B-5FDAF5FDAEF6}" presName="childText" presStyleLbl="bgAcc1" presStyleIdx="3" presStyleCnt="4" custScaleX="138216" custScaleY="124780">
        <dgm:presLayoutVars>
          <dgm:bulletEnabled val="1"/>
        </dgm:presLayoutVars>
      </dgm:prSet>
      <dgm:spPr/>
    </dgm:pt>
  </dgm:ptLst>
  <dgm:cxnLst>
    <dgm:cxn modelId="{4E35AE21-2EAD-5341-9A5E-36E830B8CB7A}" type="presOf" srcId="{5A22510F-BEE9-374F-B690-C8C8708C7669}" destId="{DE1E6603-43D4-2146-8E4F-1A4D236725BA}" srcOrd="0" destOrd="0" presId="urn:microsoft.com/office/officeart/2005/8/layout/hierarchy3"/>
    <dgm:cxn modelId="{1EDB6E38-67C9-EB48-868B-9C6D10202423}" type="presOf" srcId="{77DCAB0E-3647-BB4E-8479-AB30AB17FFFB}" destId="{0C635252-C161-7048-832B-61524A8A0E94}" srcOrd="0" destOrd="0" presId="urn:microsoft.com/office/officeart/2005/8/layout/hierarchy3"/>
    <dgm:cxn modelId="{7BC5C44C-3215-0046-8DCF-A68FF4B289B7}" srcId="{D7F2E476-8055-724A-880A-B175CB5BA2DA}" destId="{5A22510F-BEE9-374F-B690-C8C8708C7669}" srcOrd="0" destOrd="0" parTransId="{ED2741D0-4C45-1B4D-A940-CB3DDF717FFD}" sibTransId="{7D108D33-1DEF-CF45-97BA-30C7CA7B7599}"/>
    <dgm:cxn modelId="{48EC8259-F046-0F43-8D42-CB4973FB592F}" type="presOf" srcId="{D1EAE8A8-538A-304A-82BB-1CB5D0018C27}" destId="{D932199E-57EC-0E47-AD08-C6E2B0E9792D}" srcOrd="0" destOrd="0" presId="urn:microsoft.com/office/officeart/2005/8/layout/hierarchy3"/>
    <dgm:cxn modelId="{07258672-9938-CD4D-8789-29894D97BBE4}" type="presOf" srcId="{AAE54737-B80D-594C-B19A-F16B625C275B}" destId="{7DD9AED0-C773-5942-B3B4-49B7E839A7DF}" srcOrd="0" destOrd="0" presId="urn:microsoft.com/office/officeart/2005/8/layout/hierarchy3"/>
    <dgm:cxn modelId="{083C5479-34DC-A54D-9791-7225A3B6D9D5}" srcId="{3ECC9ED4-4051-BF48-9FBF-D510BBC24D6E}" destId="{39AFA1DF-8BD1-5845-B59B-5FDAF5FDAEF6}" srcOrd="1" destOrd="0" parTransId="{63DF3899-D98B-BF42-B959-1739B6CBA315}" sibTransId="{D515F7B2-CE97-6242-BCC0-CD7C415F7A42}"/>
    <dgm:cxn modelId="{41C47E7C-6E0F-354B-9907-C2AD4B089755}" srcId="{3ECC9ED4-4051-BF48-9FBF-D510BBC24D6E}" destId="{AAE54737-B80D-594C-B19A-F16B625C275B}" srcOrd="0" destOrd="0" parTransId="{CF95ABCA-3FEC-2F4C-B142-0032A32116DD}" sibTransId="{8EBC369F-FDD4-3B4B-93A7-5CA42684B2F6}"/>
    <dgm:cxn modelId="{55879E8E-EEC4-1444-8196-786D6CF9D8B6}" srcId="{77DCAB0E-3647-BB4E-8479-AB30AB17FFFB}" destId="{D7F2E476-8055-724A-880A-B175CB5BA2DA}" srcOrd="0" destOrd="0" parTransId="{89F7FDB5-D043-A04C-8932-FFDB583143C9}" sibTransId="{F5CC546A-ED14-8E47-905D-5CE0A4909138}"/>
    <dgm:cxn modelId="{BDEFC199-255D-284D-8FE7-E87EDF253D3D}" type="presOf" srcId="{47B901F5-2F96-DB42-B43E-1DA3059792A6}" destId="{CB0AE9FA-EF08-CE47-8C3F-0B9272B08640}" srcOrd="0" destOrd="0" presId="urn:microsoft.com/office/officeart/2005/8/layout/hierarchy3"/>
    <dgm:cxn modelId="{40CCF3A0-9D1B-164D-A648-FC29E66FDDCC}" type="presOf" srcId="{3ECC9ED4-4051-BF48-9FBF-D510BBC24D6E}" destId="{139B5360-2246-7B42-A774-2976B52176DD}" srcOrd="1" destOrd="0" presId="urn:microsoft.com/office/officeart/2005/8/layout/hierarchy3"/>
    <dgm:cxn modelId="{97B571A6-E84F-9B4A-8040-EEC7966D2045}" srcId="{D7F2E476-8055-724A-880A-B175CB5BA2DA}" destId="{D1EAE8A8-538A-304A-82BB-1CB5D0018C27}" srcOrd="1" destOrd="0" parTransId="{47B901F5-2F96-DB42-B43E-1DA3059792A6}" sibTransId="{5467C2E9-FD2F-464D-914E-5766625A4D59}"/>
    <dgm:cxn modelId="{E2B8E0AB-72F4-8F4C-8301-6C16E843B579}" type="presOf" srcId="{D7F2E476-8055-724A-880A-B175CB5BA2DA}" destId="{C71416BF-6563-7049-9A7A-F7F43B9528EF}" srcOrd="0" destOrd="0" presId="urn:microsoft.com/office/officeart/2005/8/layout/hierarchy3"/>
    <dgm:cxn modelId="{10F511BD-6DD8-EC4A-B8C4-BC617A96146B}" type="presOf" srcId="{39AFA1DF-8BD1-5845-B59B-5FDAF5FDAEF6}" destId="{89F8BA09-1F7C-9747-AF46-FA94F13EBB02}" srcOrd="0" destOrd="0" presId="urn:microsoft.com/office/officeart/2005/8/layout/hierarchy3"/>
    <dgm:cxn modelId="{3EB5E1DD-4951-9B46-8DD8-4159A55B1937}" type="presOf" srcId="{D7F2E476-8055-724A-880A-B175CB5BA2DA}" destId="{A11D23F8-DA26-1444-AC5D-E20F88DC98EA}" srcOrd="1" destOrd="0" presId="urn:microsoft.com/office/officeart/2005/8/layout/hierarchy3"/>
    <dgm:cxn modelId="{D1ADF1E4-DC31-2E4A-AE9E-A6940F280D35}" srcId="{77DCAB0E-3647-BB4E-8479-AB30AB17FFFB}" destId="{3ECC9ED4-4051-BF48-9FBF-D510BBC24D6E}" srcOrd="1" destOrd="0" parTransId="{C558971D-E001-B046-AFA1-7670B30F70A9}" sibTransId="{6A2BBE2D-518E-BE47-A796-7C9E9F9A0A4A}"/>
    <dgm:cxn modelId="{28DB6AF2-E9B7-3C47-9E75-6527CD404D8E}" type="presOf" srcId="{ED2741D0-4C45-1B4D-A940-CB3DDF717FFD}" destId="{D9ECC9DA-4E75-4B42-A3A5-3F805E1FA749}" srcOrd="0" destOrd="0" presId="urn:microsoft.com/office/officeart/2005/8/layout/hierarchy3"/>
    <dgm:cxn modelId="{443F43F3-AB16-6245-A37A-02A1AE13F8CD}" type="presOf" srcId="{3ECC9ED4-4051-BF48-9FBF-D510BBC24D6E}" destId="{0CA950C4-2FC0-D74B-ACCB-FCFF2A8BA909}" srcOrd="0" destOrd="0" presId="urn:microsoft.com/office/officeart/2005/8/layout/hierarchy3"/>
    <dgm:cxn modelId="{2FFB09F5-A008-3C43-A6AE-4A7F1CD73A06}" type="presOf" srcId="{63DF3899-D98B-BF42-B959-1739B6CBA315}" destId="{D710B4AF-4D3C-B242-B7CC-BBFE1F63935E}" srcOrd="0" destOrd="0" presId="urn:microsoft.com/office/officeart/2005/8/layout/hierarchy3"/>
    <dgm:cxn modelId="{E4DF6DF7-0D87-874B-838B-0B25A2AC4E61}" type="presOf" srcId="{CF95ABCA-3FEC-2F4C-B142-0032A32116DD}" destId="{8726E0A5-4E17-B643-9E21-6565B7E63025}" srcOrd="0" destOrd="0" presId="urn:microsoft.com/office/officeart/2005/8/layout/hierarchy3"/>
    <dgm:cxn modelId="{4DAD2DED-C8FE-D749-9735-8E998EEE4FC8}" type="presParOf" srcId="{0C635252-C161-7048-832B-61524A8A0E94}" destId="{8FB51899-5131-7C40-803D-4F1493BC7D82}" srcOrd="0" destOrd="0" presId="urn:microsoft.com/office/officeart/2005/8/layout/hierarchy3"/>
    <dgm:cxn modelId="{70B1AD3A-B1E1-0548-BC44-7131A76C7C4E}" type="presParOf" srcId="{8FB51899-5131-7C40-803D-4F1493BC7D82}" destId="{2D143FEE-A0B1-6642-9E10-C761222C3376}" srcOrd="0" destOrd="0" presId="urn:microsoft.com/office/officeart/2005/8/layout/hierarchy3"/>
    <dgm:cxn modelId="{5D0F78B9-AF02-0E4D-89F1-89506A823804}" type="presParOf" srcId="{2D143FEE-A0B1-6642-9E10-C761222C3376}" destId="{C71416BF-6563-7049-9A7A-F7F43B9528EF}" srcOrd="0" destOrd="0" presId="urn:microsoft.com/office/officeart/2005/8/layout/hierarchy3"/>
    <dgm:cxn modelId="{900F3B14-C1FB-5F42-B9D1-473F0EFF5E51}" type="presParOf" srcId="{2D143FEE-A0B1-6642-9E10-C761222C3376}" destId="{A11D23F8-DA26-1444-AC5D-E20F88DC98EA}" srcOrd="1" destOrd="0" presId="urn:microsoft.com/office/officeart/2005/8/layout/hierarchy3"/>
    <dgm:cxn modelId="{F33EA045-B469-9F4A-BB3F-3F947EA649E4}" type="presParOf" srcId="{8FB51899-5131-7C40-803D-4F1493BC7D82}" destId="{7D59270F-04FA-A84E-815A-8EB0E569054F}" srcOrd="1" destOrd="0" presId="urn:microsoft.com/office/officeart/2005/8/layout/hierarchy3"/>
    <dgm:cxn modelId="{8B8C0608-B517-FD45-99DC-9A0DEB40C65C}" type="presParOf" srcId="{7D59270F-04FA-A84E-815A-8EB0E569054F}" destId="{D9ECC9DA-4E75-4B42-A3A5-3F805E1FA749}" srcOrd="0" destOrd="0" presId="urn:microsoft.com/office/officeart/2005/8/layout/hierarchy3"/>
    <dgm:cxn modelId="{05D9E90A-2571-2945-9422-60C19D5CCA02}" type="presParOf" srcId="{7D59270F-04FA-A84E-815A-8EB0E569054F}" destId="{DE1E6603-43D4-2146-8E4F-1A4D236725BA}" srcOrd="1" destOrd="0" presId="urn:microsoft.com/office/officeart/2005/8/layout/hierarchy3"/>
    <dgm:cxn modelId="{C0BCB0B1-F351-D94B-8725-CA830432DA44}" type="presParOf" srcId="{7D59270F-04FA-A84E-815A-8EB0E569054F}" destId="{CB0AE9FA-EF08-CE47-8C3F-0B9272B08640}" srcOrd="2" destOrd="0" presId="urn:microsoft.com/office/officeart/2005/8/layout/hierarchy3"/>
    <dgm:cxn modelId="{CC57CCC3-FBCA-674C-B0D3-BFA0565C8EEC}" type="presParOf" srcId="{7D59270F-04FA-A84E-815A-8EB0E569054F}" destId="{D932199E-57EC-0E47-AD08-C6E2B0E9792D}" srcOrd="3" destOrd="0" presId="urn:microsoft.com/office/officeart/2005/8/layout/hierarchy3"/>
    <dgm:cxn modelId="{1F1E2E2F-192A-6349-A434-BCC180CD1AC5}" type="presParOf" srcId="{0C635252-C161-7048-832B-61524A8A0E94}" destId="{6A674BD2-3769-9049-82EF-82FB3B1C8120}" srcOrd="1" destOrd="0" presId="urn:microsoft.com/office/officeart/2005/8/layout/hierarchy3"/>
    <dgm:cxn modelId="{C96A5972-9BC4-C647-A385-4420951FA97E}" type="presParOf" srcId="{6A674BD2-3769-9049-82EF-82FB3B1C8120}" destId="{B963B7D6-C871-9149-88B8-0B61A51C8479}" srcOrd="0" destOrd="0" presId="urn:microsoft.com/office/officeart/2005/8/layout/hierarchy3"/>
    <dgm:cxn modelId="{9DA7CFE9-FE81-F44E-AAEC-2E5AB31D893C}" type="presParOf" srcId="{B963B7D6-C871-9149-88B8-0B61A51C8479}" destId="{0CA950C4-2FC0-D74B-ACCB-FCFF2A8BA909}" srcOrd="0" destOrd="0" presId="urn:microsoft.com/office/officeart/2005/8/layout/hierarchy3"/>
    <dgm:cxn modelId="{E17C3402-A32C-AF4F-9B8A-716C8C502937}" type="presParOf" srcId="{B963B7D6-C871-9149-88B8-0B61A51C8479}" destId="{139B5360-2246-7B42-A774-2976B52176DD}" srcOrd="1" destOrd="0" presId="urn:microsoft.com/office/officeart/2005/8/layout/hierarchy3"/>
    <dgm:cxn modelId="{022648CA-ECF3-4E47-84EE-5F274E953372}" type="presParOf" srcId="{6A674BD2-3769-9049-82EF-82FB3B1C8120}" destId="{9A3C802B-DCED-8149-893C-E9586AA293CD}" srcOrd="1" destOrd="0" presId="urn:microsoft.com/office/officeart/2005/8/layout/hierarchy3"/>
    <dgm:cxn modelId="{60650E1F-9F4F-C34B-88D9-B620845574BD}" type="presParOf" srcId="{9A3C802B-DCED-8149-893C-E9586AA293CD}" destId="{8726E0A5-4E17-B643-9E21-6565B7E63025}" srcOrd="0" destOrd="0" presId="urn:microsoft.com/office/officeart/2005/8/layout/hierarchy3"/>
    <dgm:cxn modelId="{FE82D84A-63F3-CB41-9965-8C8843F49B62}" type="presParOf" srcId="{9A3C802B-DCED-8149-893C-E9586AA293CD}" destId="{7DD9AED0-C773-5942-B3B4-49B7E839A7DF}" srcOrd="1" destOrd="0" presId="urn:microsoft.com/office/officeart/2005/8/layout/hierarchy3"/>
    <dgm:cxn modelId="{34F98028-D7FE-D747-A67A-26B6A546A4B0}" type="presParOf" srcId="{9A3C802B-DCED-8149-893C-E9586AA293CD}" destId="{D710B4AF-4D3C-B242-B7CC-BBFE1F63935E}" srcOrd="2" destOrd="0" presId="urn:microsoft.com/office/officeart/2005/8/layout/hierarchy3"/>
    <dgm:cxn modelId="{B09793EB-05B4-D14C-9FB1-EB1F75E3856B}" type="presParOf" srcId="{9A3C802B-DCED-8149-893C-E9586AA293CD}" destId="{89F8BA09-1F7C-9747-AF46-FA94F13EBB02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DCAB0E-3647-BB4E-8479-AB30AB17FFFB}" type="doc">
      <dgm:prSet loTypeId="urn:microsoft.com/office/officeart/2005/8/layout/hierarchy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7F2E476-8055-724A-880A-B175CB5BA2DA}">
      <dgm:prSet phldrT="[Text]" custT="1"/>
      <dgm:spPr>
        <a:solidFill>
          <a:schemeClr val="accent4"/>
        </a:solidFill>
      </dgm:spPr>
      <dgm:t>
        <a:bodyPr/>
        <a:lstStyle/>
        <a:p>
          <a:r>
            <a:rPr lang="en-US" sz="3200" dirty="0"/>
            <a:t>ENVIRONMENTAL  FACTORS</a:t>
          </a:r>
          <a:endParaRPr lang="en-GB" sz="3200" dirty="0"/>
        </a:p>
      </dgm:t>
    </dgm:pt>
    <dgm:pt modelId="{89F7FDB5-D043-A04C-8932-FFDB583143C9}" type="parTrans" cxnId="{55879E8E-EEC4-1444-8196-786D6CF9D8B6}">
      <dgm:prSet/>
      <dgm:spPr/>
      <dgm:t>
        <a:bodyPr/>
        <a:lstStyle/>
        <a:p>
          <a:endParaRPr lang="en-GB"/>
        </a:p>
      </dgm:t>
    </dgm:pt>
    <dgm:pt modelId="{F5CC546A-ED14-8E47-905D-5CE0A4909138}" type="sibTrans" cxnId="{55879E8E-EEC4-1444-8196-786D6CF9D8B6}">
      <dgm:prSet/>
      <dgm:spPr/>
      <dgm:t>
        <a:bodyPr/>
        <a:lstStyle/>
        <a:p>
          <a:endParaRPr lang="en-GB"/>
        </a:p>
      </dgm:t>
    </dgm:pt>
    <dgm:pt modelId="{5A22510F-BEE9-374F-B690-C8C8708C7669}">
      <dgm:prSet phldrT="[Text]" custT="1"/>
      <dgm:spPr/>
      <dgm:t>
        <a:bodyPr/>
        <a:lstStyle/>
        <a:p>
          <a:r>
            <a:rPr lang="en-US" sz="2400" dirty="0"/>
            <a:t>Warner Bros. needs to make investments in sustainable production, adhere to emissions restrictions, and adjust to the effects of climate change(</a:t>
          </a:r>
          <a:r>
            <a:rPr lang="en-GB" sz="2400" dirty="0">
              <a:effectLst/>
            </a:rPr>
            <a:t>Warner Bros. Discovery,2021).</a:t>
          </a:r>
          <a:endParaRPr lang="en-GB" sz="2400" dirty="0"/>
        </a:p>
      </dgm:t>
    </dgm:pt>
    <dgm:pt modelId="{ED2741D0-4C45-1B4D-A940-CB3DDF717FFD}" type="parTrans" cxnId="{7BC5C44C-3215-0046-8DCF-A68FF4B289B7}">
      <dgm:prSet/>
      <dgm:spPr/>
      <dgm:t>
        <a:bodyPr/>
        <a:lstStyle/>
        <a:p>
          <a:endParaRPr lang="en-GB"/>
        </a:p>
      </dgm:t>
    </dgm:pt>
    <dgm:pt modelId="{7D108D33-1DEF-CF45-97BA-30C7CA7B7599}" type="sibTrans" cxnId="{7BC5C44C-3215-0046-8DCF-A68FF4B289B7}">
      <dgm:prSet/>
      <dgm:spPr/>
      <dgm:t>
        <a:bodyPr/>
        <a:lstStyle/>
        <a:p>
          <a:endParaRPr lang="en-GB"/>
        </a:p>
      </dgm:t>
    </dgm:pt>
    <dgm:pt modelId="{3ECC9ED4-4051-BF48-9FBF-D510BBC24D6E}">
      <dgm:prSet phldrT="[Text]"/>
      <dgm:spPr>
        <a:solidFill>
          <a:schemeClr val="accent4">
            <a:alpha val="93713"/>
          </a:schemeClr>
        </a:solidFill>
      </dgm:spPr>
      <dgm:t>
        <a:bodyPr/>
        <a:lstStyle/>
        <a:p>
          <a:r>
            <a:rPr lang="en-US" dirty="0"/>
            <a:t>LEGAL  FACTORS</a:t>
          </a:r>
          <a:endParaRPr lang="en-GB" dirty="0"/>
        </a:p>
      </dgm:t>
    </dgm:pt>
    <dgm:pt modelId="{C558971D-E001-B046-AFA1-7670B30F70A9}" type="parTrans" cxnId="{D1ADF1E4-DC31-2E4A-AE9E-A6940F280D35}">
      <dgm:prSet/>
      <dgm:spPr/>
      <dgm:t>
        <a:bodyPr/>
        <a:lstStyle/>
        <a:p>
          <a:endParaRPr lang="en-GB"/>
        </a:p>
      </dgm:t>
    </dgm:pt>
    <dgm:pt modelId="{6A2BBE2D-518E-BE47-A796-7C9E9F9A0A4A}" type="sibTrans" cxnId="{D1ADF1E4-DC31-2E4A-AE9E-A6940F280D35}">
      <dgm:prSet/>
      <dgm:spPr/>
      <dgm:t>
        <a:bodyPr/>
        <a:lstStyle/>
        <a:p>
          <a:endParaRPr lang="en-GB"/>
        </a:p>
      </dgm:t>
    </dgm:pt>
    <dgm:pt modelId="{E7C98895-1C84-E74A-B12C-ACC635B06674}">
      <dgm:prSet phldrT="[Text]" custT="1"/>
      <dgm:spPr/>
      <dgm:t>
        <a:bodyPr/>
        <a:lstStyle/>
        <a:p>
          <a:r>
            <a:rPr lang="en-GB" sz="2400" b="0" i="0" u="none" strike="noStrike" dirty="0">
              <a:solidFill>
                <a:srgbClr val="000000"/>
              </a:solidFill>
              <a:effectLst/>
              <a:latin typeface="+mn-lt"/>
            </a:rPr>
            <a:t>Warner Bros. must adhere to intellectual property laws, employment laws (</a:t>
          </a:r>
          <a:r>
            <a:rPr lang="en-GB" sz="2400" dirty="0">
              <a:effectLst/>
            </a:rPr>
            <a:t>Warner Bros. Discovery,2021).</a:t>
          </a:r>
          <a:r>
            <a:rPr lang="en-GB" sz="2400" b="0" i="0" u="none" strike="noStrike" dirty="0">
              <a:solidFill>
                <a:srgbClr val="000000"/>
              </a:solidFill>
              <a:effectLst/>
              <a:latin typeface="+mn-lt"/>
            </a:rPr>
            <a:t> </a:t>
          </a:r>
          <a:endParaRPr lang="en-GB" sz="2400" dirty="0">
            <a:latin typeface="+mn-lt"/>
          </a:endParaRPr>
        </a:p>
      </dgm:t>
    </dgm:pt>
    <dgm:pt modelId="{03A7BBF3-0890-BE44-960B-ACE0AA24FCD7}" type="parTrans" cxnId="{3AC3A693-0C82-B54B-ACB3-639636ED740A}">
      <dgm:prSet/>
      <dgm:spPr/>
      <dgm:t>
        <a:bodyPr/>
        <a:lstStyle/>
        <a:p>
          <a:endParaRPr lang="en-GB"/>
        </a:p>
      </dgm:t>
    </dgm:pt>
    <dgm:pt modelId="{CAA6B5C9-10F0-1643-9283-BD0A077593D1}" type="sibTrans" cxnId="{3AC3A693-0C82-B54B-ACB3-639636ED740A}">
      <dgm:prSet/>
      <dgm:spPr/>
      <dgm:t>
        <a:bodyPr/>
        <a:lstStyle/>
        <a:p>
          <a:endParaRPr lang="en-GB"/>
        </a:p>
      </dgm:t>
    </dgm:pt>
    <dgm:pt modelId="{39AFA1DF-8BD1-5845-B59B-5FDAF5FDAEF6}">
      <dgm:prSet phldrT="[Text]" custT="1"/>
      <dgm:spPr/>
      <dgm:t>
        <a:bodyPr/>
        <a:lstStyle/>
        <a:p>
          <a:r>
            <a:rPr lang="en-GB" sz="2400" b="0" i="0" u="none" strike="noStrike" dirty="0">
              <a:solidFill>
                <a:srgbClr val="000000"/>
              </a:solidFill>
              <a:effectLst/>
              <a:latin typeface="+mn-lt"/>
            </a:rPr>
            <a:t>Health and safety regulations to protect content from piracy, ensure smooth operations, and avoid legal repercussions(</a:t>
          </a:r>
          <a:r>
            <a:rPr lang="en-GB" sz="2400" dirty="0">
              <a:effectLst/>
            </a:rPr>
            <a:t>Warner Bros. Discovery,2021).</a:t>
          </a:r>
          <a:endParaRPr lang="en-GB" sz="2400" dirty="0">
            <a:latin typeface="+mn-lt"/>
          </a:endParaRPr>
        </a:p>
      </dgm:t>
    </dgm:pt>
    <dgm:pt modelId="{63DF3899-D98B-BF42-B959-1739B6CBA315}" type="parTrans" cxnId="{083C5479-34DC-A54D-9791-7225A3B6D9D5}">
      <dgm:prSet/>
      <dgm:spPr/>
      <dgm:t>
        <a:bodyPr/>
        <a:lstStyle/>
        <a:p>
          <a:endParaRPr lang="en-GB"/>
        </a:p>
      </dgm:t>
    </dgm:pt>
    <dgm:pt modelId="{D515F7B2-CE97-6242-BCC0-CD7C415F7A42}" type="sibTrans" cxnId="{083C5479-34DC-A54D-9791-7225A3B6D9D5}">
      <dgm:prSet/>
      <dgm:spPr/>
      <dgm:t>
        <a:bodyPr/>
        <a:lstStyle/>
        <a:p>
          <a:endParaRPr lang="en-GB"/>
        </a:p>
      </dgm:t>
    </dgm:pt>
    <dgm:pt modelId="{7CF2FF03-E269-CA40-ADB4-1C43241790AD}">
      <dgm:prSet custT="1"/>
      <dgm:spPr/>
      <dgm:t>
        <a:bodyPr/>
        <a:lstStyle/>
        <a:p>
          <a:r>
            <a:rPr lang="en-US" sz="2400" dirty="0"/>
            <a:t>To preserve a favorable public perception and secure sustainable filming locations (</a:t>
          </a:r>
          <a:r>
            <a:rPr lang="en-GB" sz="2400" dirty="0">
              <a:effectLst/>
            </a:rPr>
            <a:t>Warner Bros. Discovery,2021).</a:t>
          </a:r>
          <a:endParaRPr lang="en-US" sz="2400" dirty="0"/>
        </a:p>
      </dgm:t>
    </dgm:pt>
    <dgm:pt modelId="{0D06A58A-3FA1-E944-A31D-2BA5D8DC6437}" type="parTrans" cxnId="{750A6F40-36BF-6349-9261-9105FF3E687C}">
      <dgm:prSet/>
      <dgm:spPr/>
      <dgm:t>
        <a:bodyPr/>
        <a:lstStyle/>
        <a:p>
          <a:endParaRPr lang="en-GB"/>
        </a:p>
      </dgm:t>
    </dgm:pt>
    <dgm:pt modelId="{4F793942-B308-F840-8648-36200314576F}" type="sibTrans" cxnId="{750A6F40-36BF-6349-9261-9105FF3E687C}">
      <dgm:prSet/>
      <dgm:spPr/>
      <dgm:t>
        <a:bodyPr/>
        <a:lstStyle/>
        <a:p>
          <a:endParaRPr lang="en-GB"/>
        </a:p>
      </dgm:t>
    </dgm:pt>
    <dgm:pt modelId="{0C635252-C161-7048-832B-61524A8A0E94}" type="pres">
      <dgm:prSet presAssocID="{77DCAB0E-3647-BB4E-8479-AB30AB17FFF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FB51899-5131-7C40-803D-4F1493BC7D82}" type="pres">
      <dgm:prSet presAssocID="{D7F2E476-8055-724A-880A-B175CB5BA2DA}" presName="root" presStyleCnt="0"/>
      <dgm:spPr/>
    </dgm:pt>
    <dgm:pt modelId="{2D143FEE-A0B1-6642-9E10-C761222C3376}" type="pres">
      <dgm:prSet presAssocID="{D7F2E476-8055-724A-880A-B175CB5BA2DA}" presName="rootComposite" presStyleCnt="0"/>
      <dgm:spPr/>
    </dgm:pt>
    <dgm:pt modelId="{C71416BF-6563-7049-9A7A-F7F43B9528EF}" type="pres">
      <dgm:prSet presAssocID="{D7F2E476-8055-724A-880A-B175CB5BA2DA}" presName="rootText" presStyleLbl="node1" presStyleIdx="0" presStyleCnt="2" custScaleX="138421" custScaleY="30980"/>
      <dgm:spPr/>
    </dgm:pt>
    <dgm:pt modelId="{A11D23F8-DA26-1444-AC5D-E20F88DC98EA}" type="pres">
      <dgm:prSet presAssocID="{D7F2E476-8055-724A-880A-B175CB5BA2DA}" presName="rootConnector" presStyleLbl="node1" presStyleIdx="0" presStyleCnt="2"/>
      <dgm:spPr/>
    </dgm:pt>
    <dgm:pt modelId="{7D59270F-04FA-A84E-815A-8EB0E569054F}" type="pres">
      <dgm:prSet presAssocID="{D7F2E476-8055-724A-880A-B175CB5BA2DA}" presName="childShape" presStyleCnt="0"/>
      <dgm:spPr/>
    </dgm:pt>
    <dgm:pt modelId="{D9ECC9DA-4E75-4B42-A3A5-3F805E1FA749}" type="pres">
      <dgm:prSet presAssocID="{ED2741D0-4C45-1B4D-A940-CB3DDF717FFD}" presName="Name13" presStyleLbl="parChTrans1D2" presStyleIdx="0" presStyleCnt="4"/>
      <dgm:spPr/>
    </dgm:pt>
    <dgm:pt modelId="{DE1E6603-43D4-2146-8E4F-1A4D236725BA}" type="pres">
      <dgm:prSet presAssocID="{5A22510F-BEE9-374F-B690-C8C8708C7669}" presName="childText" presStyleLbl="bgAcc1" presStyleIdx="0" presStyleCnt="4" custScaleX="173676" custScaleY="112808">
        <dgm:presLayoutVars>
          <dgm:bulletEnabled val="1"/>
        </dgm:presLayoutVars>
      </dgm:prSet>
      <dgm:spPr/>
    </dgm:pt>
    <dgm:pt modelId="{C6ADFDC3-A3C3-CD49-AA56-1A10F3168D95}" type="pres">
      <dgm:prSet presAssocID="{0D06A58A-3FA1-E944-A31D-2BA5D8DC6437}" presName="Name13" presStyleLbl="parChTrans1D2" presStyleIdx="1" presStyleCnt="4"/>
      <dgm:spPr/>
    </dgm:pt>
    <dgm:pt modelId="{9ECF0F21-E4FB-C346-BB05-28E5EA1774E5}" type="pres">
      <dgm:prSet presAssocID="{7CF2FF03-E269-CA40-ADB4-1C43241790AD}" presName="childText" presStyleLbl="bgAcc1" presStyleIdx="1" presStyleCnt="4" custScaleX="130021">
        <dgm:presLayoutVars>
          <dgm:bulletEnabled val="1"/>
        </dgm:presLayoutVars>
      </dgm:prSet>
      <dgm:spPr/>
    </dgm:pt>
    <dgm:pt modelId="{6A674BD2-3769-9049-82EF-82FB3B1C8120}" type="pres">
      <dgm:prSet presAssocID="{3ECC9ED4-4051-BF48-9FBF-D510BBC24D6E}" presName="root" presStyleCnt="0"/>
      <dgm:spPr/>
    </dgm:pt>
    <dgm:pt modelId="{B963B7D6-C871-9149-88B8-0B61A51C8479}" type="pres">
      <dgm:prSet presAssocID="{3ECC9ED4-4051-BF48-9FBF-D510BBC24D6E}" presName="rootComposite" presStyleCnt="0"/>
      <dgm:spPr/>
    </dgm:pt>
    <dgm:pt modelId="{0CA950C4-2FC0-D74B-ACCB-FCFF2A8BA909}" type="pres">
      <dgm:prSet presAssocID="{3ECC9ED4-4051-BF48-9FBF-D510BBC24D6E}" presName="rootText" presStyleLbl="node1" presStyleIdx="1" presStyleCnt="2" custScaleX="161654" custScaleY="33738"/>
      <dgm:spPr/>
    </dgm:pt>
    <dgm:pt modelId="{139B5360-2246-7B42-A774-2976B52176DD}" type="pres">
      <dgm:prSet presAssocID="{3ECC9ED4-4051-BF48-9FBF-D510BBC24D6E}" presName="rootConnector" presStyleLbl="node1" presStyleIdx="1" presStyleCnt="2"/>
      <dgm:spPr/>
    </dgm:pt>
    <dgm:pt modelId="{9A3C802B-DCED-8149-893C-E9586AA293CD}" type="pres">
      <dgm:prSet presAssocID="{3ECC9ED4-4051-BF48-9FBF-D510BBC24D6E}" presName="childShape" presStyleCnt="0"/>
      <dgm:spPr/>
    </dgm:pt>
    <dgm:pt modelId="{4C33D1FA-784D-7548-A7B0-16745647900E}" type="pres">
      <dgm:prSet presAssocID="{03A7BBF3-0890-BE44-960B-ACE0AA24FCD7}" presName="Name13" presStyleLbl="parChTrans1D2" presStyleIdx="2" presStyleCnt="4"/>
      <dgm:spPr/>
    </dgm:pt>
    <dgm:pt modelId="{9D3FE97F-8AA1-5F40-9D71-06B3113AC024}" type="pres">
      <dgm:prSet presAssocID="{E7C98895-1C84-E74A-B12C-ACC635B06674}" presName="childText" presStyleLbl="bgAcc1" presStyleIdx="2" presStyleCnt="4" custScaleX="140983">
        <dgm:presLayoutVars>
          <dgm:bulletEnabled val="1"/>
        </dgm:presLayoutVars>
      </dgm:prSet>
      <dgm:spPr/>
    </dgm:pt>
    <dgm:pt modelId="{D710B4AF-4D3C-B242-B7CC-BBFE1F63935E}" type="pres">
      <dgm:prSet presAssocID="{63DF3899-D98B-BF42-B959-1739B6CBA315}" presName="Name13" presStyleLbl="parChTrans1D2" presStyleIdx="3" presStyleCnt="4"/>
      <dgm:spPr/>
    </dgm:pt>
    <dgm:pt modelId="{89F8BA09-1F7C-9747-AF46-FA94F13EBB02}" type="pres">
      <dgm:prSet presAssocID="{39AFA1DF-8BD1-5845-B59B-5FDAF5FDAEF6}" presName="childText" presStyleLbl="bgAcc1" presStyleIdx="3" presStyleCnt="4" custScaleX="144306" custScaleY="124287" custLinFactNeighborX="1006" custLinFactNeighborY="4827">
        <dgm:presLayoutVars>
          <dgm:bulletEnabled val="1"/>
        </dgm:presLayoutVars>
      </dgm:prSet>
      <dgm:spPr/>
    </dgm:pt>
  </dgm:ptLst>
  <dgm:cxnLst>
    <dgm:cxn modelId="{9D17DF0B-8ED3-D146-AB98-B2B9861FE282}" type="presOf" srcId="{03A7BBF3-0890-BE44-960B-ACE0AA24FCD7}" destId="{4C33D1FA-784D-7548-A7B0-16745647900E}" srcOrd="0" destOrd="0" presId="urn:microsoft.com/office/officeart/2005/8/layout/hierarchy3"/>
    <dgm:cxn modelId="{4E35AE21-2EAD-5341-9A5E-36E830B8CB7A}" type="presOf" srcId="{5A22510F-BEE9-374F-B690-C8C8708C7669}" destId="{DE1E6603-43D4-2146-8E4F-1A4D236725BA}" srcOrd="0" destOrd="0" presId="urn:microsoft.com/office/officeart/2005/8/layout/hierarchy3"/>
    <dgm:cxn modelId="{85964C23-148F-9142-A873-A738642CE98F}" type="presOf" srcId="{0D06A58A-3FA1-E944-A31D-2BA5D8DC6437}" destId="{C6ADFDC3-A3C3-CD49-AA56-1A10F3168D95}" srcOrd="0" destOrd="0" presId="urn:microsoft.com/office/officeart/2005/8/layout/hierarchy3"/>
    <dgm:cxn modelId="{1EDB6E38-67C9-EB48-868B-9C6D10202423}" type="presOf" srcId="{77DCAB0E-3647-BB4E-8479-AB30AB17FFFB}" destId="{0C635252-C161-7048-832B-61524A8A0E94}" srcOrd="0" destOrd="0" presId="urn:microsoft.com/office/officeart/2005/8/layout/hierarchy3"/>
    <dgm:cxn modelId="{750A6F40-36BF-6349-9261-9105FF3E687C}" srcId="{D7F2E476-8055-724A-880A-B175CB5BA2DA}" destId="{7CF2FF03-E269-CA40-ADB4-1C43241790AD}" srcOrd="1" destOrd="0" parTransId="{0D06A58A-3FA1-E944-A31D-2BA5D8DC6437}" sibTransId="{4F793942-B308-F840-8648-36200314576F}"/>
    <dgm:cxn modelId="{7BC5C44C-3215-0046-8DCF-A68FF4B289B7}" srcId="{D7F2E476-8055-724A-880A-B175CB5BA2DA}" destId="{5A22510F-BEE9-374F-B690-C8C8708C7669}" srcOrd="0" destOrd="0" parTransId="{ED2741D0-4C45-1B4D-A940-CB3DDF717FFD}" sibTransId="{7D108D33-1DEF-CF45-97BA-30C7CA7B7599}"/>
    <dgm:cxn modelId="{083C5479-34DC-A54D-9791-7225A3B6D9D5}" srcId="{3ECC9ED4-4051-BF48-9FBF-D510BBC24D6E}" destId="{39AFA1DF-8BD1-5845-B59B-5FDAF5FDAEF6}" srcOrd="1" destOrd="0" parTransId="{63DF3899-D98B-BF42-B959-1739B6CBA315}" sibTransId="{D515F7B2-CE97-6242-BCC0-CD7C415F7A42}"/>
    <dgm:cxn modelId="{7F30E68A-3008-F749-B97E-12DB052F1E3C}" type="presOf" srcId="{E7C98895-1C84-E74A-B12C-ACC635B06674}" destId="{9D3FE97F-8AA1-5F40-9D71-06B3113AC024}" srcOrd="0" destOrd="0" presId="urn:microsoft.com/office/officeart/2005/8/layout/hierarchy3"/>
    <dgm:cxn modelId="{22ABF78A-3E98-3845-9C9B-F30CC407E053}" type="presOf" srcId="{7CF2FF03-E269-CA40-ADB4-1C43241790AD}" destId="{9ECF0F21-E4FB-C346-BB05-28E5EA1774E5}" srcOrd="0" destOrd="0" presId="urn:microsoft.com/office/officeart/2005/8/layout/hierarchy3"/>
    <dgm:cxn modelId="{55879E8E-EEC4-1444-8196-786D6CF9D8B6}" srcId="{77DCAB0E-3647-BB4E-8479-AB30AB17FFFB}" destId="{D7F2E476-8055-724A-880A-B175CB5BA2DA}" srcOrd="0" destOrd="0" parTransId="{89F7FDB5-D043-A04C-8932-FFDB583143C9}" sibTransId="{F5CC546A-ED14-8E47-905D-5CE0A4909138}"/>
    <dgm:cxn modelId="{3AC3A693-0C82-B54B-ACB3-639636ED740A}" srcId="{3ECC9ED4-4051-BF48-9FBF-D510BBC24D6E}" destId="{E7C98895-1C84-E74A-B12C-ACC635B06674}" srcOrd="0" destOrd="0" parTransId="{03A7BBF3-0890-BE44-960B-ACE0AA24FCD7}" sibTransId="{CAA6B5C9-10F0-1643-9283-BD0A077593D1}"/>
    <dgm:cxn modelId="{40CCF3A0-9D1B-164D-A648-FC29E66FDDCC}" type="presOf" srcId="{3ECC9ED4-4051-BF48-9FBF-D510BBC24D6E}" destId="{139B5360-2246-7B42-A774-2976B52176DD}" srcOrd="1" destOrd="0" presId="urn:microsoft.com/office/officeart/2005/8/layout/hierarchy3"/>
    <dgm:cxn modelId="{E2B8E0AB-72F4-8F4C-8301-6C16E843B579}" type="presOf" srcId="{D7F2E476-8055-724A-880A-B175CB5BA2DA}" destId="{C71416BF-6563-7049-9A7A-F7F43B9528EF}" srcOrd="0" destOrd="0" presId="urn:microsoft.com/office/officeart/2005/8/layout/hierarchy3"/>
    <dgm:cxn modelId="{10F511BD-6DD8-EC4A-B8C4-BC617A96146B}" type="presOf" srcId="{39AFA1DF-8BD1-5845-B59B-5FDAF5FDAEF6}" destId="{89F8BA09-1F7C-9747-AF46-FA94F13EBB02}" srcOrd="0" destOrd="0" presId="urn:microsoft.com/office/officeart/2005/8/layout/hierarchy3"/>
    <dgm:cxn modelId="{3EB5E1DD-4951-9B46-8DD8-4159A55B1937}" type="presOf" srcId="{D7F2E476-8055-724A-880A-B175CB5BA2DA}" destId="{A11D23F8-DA26-1444-AC5D-E20F88DC98EA}" srcOrd="1" destOrd="0" presId="urn:microsoft.com/office/officeart/2005/8/layout/hierarchy3"/>
    <dgm:cxn modelId="{D1ADF1E4-DC31-2E4A-AE9E-A6940F280D35}" srcId="{77DCAB0E-3647-BB4E-8479-AB30AB17FFFB}" destId="{3ECC9ED4-4051-BF48-9FBF-D510BBC24D6E}" srcOrd="1" destOrd="0" parTransId="{C558971D-E001-B046-AFA1-7670B30F70A9}" sibTransId="{6A2BBE2D-518E-BE47-A796-7C9E9F9A0A4A}"/>
    <dgm:cxn modelId="{28DB6AF2-E9B7-3C47-9E75-6527CD404D8E}" type="presOf" srcId="{ED2741D0-4C45-1B4D-A940-CB3DDF717FFD}" destId="{D9ECC9DA-4E75-4B42-A3A5-3F805E1FA749}" srcOrd="0" destOrd="0" presId="urn:microsoft.com/office/officeart/2005/8/layout/hierarchy3"/>
    <dgm:cxn modelId="{443F43F3-AB16-6245-A37A-02A1AE13F8CD}" type="presOf" srcId="{3ECC9ED4-4051-BF48-9FBF-D510BBC24D6E}" destId="{0CA950C4-2FC0-D74B-ACCB-FCFF2A8BA909}" srcOrd="0" destOrd="0" presId="urn:microsoft.com/office/officeart/2005/8/layout/hierarchy3"/>
    <dgm:cxn modelId="{2FFB09F5-A008-3C43-A6AE-4A7F1CD73A06}" type="presOf" srcId="{63DF3899-D98B-BF42-B959-1739B6CBA315}" destId="{D710B4AF-4D3C-B242-B7CC-BBFE1F63935E}" srcOrd="0" destOrd="0" presId="urn:microsoft.com/office/officeart/2005/8/layout/hierarchy3"/>
    <dgm:cxn modelId="{4DAD2DED-C8FE-D749-9735-8E998EEE4FC8}" type="presParOf" srcId="{0C635252-C161-7048-832B-61524A8A0E94}" destId="{8FB51899-5131-7C40-803D-4F1493BC7D82}" srcOrd="0" destOrd="0" presId="urn:microsoft.com/office/officeart/2005/8/layout/hierarchy3"/>
    <dgm:cxn modelId="{70B1AD3A-B1E1-0548-BC44-7131A76C7C4E}" type="presParOf" srcId="{8FB51899-5131-7C40-803D-4F1493BC7D82}" destId="{2D143FEE-A0B1-6642-9E10-C761222C3376}" srcOrd="0" destOrd="0" presId="urn:microsoft.com/office/officeart/2005/8/layout/hierarchy3"/>
    <dgm:cxn modelId="{5D0F78B9-AF02-0E4D-89F1-89506A823804}" type="presParOf" srcId="{2D143FEE-A0B1-6642-9E10-C761222C3376}" destId="{C71416BF-6563-7049-9A7A-F7F43B9528EF}" srcOrd="0" destOrd="0" presId="urn:microsoft.com/office/officeart/2005/8/layout/hierarchy3"/>
    <dgm:cxn modelId="{900F3B14-C1FB-5F42-B9D1-473F0EFF5E51}" type="presParOf" srcId="{2D143FEE-A0B1-6642-9E10-C761222C3376}" destId="{A11D23F8-DA26-1444-AC5D-E20F88DC98EA}" srcOrd="1" destOrd="0" presId="urn:microsoft.com/office/officeart/2005/8/layout/hierarchy3"/>
    <dgm:cxn modelId="{F33EA045-B469-9F4A-BB3F-3F947EA649E4}" type="presParOf" srcId="{8FB51899-5131-7C40-803D-4F1493BC7D82}" destId="{7D59270F-04FA-A84E-815A-8EB0E569054F}" srcOrd="1" destOrd="0" presId="urn:microsoft.com/office/officeart/2005/8/layout/hierarchy3"/>
    <dgm:cxn modelId="{8B8C0608-B517-FD45-99DC-9A0DEB40C65C}" type="presParOf" srcId="{7D59270F-04FA-A84E-815A-8EB0E569054F}" destId="{D9ECC9DA-4E75-4B42-A3A5-3F805E1FA749}" srcOrd="0" destOrd="0" presId="urn:microsoft.com/office/officeart/2005/8/layout/hierarchy3"/>
    <dgm:cxn modelId="{05D9E90A-2571-2945-9422-60C19D5CCA02}" type="presParOf" srcId="{7D59270F-04FA-A84E-815A-8EB0E569054F}" destId="{DE1E6603-43D4-2146-8E4F-1A4D236725BA}" srcOrd="1" destOrd="0" presId="urn:microsoft.com/office/officeart/2005/8/layout/hierarchy3"/>
    <dgm:cxn modelId="{EC91F444-1089-B94C-A25A-13055B20F579}" type="presParOf" srcId="{7D59270F-04FA-A84E-815A-8EB0E569054F}" destId="{C6ADFDC3-A3C3-CD49-AA56-1A10F3168D95}" srcOrd="2" destOrd="0" presId="urn:microsoft.com/office/officeart/2005/8/layout/hierarchy3"/>
    <dgm:cxn modelId="{D8A6C84B-84F0-0D4F-BBA5-E86276AC9A3B}" type="presParOf" srcId="{7D59270F-04FA-A84E-815A-8EB0E569054F}" destId="{9ECF0F21-E4FB-C346-BB05-28E5EA1774E5}" srcOrd="3" destOrd="0" presId="urn:microsoft.com/office/officeart/2005/8/layout/hierarchy3"/>
    <dgm:cxn modelId="{1F1E2E2F-192A-6349-A434-BCC180CD1AC5}" type="presParOf" srcId="{0C635252-C161-7048-832B-61524A8A0E94}" destId="{6A674BD2-3769-9049-82EF-82FB3B1C8120}" srcOrd="1" destOrd="0" presId="urn:microsoft.com/office/officeart/2005/8/layout/hierarchy3"/>
    <dgm:cxn modelId="{C96A5972-9BC4-C647-A385-4420951FA97E}" type="presParOf" srcId="{6A674BD2-3769-9049-82EF-82FB3B1C8120}" destId="{B963B7D6-C871-9149-88B8-0B61A51C8479}" srcOrd="0" destOrd="0" presId="urn:microsoft.com/office/officeart/2005/8/layout/hierarchy3"/>
    <dgm:cxn modelId="{9DA7CFE9-FE81-F44E-AAEC-2E5AB31D893C}" type="presParOf" srcId="{B963B7D6-C871-9149-88B8-0B61A51C8479}" destId="{0CA950C4-2FC0-D74B-ACCB-FCFF2A8BA909}" srcOrd="0" destOrd="0" presId="urn:microsoft.com/office/officeart/2005/8/layout/hierarchy3"/>
    <dgm:cxn modelId="{E17C3402-A32C-AF4F-9B8A-716C8C502937}" type="presParOf" srcId="{B963B7D6-C871-9149-88B8-0B61A51C8479}" destId="{139B5360-2246-7B42-A774-2976B52176DD}" srcOrd="1" destOrd="0" presId="urn:microsoft.com/office/officeart/2005/8/layout/hierarchy3"/>
    <dgm:cxn modelId="{022648CA-ECF3-4E47-84EE-5F274E953372}" type="presParOf" srcId="{6A674BD2-3769-9049-82EF-82FB3B1C8120}" destId="{9A3C802B-DCED-8149-893C-E9586AA293CD}" srcOrd="1" destOrd="0" presId="urn:microsoft.com/office/officeart/2005/8/layout/hierarchy3"/>
    <dgm:cxn modelId="{A8C9EB20-9433-6140-A2EB-280674A79F84}" type="presParOf" srcId="{9A3C802B-DCED-8149-893C-E9586AA293CD}" destId="{4C33D1FA-784D-7548-A7B0-16745647900E}" srcOrd="0" destOrd="0" presId="urn:microsoft.com/office/officeart/2005/8/layout/hierarchy3"/>
    <dgm:cxn modelId="{3FA01040-3F05-2746-B2C2-C588F3CF63DC}" type="presParOf" srcId="{9A3C802B-DCED-8149-893C-E9586AA293CD}" destId="{9D3FE97F-8AA1-5F40-9D71-06B3113AC024}" srcOrd="1" destOrd="0" presId="urn:microsoft.com/office/officeart/2005/8/layout/hierarchy3"/>
    <dgm:cxn modelId="{34F98028-D7FE-D747-A67A-26B6A546A4B0}" type="presParOf" srcId="{9A3C802B-DCED-8149-893C-E9586AA293CD}" destId="{D710B4AF-4D3C-B242-B7CC-BBFE1F63935E}" srcOrd="2" destOrd="0" presId="urn:microsoft.com/office/officeart/2005/8/layout/hierarchy3"/>
    <dgm:cxn modelId="{B09793EB-05B4-D14C-9FB1-EB1F75E3856B}" type="presParOf" srcId="{9A3C802B-DCED-8149-893C-E9586AA293CD}" destId="{89F8BA09-1F7C-9747-AF46-FA94F13EBB02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1416BF-6563-7049-9A7A-F7F43B9528EF}">
      <dsp:nvSpPr>
        <dsp:cNvPr id="0" name=""/>
        <dsp:cNvSpPr/>
      </dsp:nvSpPr>
      <dsp:spPr>
        <a:xfrm>
          <a:off x="5975" y="117496"/>
          <a:ext cx="5151552" cy="633692"/>
        </a:xfrm>
        <a:prstGeom prst="roundRect">
          <a:avLst>
            <a:gd name="adj" fmla="val 10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13970" rIns="20955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1100" kern="1200"/>
          </a:br>
          <a:r>
            <a:rPr lang="en-US" sz="2400" b="1" kern="1200"/>
            <a:t>POLITICAL  FACTORS</a:t>
          </a:r>
          <a:endParaRPr lang="en-GB" sz="2400" b="1" kern="1200" dirty="0"/>
        </a:p>
      </dsp:txBody>
      <dsp:txXfrm>
        <a:off x="24535" y="136056"/>
        <a:ext cx="5114432" cy="596572"/>
      </dsp:txXfrm>
    </dsp:sp>
    <dsp:sp modelId="{D9ECC9DA-4E75-4B42-A3A5-3F805E1FA749}">
      <dsp:nvSpPr>
        <dsp:cNvPr id="0" name=""/>
        <dsp:cNvSpPr/>
      </dsp:nvSpPr>
      <dsp:spPr>
        <a:xfrm>
          <a:off x="521130" y="751188"/>
          <a:ext cx="515155" cy="14932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93243"/>
              </a:lnTo>
              <a:lnTo>
                <a:pt x="515155" y="149324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1E6603-43D4-2146-8E4F-1A4D236725BA}">
      <dsp:nvSpPr>
        <dsp:cNvPr id="0" name=""/>
        <dsp:cNvSpPr/>
      </dsp:nvSpPr>
      <dsp:spPr>
        <a:xfrm>
          <a:off x="1036285" y="1170485"/>
          <a:ext cx="4443128" cy="21478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Warner Bros. depends on the strict laws governing media and entertainment, which include things like advertising, content, and intellectual property rights (</a:t>
          </a:r>
          <a:r>
            <a:rPr lang="en-GB" sz="2400" kern="1200">
              <a:effectLst/>
            </a:rPr>
            <a:t>Warner Bros. Discovery, 2021).</a:t>
          </a:r>
          <a:endParaRPr lang="en-GB" sz="2400" kern="1200" dirty="0"/>
        </a:p>
      </dsp:txBody>
      <dsp:txXfrm>
        <a:off x="1099195" y="1233395"/>
        <a:ext cx="4317308" cy="2022071"/>
      </dsp:txXfrm>
    </dsp:sp>
    <dsp:sp modelId="{AFB4FC0F-FA36-7C4A-8B1E-EA1ADA4B4BF6}">
      <dsp:nvSpPr>
        <dsp:cNvPr id="0" name=""/>
        <dsp:cNvSpPr/>
      </dsp:nvSpPr>
      <dsp:spPr>
        <a:xfrm>
          <a:off x="521130" y="751188"/>
          <a:ext cx="515155" cy="38516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51630"/>
              </a:lnTo>
              <a:lnTo>
                <a:pt x="515155" y="385163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54A6089-E641-304E-9742-49F85B46C9AE}">
      <dsp:nvSpPr>
        <dsp:cNvPr id="0" name=""/>
        <dsp:cNvSpPr/>
      </dsp:nvSpPr>
      <dsp:spPr>
        <a:xfrm>
          <a:off x="1036285" y="3737674"/>
          <a:ext cx="5053651" cy="17302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Operational and talent recruiting issues may arise from the uncertainty around Brexit and government subsidies(</a:t>
          </a:r>
          <a:r>
            <a:rPr lang="en-GB" sz="2400" kern="1200" dirty="0">
              <a:effectLst/>
            </a:rPr>
            <a:t>Warner Bros. Discovery, 2021).</a:t>
          </a:r>
          <a:endParaRPr lang="en-US" sz="2400" kern="1200" dirty="0"/>
        </a:p>
      </dsp:txBody>
      <dsp:txXfrm>
        <a:off x="1086963" y="3788352"/>
        <a:ext cx="4952295" cy="1628932"/>
      </dsp:txXfrm>
    </dsp:sp>
    <dsp:sp modelId="{0CA950C4-2FC0-D74B-ACCB-FCFF2A8BA909}">
      <dsp:nvSpPr>
        <dsp:cNvPr id="0" name=""/>
        <dsp:cNvSpPr/>
      </dsp:nvSpPr>
      <dsp:spPr>
        <a:xfrm>
          <a:off x="5996122" y="117496"/>
          <a:ext cx="5422485" cy="654573"/>
        </a:xfrm>
        <a:prstGeom prst="roundRect">
          <a:avLst>
            <a:gd name="adj" fmla="val 10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ECONOMICAL  FACTORS</a:t>
          </a:r>
          <a:endParaRPr lang="en-GB" sz="2400" b="1" kern="1200" dirty="0"/>
        </a:p>
      </dsp:txBody>
      <dsp:txXfrm>
        <a:off x="6015294" y="136668"/>
        <a:ext cx="5384141" cy="616229"/>
      </dsp:txXfrm>
    </dsp:sp>
    <dsp:sp modelId="{4C33D1FA-784D-7548-A7B0-16745647900E}">
      <dsp:nvSpPr>
        <dsp:cNvPr id="0" name=""/>
        <dsp:cNvSpPr/>
      </dsp:nvSpPr>
      <dsp:spPr>
        <a:xfrm>
          <a:off x="6538370" y="772069"/>
          <a:ext cx="542248" cy="12578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57891"/>
              </a:lnTo>
              <a:lnTo>
                <a:pt x="542248" y="125789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3FE97F-8AA1-5F40-9D71-06B3113AC024}">
      <dsp:nvSpPr>
        <dsp:cNvPr id="0" name=""/>
        <dsp:cNvSpPr/>
      </dsp:nvSpPr>
      <dsp:spPr>
        <a:xfrm>
          <a:off x="7080619" y="1191366"/>
          <a:ext cx="4351942" cy="16771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Consumer’s spending on entertainment products is influenced by economic stability(</a:t>
          </a:r>
          <a:r>
            <a:rPr lang="en-GB" sz="2400" kern="1200" dirty="0">
              <a:effectLst/>
            </a:rPr>
            <a:t>Warner Bros. Discovery, 2021).</a:t>
          </a:r>
          <a:r>
            <a:rPr lang="en-US" sz="2400" kern="1200" dirty="0"/>
            <a:t> </a:t>
          </a:r>
          <a:endParaRPr lang="en-GB" sz="2400" kern="1200" dirty="0"/>
        </a:p>
      </dsp:txBody>
      <dsp:txXfrm>
        <a:off x="7129742" y="1240489"/>
        <a:ext cx="4253696" cy="1578942"/>
      </dsp:txXfrm>
    </dsp:sp>
    <dsp:sp modelId="{D710B4AF-4D3C-B242-B7CC-BBFE1F63935E}">
      <dsp:nvSpPr>
        <dsp:cNvPr id="0" name=""/>
        <dsp:cNvSpPr/>
      </dsp:nvSpPr>
      <dsp:spPr>
        <a:xfrm>
          <a:off x="6538370" y="772069"/>
          <a:ext cx="542248" cy="34853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85332"/>
              </a:lnTo>
              <a:lnTo>
                <a:pt x="542248" y="348533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F8BA09-1F7C-9747-AF46-FA94F13EBB02}">
      <dsp:nvSpPr>
        <dsp:cNvPr id="0" name=""/>
        <dsp:cNvSpPr/>
      </dsp:nvSpPr>
      <dsp:spPr>
        <a:xfrm>
          <a:off x="7080619" y="3287852"/>
          <a:ext cx="4459229" cy="193909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Warner Bros. profitability and operating expenses are impacted by fluctuations in the pound sterling and production costs(ONS,2023).</a:t>
          </a:r>
          <a:endParaRPr lang="en-GB" sz="2400" kern="1200" dirty="0"/>
        </a:p>
      </dsp:txBody>
      <dsp:txXfrm>
        <a:off x="7137413" y="3344646"/>
        <a:ext cx="4345641" cy="18255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1416BF-6563-7049-9A7A-F7F43B9528EF}">
      <dsp:nvSpPr>
        <dsp:cNvPr id="0" name=""/>
        <dsp:cNvSpPr/>
      </dsp:nvSpPr>
      <dsp:spPr>
        <a:xfrm>
          <a:off x="77" y="46468"/>
          <a:ext cx="4916290" cy="550157"/>
        </a:xfrm>
        <a:prstGeom prst="roundRect">
          <a:avLst>
            <a:gd name="adj" fmla="val 10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55" tIns="39370" rIns="59055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SOCIAL  FACTORS</a:t>
          </a:r>
          <a:endParaRPr lang="en-GB" sz="3100" kern="1200" dirty="0"/>
        </a:p>
      </dsp:txBody>
      <dsp:txXfrm>
        <a:off x="16191" y="62582"/>
        <a:ext cx="4884062" cy="517929"/>
      </dsp:txXfrm>
    </dsp:sp>
    <dsp:sp modelId="{D9ECC9DA-4E75-4B42-A3A5-3F805E1FA749}">
      <dsp:nvSpPr>
        <dsp:cNvPr id="0" name=""/>
        <dsp:cNvSpPr/>
      </dsp:nvSpPr>
      <dsp:spPr>
        <a:xfrm>
          <a:off x="491706" y="596625"/>
          <a:ext cx="491629" cy="14520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52012"/>
              </a:lnTo>
              <a:lnTo>
                <a:pt x="491629" y="145201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1E6603-43D4-2146-8E4F-1A4D236725BA}">
      <dsp:nvSpPr>
        <dsp:cNvPr id="0" name=""/>
        <dsp:cNvSpPr/>
      </dsp:nvSpPr>
      <dsp:spPr>
        <a:xfrm>
          <a:off x="983335" y="1040587"/>
          <a:ext cx="4865962" cy="20161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Warner Bros. must modify the distribution strategy to keep up with consumer preferences, demographic trends, and cultural impact(</a:t>
          </a:r>
          <a:r>
            <a:rPr lang="en-GB" sz="2400" kern="1200" dirty="0">
              <a:effectLst/>
            </a:rPr>
            <a:t>Warner Bros. Discovery,2021).</a:t>
          </a:r>
          <a:endParaRPr lang="en-GB" sz="2400" kern="1200" dirty="0"/>
        </a:p>
      </dsp:txBody>
      <dsp:txXfrm>
        <a:off x="1042385" y="1099637"/>
        <a:ext cx="4747862" cy="1898001"/>
      </dsp:txXfrm>
    </dsp:sp>
    <dsp:sp modelId="{CB0AE9FA-EF08-CE47-8C3F-0B9272B08640}">
      <dsp:nvSpPr>
        <dsp:cNvPr id="0" name=""/>
        <dsp:cNvSpPr/>
      </dsp:nvSpPr>
      <dsp:spPr>
        <a:xfrm>
          <a:off x="491706" y="596625"/>
          <a:ext cx="491629" cy="379194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791948"/>
              </a:lnTo>
              <a:lnTo>
                <a:pt x="491629" y="379194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32199E-57EC-0E47-AD08-C6E2B0E9792D}">
      <dsp:nvSpPr>
        <dsp:cNvPr id="0" name=""/>
        <dsp:cNvSpPr/>
      </dsp:nvSpPr>
      <dsp:spPr>
        <a:xfrm>
          <a:off x="983335" y="3500650"/>
          <a:ext cx="4490023" cy="17758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By utilizing the rich cultural past for a variety of narrative storyline  creating culturally contents(</a:t>
          </a:r>
          <a:r>
            <a:rPr lang="en-GB" sz="2400" kern="1200" dirty="0">
              <a:effectLst/>
            </a:rPr>
            <a:t>Warner Bros. Discovery,2021).</a:t>
          </a:r>
          <a:endParaRPr lang="en-US" sz="2400" kern="1200" dirty="0"/>
        </a:p>
      </dsp:txBody>
      <dsp:txXfrm>
        <a:off x="1035348" y="3552663"/>
        <a:ext cx="4385997" cy="1671820"/>
      </dsp:txXfrm>
    </dsp:sp>
    <dsp:sp modelId="{0CA950C4-2FC0-D74B-ACCB-FCFF2A8BA909}">
      <dsp:nvSpPr>
        <dsp:cNvPr id="0" name=""/>
        <dsp:cNvSpPr/>
      </dsp:nvSpPr>
      <dsp:spPr>
        <a:xfrm>
          <a:off x="5804291" y="46468"/>
          <a:ext cx="5741455" cy="599135"/>
        </a:xfrm>
        <a:prstGeom prst="roundRect">
          <a:avLst>
            <a:gd name="adj" fmla="val 10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TECHNOLOGICAL</a:t>
          </a:r>
          <a:r>
            <a:rPr lang="en-US" sz="3100" kern="1200" dirty="0"/>
            <a:t>  FACTORS</a:t>
          </a:r>
          <a:endParaRPr lang="en-GB" sz="3100" kern="1200" dirty="0"/>
        </a:p>
      </dsp:txBody>
      <dsp:txXfrm>
        <a:off x="5821839" y="64016"/>
        <a:ext cx="5706359" cy="564039"/>
      </dsp:txXfrm>
    </dsp:sp>
    <dsp:sp modelId="{8726E0A5-4E17-B643-9E21-6565B7E63025}">
      <dsp:nvSpPr>
        <dsp:cNvPr id="0" name=""/>
        <dsp:cNvSpPr/>
      </dsp:nvSpPr>
      <dsp:spPr>
        <a:xfrm>
          <a:off x="6378436" y="645603"/>
          <a:ext cx="574145" cy="13318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1885"/>
              </a:lnTo>
              <a:lnTo>
                <a:pt x="574145" y="133188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D9AED0-C773-5942-B3B4-49B7E839A7DF}">
      <dsp:nvSpPr>
        <dsp:cNvPr id="0" name=""/>
        <dsp:cNvSpPr/>
      </dsp:nvSpPr>
      <dsp:spPr>
        <a:xfrm>
          <a:off x="6952582" y="1089565"/>
          <a:ext cx="4486244" cy="17758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 order, to remain competitive and inventive, Warner Bros. needs to adjust to the digital change, piracy, and IP protection practices (</a:t>
          </a:r>
          <a:r>
            <a:rPr lang="en-GB" sz="2400" kern="1200" dirty="0">
              <a:effectLst/>
            </a:rPr>
            <a:t>Warner Bros. Discovery,2021).</a:t>
          </a:r>
          <a:endParaRPr lang="en-US" sz="2400" kern="1200" dirty="0"/>
        </a:p>
      </dsp:txBody>
      <dsp:txXfrm>
        <a:off x="7004595" y="1141578"/>
        <a:ext cx="4382218" cy="1671820"/>
      </dsp:txXfrm>
    </dsp:sp>
    <dsp:sp modelId="{D710B4AF-4D3C-B242-B7CC-BBFE1F63935E}">
      <dsp:nvSpPr>
        <dsp:cNvPr id="0" name=""/>
        <dsp:cNvSpPr/>
      </dsp:nvSpPr>
      <dsp:spPr>
        <a:xfrm>
          <a:off x="6378436" y="645603"/>
          <a:ext cx="574145" cy="37717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771721"/>
              </a:lnTo>
              <a:lnTo>
                <a:pt x="574145" y="377172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F8BA09-1F7C-9747-AF46-FA94F13EBB02}">
      <dsp:nvSpPr>
        <dsp:cNvPr id="0" name=""/>
        <dsp:cNvSpPr/>
      </dsp:nvSpPr>
      <dsp:spPr>
        <a:xfrm>
          <a:off x="6952582" y="3309373"/>
          <a:ext cx="3927207" cy="22159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Digital distribution methods must be optimised due to the development of mobile and high-speed internet technologies(</a:t>
          </a:r>
          <a:r>
            <a:rPr lang="en-GB" sz="2400" kern="1200" dirty="0">
              <a:effectLst/>
            </a:rPr>
            <a:t>Warner Bros. Discovery,2021).</a:t>
          </a:r>
          <a:endParaRPr lang="en-GB" sz="2400" kern="1200" dirty="0"/>
        </a:p>
      </dsp:txBody>
      <dsp:txXfrm>
        <a:off x="7017484" y="3374275"/>
        <a:ext cx="3797403" cy="20860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1416BF-6563-7049-9A7A-F7F43B9528EF}">
      <dsp:nvSpPr>
        <dsp:cNvPr id="0" name=""/>
        <dsp:cNvSpPr/>
      </dsp:nvSpPr>
      <dsp:spPr>
        <a:xfrm>
          <a:off x="77" y="50845"/>
          <a:ext cx="4916290" cy="550157"/>
        </a:xfrm>
        <a:prstGeom prst="roundRect">
          <a:avLst>
            <a:gd name="adj" fmla="val 10000"/>
          </a:avLst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ENVIRONMENTAL  FACTORS</a:t>
          </a:r>
          <a:endParaRPr lang="en-GB" sz="3200" kern="1200" dirty="0"/>
        </a:p>
      </dsp:txBody>
      <dsp:txXfrm>
        <a:off x="16191" y="66959"/>
        <a:ext cx="4884062" cy="517929"/>
      </dsp:txXfrm>
    </dsp:sp>
    <dsp:sp modelId="{D9ECC9DA-4E75-4B42-A3A5-3F805E1FA749}">
      <dsp:nvSpPr>
        <dsp:cNvPr id="0" name=""/>
        <dsp:cNvSpPr/>
      </dsp:nvSpPr>
      <dsp:spPr>
        <a:xfrm>
          <a:off x="491706" y="601003"/>
          <a:ext cx="491629" cy="14456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45610"/>
              </a:lnTo>
              <a:lnTo>
                <a:pt x="491629" y="14456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1E6603-43D4-2146-8E4F-1A4D236725BA}">
      <dsp:nvSpPr>
        <dsp:cNvPr id="0" name=""/>
        <dsp:cNvSpPr/>
      </dsp:nvSpPr>
      <dsp:spPr>
        <a:xfrm>
          <a:off x="983335" y="1044964"/>
          <a:ext cx="4934751" cy="20032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Warner Bros. needs to make investments in sustainable production, adhere to emissions restrictions, and adjust to the effects of climate change(</a:t>
          </a:r>
          <a:r>
            <a:rPr lang="en-GB" sz="2400" kern="1200" dirty="0">
              <a:effectLst/>
            </a:rPr>
            <a:t>Warner Bros. Discovery,2021).</a:t>
          </a:r>
          <a:endParaRPr lang="en-GB" sz="2400" kern="1200" dirty="0"/>
        </a:p>
      </dsp:txBody>
      <dsp:txXfrm>
        <a:off x="1042010" y="1103639"/>
        <a:ext cx="4817401" cy="1885947"/>
      </dsp:txXfrm>
    </dsp:sp>
    <dsp:sp modelId="{C6ADFDC3-A3C3-CD49-AA56-1A10F3168D95}">
      <dsp:nvSpPr>
        <dsp:cNvPr id="0" name=""/>
        <dsp:cNvSpPr/>
      </dsp:nvSpPr>
      <dsp:spPr>
        <a:xfrm>
          <a:off x="491706" y="601003"/>
          <a:ext cx="491629" cy="37791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779144"/>
              </a:lnTo>
              <a:lnTo>
                <a:pt x="491629" y="377914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CF0F21-E4FB-C346-BB05-28E5EA1774E5}">
      <dsp:nvSpPr>
        <dsp:cNvPr id="0" name=""/>
        <dsp:cNvSpPr/>
      </dsp:nvSpPr>
      <dsp:spPr>
        <a:xfrm>
          <a:off x="983335" y="3492224"/>
          <a:ext cx="3694358" cy="17758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To preserve a favorable public perception and secure sustainable filming locations (</a:t>
          </a:r>
          <a:r>
            <a:rPr lang="en-GB" sz="2400" kern="1200" dirty="0">
              <a:effectLst/>
            </a:rPr>
            <a:t>Warner Bros. Discovery,2021).</a:t>
          </a:r>
          <a:endParaRPr lang="en-US" sz="2400" kern="1200" dirty="0"/>
        </a:p>
      </dsp:txBody>
      <dsp:txXfrm>
        <a:off x="1035348" y="3544237"/>
        <a:ext cx="3590332" cy="1671820"/>
      </dsp:txXfrm>
    </dsp:sp>
    <dsp:sp modelId="{0CA950C4-2FC0-D74B-ACCB-FCFF2A8BA909}">
      <dsp:nvSpPr>
        <dsp:cNvPr id="0" name=""/>
        <dsp:cNvSpPr/>
      </dsp:nvSpPr>
      <dsp:spPr>
        <a:xfrm>
          <a:off x="5804291" y="50845"/>
          <a:ext cx="5741455" cy="599135"/>
        </a:xfrm>
        <a:prstGeom prst="roundRect">
          <a:avLst>
            <a:gd name="adj" fmla="val 10000"/>
          </a:avLst>
        </a:prstGeom>
        <a:solidFill>
          <a:schemeClr val="accent4">
            <a:alpha val="93713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LEGAL  FACTORS</a:t>
          </a:r>
          <a:endParaRPr lang="en-GB" sz="3400" kern="1200" dirty="0"/>
        </a:p>
      </dsp:txBody>
      <dsp:txXfrm>
        <a:off x="5821839" y="68393"/>
        <a:ext cx="5706359" cy="564039"/>
      </dsp:txXfrm>
    </dsp:sp>
    <dsp:sp modelId="{4C33D1FA-784D-7548-A7B0-16745647900E}">
      <dsp:nvSpPr>
        <dsp:cNvPr id="0" name=""/>
        <dsp:cNvSpPr/>
      </dsp:nvSpPr>
      <dsp:spPr>
        <a:xfrm>
          <a:off x="6378436" y="649980"/>
          <a:ext cx="574145" cy="13318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1885"/>
              </a:lnTo>
              <a:lnTo>
                <a:pt x="574145" y="133188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3FE97F-8AA1-5F40-9D71-06B3113AC024}">
      <dsp:nvSpPr>
        <dsp:cNvPr id="0" name=""/>
        <dsp:cNvSpPr/>
      </dsp:nvSpPr>
      <dsp:spPr>
        <a:xfrm>
          <a:off x="6952582" y="1093942"/>
          <a:ext cx="4005827" cy="17758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strike="noStrike" kern="1200" dirty="0">
              <a:solidFill>
                <a:srgbClr val="000000"/>
              </a:solidFill>
              <a:effectLst/>
              <a:latin typeface="+mn-lt"/>
            </a:rPr>
            <a:t>Warner Bros. must adhere to intellectual property laws, employment laws (</a:t>
          </a:r>
          <a:r>
            <a:rPr lang="en-GB" sz="2400" kern="1200" dirty="0">
              <a:effectLst/>
            </a:rPr>
            <a:t>Warner Bros. Discovery,2021).</a:t>
          </a:r>
          <a:r>
            <a:rPr lang="en-GB" sz="2400" b="0" i="0" u="none" strike="noStrike" kern="1200" dirty="0">
              <a:solidFill>
                <a:srgbClr val="000000"/>
              </a:solidFill>
              <a:effectLst/>
              <a:latin typeface="+mn-lt"/>
            </a:rPr>
            <a:t> </a:t>
          </a:r>
          <a:endParaRPr lang="en-GB" sz="2400" kern="1200" dirty="0">
            <a:latin typeface="+mn-lt"/>
          </a:endParaRPr>
        </a:p>
      </dsp:txBody>
      <dsp:txXfrm>
        <a:off x="7004595" y="1145955"/>
        <a:ext cx="3901801" cy="1671820"/>
      </dsp:txXfrm>
    </dsp:sp>
    <dsp:sp modelId="{D710B4AF-4D3C-B242-B7CC-BBFE1F63935E}">
      <dsp:nvSpPr>
        <dsp:cNvPr id="0" name=""/>
        <dsp:cNvSpPr/>
      </dsp:nvSpPr>
      <dsp:spPr>
        <a:xfrm>
          <a:off x="6378436" y="649980"/>
          <a:ext cx="602729" cy="38181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18189"/>
              </a:lnTo>
              <a:lnTo>
                <a:pt x="602729" y="381818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F8BA09-1F7C-9747-AF46-FA94F13EBB02}">
      <dsp:nvSpPr>
        <dsp:cNvPr id="0" name=""/>
        <dsp:cNvSpPr/>
      </dsp:nvSpPr>
      <dsp:spPr>
        <a:xfrm>
          <a:off x="6981166" y="3364597"/>
          <a:ext cx="4100245" cy="22071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strike="noStrike" kern="1200" dirty="0">
              <a:solidFill>
                <a:srgbClr val="000000"/>
              </a:solidFill>
              <a:effectLst/>
              <a:latin typeface="+mn-lt"/>
            </a:rPr>
            <a:t>Health and safety regulations to protect content from piracy, ensure smooth operations, and avoid legal repercussions(</a:t>
          </a:r>
          <a:r>
            <a:rPr lang="en-GB" sz="2400" kern="1200" dirty="0">
              <a:effectLst/>
            </a:rPr>
            <a:t>Warner Bros. Discovery,2021).</a:t>
          </a:r>
          <a:endParaRPr lang="en-GB" sz="2400" kern="1200" dirty="0">
            <a:latin typeface="+mn-lt"/>
          </a:endParaRPr>
        </a:p>
      </dsp:txBody>
      <dsp:txXfrm>
        <a:off x="7045811" y="3429242"/>
        <a:ext cx="3970955" cy="20778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E209F-D4E0-5FC2-4EFE-DA91DD9100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FA0646-A308-EE5E-A682-61B7387C0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77F805-DF15-1355-5AB3-866A33DF2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FA7F-433A-C547-BDC3-FEB1C27B42EC}" type="datetimeFigureOut">
              <a:rPr lang="en-US" smtClean="0"/>
              <a:t>12/12/24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FFFADD-C164-F5D0-BE00-4E27BFDD6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EC9907-AA5D-F702-3EA1-0E7518DDC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38DFD-6B33-204E-92F3-208CAE4FE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05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FA1CA-9EED-1573-5DC1-6B7B6656C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EC23C-2461-DF70-A85E-B52232145F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1C060-5789-49DF-1A4C-2B5AA5632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FA7F-433A-C547-BDC3-FEB1C27B42EC}" type="datetimeFigureOut">
              <a:rPr lang="en-US" smtClean="0"/>
              <a:t>12/12/24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78913-EBA0-3E0A-EC3D-EF7526DF3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7D2B43-A112-28B9-B126-D83AD347E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38DFD-6B33-204E-92F3-208CAE4FE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827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45A6A-528A-E72C-DF41-DABFD74E3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49C783-9FA9-623A-3E5D-77DDA22A6E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21497C-A273-13DB-5433-4B0FBBC99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FA7F-433A-C547-BDC3-FEB1C27B42EC}" type="datetimeFigureOut">
              <a:rPr lang="en-US" smtClean="0"/>
              <a:t>12/12/24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4E73CE-F4E7-C1FA-2EDD-2EED8F8FC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63D5D7-27C5-8022-9FD9-D6FD8C474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38DFD-6B33-204E-92F3-208CAE4FE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517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90C09-D68C-071F-E79B-079E35C39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EB3A4-16F3-D422-9B7E-EF2BC7ACF2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E880B4-E2DD-948E-60DC-7916FD5169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5F9777-5EE6-7F7F-AA90-D7032648C2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FA7F-433A-C547-BDC3-FEB1C27B42EC}" type="datetimeFigureOut">
              <a:rPr lang="en-US" smtClean="0"/>
              <a:t>12/12/24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EB781B-3990-5C97-66E0-69E761A51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12D466-FE56-9D88-AD54-C1EC14407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38DFD-6B33-204E-92F3-208CAE4FE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174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72B48-1CC8-3508-9664-DD14F99CA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93D538-AC15-A48A-BD55-86DE8A379C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683715-4F3D-A7AB-DDFA-68F1853140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BF1F4E-BED3-4D80-390A-3A3CD04404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1F816-1EE1-E9B3-39A8-E85D951C2B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0BAE33-FBCA-B535-3174-151953B0AC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FA7F-433A-C547-BDC3-FEB1C27B42EC}" type="datetimeFigureOut">
              <a:rPr lang="en-US" smtClean="0"/>
              <a:t>12/12/24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261BE8-1047-FA72-1E1C-40665839D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04155B-605D-1EF7-3F53-0C3A800A4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38DFD-6B33-204E-92F3-208CAE4FE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163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57EBC-B53E-E7BE-F850-D4B4CEB1D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CC6D1D-05A5-2BAE-1B53-D0699FFDB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FA7F-433A-C547-BDC3-FEB1C27B42EC}" type="datetimeFigureOut">
              <a:rPr lang="en-US" smtClean="0"/>
              <a:t>12/12/24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3E1796-2095-7866-C08B-3FD4CC808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7C4C4D-D19B-E9BB-72E3-73AAB8268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38DFD-6B33-204E-92F3-208CAE4FE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03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E7453F-A92F-0301-DECA-84A4B5BF7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FA7F-433A-C547-BDC3-FEB1C27B42EC}" type="datetimeFigureOut">
              <a:rPr lang="en-US" smtClean="0"/>
              <a:t>12/12/24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8D7301-65A8-DC15-6ADC-955D7D68E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9E74DF-D6C0-2D57-196D-843193EE2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38DFD-6B33-204E-92F3-208CAE4FE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822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030DC-9B14-5763-A9F8-23B840D23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AD6DC-8395-8FAF-9F88-358580DDB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701F50-0F97-1CD0-14E1-1D50C99FEA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033DCC-E638-AFFD-511B-1F322D037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FA7F-433A-C547-BDC3-FEB1C27B42EC}" type="datetimeFigureOut">
              <a:rPr lang="en-US" smtClean="0"/>
              <a:t>12/12/24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8B7DD6-8079-3C3B-5CB6-83F476801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CA74AB-BE99-D05C-710B-8A92374F7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38DFD-6B33-204E-92F3-208CAE4FE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243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26436-B984-C3FB-231E-A61E5F55E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A9714E-C728-6824-6E43-D165B12FF5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C4B37A-49C0-155F-5520-BCD491441D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DF21C3-5328-09F1-A289-A986CE13A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FA7F-433A-C547-BDC3-FEB1C27B42EC}" type="datetimeFigureOut">
              <a:rPr lang="en-US" smtClean="0"/>
              <a:t>12/12/24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44E1EB-D91C-4ABF-73E5-713147E5E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C111EB-878B-2315-2F8E-D5FC9F3C1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38DFD-6B33-204E-92F3-208CAE4FE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697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A9DE0-2B11-0447-B56E-C2894CDED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7AD8C-321E-EED5-EAB2-A247C43726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AFB855-D9C9-7DA5-EC79-A51C0FBB3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FA7F-433A-C547-BDC3-FEB1C27B42EC}" type="datetimeFigureOut">
              <a:rPr lang="en-US" smtClean="0"/>
              <a:t>12/12/24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C8537E-F084-6151-3A91-7B456BBE1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8DB11-563F-A82D-61ED-F465B299A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38DFD-6B33-204E-92F3-208CAE4FE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455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1F85A5-D8CB-2868-EF89-70701DD8BB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BC7BF6-A8C6-2499-D96A-F8932146BB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B83437-D216-4613-104C-EB9F35A14F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FA7F-433A-C547-BDC3-FEB1C27B42EC}" type="datetimeFigureOut">
              <a:rPr lang="en-US" smtClean="0"/>
              <a:t>12/12/24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BCAAA4-1A16-458D-3626-D7666B4B1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AC4EC-EB7D-BDB1-69A1-B98E49CBB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38DFD-6B33-204E-92F3-208CAE4FE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890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885EA8-B799-093C-3EFA-96B88AD06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34B4EF-5FA0-DD55-5BE4-F9B37DFC11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BB9016-02BC-6C95-4C62-F8AFC3AEB7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4FA7F-433A-C547-BDC3-FEB1C27B42EC}" type="datetimeFigureOut">
              <a:rPr lang="en-US" smtClean="0"/>
              <a:t>12/12/24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2A5E79-F17A-9FBD-48A8-66D06AC038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F84090-D622-6BA9-2168-738172375A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038DFD-6B33-204E-92F3-208CAE4FE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962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nnualreports.com/HostedData/AnnualReportArchive/w/NASDAQ_WBD_2021.pdf%7d,%5bAccess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FEF8C-2E9B-2E71-1271-D6ED174437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0" y="1050595"/>
            <a:ext cx="8074815" cy="16184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WARNER BROS.</a:t>
            </a:r>
            <a:b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PESTEL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C02690-6372-F288-087D-07D5C54FA0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Student name: </a:t>
            </a:r>
            <a:r>
              <a:rPr lang="en-US"/>
              <a:t>Marilena</a:t>
            </a:r>
            <a:r>
              <a:rPr lang="en-US" dirty="0"/>
              <a:t> Loredana Mihai</a:t>
            </a: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Student ID.: 2129859</a:t>
            </a: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Module name: Introduction to Business</a:t>
            </a: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Module code:LCBB4007_LON</a:t>
            </a: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Lecturer name:</a:t>
            </a:r>
            <a:r>
              <a:rPr lang="en-US" b="1" i="0" u="none" strike="noStrike">
                <a:effectLst/>
              </a:rPr>
              <a:t> </a:t>
            </a:r>
            <a:r>
              <a:rPr lang="en-US" i="0" u="none" strike="noStrike">
                <a:effectLst/>
              </a:rPr>
              <a:t>Dr Laila Maazouz </a:t>
            </a: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4848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D82EA-A781-A406-FF96-610548DB5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7950" y="128588"/>
            <a:ext cx="5614987" cy="6615113"/>
          </a:xfrm>
        </p:spPr>
        <p:txBody>
          <a:bodyPr/>
          <a:lstStyle/>
          <a:p>
            <a:pPr marL="0" lvl="0" indent="0">
              <a:buNone/>
            </a:pPr>
            <a:r>
              <a:rPr lang="en-US" sz="2400" b="1" dirty="0"/>
              <a:t>                     </a:t>
            </a:r>
            <a:r>
              <a:rPr lang="en-US" sz="3200" b="1" dirty="0"/>
              <a:t>PESTEL ANALYSIS </a:t>
            </a:r>
          </a:p>
          <a:p>
            <a:pPr marL="0" lvl="0" indent="0">
              <a:buNone/>
            </a:pPr>
            <a:endParaRPr lang="en-US" sz="2400" dirty="0"/>
          </a:p>
          <a:p>
            <a:pPr lvl="1"/>
            <a:r>
              <a:rPr lang="en-US" sz="2400" dirty="0"/>
              <a:t>Is a management framework that aids in comprehend the external elements influencing the strategy and business choices of an organisation;</a:t>
            </a:r>
          </a:p>
          <a:p>
            <a:pPr lvl="1"/>
            <a:r>
              <a:rPr lang="en-US" sz="2400" dirty="0"/>
              <a:t>businesses have a different set of possibilities and problems in each of these industries( </a:t>
            </a:r>
            <a:r>
              <a:rPr lang="en-GB" sz="2400" b="0" i="0" dirty="0"/>
              <a:t>Gitman, et al 2023).</a:t>
            </a:r>
            <a:endParaRPr lang="en-US" sz="2400" dirty="0"/>
          </a:p>
          <a:p>
            <a:pPr lvl="1"/>
            <a:r>
              <a:rPr lang="en-GB" sz="2400" b="0" i="0" dirty="0"/>
              <a:t>Pestel analyse six factors:</a:t>
            </a:r>
            <a:endParaRPr lang="en-GB" dirty="0"/>
          </a:p>
          <a:p>
            <a:endParaRPr lang="en-US" dirty="0"/>
          </a:p>
        </p:txBody>
      </p:sp>
      <p:pic>
        <p:nvPicPr>
          <p:cNvPr id="4" name="Picture 3" descr="Desk with productivity items">
            <a:extLst>
              <a:ext uri="{FF2B5EF4-FFF2-40B4-BE49-F238E27FC236}">
                <a16:creationId xmlns:a16="http://schemas.microsoft.com/office/drawing/2014/main" id="{77D14E94-04F3-7C2F-223B-65F206087D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/>
        </p:blipFill>
        <p:spPr>
          <a:xfrm>
            <a:off x="0" y="10"/>
            <a:ext cx="6257925" cy="6857990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2AB3198-2B17-96B1-7561-5299F21FCE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5333300"/>
              </p:ext>
            </p:extLst>
          </p:nvPr>
        </p:nvGraphicFramePr>
        <p:xfrm>
          <a:off x="7800975" y="4071937"/>
          <a:ext cx="3457575" cy="27432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457575">
                  <a:extLst>
                    <a:ext uri="{9D8B030D-6E8A-4147-A177-3AD203B41FA5}">
                      <a16:colId xmlns:a16="http://schemas.microsoft.com/office/drawing/2014/main" val="3110102804"/>
                    </a:ext>
                  </a:extLst>
                </a:gridCol>
              </a:tblGrid>
              <a:tr h="442912">
                <a:tc>
                  <a:txBody>
                    <a:bodyPr/>
                    <a:lstStyle/>
                    <a:p>
                      <a:pPr marL="34290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US" sz="2400" dirty="0"/>
                        <a:t>Political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922701"/>
                  </a:ext>
                </a:extLst>
              </a:tr>
              <a:tr h="442912">
                <a:tc>
                  <a:txBody>
                    <a:bodyPr/>
                    <a:lstStyle/>
                    <a:p>
                      <a:pPr marL="34290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US" sz="2400" dirty="0"/>
                        <a:t>Economical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2899730"/>
                  </a:ext>
                </a:extLst>
              </a:tr>
              <a:tr h="442912">
                <a:tc>
                  <a:txBody>
                    <a:bodyPr/>
                    <a:lstStyle/>
                    <a:p>
                      <a:pPr marL="34290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US" sz="2400" dirty="0"/>
                        <a:t>Social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7800421"/>
                  </a:ext>
                </a:extLst>
              </a:tr>
              <a:tr h="442912">
                <a:tc>
                  <a:txBody>
                    <a:bodyPr/>
                    <a:lstStyle/>
                    <a:p>
                      <a:pPr marL="34290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US" sz="2400" dirty="0"/>
                        <a:t>Technological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5022807"/>
                  </a:ext>
                </a:extLst>
              </a:tr>
              <a:tr h="442912">
                <a:tc>
                  <a:txBody>
                    <a:bodyPr/>
                    <a:lstStyle/>
                    <a:p>
                      <a:pPr marL="34290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US" sz="2400" dirty="0"/>
                        <a:t>Environmental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0665437"/>
                  </a:ext>
                </a:extLst>
              </a:tr>
              <a:tr h="442912">
                <a:tc>
                  <a:txBody>
                    <a:bodyPr/>
                    <a:lstStyle/>
                    <a:p>
                      <a:pPr marL="34290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US" sz="2400" dirty="0"/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06353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4768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802752E7-8374-B009-C0EE-326F321892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/>
        </p:blipFill>
        <p:spPr>
          <a:xfrm>
            <a:off x="1" y="10"/>
            <a:ext cx="6315074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CEC09B-EE37-1AB0-E346-5E389A3A4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4412740" cy="1549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/>
              <a:t>PESTEL ANALYSIS WARNER BROS. </a:t>
            </a:r>
            <a:endParaRPr lang="en-US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98B790-5EBB-E1CD-9C84-6ACB217AEB83}"/>
              </a:ext>
            </a:extLst>
          </p:cNvPr>
          <p:cNvSpPr txBox="1"/>
          <p:nvPr/>
        </p:nvSpPr>
        <p:spPr>
          <a:xfrm>
            <a:off x="7531609" y="2114550"/>
            <a:ext cx="4555615" cy="45434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ADVANTAGES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 facilitates strategic thinking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 future danger prediction,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business opportunity maximization,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comprehension of the business environment (CIPD</a:t>
            </a:r>
            <a:r>
              <a:rPr lang="en-US" sz="2400" i="0" u="none" strike="noStrike" dirty="0">
                <a:effectLst/>
              </a:rPr>
              <a:t>,2024)</a:t>
            </a:r>
            <a:r>
              <a:rPr lang="en-US" sz="2400" dirty="0"/>
              <a:t>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DISADVANTAGES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repetition constantly is necessary for good outcomes(CIPD,2024).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</p:txBody>
      </p:sp>
    </p:spTree>
    <p:extLst>
      <p:ext uri="{BB962C8B-B14F-4D97-AF65-F5344CB8AC3E}">
        <p14:creationId xmlns:p14="http://schemas.microsoft.com/office/powerpoint/2010/main" val="1886141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59312-886A-3118-6433-BA7887EAA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58497"/>
            <a:ext cx="10515600" cy="646175"/>
          </a:xfrm>
        </p:spPr>
        <p:txBody>
          <a:bodyPr>
            <a:normAutofit/>
          </a:bodyPr>
          <a:lstStyle/>
          <a:p>
            <a:r>
              <a:rPr lang="en-US" sz="3200" b="1">
                <a:latin typeface="+mn-lt"/>
              </a:rPr>
              <a:t>                     PESTEL ANALYSIS WARNER BROS.</a:t>
            </a:r>
            <a:endParaRPr lang="en-US" sz="3200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10EA747-E2B3-3F3B-BABC-6F75BB990B2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845567299"/>
              </p:ext>
            </p:extLst>
          </p:nvPr>
        </p:nvGraphicFramePr>
        <p:xfrm>
          <a:off x="377952" y="1158240"/>
          <a:ext cx="11545824" cy="55854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7719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5894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59312-886A-3118-6433-BA7887EAA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58497"/>
            <a:ext cx="10515600" cy="646175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+mn-lt"/>
              </a:rPr>
              <a:t>                    PESTEL ANALYSIS WARNER BROS. UK</a:t>
            </a:r>
            <a:endParaRPr lang="en-US" sz="3200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10EA747-E2B3-3F3B-BABC-6F75BB990B2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45827466"/>
              </p:ext>
            </p:extLst>
          </p:nvPr>
        </p:nvGraphicFramePr>
        <p:xfrm>
          <a:off x="377952" y="1158240"/>
          <a:ext cx="11545824" cy="5571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8786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59312-886A-3118-6433-BA7887EAA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58497"/>
            <a:ext cx="10515600" cy="646175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+mn-lt"/>
              </a:rPr>
              <a:t>                              </a:t>
            </a:r>
            <a:r>
              <a:rPr lang="en-US" sz="3200" b="1" dirty="0">
                <a:latin typeface="+mn-lt"/>
              </a:rPr>
              <a:t>PESTEL ANALYSIS WARNER BROS. UK</a:t>
            </a:r>
            <a:endParaRPr lang="en-US" sz="3200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10EA747-E2B3-3F3B-BABC-6F75BB990B2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63361968"/>
              </p:ext>
            </p:extLst>
          </p:nvPr>
        </p:nvGraphicFramePr>
        <p:xfrm>
          <a:off x="377952" y="1158240"/>
          <a:ext cx="11545824" cy="5571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15854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ight Triangle 26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3B415A-798D-F1A4-9115-556B4B8BD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714499"/>
            <a:ext cx="2881871" cy="3954863"/>
          </a:xfrm>
        </p:spPr>
        <p:txBody>
          <a:bodyPr>
            <a:normAutofit/>
          </a:bodyPr>
          <a:lstStyle/>
          <a:p>
            <a:pPr algn="r"/>
            <a:r>
              <a:rPr lang="en-US" sz="4100" dirty="0"/>
              <a:t>                                        </a:t>
            </a:r>
            <a:r>
              <a:rPr lang="en-US" sz="3200" b="1" dirty="0"/>
              <a:t>CONCLUSION</a:t>
            </a:r>
            <a:br>
              <a:rPr lang="en-US" sz="3200" b="1" dirty="0"/>
            </a:br>
            <a:br>
              <a:rPr lang="en-US" sz="3200" b="1" dirty="0"/>
            </a:br>
            <a:endParaRPr lang="en-US" sz="3200" b="1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32889-4AB2-E20E-B858-8F522D480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US" sz="2200"/>
              <a:t>To preserve and expand its market position, Warner Bros. must negotiate a challenging environment impacted by political, economic, social, technical, environmental, and legal considerations.</a:t>
            </a:r>
          </a:p>
          <a:p>
            <a:r>
              <a:rPr lang="en-US" sz="2200"/>
              <a:t>Long-term success requires strategic preparation as well as flexibility in response to these outside influences.</a:t>
            </a:r>
          </a:p>
        </p:txBody>
      </p:sp>
    </p:spTree>
    <p:extLst>
      <p:ext uri="{BB962C8B-B14F-4D97-AF65-F5344CB8AC3E}">
        <p14:creationId xmlns:p14="http://schemas.microsoft.com/office/powerpoint/2010/main" val="1305872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B415A-798D-F1A4-9115-556B4B8BD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212" y="350838"/>
            <a:ext cx="10506075" cy="534988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+mn-lt"/>
              </a:rPr>
              <a:t>                                             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32889-4AB2-E20E-B858-8F522D480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613" y="900114"/>
            <a:ext cx="11730037" cy="5957886"/>
          </a:xfrm>
        </p:spPr>
        <p:txBody>
          <a:bodyPr>
            <a:normAutofit/>
          </a:bodyPr>
          <a:lstStyle/>
          <a:p>
            <a:r>
              <a:rPr lang="en-GB" sz="2400" dirty="0"/>
              <a:t>CIPD,(2024</a:t>
            </a:r>
            <a:r>
              <a:rPr lang="en-GB" sz="2600" i="1" dirty="0"/>
              <a:t>).’</a:t>
            </a:r>
            <a:r>
              <a:rPr lang="en-GB" sz="2600" b="0" i="1" u="none" strike="noStrike" dirty="0">
                <a:effectLst/>
              </a:rPr>
              <a:t> What is a PESTLE analysis and how does it work?’</a:t>
            </a:r>
            <a:r>
              <a:rPr lang="en-GB" sz="2400" b="0" i="1" u="none" strike="noStrike" dirty="0">
                <a:effectLst/>
              </a:rPr>
              <a:t>,</a:t>
            </a:r>
            <a:r>
              <a:rPr lang="en-GB" sz="2400" i="1" dirty="0"/>
              <a:t>{</a:t>
            </a:r>
            <a:r>
              <a:rPr lang="en-GB" sz="2400" dirty="0"/>
              <a:t>Availlable at:https://www.cipd.org/uk/knowledge/factsheets/pestle-analysis-factsheet/#advantages-and-disadvantages-of-a-pestle-analysis},[Accessed on12.12.2024],</a:t>
            </a:r>
          </a:p>
          <a:p>
            <a:r>
              <a:rPr lang="en-GB" sz="24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Gitman L.J.,et al (2023) </a:t>
            </a:r>
            <a:r>
              <a:rPr lang="en-GB" sz="2400" b="0" i="1" u="none" strike="noStrike" dirty="0">
                <a:solidFill>
                  <a:srgbClr val="000000"/>
                </a:solidFill>
                <a:effectLst/>
              </a:rPr>
              <a:t>Introduction to Business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. OpenStax, Rice University,{Avaibllle at;https://openstax.org/details/books/introduction-business},Accessed on 5.12.2024,</a:t>
            </a:r>
            <a:endParaRPr lang="en-GB" sz="2400" dirty="0"/>
          </a:p>
          <a:p>
            <a:r>
              <a:rPr lang="en-GB" sz="2400" dirty="0">
                <a:effectLst/>
              </a:rPr>
              <a:t>ONS. (2023). UK Inflation Rates.Office for National Statistics.{Avalllable at;https://www.ons.gov.uk/economy/inflationandpriceindices/bulletins/consumerpriceinflation</a:t>
            </a:r>
            <a:r>
              <a:rPr lang="en-GB" sz="2400" dirty="0"/>
              <a:t>/},[Accessed on 11.12.2024],</a:t>
            </a:r>
            <a:endParaRPr lang="en-GB" sz="1600" dirty="0">
              <a:effectLst/>
              <a:latin typeface="Helvetica" pitchFamily="2" charset="0"/>
            </a:endParaRPr>
          </a:p>
          <a:p>
            <a:r>
              <a:rPr lang="en-GB" sz="2400" dirty="0">
                <a:effectLst/>
              </a:rPr>
              <a:t>Warner Bros. Discovery,(2021).’</a:t>
            </a:r>
            <a:r>
              <a:rPr lang="en-GB" sz="2400" i="1" dirty="0">
                <a:effectLst/>
              </a:rPr>
              <a:t>Annual report’,</a:t>
            </a:r>
            <a:r>
              <a:rPr lang="en-GB" sz="2400" dirty="0">
                <a:effectLst/>
              </a:rPr>
              <a:t> {Availablle at: </a:t>
            </a:r>
            <a:r>
              <a:rPr lang="en-GB" sz="2400" dirty="0">
                <a:hlinkClick r:id="rId2"/>
              </a:rPr>
              <a:t>https://www.annualreports.com/HostedData/AnnualReportArchive/w/NASDAQ_WBD_2021.pdf},[Accessed</a:t>
            </a:r>
            <a:r>
              <a:rPr lang="en-GB" sz="2400" dirty="0"/>
              <a:t> on;10.12.2024],</a:t>
            </a:r>
          </a:p>
          <a:p>
            <a:r>
              <a:rPr lang="en-GB" sz="2400" dirty="0">
                <a:effectLst/>
              </a:rPr>
              <a:t>Warner Bros. Discovery,(2021). ‘</a:t>
            </a:r>
            <a:r>
              <a:rPr lang="en-GB" sz="2400" i="1" dirty="0">
                <a:effectLst/>
              </a:rPr>
              <a:t>Written evidence</a:t>
            </a:r>
            <a:r>
              <a:rPr lang="en-GB" sz="2400" dirty="0">
                <a:effectLst/>
              </a:rPr>
              <a:t>’ ,{Availablle at:</a:t>
            </a:r>
            <a:r>
              <a:rPr lang="en-GB" sz="2600" i="1" dirty="0">
                <a:effectLst/>
              </a:rPr>
              <a:t> </a:t>
            </a:r>
            <a:r>
              <a:rPr lang="en-GB" sz="2400" dirty="0">
                <a:effectLst/>
              </a:rPr>
              <a:t>https://committees.parliament.uk/writtenevidence/125829/pdf/, submitted by Warner Bros. Discovery’} ; [Accessed on 10 December 2024].</a:t>
            </a:r>
          </a:p>
          <a:p>
            <a:endParaRPr lang="en-GB" sz="2400" dirty="0">
              <a:effectLst/>
            </a:endParaRPr>
          </a:p>
          <a:p>
            <a:endParaRPr lang="en-GB" sz="2400" dirty="0">
              <a:effectLst/>
            </a:endParaRPr>
          </a:p>
          <a:p>
            <a:endParaRPr lang="en-GB" sz="2400" dirty="0"/>
          </a:p>
          <a:p>
            <a:endParaRPr lang="en-GB" sz="2400" dirty="0">
              <a:effectLst/>
            </a:endParaRPr>
          </a:p>
          <a:p>
            <a:endParaRPr lang="en-GB" sz="2400" dirty="0">
              <a:effectLst/>
            </a:endParaRPr>
          </a:p>
          <a:p>
            <a:endParaRPr lang="en-GB" sz="2400" dirty="0">
              <a:effectLst/>
            </a:endParaRPr>
          </a:p>
          <a:p>
            <a:endParaRPr lang="en-GB" sz="2400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224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78508</TotalTime>
  <Words>725</Words>
  <Application>Microsoft Macintosh PowerPoint</Application>
  <PresentationFormat>Widescreen</PresentationFormat>
  <Paragraphs>68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Courier New</vt:lpstr>
      <vt:lpstr>Helvetica</vt:lpstr>
      <vt:lpstr>Office Theme</vt:lpstr>
      <vt:lpstr> WARNER BROS. PESTEL ANALYSIS</vt:lpstr>
      <vt:lpstr>PowerPoint Presentation</vt:lpstr>
      <vt:lpstr>PESTEL ANALYSIS WARNER BROS. </vt:lpstr>
      <vt:lpstr>                     PESTEL ANALYSIS WARNER BROS.</vt:lpstr>
      <vt:lpstr>                    PESTEL ANALYSIS WARNER BROS. UK</vt:lpstr>
      <vt:lpstr>                              PESTEL ANALYSIS WARNER BROS. UK</vt:lpstr>
      <vt:lpstr>                                        CONCLUSION  </vt:lpstr>
      <vt:lpstr>                    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Marilena Mihai</dc:creator>
  <cp:lastModifiedBy>Marilena Mihai</cp:lastModifiedBy>
  <cp:revision>3</cp:revision>
  <dcterms:created xsi:type="dcterms:W3CDTF">2024-07-12T09:53:10Z</dcterms:created>
  <dcterms:modified xsi:type="dcterms:W3CDTF">2024-12-15T21:23:59Z</dcterms:modified>
</cp:coreProperties>
</file>