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07" r:id="rId2"/>
    <p:sldId id="408" r:id="rId3"/>
    <p:sldId id="409" r:id="rId4"/>
    <p:sldId id="398" r:id="rId5"/>
    <p:sldId id="388" r:id="rId6"/>
    <p:sldId id="410" r:id="rId7"/>
    <p:sldId id="413" r:id="rId8"/>
    <p:sldId id="411" r:id="rId9"/>
    <p:sldId id="418" r:id="rId10"/>
    <p:sldId id="389" r:id="rId11"/>
    <p:sldId id="412" r:id="rId12"/>
    <p:sldId id="419" r:id="rId13"/>
    <p:sldId id="394" r:id="rId14"/>
    <p:sldId id="420" r:id="rId15"/>
    <p:sldId id="421" r:id="rId16"/>
    <p:sldId id="422" r:id="rId17"/>
    <p:sldId id="415" r:id="rId18"/>
    <p:sldId id="417" r:id="rId19"/>
    <p:sldId id="432" r:id="rId20"/>
    <p:sldId id="399" r:id="rId21"/>
    <p:sldId id="395" r:id="rId22"/>
    <p:sldId id="390" r:id="rId23"/>
    <p:sldId id="425" r:id="rId24"/>
    <p:sldId id="273" r:id="rId25"/>
    <p:sldId id="426" r:id="rId26"/>
    <p:sldId id="396" r:id="rId27"/>
    <p:sldId id="428" r:id="rId28"/>
    <p:sldId id="401" r:id="rId29"/>
    <p:sldId id="283" r:id="rId30"/>
    <p:sldId id="287" r:id="rId31"/>
    <p:sldId id="286" r:id="rId32"/>
    <p:sldId id="284" r:id="rId33"/>
    <p:sldId id="406" r:id="rId34"/>
    <p:sldId id="431" r:id="rId35"/>
    <p:sldId id="429" r:id="rId36"/>
    <p:sldId id="403" r:id="rId37"/>
    <p:sldId id="404" r:id="rId38"/>
    <p:sldId id="405" r:id="rId39"/>
    <p:sldId id="272" r:id="rId40"/>
    <p:sldId id="262" r:id="rId41"/>
    <p:sldId id="271" r:id="rId42"/>
    <p:sldId id="430" r:id="rId43"/>
    <p:sldId id="289" r:id="rId44"/>
    <p:sldId id="414" r:id="rId45"/>
    <p:sldId id="39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8B08E7-22B8-45EE-BC8D-3C10AD4EFC81}" v="47" dt="2023-03-02T21:52:56.551"/>
    <p1510:client id="{A5514127-91CE-9B5B-845C-DB909E4CCEF4}" v="23" dt="2023-03-03T08:32:52.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82" autoAdjust="0"/>
    <p:restoredTop sz="94249" autoAdjust="0"/>
  </p:normalViewPr>
  <p:slideViewPr>
    <p:cSldViewPr snapToGrid="0">
      <p:cViewPr varScale="1">
        <p:scale>
          <a:sx n="68" d="100"/>
          <a:sy n="68" d="100"/>
        </p:scale>
        <p:origin x="576" y="60"/>
      </p:cViewPr>
      <p:guideLst/>
    </p:cSldViewPr>
  </p:slideViewPr>
  <p:outlineViewPr>
    <p:cViewPr>
      <p:scale>
        <a:sx n="33" d="100"/>
        <a:sy n="33" d="100"/>
      </p:scale>
      <p:origin x="0" y="0"/>
    </p:cViewPr>
  </p:outlineViewPr>
  <p:notesTextViewPr>
    <p:cViewPr>
      <p:scale>
        <a:sx n="33" d="100"/>
        <a:sy n="33" d="100"/>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5F8B08E7-22B8-45EE-BC8D-3C10AD4EFC81}"/>
    <pc:docChg chg="undo custSel addSld delSld modSld sldOrd">
      <pc:chgData name="Jane Davies" userId="ece06c1e-1fe5-4526-9740-3b5872e790df" providerId="ADAL" clId="{5F8B08E7-22B8-45EE-BC8D-3C10AD4EFC81}" dt="2023-03-02T21:52:56.551" v="544"/>
      <pc:docMkLst>
        <pc:docMk/>
      </pc:docMkLst>
      <pc:sldChg chg="ord">
        <pc:chgData name="Jane Davies" userId="ece06c1e-1fe5-4526-9740-3b5872e790df" providerId="ADAL" clId="{5F8B08E7-22B8-45EE-BC8D-3C10AD4EFC81}" dt="2023-03-02T21:51:35.215" v="523"/>
        <pc:sldMkLst>
          <pc:docMk/>
          <pc:sldMk cId="501292533" sldId="273"/>
        </pc:sldMkLst>
      </pc:sldChg>
      <pc:sldChg chg="ord">
        <pc:chgData name="Jane Davies" userId="ece06c1e-1fe5-4526-9740-3b5872e790df" providerId="ADAL" clId="{5F8B08E7-22B8-45EE-BC8D-3C10AD4EFC81}" dt="2023-03-02T21:52:36.520" v="542"/>
        <pc:sldMkLst>
          <pc:docMk/>
          <pc:sldMk cId="3455581242" sldId="283"/>
        </pc:sldMkLst>
      </pc:sldChg>
      <pc:sldChg chg="del">
        <pc:chgData name="Jane Davies" userId="ece06c1e-1fe5-4526-9740-3b5872e790df" providerId="ADAL" clId="{5F8B08E7-22B8-45EE-BC8D-3C10AD4EFC81}" dt="2023-03-02T21:52:52.288" v="543" actId="2696"/>
        <pc:sldMkLst>
          <pc:docMk/>
          <pc:sldMk cId="239642395" sldId="284"/>
        </pc:sldMkLst>
      </pc:sldChg>
      <pc:sldChg chg="add">
        <pc:chgData name="Jane Davies" userId="ece06c1e-1fe5-4526-9740-3b5872e790df" providerId="ADAL" clId="{5F8B08E7-22B8-45EE-BC8D-3C10AD4EFC81}" dt="2023-03-02T21:52:56.551" v="544"/>
        <pc:sldMkLst>
          <pc:docMk/>
          <pc:sldMk cId="1980320681" sldId="284"/>
        </pc:sldMkLst>
      </pc:sldChg>
      <pc:sldChg chg="del">
        <pc:chgData name="Jane Davies" userId="ece06c1e-1fe5-4526-9740-3b5872e790df" providerId="ADAL" clId="{5F8B08E7-22B8-45EE-BC8D-3C10AD4EFC81}" dt="2023-03-02T21:52:52.288" v="543" actId="2696"/>
        <pc:sldMkLst>
          <pc:docMk/>
          <pc:sldMk cId="435631565" sldId="286"/>
        </pc:sldMkLst>
      </pc:sldChg>
      <pc:sldChg chg="add">
        <pc:chgData name="Jane Davies" userId="ece06c1e-1fe5-4526-9740-3b5872e790df" providerId="ADAL" clId="{5F8B08E7-22B8-45EE-BC8D-3C10AD4EFC81}" dt="2023-03-02T21:52:56.551" v="544"/>
        <pc:sldMkLst>
          <pc:docMk/>
          <pc:sldMk cId="3342916668" sldId="286"/>
        </pc:sldMkLst>
      </pc:sldChg>
      <pc:sldChg chg="add">
        <pc:chgData name="Jane Davies" userId="ece06c1e-1fe5-4526-9740-3b5872e790df" providerId="ADAL" clId="{5F8B08E7-22B8-45EE-BC8D-3C10AD4EFC81}" dt="2023-03-02T21:52:56.551" v="544"/>
        <pc:sldMkLst>
          <pc:docMk/>
          <pc:sldMk cId="1422663302" sldId="287"/>
        </pc:sldMkLst>
      </pc:sldChg>
      <pc:sldChg chg="del">
        <pc:chgData name="Jane Davies" userId="ece06c1e-1fe5-4526-9740-3b5872e790df" providerId="ADAL" clId="{5F8B08E7-22B8-45EE-BC8D-3C10AD4EFC81}" dt="2023-03-02T21:52:52.288" v="543" actId="2696"/>
        <pc:sldMkLst>
          <pc:docMk/>
          <pc:sldMk cId="1677874336" sldId="287"/>
        </pc:sldMkLst>
      </pc:sldChg>
      <pc:sldChg chg="del">
        <pc:chgData name="Jane Davies" userId="ece06c1e-1fe5-4526-9740-3b5872e790df" providerId="ADAL" clId="{5F8B08E7-22B8-45EE-BC8D-3C10AD4EFC81}" dt="2023-03-02T21:52:07.302" v="534" actId="47"/>
        <pc:sldMkLst>
          <pc:docMk/>
          <pc:sldMk cId="3552479163" sldId="292"/>
        </pc:sldMkLst>
      </pc:sldChg>
      <pc:sldChg chg="addSp modSp mod ord setBg">
        <pc:chgData name="Jane Davies" userId="ece06c1e-1fe5-4526-9740-3b5872e790df" providerId="ADAL" clId="{5F8B08E7-22B8-45EE-BC8D-3C10AD4EFC81}" dt="2023-03-02T20:40:26.928" v="300" actId="26606"/>
        <pc:sldMkLst>
          <pc:docMk/>
          <pc:sldMk cId="2546141971" sldId="388"/>
        </pc:sldMkLst>
        <pc:spChg chg="mod">
          <ac:chgData name="Jane Davies" userId="ece06c1e-1fe5-4526-9740-3b5872e790df" providerId="ADAL" clId="{5F8B08E7-22B8-45EE-BC8D-3C10AD4EFC81}" dt="2023-03-02T20:40:26.928" v="300" actId="26606"/>
          <ac:spMkLst>
            <pc:docMk/>
            <pc:sldMk cId="2546141971" sldId="388"/>
            <ac:spMk id="2" creationId="{5F1C507F-DCAB-467A-AF36-9BF54D9A79AA}"/>
          </ac:spMkLst>
        </pc:spChg>
        <pc:spChg chg="mod">
          <ac:chgData name="Jane Davies" userId="ece06c1e-1fe5-4526-9740-3b5872e790df" providerId="ADAL" clId="{5F8B08E7-22B8-45EE-BC8D-3C10AD4EFC81}" dt="2023-03-02T20:40:26.928" v="300" actId="26606"/>
          <ac:spMkLst>
            <pc:docMk/>
            <pc:sldMk cId="2546141971" sldId="388"/>
            <ac:spMk id="3" creationId="{4EB73856-AD6C-4FA7-8C69-8D46D2217574}"/>
          </ac:spMkLst>
        </pc:spChg>
        <pc:spChg chg="add">
          <ac:chgData name="Jane Davies" userId="ece06c1e-1fe5-4526-9740-3b5872e790df" providerId="ADAL" clId="{5F8B08E7-22B8-45EE-BC8D-3C10AD4EFC81}" dt="2023-03-02T20:40:26.928" v="300" actId="26606"/>
          <ac:spMkLst>
            <pc:docMk/>
            <pc:sldMk cId="2546141971" sldId="388"/>
            <ac:spMk id="8" creationId="{1BB867FF-FC45-48F7-8104-F89BE54909F1}"/>
          </ac:spMkLst>
        </pc:spChg>
        <pc:spChg chg="add">
          <ac:chgData name="Jane Davies" userId="ece06c1e-1fe5-4526-9740-3b5872e790df" providerId="ADAL" clId="{5F8B08E7-22B8-45EE-BC8D-3C10AD4EFC81}" dt="2023-03-02T20:40:26.928" v="300" actId="26606"/>
          <ac:spMkLst>
            <pc:docMk/>
            <pc:sldMk cId="2546141971" sldId="388"/>
            <ac:spMk id="10" creationId="{8BB56887-D0D5-4F0C-9E19-7247EB83C8B7}"/>
          </ac:spMkLst>
        </pc:spChg>
        <pc:spChg chg="add">
          <ac:chgData name="Jane Davies" userId="ece06c1e-1fe5-4526-9740-3b5872e790df" providerId="ADAL" clId="{5F8B08E7-22B8-45EE-BC8D-3C10AD4EFC81}" dt="2023-03-02T20:40:26.928" v="300" actId="26606"/>
          <ac:spMkLst>
            <pc:docMk/>
            <pc:sldMk cId="2546141971" sldId="388"/>
            <ac:spMk id="12" creationId="{081E4A58-353D-44AE-B2FC-2A74E2E400F7}"/>
          </ac:spMkLst>
        </pc:spChg>
      </pc:sldChg>
      <pc:sldChg chg="modSp mod">
        <pc:chgData name="Jane Davies" userId="ece06c1e-1fe5-4526-9740-3b5872e790df" providerId="ADAL" clId="{5F8B08E7-22B8-45EE-BC8D-3C10AD4EFC81}" dt="2023-03-02T21:36:32.413" v="437" actId="6549"/>
        <pc:sldMkLst>
          <pc:docMk/>
          <pc:sldMk cId="999002697" sldId="394"/>
        </pc:sldMkLst>
        <pc:spChg chg="mod">
          <ac:chgData name="Jane Davies" userId="ece06c1e-1fe5-4526-9740-3b5872e790df" providerId="ADAL" clId="{5F8B08E7-22B8-45EE-BC8D-3C10AD4EFC81}" dt="2023-03-02T21:28:06.346" v="362" actId="1076"/>
          <ac:spMkLst>
            <pc:docMk/>
            <pc:sldMk cId="999002697" sldId="394"/>
            <ac:spMk id="2" creationId="{169C688D-B927-4FBF-A4BF-1E2119710968}"/>
          </ac:spMkLst>
        </pc:spChg>
        <pc:spChg chg="mod">
          <ac:chgData name="Jane Davies" userId="ece06c1e-1fe5-4526-9740-3b5872e790df" providerId="ADAL" clId="{5F8B08E7-22B8-45EE-BC8D-3C10AD4EFC81}" dt="2023-03-02T21:36:32.413" v="437" actId="6549"/>
          <ac:spMkLst>
            <pc:docMk/>
            <pc:sldMk cId="999002697" sldId="394"/>
            <ac:spMk id="3" creationId="{A01FBBAD-1E95-437D-844C-10F462FE2512}"/>
          </ac:spMkLst>
        </pc:spChg>
      </pc:sldChg>
      <pc:sldChg chg="addSp modSp mod ord setBg">
        <pc:chgData name="Jane Davies" userId="ece06c1e-1fe5-4526-9740-3b5872e790df" providerId="ADAL" clId="{5F8B08E7-22B8-45EE-BC8D-3C10AD4EFC81}" dt="2023-03-02T21:50:53.262" v="513" actId="14100"/>
        <pc:sldMkLst>
          <pc:docMk/>
          <pc:sldMk cId="3334095493" sldId="395"/>
        </pc:sldMkLst>
        <pc:spChg chg="mod">
          <ac:chgData name="Jane Davies" userId="ece06c1e-1fe5-4526-9740-3b5872e790df" providerId="ADAL" clId="{5F8B08E7-22B8-45EE-BC8D-3C10AD4EFC81}" dt="2023-03-02T21:50:22.421" v="507" actId="26606"/>
          <ac:spMkLst>
            <pc:docMk/>
            <pc:sldMk cId="3334095493" sldId="395"/>
            <ac:spMk id="2" creationId="{77C0707E-EB4C-432D-9273-E1CB2FD96509}"/>
          </ac:spMkLst>
        </pc:spChg>
        <pc:spChg chg="mod ord">
          <ac:chgData name="Jane Davies" userId="ece06c1e-1fe5-4526-9740-3b5872e790df" providerId="ADAL" clId="{5F8B08E7-22B8-45EE-BC8D-3C10AD4EFC81}" dt="2023-03-02T21:50:38.702" v="510" actId="20577"/>
          <ac:spMkLst>
            <pc:docMk/>
            <pc:sldMk cId="3334095493" sldId="395"/>
            <ac:spMk id="3" creationId="{C3B40580-3A98-45C9-85EB-E06DD54C9025}"/>
          </ac:spMkLst>
        </pc:spChg>
        <pc:spChg chg="add">
          <ac:chgData name="Jane Davies" userId="ece06c1e-1fe5-4526-9740-3b5872e790df" providerId="ADAL" clId="{5F8B08E7-22B8-45EE-BC8D-3C10AD4EFC81}" dt="2023-03-02T21:50:22.421" v="507" actId="26606"/>
          <ac:spMkLst>
            <pc:docMk/>
            <pc:sldMk cId="3334095493" sldId="395"/>
            <ac:spMk id="10" creationId="{92468898-5A6E-4D55-85EC-308E785EE06C}"/>
          </ac:spMkLst>
        </pc:spChg>
        <pc:spChg chg="add">
          <ac:chgData name="Jane Davies" userId="ece06c1e-1fe5-4526-9740-3b5872e790df" providerId="ADAL" clId="{5F8B08E7-22B8-45EE-BC8D-3C10AD4EFC81}" dt="2023-03-02T21:50:22.421" v="507" actId="26606"/>
          <ac:spMkLst>
            <pc:docMk/>
            <pc:sldMk cId="3334095493" sldId="395"/>
            <ac:spMk id="12" creationId="{3E23A947-2D45-4208-AE2B-64948C87A3EB}"/>
          </ac:spMkLst>
        </pc:spChg>
        <pc:spChg chg="add">
          <ac:chgData name="Jane Davies" userId="ece06c1e-1fe5-4526-9740-3b5872e790df" providerId="ADAL" clId="{5F8B08E7-22B8-45EE-BC8D-3C10AD4EFC81}" dt="2023-03-02T21:50:22.421" v="507" actId="26606"/>
          <ac:spMkLst>
            <pc:docMk/>
            <pc:sldMk cId="3334095493" sldId="395"/>
            <ac:spMk id="14" creationId="{E5BBB0F9-6A59-4D02-A9C7-A2D6516684CE}"/>
          </ac:spMkLst>
        </pc:spChg>
        <pc:picChg chg="add mod">
          <ac:chgData name="Jane Davies" userId="ece06c1e-1fe5-4526-9740-3b5872e790df" providerId="ADAL" clId="{5F8B08E7-22B8-45EE-BC8D-3C10AD4EFC81}" dt="2023-03-02T21:50:53.262" v="513" actId="14100"/>
          <ac:picMkLst>
            <pc:docMk/>
            <pc:sldMk cId="3334095493" sldId="395"/>
            <ac:picMk id="5" creationId="{8AA43B21-8167-3881-F719-A7716F8C6790}"/>
          </ac:picMkLst>
        </pc:picChg>
      </pc:sldChg>
      <pc:sldChg chg="ord">
        <pc:chgData name="Jane Davies" userId="ece06c1e-1fe5-4526-9740-3b5872e790df" providerId="ADAL" clId="{5F8B08E7-22B8-45EE-BC8D-3C10AD4EFC81}" dt="2023-03-02T21:51:48.297" v="529"/>
        <pc:sldMkLst>
          <pc:docMk/>
          <pc:sldMk cId="3184502988" sldId="396"/>
        </pc:sldMkLst>
      </pc:sldChg>
      <pc:sldChg chg="del">
        <pc:chgData name="Jane Davies" userId="ece06c1e-1fe5-4526-9740-3b5872e790df" providerId="ADAL" clId="{5F8B08E7-22B8-45EE-BC8D-3C10AD4EFC81}" dt="2023-03-02T21:50:59.610" v="514" actId="47"/>
        <pc:sldMkLst>
          <pc:docMk/>
          <pc:sldMk cId="1925369509" sldId="397"/>
        </pc:sldMkLst>
      </pc:sldChg>
      <pc:sldChg chg="addSp delSp modSp mod setBg">
        <pc:chgData name="Jane Davies" userId="ece06c1e-1fe5-4526-9740-3b5872e790df" providerId="ADAL" clId="{5F8B08E7-22B8-45EE-BC8D-3C10AD4EFC81}" dt="2023-03-02T20:40:16.765" v="299" actId="20577"/>
        <pc:sldMkLst>
          <pc:docMk/>
          <pc:sldMk cId="1879510968" sldId="398"/>
        </pc:sldMkLst>
        <pc:spChg chg="mod">
          <ac:chgData name="Jane Davies" userId="ece06c1e-1fe5-4526-9740-3b5872e790df" providerId="ADAL" clId="{5F8B08E7-22B8-45EE-BC8D-3C10AD4EFC81}" dt="2023-03-02T20:21:22.363" v="254" actId="26606"/>
          <ac:spMkLst>
            <pc:docMk/>
            <pc:sldMk cId="1879510968" sldId="398"/>
            <ac:spMk id="2" creationId="{63142880-D6D3-49F0-B3DF-7D415095C219}"/>
          </ac:spMkLst>
        </pc:spChg>
        <pc:spChg chg="del">
          <ac:chgData name="Jane Davies" userId="ece06c1e-1fe5-4526-9740-3b5872e790df" providerId="ADAL" clId="{5F8B08E7-22B8-45EE-BC8D-3C10AD4EFC81}" dt="2023-03-02T20:21:22.363" v="254" actId="26606"/>
          <ac:spMkLst>
            <pc:docMk/>
            <pc:sldMk cId="1879510968" sldId="398"/>
            <ac:spMk id="3" creationId="{60ADBAC0-1B11-40F4-845E-A0B352CAC2A4}"/>
          </ac:spMkLst>
        </pc:spChg>
        <pc:graphicFrameChg chg="add mod">
          <ac:chgData name="Jane Davies" userId="ece06c1e-1fe5-4526-9740-3b5872e790df" providerId="ADAL" clId="{5F8B08E7-22B8-45EE-BC8D-3C10AD4EFC81}" dt="2023-03-02T20:40:16.765" v="299" actId="20577"/>
          <ac:graphicFrameMkLst>
            <pc:docMk/>
            <pc:sldMk cId="1879510968" sldId="398"/>
            <ac:graphicFrameMk id="5" creationId="{9C7BA98D-03CF-2C9E-068C-AA8CB272CE39}"/>
          </ac:graphicFrameMkLst>
        </pc:graphicFrameChg>
      </pc:sldChg>
      <pc:sldChg chg="addSp delSp modSp mod">
        <pc:chgData name="Jane Davies" userId="ece06c1e-1fe5-4526-9740-3b5872e790df" providerId="ADAL" clId="{5F8B08E7-22B8-45EE-BC8D-3C10AD4EFC81}" dt="2023-03-02T21:40:13.117" v="458" actId="14100"/>
        <pc:sldMkLst>
          <pc:docMk/>
          <pc:sldMk cId="2596072584" sldId="399"/>
        </pc:sldMkLst>
        <pc:picChg chg="del">
          <ac:chgData name="Jane Davies" userId="ece06c1e-1fe5-4526-9740-3b5872e790df" providerId="ADAL" clId="{5F8B08E7-22B8-45EE-BC8D-3C10AD4EFC81}" dt="2023-03-02T21:40:04.183" v="455" actId="478"/>
          <ac:picMkLst>
            <pc:docMk/>
            <pc:sldMk cId="2596072584" sldId="399"/>
            <ac:picMk id="3" creationId="{DD9AFE67-A176-475D-9259-56FDA7E44E69}"/>
          </ac:picMkLst>
        </pc:picChg>
        <pc:picChg chg="add mod">
          <ac:chgData name="Jane Davies" userId="ece06c1e-1fe5-4526-9740-3b5872e790df" providerId="ADAL" clId="{5F8B08E7-22B8-45EE-BC8D-3C10AD4EFC81}" dt="2023-03-02T21:40:13.117" v="458" actId="14100"/>
          <ac:picMkLst>
            <pc:docMk/>
            <pc:sldMk cId="2596072584" sldId="399"/>
            <ac:picMk id="4" creationId="{B83104A0-B502-EB59-E09F-532458558960}"/>
          </ac:picMkLst>
        </pc:picChg>
      </pc:sldChg>
      <pc:sldChg chg="ord">
        <pc:chgData name="Jane Davies" userId="ece06c1e-1fe5-4526-9740-3b5872e790df" providerId="ADAL" clId="{5F8B08E7-22B8-45EE-BC8D-3C10AD4EFC81}" dt="2023-03-02T14:37:08.765" v="26"/>
        <pc:sldMkLst>
          <pc:docMk/>
          <pc:sldMk cId="3536230863" sldId="401"/>
        </pc:sldMkLst>
      </pc:sldChg>
      <pc:sldChg chg="del">
        <pc:chgData name="Jane Davies" userId="ece06c1e-1fe5-4526-9740-3b5872e790df" providerId="ADAL" clId="{5F8B08E7-22B8-45EE-BC8D-3C10AD4EFC81}" dt="2023-03-02T21:52:01.320" v="533" actId="47"/>
        <pc:sldMkLst>
          <pc:docMk/>
          <pc:sldMk cId="3464784672" sldId="402"/>
        </pc:sldMkLst>
      </pc:sldChg>
      <pc:sldChg chg="del">
        <pc:chgData name="Jane Davies" userId="ece06c1e-1fe5-4526-9740-3b5872e790df" providerId="ADAL" clId="{5F8B08E7-22B8-45EE-BC8D-3C10AD4EFC81}" dt="2023-03-02T21:52:52.288" v="543" actId="2696"/>
        <pc:sldMkLst>
          <pc:docMk/>
          <pc:sldMk cId="2458358959" sldId="406"/>
        </pc:sldMkLst>
      </pc:sldChg>
      <pc:sldChg chg="add">
        <pc:chgData name="Jane Davies" userId="ece06c1e-1fe5-4526-9740-3b5872e790df" providerId="ADAL" clId="{5F8B08E7-22B8-45EE-BC8D-3C10AD4EFC81}" dt="2023-03-02T21:52:56.551" v="544"/>
        <pc:sldMkLst>
          <pc:docMk/>
          <pc:sldMk cId="2588413547" sldId="406"/>
        </pc:sldMkLst>
      </pc:sldChg>
      <pc:sldChg chg="addSp modSp mod setBg">
        <pc:chgData name="Jane Davies" userId="ece06c1e-1fe5-4526-9740-3b5872e790df" providerId="ADAL" clId="{5F8B08E7-22B8-45EE-BC8D-3C10AD4EFC81}" dt="2023-03-02T20:08:14.662" v="119" actId="1076"/>
        <pc:sldMkLst>
          <pc:docMk/>
          <pc:sldMk cId="3520674327" sldId="407"/>
        </pc:sldMkLst>
        <pc:spChg chg="mod">
          <ac:chgData name="Jane Davies" userId="ece06c1e-1fe5-4526-9740-3b5872e790df" providerId="ADAL" clId="{5F8B08E7-22B8-45EE-BC8D-3C10AD4EFC81}" dt="2023-03-02T20:07:32.362" v="117" actId="26606"/>
          <ac:spMkLst>
            <pc:docMk/>
            <pc:sldMk cId="3520674327" sldId="407"/>
            <ac:spMk id="2" creationId="{3E7EF3B6-5983-A923-E06B-F892B7FF013C}"/>
          </ac:spMkLst>
        </pc:spChg>
        <pc:spChg chg="mod">
          <ac:chgData name="Jane Davies" userId="ece06c1e-1fe5-4526-9740-3b5872e790df" providerId="ADAL" clId="{5F8B08E7-22B8-45EE-BC8D-3C10AD4EFC81}" dt="2023-03-02T20:07:32.362" v="117" actId="26606"/>
          <ac:spMkLst>
            <pc:docMk/>
            <pc:sldMk cId="3520674327" sldId="407"/>
            <ac:spMk id="3" creationId="{6A0067F2-6FB2-419C-53F1-EE504925E684}"/>
          </ac:spMkLst>
        </pc:spChg>
        <pc:spChg chg="add">
          <ac:chgData name="Jane Davies" userId="ece06c1e-1fe5-4526-9740-3b5872e790df" providerId="ADAL" clId="{5F8B08E7-22B8-45EE-BC8D-3C10AD4EFC81}" dt="2023-03-02T20:07:32.362" v="117" actId="26606"/>
          <ac:spMkLst>
            <pc:docMk/>
            <pc:sldMk cId="3520674327" sldId="407"/>
            <ac:spMk id="8" creationId="{C475749F-F487-4EFB-ABC7-C1359590EB76}"/>
          </ac:spMkLst>
        </pc:spChg>
        <pc:spChg chg="add">
          <ac:chgData name="Jane Davies" userId="ece06c1e-1fe5-4526-9740-3b5872e790df" providerId="ADAL" clId="{5F8B08E7-22B8-45EE-BC8D-3C10AD4EFC81}" dt="2023-03-02T20:07:32.362" v="117" actId="26606"/>
          <ac:spMkLst>
            <pc:docMk/>
            <pc:sldMk cId="3520674327" sldId="407"/>
            <ac:spMk id="10" creationId="{16D6FAA8-41A5-46EA-A8AB-E9D2754A6F32}"/>
          </ac:spMkLst>
        </pc:spChg>
        <pc:picChg chg="add mod">
          <ac:chgData name="Jane Davies" userId="ece06c1e-1fe5-4526-9740-3b5872e790df" providerId="ADAL" clId="{5F8B08E7-22B8-45EE-BC8D-3C10AD4EFC81}" dt="2023-03-02T20:08:14.662" v="119" actId="1076"/>
          <ac:picMkLst>
            <pc:docMk/>
            <pc:sldMk cId="3520674327" sldId="407"/>
            <ac:picMk id="5" creationId="{A7E132E6-D709-5696-F821-B7D220128A92}"/>
          </ac:picMkLst>
        </pc:picChg>
      </pc:sldChg>
      <pc:sldChg chg="addSp modSp mod setBg">
        <pc:chgData name="Jane Davies" userId="ece06c1e-1fe5-4526-9740-3b5872e790df" providerId="ADAL" clId="{5F8B08E7-22B8-45EE-BC8D-3C10AD4EFC81}" dt="2023-03-02T20:10:04.942" v="197" actId="20577"/>
        <pc:sldMkLst>
          <pc:docMk/>
          <pc:sldMk cId="3329253891" sldId="408"/>
        </pc:sldMkLst>
        <pc:spChg chg="mod">
          <ac:chgData name="Jane Davies" userId="ece06c1e-1fe5-4526-9740-3b5872e790df" providerId="ADAL" clId="{5F8B08E7-22B8-45EE-BC8D-3C10AD4EFC81}" dt="2023-03-02T20:08:57.369" v="122" actId="26606"/>
          <ac:spMkLst>
            <pc:docMk/>
            <pc:sldMk cId="3329253891" sldId="408"/>
            <ac:spMk id="2" creationId="{1882878B-873B-99B7-C1E1-881744FF8880}"/>
          </ac:spMkLst>
        </pc:spChg>
        <pc:spChg chg="mod">
          <ac:chgData name="Jane Davies" userId="ece06c1e-1fe5-4526-9740-3b5872e790df" providerId="ADAL" clId="{5F8B08E7-22B8-45EE-BC8D-3C10AD4EFC81}" dt="2023-03-02T20:10:04.942" v="197" actId="20577"/>
          <ac:spMkLst>
            <pc:docMk/>
            <pc:sldMk cId="3329253891" sldId="408"/>
            <ac:spMk id="3" creationId="{332B1EFA-F4C3-D7A8-6F3D-068C550ED429}"/>
          </ac:spMkLst>
        </pc:spChg>
        <pc:spChg chg="add">
          <ac:chgData name="Jane Davies" userId="ece06c1e-1fe5-4526-9740-3b5872e790df" providerId="ADAL" clId="{5F8B08E7-22B8-45EE-BC8D-3C10AD4EFC81}" dt="2023-03-02T20:08:57.369" v="122" actId="26606"/>
          <ac:spMkLst>
            <pc:docMk/>
            <pc:sldMk cId="3329253891" sldId="408"/>
            <ac:spMk id="9" creationId="{CB6E2F43-29E9-49D9-91FC-E5FEFAAA70DE}"/>
          </ac:spMkLst>
        </pc:spChg>
        <pc:spChg chg="add">
          <ac:chgData name="Jane Davies" userId="ece06c1e-1fe5-4526-9740-3b5872e790df" providerId="ADAL" clId="{5F8B08E7-22B8-45EE-BC8D-3C10AD4EFC81}" dt="2023-03-02T20:08:57.369" v="122" actId="26606"/>
          <ac:spMkLst>
            <pc:docMk/>
            <pc:sldMk cId="3329253891" sldId="408"/>
            <ac:spMk id="11" creationId="{3BA62E19-CD42-4C09-B825-844B4943D49D}"/>
          </ac:spMkLst>
        </pc:spChg>
        <pc:spChg chg="add">
          <ac:chgData name="Jane Davies" userId="ece06c1e-1fe5-4526-9740-3b5872e790df" providerId="ADAL" clId="{5F8B08E7-22B8-45EE-BC8D-3C10AD4EFC81}" dt="2023-03-02T20:08:57.369" v="122" actId="26606"/>
          <ac:spMkLst>
            <pc:docMk/>
            <pc:sldMk cId="3329253891" sldId="408"/>
            <ac:spMk id="13" creationId="{8E63CC27-1C86-4653-8866-79C24C5C51FB}"/>
          </ac:spMkLst>
        </pc:spChg>
        <pc:picChg chg="add">
          <ac:chgData name="Jane Davies" userId="ece06c1e-1fe5-4526-9740-3b5872e790df" providerId="ADAL" clId="{5F8B08E7-22B8-45EE-BC8D-3C10AD4EFC81}" dt="2023-03-02T20:08:57.369" v="122" actId="26606"/>
          <ac:picMkLst>
            <pc:docMk/>
            <pc:sldMk cId="3329253891" sldId="408"/>
            <ac:picMk id="5" creationId="{F134E989-0008-52C1-64EF-CF155DEDD6AF}"/>
          </ac:picMkLst>
        </pc:picChg>
      </pc:sldChg>
      <pc:sldChg chg="addSp modSp mod setBg">
        <pc:chgData name="Jane Davies" userId="ece06c1e-1fe5-4526-9740-3b5872e790df" providerId="ADAL" clId="{5F8B08E7-22B8-45EE-BC8D-3C10AD4EFC81}" dt="2023-03-02T20:21:07.978" v="253" actId="20577"/>
        <pc:sldMkLst>
          <pc:docMk/>
          <pc:sldMk cId="2609078162" sldId="409"/>
        </pc:sldMkLst>
        <pc:spChg chg="mod">
          <ac:chgData name="Jane Davies" userId="ece06c1e-1fe5-4526-9740-3b5872e790df" providerId="ADAL" clId="{5F8B08E7-22B8-45EE-BC8D-3C10AD4EFC81}" dt="2023-03-02T20:19:24.275" v="219" actId="26606"/>
          <ac:spMkLst>
            <pc:docMk/>
            <pc:sldMk cId="2609078162" sldId="409"/>
            <ac:spMk id="2" creationId="{4BF9858B-2875-9751-CA83-C40968E14127}"/>
          </ac:spMkLst>
        </pc:spChg>
        <pc:spChg chg="mod">
          <ac:chgData name="Jane Davies" userId="ece06c1e-1fe5-4526-9740-3b5872e790df" providerId="ADAL" clId="{5F8B08E7-22B8-45EE-BC8D-3C10AD4EFC81}" dt="2023-03-02T20:21:07.978" v="253" actId="20577"/>
          <ac:spMkLst>
            <pc:docMk/>
            <pc:sldMk cId="2609078162" sldId="409"/>
            <ac:spMk id="3" creationId="{0656C65B-B7E4-AEEC-6A9A-0AB08875F136}"/>
          </ac:spMkLst>
        </pc:spChg>
        <pc:spChg chg="add">
          <ac:chgData name="Jane Davies" userId="ece06c1e-1fe5-4526-9740-3b5872e790df" providerId="ADAL" clId="{5F8B08E7-22B8-45EE-BC8D-3C10AD4EFC81}" dt="2023-03-02T20:19:24.275" v="219" actId="26606"/>
          <ac:spMkLst>
            <pc:docMk/>
            <pc:sldMk cId="2609078162" sldId="409"/>
            <ac:spMk id="8" creationId="{100EDD19-6802-4EC3-95CE-CFFAB042CFD6}"/>
          </ac:spMkLst>
        </pc:spChg>
        <pc:spChg chg="add">
          <ac:chgData name="Jane Davies" userId="ece06c1e-1fe5-4526-9740-3b5872e790df" providerId="ADAL" clId="{5F8B08E7-22B8-45EE-BC8D-3C10AD4EFC81}" dt="2023-03-02T20:19:24.275" v="219" actId="26606"/>
          <ac:spMkLst>
            <pc:docMk/>
            <pc:sldMk cId="2609078162" sldId="409"/>
            <ac:spMk id="10" creationId="{DB17E863-922E-4C26-BD64-E8FD41D28661}"/>
          </ac:spMkLst>
        </pc:spChg>
      </pc:sldChg>
      <pc:sldChg chg="addSp modSp mod setBg">
        <pc:chgData name="Jane Davies" userId="ece06c1e-1fe5-4526-9740-3b5872e790df" providerId="ADAL" clId="{5F8B08E7-22B8-45EE-BC8D-3C10AD4EFC81}" dt="2023-03-02T20:42:13.192" v="305" actId="255"/>
        <pc:sldMkLst>
          <pc:docMk/>
          <pc:sldMk cId="2240593419" sldId="410"/>
        </pc:sldMkLst>
        <pc:spChg chg="mod">
          <ac:chgData name="Jane Davies" userId="ece06c1e-1fe5-4526-9740-3b5872e790df" providerId="ADAL" clId="{5F8B08E7-22B8-45EE-BC8D-3C10AD4EFC81}" dt="2023-03-02T20:42:04.038" v="303" actId="14100"/>
          <ac:spMkLst>
            <pc:docMk/>
            <pc:sldMk cId="2240593419" sldId="410"/>
            <ac:spMk id="2" creationId="{CBF92C8F-D143-EACB-A48E-405BBFEA5808}"/>
          </ac:spMkLst>
        </pc:spChg>
        <pc:spChg chg="mod">
          <ac:chgData name="Jane Davies" userId="ece06c1e-1fe5-4526-9740-3b5872e790df" providerId="ADAL" clId="{5F8B08E7-22B8-45EE-BC8D-3C10AD4EFC81}" dt="2023-03-02T20:42:13.192" v="305" actId="255"/>
          <ac:spMkLst>
            <pc:docMk/>
            <pc:sldMk cId="2240593419" sldId="410"/>
            <ac:spMk id="3" creationId="{9606A0E4-ADED-6D36-209A-3CD6FFD43163}"/>
          </ac:spMkLst>
        </pc:spChg>
        <pc:spChg chg="add">
          <ac:chgData name="Jane Davies" userId="ece06c1e-1fe5-4526-9740-3b5872e790df" providerId="ADAL" clId="{5F8B08E7-22B8-45EE-BC8D-3C10AD4EFC81}" dt="2023-03-02T20:41:55.512" v="301" actId="26606"/>
          <ac:spMkLst>
            <pc:docMk/>
            <pc:sldMk cId="2240593419" sldId="410"/>
            <ac:spMk id="8" creationId="{2B566528-1B12-4246-9431-5C2D7D081168}"/>
          </ac:spMkLst>
        </pc:spChg>
        <pc:spChg chg="add">
          <ac:chgData name="Jane Davies" userId="ece06c1e-1fe5-4526-9740-3b5872e790df" providerId="ADAL" clId="{5F8B08E7-22B8-45EE-BC8D-3C10AD4EFC81}" dt="2023-03-02T20:41:55.512" v="301" actId="26606"/>
          <ac:spMkLst>
            <pc:docMk/>
            <pc:sldMk cId="2240593419" sldId="410"/>
            <ac:spMk id="10" creationId="{2E80C965-DB6D-4F81-9E9E-B027384D0BD6}"/>
          </ac:spMkLst>
        </pc:spChg>
        <pc:spChg chg="add">
          <ac:chgData name="Jane Davies" userId="ece06c1e-1fe5-4526-9740-3b5872e790df" providerId="ADAL" clId="{5F8B08E7-22B8-45EE-BC8D-3C10AD4EFC81}" dt="2023-03-02T20:41:55.512" v="301" actId="26606"/>
          <ac:spMkLst>
            <pc:docMk/>
            <pc:sldMk cId="2240593419" sldId="410"/>
            <ac:spMk id="12" creationId="{A580F890-B085-4E95-96AA-55AEBEC5CE6E}"/>
          </ac:spMkLst>
        </pc:spChg>
        <pc:spChg chg="add">
          <ac:chgData name="Jane Davies" userId="ece06c1e-1fe5-4526-9740-3b5872e790df" providerId="ADAL" clId="{5F8B08E7-22B8-45EE-BC8D-3C10AD4EFC81}" dt="2023-03-02T20:41:55.512" v="301" actId="26606"/>
          <ac:spMkLst>
            <pc:docMk/>
            <pc:sldMk cId="2240593419" sldId="410"/>
            <ac:spMk id="14" creationId="{D3F51FEB-38FB-4F6C-9F7B-2F2AFAB65463}"/>
          </ac:spMkLst>
        </pc:spChg>
        <pc:spChg chg="add">
          <ac:chgData name="Jane Davies" userId="ece06c1e-1fe5-4526-9740-3b5872e790df" providerId="ADAL" clId="{5F8B08E7-22B8-45EE-BC8D-3C10AD4EFC81}" dt="2023-03-02T20:41:55.512" v="301" actId="26606"/>
          <ac:spMkLst>
            <pc:docMk/>
            <pc:sldMk cId="2240593419" sldId="410"/>
            <ac:spMk id="16" creationId="{1E547BA6-BAE0-43BB-A7CA-60F69CE252F0}"/>
          </ac:spMkLst>
        </pc:spChg>
      </pc:sldChg>
      <pc:sldChg chg="modSp mod">
        <pc:chgData name="Jane Davies" userId="ece06c1e-1fe5-4526-9740-3b5872e790df" providerId="ADAL" clId="{5F8B08E7-22B8-45EE-BC8D-3C10AD4EFC81}" dt="2023-03-02T21:11:50.915" v="343" actId="20577"/>
        <pc:sldMkLst>
          <pc:docMk/>
          <pc:sldMk cId="990494392" sldId="412"/>
        </pc:sldMkLst>
        <pc:spChg chg="mod">
          <ac:chgData name="Jane Davies" userId="ece06c1e-1fe5-4526-9740-3b5872e790df" providerId="ADAL" clId="{5F8B08E7-22B8-45EE-BC8D-3C10AD4EFC81}" dt="2023-03-02T21:11:50.915" v="343" actId="20577"/>
          <ac:spMkLst>
            <pc:docMk/>
            <pc:sldMk cId="990494392" sldId="412"/>
            <ac:spMk id="2" creationId="{C9F2BE7A-0D7E-453C-941C-B8F235C83D2E}"/>
          </ac:spMkLst>
        </pc:spChg>
      </pc:sldChg>
      <pc:sldChg chg="modSp mod ord">
        <pc:chgData name="Jane Davies" userId="ece06c1e-1fe5-4526-9740-3b5872e790df" providerId="ADAL" clId="{5F8B08E7-22B8-45EE-BC8D-3C10AD4EFC81}" dt="2023-03-02T21:38:44.917" v="454" actId="14100"/>
        <pc:sldMkLst>
          <pc:docMk/>
          <pc:sldMk cId="1206491878" sldId="415"/>
        </pc:sldMkLst>
        <pc:spChg chg="mod">
          <ac:chgData name="Jane Davies" userId="ece06c1e-1fe5-4526-9740-3b5872e790df" providerId="ADAL" clId="{5F8B08E7-22B8-45EE-BC8D-3C10AD4EFC81}" dt="2023-03-02T21:38:44.917" v="454" actId="14100"/>
          <ac:spMkLst>
            <pc:docMk/>
            <pc:sldMk cId="1206491878" sldId="415"/>
            <ac:spMk id="2" creationId="{F66BCFA6-0928-4BD1-9DBE-C1E9BA2D2554}"/>
          </ac:spMkLst>
        </pc:spChg>
      </pc:sldChg>
      <pc:sldChg chg="del">
        <pc:chgData name="Jane Davies" userId="ece06c1e-1fe5-4526-9740-3b5872e790df" providerId="ADAL" clId="{5F8B08E7-22B8-45EE-BC8D-3C10AD4EFC81}" dt="2023-03-02T21:43:35.472" v="493" actId="47"/>
        <pc:sldMkLst>
          <pc:docMk/>
          <pc:sldMk cId="36031995" sldId="416"/>
        </pc:sldMkLst>
      </pc:sldChg>
      <pc:sldChg chg="ord">
        <pc:chgData name="Jane Davies" userId="ece06c1e-1fe5-4526-9740-3b5872e790df" providerId="ADAL" clId="{5F8B08E7-22B8-45EE-BC8D-3C10AD4EFC81}" dt="2023-03-02T21:32:53.061" v="366"/>
        <pc:sldMkLst>
          <pc:docMk/>
          <pc:sldMk cId="2006063775" sldId="417"/>
        </pc:sldMkLst>
      </pc:sldChg>
      <pc:sldChg chg="addSp modSp mod setBg">
        <pc:chgData name="Jane Davies" userId="ece06c1e-1fe5-4526-9740-3b5872e790df" providerId="ADAL" clId="{5F8B08E7-22B8-45EE-BC8D-3C10AD4EFC81}" dt="2023-03-02T20:48:48.505" v="315" actId="115"/>
        <pc:sldMkLst>
          <pc:docMk/>
          <pc:sldMk cId="1923681478" sldId="418"/>
        </pc:sldMkLst>
        <pc:spChg chg="mod">
          <ac:chgData name="Jane Davies" userId="ece06c1e-1fe5-4526-9740-3b5872e790df" providerId="ADAL" clId="{5F8B08E7-22B8-45EE-BC8D-3C10AD4EFC81}" dt="2023-03-02T20:46:59.509" v="310" actId="27636"/>
          <ac:spMkLst>
            <pc:docMk/>
            <pc:sldMk cId="1923681478" sldId="418"/>
            <ac:spMk id="2" creationId="{9ED89E36-184E-CD29-8C7E-FE1D5DA0E4B9}"/>
          </ac:spMkLst>
        </pc:spChg>
        <pc:spChg chg="mod">
          <ac:chgData name="Jane Davies" userId="ece06c1e-1fe5-4526-9740-3b5872e790df" providerId="ADAL" clId="{5F8B08E7-22B8-45EE-BC8D-3C10AD4EFC81}" dt="2023-03-02T20:48:48.505" v="315" actId="115"/>
          <ac:spMkLst>
            <pc:docMk/>
            <pc:sldMk cId="1923681478" sldId="418"/>
            <ac:spMk id="3" creationId="{6CBDB5BA-5BF6-8169-EB34-6A3BCAF99491}"/>
          </ac:spMkLst>
        </pc:spChg>
        <pc:spChg chg="add">
          <ac:chgData name="Jane Davies" userId="ece06c1e-1fe5-4526-9740-3b5872e790df" providerId="ADAL" clId="{5F8B08E7-22B8-45EE-BC8D-3C10AD4EFC81}" dt="2023-03-02T20:46:50.695" v="306" actId="26606"/>
          <ac:spMkLst>
            <pc:docMk/>
            <pc:sldMk cId="1923681478" sldId="418"/>
            <ac:spMk id="8" creationId="{2B566528-1B12-4246-9431-5C2D7D081168}"/>
          </ac:spMkLst>
        </pc:spChg>
        <pc:spChg chg="add">
          <ac:chgData name="Jane Davies" userId="ece06c1e-1fe5-4526-9740-3b5872e790df" providerId="ADAL" clId="{5F8B08E7-22B8-45EE-BC8D-3C10AD4EFC81}" dt="2023-03-02T20:46:50.695" v="306" actId="26606"/>
          <ac:spMkLst>
            <pc:docMk/>
            <pc:sldMk cId="1923681478" sldId="418"/>
            <ac:spMk id="10" creationId="{2E80C965-DB6D-4F81-9E9E-B027384D0BD6}"/>
          </ac:spMkLst>
        </pc:spChg>
        <pc:spChg chg="add">
          <ac:chgData name="Jane Davies" userId="ece06c1e-1fe5-4526-9740-3b5872e790df" providerId="ADAL" clId="{5F8B08E7-22B8-45EE-BC8D-3C10AD4EFC81}" dt="2023-03-02T20:46:50.695" v="306" actId="26606"/>
          <ac:spMkLst>
            <pc:docMk/>
            <pc:sldMk cId="1923681478" sldId="418"/>
            <ac:spMk id="12" creationId="{A580F890-B085-4E95-96AA-55AEBEC5CE6E}"/>
          </ac:spMkLst>
        </pc:spChg>
        <pc:spChg chg="add">
          <ac:chgData name="Jane Davies" userId="ece06c1e-1fe5-4526-9740-3b5872e790df" providerId="ADAL" clId="{5F8B08E7-22B8-45EE-BC8D-3C10AD4EFC81}" dt="2023-03-02T20:46:50.695" v="306" actId="26606"/>
          <ac:spMkLst>
            <pc:docMk/>
            <pc:sldMk cId="1923681478" sldId="418"/>
            <ac:spMk id="14" creationId="{D3F51FEB-38FB-4F6C-9F7B-2F2AFAB65463}"/>
          </ac:spMkLst>
        </pc:spChg>
        <pc:spChg chg="add">
          <ac:chgData name="Jane Davies" userId="ece06c1e-1fe5-4526-9740-3b5872e790df" providerId="ADAL" clId="{5F8B08E7-22B8-45EE-BC8D-3C10AD4EFC81}" dt="2023-03-02T20:46:50.695" v="306" actId="26606"/>
          <ac:spMkLst>
            <pc:docMk/>
            <pc:sldMk cId="1923681478" sldId="418"/>
            <ac:spMk id="16" creationId="{1E547BA6-BAE0-43BB-A7CA-60F69CE252F0}"/>
          </ac:spMkLst>
        </pc:spChg>
      </pc:sldChg>
      <pc:sldChg chg="modSp mod">
        <pc:chgData name="Jane Davies" userId="ece06c1e-1fe5-4526-9740-3b5872e790df" providerId="ADAL" clId="{5F8B08E7-22B8-45EE-BC8D-3C10AD4EFC81}" dt="2023-03-02T21:20:10.812" v="351" actId="20577"/>
        <pc:sldMkLst>
          <pc:docMk/>
          <pc:sldMk cId="2042638610" sldId="419"/>
        </pc:sldMkLst>
        <pc:spChg chg="mod">
          <ac:chgData name="Jane Davies" userId="ece06c1e-1fe5-4526-9740-3b5872e790df" providerId="ADAL" clId="{5F8B08E7-22B8-45EE-BC8D-3C10AD4EFC81}" dt="2023-03-02T21:20:10.812" v="351" actId="20577"/>
          <ac:spMkLst>
            <pc:docMk/>
            <pc:sldMk cId="2042638610" sldId="419"/>
            <ac:spMk id="2" creationId="{A912F514-572B-A6FF-3492-18B37803B290}"/>
          </ac:spMkLst>
        </pc:spChg>
      </pc:sldChg>
      <pc:sldChg chg="del">
        <pc:chgData name="Jane Davies" userId="ece06c1e-1fe5-4526-9740-3b5872e790df" providerId="ADAL" clId="{5F8B08E7-22B8-45EE-BC8D-3C10AD4EFC81}" dt="2023-03-02T21:51:02.598" v="515" actId="47"/>
        <pc:sldMkLst>
          <pc:docMk/>
          <pc:sldMk cId="3114502412" sldId="423"/>
        </pc:sldMkLst>
      </pc:sldChg>
      <pc:sldChg chg="del">
        <pc:chgData name="Jane Davies" userId="ece06c1e-1fe5-4526-9740-3b5872e790df" providerId="ADAL" clId="{5F8B08E7-22B8-45EE-BC8D-3C10AD4EFC81}" dt="2023-03-02T21:51:42.202" v="527" actId="47"/>
        <pc:sldMkLst>
          <pc:docMk/>
          <pc:sldMk cId="2879677693" sldId="424"/>
        </pc:sldMkLst>
      </pc:sldChg>
      <pc:sldChg chg="ord">
        <pc:chgData name="Jane Davies" userId="ece06c1e-1fe5-4526-9740-3b5872e790df" providerId="ADAL" clId="{5F8B08E7-22B8-45EE-BC8D-3C10AD4EFC81}" dt="2023-03-02T21:51:32.193" v="521"/>
        <pc:sldMkLst>
          <pc:docMk/>
          <pc:sldMk cId="2162459178" sldId="425"/>
        </pc:sldMkLst>
      </pc:sldChg>
      <pc:sldChg chg="ord">
        <pc:chgData name="Jane Davies" userId="ece06c1e-1fe5-4526-9740-3b5872e790df" providerId="ADAL" clId="{5F8B08E7-22B8-45EE-BC8D-3C10AD4EFC81}" dt="2023-03-02T21:51:38.106" v="525"/>
        <pc:sldMkLst>
          <pc:docMk/>
          <pc:sldMk cId="3874034280" sldId="426"/>
        </pc:sldMkLst>
      </pc:sldChg>
      <pc:sldChg chg="del">
        <pc:chgData name="Jane Davies" userId="ece06c1e-1fe5-4526-9740-3b5872e790df" providerId="ADAL" clId="{5F8B08E7-22B8-45EE-BC8D-3C10AD4EFC81}" dt="2023-03-02T21:51:53.140" v="532" actId="47"/>
        <pc:sldMkLst>
          <pc:docMk/>
          <pc:sldMk cId="3752220209" sldId="427"/>
        </pc:sldMkLst>
      </pc:sldChg>
      <pc:sldChg chg="modSp mod ord">
        <pc:chgData name="Jane Davies" userId="ece06c1e-1fe5-4526-9740-3b5872e790df" providerId="ADAL" clId="{5F8B08E7-22B8-45EE-BC8D-3C10AD4EFC81}" dt="2023-03-02T21:51:51.648" v="531"/>
        <pc:sldMkLst>
          <pc:docMk/>
          <pc:sldMk cId="2760267223" sldId="428"/>
        </pc:sldMkLst>
        <pc:spChg chg="mod">
          <ac:chgData name="Jane Davies" userId="ece06c1e-1fe5-4526-9740-3b5872e790df" providerId="ADAL" clId="{5F8B08E7-22B8-45EE-BC8D-3C10AD4EFC81}" dt="2023-03-02T14:32:04.056" v="17" actId="20577"/>
          <ac:spMkLst>
            <pc:docMk/>
            <pc:sldMk cId="2760267223" sldId="428"/>
            <ac:spMk id="2" creationId="{8A6BFD86-B220-8128-695A-98DBBB572533}"/>
          </ac:spMkLst>
        </pc:spChg>
      </pc:sldChg>
      <pc:sldChg chg="modSp new mod">
        <pc:chgData name="Jane Davies" userId="ece06c1e-1fe5-4526-9740-3b5872e790df" providerId="ADAL" clId="{5F8B08E7-22B8-45EE-BC8D-3C10AD4EFC81}" dt="2023-03-02T14:37:05.852" v="24" actId="255"/>
        <pc:sldMkLst>
          <pc:docMk/>
          <pc:sldMk cId="2736244976" sldId="429"/>
        </pc:sldMkLst>
        <pc:spChg chg="mod">
          <ac:chgData name="Jane Davies" userId="ece06c1e-1fe5-4526-9740-3b5872e790df" providerId="ADAL" clId="{5F8B08E7-22B8-45EE-BC8D-3C10AD4EFC81}" dt="2023-03-02T14:37:05.852" v="24" actId="255"/>
          <ac:spMkLst>
            <pc:docMk/>
            <pc:sldMk cId="2736244976" sldId="429"/>
            <ac:spMk id="3" creationId="{10B690E3-9D1E-77CB-933F-2EE905EFB4B2}"/>
          </ac:spMkLst>
        </pc:spChg>
      </pc:sldChg>
      <pc:sldChg chg="new">
        <pc:chgData name="Jane Davies" userId="ece06c1e-1fe5-4526-9740-3b5872e790df" providerId="ADAL" clId="{5F8B08E7-22B8-45EE-BC8D-3C10AD4EFC81}" dt="2023-03-02T14:45:15.143" v="29" actId="680"/>
        <pc:sldMkLst>
          <pc:docMk/>
          <pc:sldMk cId="3935134302" sldId="430"/>
        </pc:sldMkLst>
      </pc:sldChg>
      <pc:sldChg chg="modSp new del mod">
        <pc:chgData name="Jane Davies" userId="ece06c1e-1fe5-4526-9740-3b5872e790df" providerId="ADAL" clId="{5F8B08E7-22B8-45EE-BC8D-3C10AD4EFC81}" dt="2023-03-02T21:52:52.288" v="543" actId="2696"/>
        <pc:sldMkLst>
          <pc:docMk/>
          <pc:sldMk cId="2304817820" sldId="431"/>
        </pc:sldMkLst>
        <pc:spChg chg="mod">
          <ac:chgData name="Jane Davies" userId="ece06c1e-1fe5-4526-9740-3b5872e790df" providerId="ADAL" clId="{5F8B08E7-22B8-45EE-BC8D-3C10AD4EFC81}" dt="2023-03-02T14:52:50.124" v="42" actId="20577"/>
          <ac:spMkLst>
            <pc:docMk/>
            <pc:sldMk cId="2304817820" sldId="431"/>
            <ac:spMk id="2" creationId="{F14184BA-C3EF-8063-0A7A-990A18188418}"/>
          </ac:spMkLst>
        </pc:spChg>
        <pc:spChg chg="mod">
          <ac:chgData name="Jane Davies" userId="ece06c1e-1fe5-4526-9740-3b5872e790df" providerId="ADAL" clId="{5F8B08E7-22B8-45EE-BC8D-3C10AD4EFC81}" dt="2023-03-02T14:53:51.453" v="49"/>
          <ac:spMkLst>
            <pc:docMk/>
            <pc:sldMk cId="2304817820" sldId="431"/>
            <ac:spMk id="3" creationId="{6D1D3034-E138-BC71-08B0-5DBC1A69ECDA}"/>
          </ac:spMkLst>
        </pc:spChg>
      </pc:sldChg>
      <pc:sldChg chg="add">
        <pc:chgData name="Jane Davies" userId="ece06c1e-1fe5-4526-9740-3b5872e790df" providerId="ADAL" clId="{5F8B08E7-22B8-45EE-BC8D-3C10AD4EFC81}" dt="2023-03-02T21:52:56.551" v="544"/>
        <pc:sldMkLst>
          <pc:docMk/>
          <pc:sldMk cId="2626566465" sldId="431"/>
        </pc:sldMkLst>
      </pc:sldChg>
      <pc:sldChg chg="modSp new mod">
        <pc:chgData name="Jane Davies" userId="ece06c1e-1fe5-4526-9740-3b5872e790df" providerId="ADAL" clId="{5F8B08E7-22B8-45EE-BC8D-3C10AD4EFC81}" dt="2023-03-02T21:42:57.933" v="492" actId="20577"/>
        <pc:sldMkLst>
          <pc:docMk/>
          <pc:sldMk cId="2443743910" sldId="432"/>
        </pc:sldMkLst>
        <pc:spChg chg="mod">
          <ac:chgData name="Jane Davies" userId="ece06c1e-1fe5-4526-9740-3b5872e790df" providerId="ADAL" clId="{5F8B08E7-22B8-45EE-BC8D-3C10AD4EFC81}" dt="2023-03-02T21:40:46.443" v="466" actId="20577"/>
          <ac:spMkLst>
            <pc:docMk/>
            <pc:sldMk cId="2443743910" sldId="432"/>
            <ac:spMk id="2" creationId="{48EF8BBA-BAAA-4F07-1CFE-56D0FAE85104}"/>
          </ac:spMkLst>
        </pc:spChg>
        <pc:spChg chg="mod">
          <ac:chgData name="Jane Davies" userId="ece06c1e-1fe5-4526-9740-3b5872e790df" providerId="ADAL" clId="{5F8B08E7-22B8-45EE-BC8D-3C10AD4EFC81}" dt="2023-03-02T21:42:57.933" v="492" actId="20577"/>
          <ac:spMkLst>
            <pc:docMk/>
            <pc:sldMk cId="2443743910" sldId="432"/>
            <ac:spMk id="3" creationId="{FD006149-CFED-FEC2-ECC9-DF3CA4C5E265}"/>
          </ac:spMkLst>
        </pc:spChg>
      </pc:sldChg>
      <pc:sldChg chg="new del ord">
        <pc:chgData name="Jane Davies" userId="ece06c1e-1fe5-4526-9740-3b5872e790df" providerId="ADAL" clId="{5F8B08E7-22B8-45EE-BC8D-3C10AD4EFC81}" dt="2023-03-02T21:51:41.316" v="526" actId="47"/>
        <pc:sldMkLst>
          <pc:docMk/>
          <pc:sldMk cId="2055620046" sldId="433"/>
        </pc:sldMkLst>
      </pc:sldChg>
    </pc:docChg>
  </pc:docChgLst>
  <pc:docChgLst>
    <pc:chgData name="Jane Davies" userId="S::j.davies2@uwtsd.ac.uk::ece06c1e-1fe5-4526-9740-3b5872e790df" providerId="AD" clId="Web-{A5514127-91CE-9B5B-845C-DB909E4CCEF4}"/>
    <pc:docChg chg="modSld sldOrd">
      <pc:chgData name="Jane Davies" userId="S::j.davies2@uwtsd.ac.uk::ece06c1e-1fe5-4526-9740-3b5872e790df" providerId="AD" clId="Web-{A5514127-91CE-9B5B-845C-DB909E4CCEF4}" dt="2023-03-03T08:32:52.144" v="25"/>
      <pc:docMkLst>
        <pc:docMk/>
      </pc:docMkLst>
      <pc:sldChg chg="modSp">
        <pc:chgData name="Jane Davies" userId="S::j.davies2@uwtsd.ac.uk::ece06c1e-1fe5-4526-9740-3b5872e790df" providerId="AD" clId="Web-{A5514127-91CE-9B5B-845C-DB909E4CCEF4}" dt="2023-03-03T08:22:50.880" v="17" actId="20577"/>
        <pc:sldMkLst>
          <pc:docMk/>
          <pc:sldMk cId="999002697" sldId="394"/>
        </pc:sldMkLst>
        <pc:spChg chg="mod">
          <ac:chgData name="Jane Davies" userId="S::j.davies2@uwtsd.ac.uk::ece06c1e-1fe5-4526-9740-3b5872e790df" providerId="AD" clId="Web-{A5514127-91CE-9B5B-845C-DB909E4CCEF4}" dt="2023-03-03T08:22:50.880" v="17" actId="20577"/>
          <ac:spMkLst>
            <pc:docMk/>
            <pc:sldMk cId="999002697" sldId="394"/>
            <ac:spMk id="3" creationId="{A01FBBAD-1E95-437D-844C-10F462FE2512}"/>
          </ac:spMkLst>
        </pc:spChg>
      </pc:sldChg>
      <pc:sldChg chg="modSp modNotes">
        <pc:chgData name="Jane Davies" userId="S::j.davies2@uwtsd.ac.uk::ece06c1e-1fe5-4526-9740-3b5872e790df" providerId="AD" clId="Web-{A5514127-91CE-9B5B-845C-DB909E4CCEF4}" dt="2023-03-03T08:04:29.824" v="12"/>
        <pc:sldMkLst>
          <pc:docMk/>
          <pc:sldMk cId="2609078162" sldId="409"/>
        </pc:sldMkLst>
        <pc:spChg chg="mod">
          <ac:chgData name="Jane Davies" userId="S::j.davies2@uwtsd.ac.uk::ece06c1e-1fe5-4526-9740-3b5872e790df" providerId="AD" clId="Web-{A5514127-91CE-9B5B-845C-DB909E4CCEF4}" dt="2023-03-03T08:04:29.184" v="11" actId="20577"/>
          <ac:spMkLst>
            <pc:docMk/>
            <pc:sldMk cId="2609078162" sldId="409"/>
            <ac:spMk id="3" creationId="{0656C65B-B7E4-AEEC-6A9A-0AB08875F136}"/>
          </ac:spMkLst>
        </pc:spChg>
      </pc:sldChg>
      <pc:sldChg chg="ord">
        <pc:chgData name="Jane Davies" userId="S::j.davies2@uwtsd.ac.uk::ece06c1e-1fe5-4526-9740-3b5872e790df" providerId="AD" clId="Web-{A5514127-91CE-9B5B-845C-DB909E4CCEF4}" dt="2023-03-03T08:32:52.144" v="25"/>
        <pc:sldMkLst>
          <pc:docMk/>
          <pc:sldMk cId="2006063775" sldId="417"/>
        </pc:sldMkLst>
      </pc:sldChg>
      <pc:sldChg chg="modSp">
        <pc:chgData name="Jane Davies" userId="S::j.davies2@uwtsd.ac.uk::ece06c1e-1fe5-4526-9740-3b5872e790df" providerId="AD" clId="Web-{A5514127-91CE-9B5B-845C-DB909E4CCEF4}" dt="2023-03-03T08:11:55.366" v="13" actId="14100"/>
        <pc:sldMkLst>
          <pc:docMk/>
          <pc:sldMk cId="1923681478" sldId="418"/>
        </pc:sldMkLst>
        <pc:spChg chg="mod">
          <ac:chgData name="Jane Davies" userId="S::j.davies2@uwtsd.ac.uk::ece06c1e-1fe5-4526-9740-3b5872e790df" providerId="AD" clId="Web-{A5514127-91CE-9B5B-845C-DB909E4CCEF4}" dt="2023-03-03T08:11:55.366" v="13" actId="14100"/>
          <ac:spMkLst>
            <pc:docMk/>
            <pc:sldMk cId="1923681478" sldId="418"/>
            <ac:spMk id="3" creationId="{6CBDB5BA-5BF6-8169-EB34-6A3BCAF99491}"/>
          </ac:spMkLst>
        </pc:spChg>
      </pc:sldChg>
      <pc:sldChg chg="modSp">
        <pc:chgData name="Jane Davies" userId="S::j.davies2@uwtsd.ac.uk::ece06c1e-1fe5-4526-9740-3b5872e790df" providerId="AD" clId="Web-{A5514127-91CE-9B5B-845C-DB909E4CCEF4}" dt="2023-03-03T08:30:32.953" v="20" actId="20577"/>
        <pc:sldMkLst>
          <pc:docMk/>
          <pc:sldMk cId="2333101746" sldId="422"/>
        </pc:sldMkLst>
        <pc:spChg chg="mod">
          <ac:chgData name="Jane Davies" userId="S::j.davies2@uwtsd.ac.uk::ece06c1e-1fe5-4526-9740-3b5872e790df" providerId="AD" clId="Web-{A5514127-91CE-9B5B-845C-DB909E4CCEF4}" dt="2023-03-03T08:30:32.953" v="20" actId="20577"/>
          <ac:spMkLst>
            <pc:docMk/>
            <pc:sldMk cId="2333101746" sldId="422"/>
            <ac:spMk id="2" creationId="{AD6A5ECF-9A74-494B-2F8B-FC2BF492BA1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C168BC-B31D-44E1-9ED6-8DD217918B4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738413B-8BE7-4432-9E1C-BD3E1925BE56}">
      <dgm:prSet/>
      <dgm:spPr/>
      <dgm:t>
        <a:bodyPr/>
        <a:lstStyle/>
        <a:p>
          <a:r>
            <a:rPr lang="en-US"/>
            <a:t>Metropolitan Police Act, 1820s</a:t>
          </a:r>
        </a:p>
      </dgm:t>
    </dgm:pt>
    <dgm:pt modelId="{E769131A-1756-4095-8DE2-5F567B21008A}" type="parTrans" cxnId="{0C9AFE88-234E-492E-8519-72B61D0F1265}">
      <dgm:prSet/>
      <dgm:spPr/>
      <dgm:t>
        <a:bodyPr/>
        <a:lstStyle/>
        <a:p>
          <a:endParaRPr lang="en-US"/>
        </a:p>
      </dgm:t>
    </dgm:pt>
    <dgm:pt modelId="{97BB6C09-79E0-421A-9E88-2AC7BD82CE30}" type="sibTrans" cxnId="{0C9AFE88-234E-492E-8519-72B61D0F1265}">
      <dgm:prSet/>
      <dgm:spPr/>
      <dgm:t>
        <a:bodyPr/>
        <a:lstStyle/>
        <a:p>
          <a:endParaRPr lang="en-US"/>
        </a:p>
      </dgm:t>
    </dgm:pt>
    <dgm:pt modelId="{DDD91464-7918-4E5D-B19D-A3391EB57CA5}">
      <dgm:prSet/>
      <dgm:spPr/>
      <dgm:t>
        <a:bodyPr/>
        <a:lstStyle/>
        <a:p>
          <a:r>
            <a:rPr lang="en-US"/>
            <a:t>Created first police force in London</a:t>
          </a:r>
        </a:p>
      </dgm:t>
    </dgm:pt>
    <dgm:pt modelId="{E6C6975B-6984-4D25-9578-DF50EA028261}" type="parTrans" cxnId="{134AA392-9DD7-45E9-A673-E14DDD3BBAD5}">
      <dgm:prSet/>
      <dgm:spPr/>
      <dgm:t>
        <a:bodyPr/>
        <a:lstStyle/>
        <a:p>
          <a:endParaRPr lang="en-US"/>
        </a:p>
      </dgm:t>
    </dgm:pt>
    <dgm:pt modelId="{601AB1ED-35AC-4B25-917D-A27D3F86661E}" type="sibTrans" cxnId="{134AA392-9DD7-45E9-A673-E14DDD3BBAD5}">
      <dgm:prSet/>
      <dgm:spPr/>
      <dgm:t>
        <a:bodyPr/>
        <a:lstStyle/>
        <a:p>
          <a:endParaRPr lang="en-US"/>
        </a:p>
      </dgm:t>
    </dgm:pt>
    <dgm:pt modelId="{BA2DA3A0-A215-4A2F-8276-6B1AE6E84913}">
      <dgm:prSet/>
      <dgm:spPr/>
      <dgm:t>
        <a:bodyPr/>
        <a:lstStyle/>
        <a:p>
          <a:r>
            <a:rPr lang="en-US" dirty="0"/>
            <a:t>First Detective Bureau, 1842</a:t>
          </a:r>
        </a:p>
      </dgm:t>
    </dgm:pt>
    <dgm:pt modelId="{54C015B0-ED01-4122-A1FF-91B345CE6D28}" type="parTrans" cxnId="{3613ECEF-D763-4F69-9EDD-4DE0E6F600BE}">
      <dgm:prSet/>
      <dgm:spPr/>
      <dgm:t>
        <a:bodyPr/>
        <a:lstStyle/>
        <a:p>
          <a:endParaRPr lang="en-US"/>
        </a:p>
      </dgm:t>
    </dgm:pt>
    <dgm:pt modelId="{EB87967D-9C60-4AEF-BA33-7841FADC6A09}" type="sibTrans" cxnId="{3613ECEF-D763-4F69-9EDD-4DE0E6F600BE}">
      <dgm:prSet/>
      <dgm:spPr/>
      <dgm:t>
        <a:bodyPr/>
        <a:lstStyle/>
        <a:p>
          <a:endParaRPr lang="en-US"/>
        </a:p>
      </dgm:t>
    </dgm:pt>
    <dgm:pt modelId="{07D62F84-AEE1-4855-98C0-37E40F4BB9DC}">
      <dgm:prSet/>
      <dgm:spPr/>
      <dgm:t>
        <a:bodyPr/>
        <a:lstStyle/>
        <a:p>
          <a:r>
            <a:rPr lang="en-US" dirty="0"/>
            <a:t>Summative crime statistics available for London 1847</a:t>
          </a:r>
        </a:p>
      </dgm:t>
    </dgm:pt>
    <dgm:pt modelId="{F8FE92CA-8607-46F5-94CB-127950ED1B1D}" type="parTrans" cxnId="{43807A37-8601-4B4E-B020-B97D149B940F}">
      <dgm:prSet/>
      <dgm:spPr/>
      <dgm:t>
        <a:bodyPr/>
        <a:lstStyle/>
        <a:p>
          <a:endParaRPr lang="en-US"/>
        </a:p>
      </dgm:t>
    </dgm:pt>
    <dgm:pt modelId="{04E7EC91-A411-4BB3-B164-3FFB3F13627A}" type="sibTrans" cxnId="{43807A37-8601-4B4E-B020-B97D149B940F}">
      <dgm:prSet/>
      <dgm:spPr/>
      <dgm:t>
        <a:bodyPr/>
        <a:lstStyle/>
        <a:p>
          <a:endParaRPr lang="en-US"/>
        </a:p>
      </dgm:t>
    </dgm:pt>
    <dgm:pt modelId="{23B5C8D8-A353-423E-AF03-937C961CE920}">
      <dgm:prSet/>
      <dgm:spPr/>
      <dgm:t>
        <a:bodyPr/>
        <a:lstStyle/>
        <a:p>
          <a:r>
            <a:rPr lang="en-US"/>
            <a:t>Earlier “crime analysts” relied on observations</a:t>
          </a:r>
        </a:p>
      </dgm:t>
    </dgm:pt>
    <dgm:pt modelId="{C8644454-FBCB-4B7E-985C-208FDC24CE21}" type="parTrans" cxnId="{F73EFAF7-AED8-49C1-B31F-6873864A2F61}">
      <dgm:prSet/>
      <dgm:spPr/>
      <dgm:t>
        <a:bodyPr/>
        <a:lstStyle/>
        <a:p>
          <a:endParaRPr lang="en-US"/>
        </a:p>
      </dgm:t>
    </dgm:pt>
    <dgm:pt modelId="{E21F597D-279F-45C2-80F0-69FF5716B122}" type="sibTrans" cxnId="{F73EFAF7-AED8-49C1-B31F-6873864A2F61}">
      <dgm:prSet/>
      <dgm:spPr/>
      <dgm:t>
        <a:bodyPr/>
        <a:lstStyle/>
        <a:p>
          <a:endParaRPr lang="en-US"/>
        </a:p>
      </dgm:t>
    </dgm:pt>
    <dgm:pt modelId="{39810B7D-DAC2-4D55-8ED9-BD17666EAC85}">
      <dgm:prSet/>
      <dgm:spPr/>
      <dgm:t>
        <a:bodyPr/>
        <a:lstStyle/>
        <a:p>
          <a:r>
            <a:rPr lang="en-US" dirty="0"/>
            <a:t>Modern crime analysts utilize systems to conduct analysis </a:t>
          </a:r>
        </a:p>
      </dgm:t>
    </dgm:pt>
    <dgm:pt modelId="{CEEE9196-AC7C-44A7-A189-957FE3D72574}" type="parTrans" cxnId="{AA4939F2-8A7C-4258-9C00-CE9401DD09BF}">
      <dgm:prSet/>
      <dgm:spPr/>
      <dgm:t>
        <a:bodyPr/>
        <a:lstStyle/>
        <a:p>
          <a:endParaRPr lang="en-US"/>
        </a:p>
      </dgm:t>
    </dgm:pt>
    <dgm:pt modelId="{963F3FEA-0BA7-4ECC-9276-F547F5BC772A}" type="sibTrans" cxnId="{AA4939F2-8A7C-4258-9C00-CE9401DD09BF}">
      <dgm:prSet/>
      <dgm:spPr/>
      <dgm:t>
        <a:bodyPr/>
        <a:lstStyle/>
        <a:p>
          <a:endParaRPr lang="en-US"/>
        </a:p>
      </dgm:t>
    </dgm:pt>
    <dgm:pt modelId="{55C0F1EC-C402-4E5F-B17E-921A558433B1}" type="pres">
      <dgm:prSet presAssocID="{48C168BC-B31D-44E1-9ED6-8DD217918B48}" presName="linear" presStyleCnt="0">
        <dgm:presLayoutVars>
          <dgm:animLvl val="lvl"/>
          <dgm:resizeHandles val="exact"/>
        </dgm:presLayoutVars>
      </dgm:prSet>
      <dgm:spPr/>
    </dgm:pt>
    <dgm:pt modelId="{DCE301E5-E7EE-4580-A4E2-71FC0CF6B001}" type="pres">
      <dgm:prSet presAssocID="{5738413B-8BE7-4432-9E1C-BD3E1925BE56}" presName="parentText" presStyleLbl="node1" presStyleIdx="0" presStyleCnt="4">
        <dgm:presLayoutVars>
          <dgm:chMax val="0"/>
          <dgm:bulletEnabled val="1"/>
        </dgm:presLayoutVars>
      </dgm:prSet>
      <dgm:spPr/>
    </dgm:pt>
    <dgm:pt modelId="{F9B56669-2091-4803-8C79-08A2093A5CDB}" type="pres">
      <dgm:prSet presAssocID="{5738413B-8BE7-4432-9E1C-BD3E1925BE56}" presName="childText" presStyleLbl="revTx" presStyleIdx="0" presStyleCnt="2">
        <dgm:presLayoutVars>
          <dgm:bulletEnabled val="1"/>
        </dgm:presLayoutVars>
      </dgm:prSet>
      <dgm:spPr/>
    </dgm:pt>
    <dgm:pt modelId="{2634CAB5-54AD-40F4-8B53-9ADC00AD3514}" type="pres">
      <dgm:prSet presAssocID="{BA2DA3A0-A215-4A2F-8276-6B1AE6E84913}" presName="parentText" presStyleLbl="node1" presStyleIdx="1" presStyleCnt="4">
        <dgm:presLayoutVars>
          <dgm:chMax val="0"/>
          <dgm:bulletEnabled val="1"/>
        </dgm:presLayoutVars>
      </dgm:prSet>
      <dgm:spPr/>
    </dgm:pt>
    <dgm:pt modelId="{489698EB-E200-4865-9E41-B20C5F507E1B}" type="pres">
      <dgm:prSet presAssocID="{BA2DA3A0-A215-4A2F-8276-6B1AE6E84913}" presName="childText" presStyleLbl="revTx" presStyleIdx="1" presStyleCnt="2">
        <dgm:presLayoutVars>
          <dgm:bulletEnabled val="1"/>
        </dgm:presLayoutVars>
      </dgm:prSet>
      <dgm:spPr/>
    </dgm:pt>
    <dgm:pt modelId="{1C373FD1-A570-4538-9D8B-EF8072BBCF34}" type="pres">
      <dgm:prSet presAssocID="{23B5C8D8-A353-423E-AF03-937C961CE920}" presName="parentText" presStyleLbl="node1" presStyleIdx="2" presStyleCnt="4">
        <dgm:presLayoutVars>
          <dgm:chMax val="0"/>
          <dgm:bulletEnabled val="1"/>
        </dgm:presLayoutVars>
      </dgm:prSet>
      <dgm:spPr/>
    </dgm:pt>
    <dgm:pt modelId="{344B3DAB-7072-430A-A1BF-6E426037047D}" type="pres">
      <dgm:prSet presAssocID="{E21F597D-279F-45C2-80F0-69FF5716B122}" presName="spacer" presStyleCnt="0"/>
      <dgm:spPr/>
    </dgm:pt>
    <dgm:pt modelId="{2B286EA4-71F9-4E52-988B-65EC0D44CCC4}" type="pres">
      <dgm:prSet presAssocID="{39810B7D-DAC2-4D55-8ED9-BD17666EAC85}" presName="parentText" presStyleLbl="node1" presStyleIdx="3" presStyleCnt="4">
        <dgm:presLayoutVars>
          <dgm:chMax val="0"/>
          <dgm:bulletEnabled val="1"/>
        </dgm:presLayoutVars>
      </dgm:prSet>
      <dgm:spPr/>
    </dgm:pt>
  </dgm:ptLst>
  <dgm:cxnLst>
    <dgm:cxn modelId="{A1EC6114-3DB6-4A00-8C56-B96F01B9222E}" type="presOf" srcId="{23B5C8D8-A353-423E-AF03-937C961CE920}" destId="{1C373FD1-A570-4538-9D8B-EF8072BBCF34}" srcOrd="0" destOrd="0" presId="urn:microsoft.com/office/officeart/2005/8/layout/vList2"/>
    <dgm:cxn modelId="{43807A37-8601-4B4E-B020-B97D149B940F}" srcId="{BA2DA3A0-A215-4A2F-8276-6B1AE6E84913}" destId="{07D62F84-AEE1-4855-98C0-37E40F4BB9DC}" srcOrd="0" destOrd="0" parTransId="{F8FE92CA-8607-46F5-94CB-127950ED1B1D}" sibTransId="{04E7EC91-A411-4BB3-B164-3FFB3F13627A}"/>
    <dgm:cxn modelId="{394FF151-83F4-4CCA-92C7-8DE2FB2AC6CC}" type="presOf" srcId="{DDD91464-7918-4E5D-B19D-A3391EB57CA5}" destId="{F9B56669-2091-4803-8C79-08A2093A5CDB}" srcOrd="0" destOrd="0" presId="urn:microsoft.com/office/officeart/2005/8/layout/vList2"/>
    <dgm:cxn modelId="{2FF29957-35C2-4D1A-B069-FE7ED81C9DA1}" type="presOf" srcId="{39810B7D-DAC2-4D55-8ED9-BD17666EAC85}" destId="{2B286EA4-71F9-4E52-988B-65EC0D44CCC4}" srcOrd="0" destOrd="0" presId="urn:microsoft.com/office/officeart/2005/8/layout/vList2"/>
    <dgm:cxn modelId="{CBC93988-09A9-4463-836A-21BB167C1123}" type="presOf" srcId="{07D62F84-AEE1-4855-98C0-37E40F4BB9DC}" destId="{489698EB-E200-4865-9E41-B20C5F507E1B}" srcOrd="0" destOrd="0" presId="urn:microsoft.com/office/officeart/2005/8/layout/vList2"/>
    <dgm:cxn modelId="{0C9AFE88-234E-492E-8519-72B61D0F1265}" srcId="{48C168BC-B31D-44E1-9ED6-8DD217918B48}" destId="{5738413B-8BE7-4432-9E1C-BD3E1925BE56}" srcOrd="0" destOrd="0" parTransId="{E769131A-1756-4095-8DE2-5F567B21008A}" sibTransId="{97BB6C09-79E0-421A-9E88-2AC7BD82CE30}"/>
    <dgm:cxn modelId="{134AA392-9DD7-45E9-A673-E14DDD3BBAD5}" srcId="{5738413B-8BE7-4432-9E1C-BD3E1925BE56}" destId="{DDD91464-7918-4E5D-B19D-A3391EB57CA5}" srcOrd="0" destOrd="0" parTransId="{E6C6975B-6984-4D25-9578-DF50EA028261}" sibTransId="{601AB1ED-35AC-4B25-917D-A27D3F86661E}"/>
    <dgm:cxn modelId="{69DBEDA0-2FA3-4D2A-9AD3-272EA481618B}" type="presOf" srcId="{BA2DA3A0-A215-4A2F-8276-6B1AE6E84913}" destId="{2634CAB5-54AD-40F4-8B53-9ADC00AD3514}" srcOrd="0" destOrd="0" presId="urn:microsoft.com/office/officeart/2005/8/layout/vList2"/>
    <dgm:cxn modelId="{C59C18DA-7AF2-4946-B5F6-4B13B54414F9}" type="presOf" srcId="{5738413B-8BE7-4432-9E1C-BD3E1925BE56}" destId="{DCE301E5-E7EE-4580-A4E2-71FC0CF6B001}" srcOrd="0" destOrd="0" presId="urn:microsoft.com/office/officeart/2005/8/layout/vList2"/>
    <dgm:cxn modelId="{3613ECEF-D763-4F69-9EDD-4DE0E6F600BE}" srcId="{48C168BC-B31D-44E1-9ED6-8DD217918B48}" destId="{BA2DA3A0-A215-4A2F-8276-6B1AE6E84913}" srcOrd="1" destOrd="0" parTransId="{54C015B0-ED01-4122-A1FF-91B345CE6D28}" sibTransId="{EB87967D-9C60-4AEF-BA33-7841FADC6A09}"/>
    <dgm:cxn modelId="{AA4939F2-8A7C-4258-9C00-CE9401DD09BF}" srcId="{48C168BC-B31D-44E1-9ED6-8DD217918B48}" destId="{39810B7D-DAC2-4D55-8ED9-BD17666EAC85}" srcOrd="3" destOrd="0" parTransId="{CEEE9196-AC7C-44A7-A189-957FE3D72574}" sibTransId="{963F3FEA-0BA7-4ECC-9276-F547F5BC772A}"/>
    <dgm:cxn modelId="{F73EFAF7-AED8-49C1-B31F-6873864A2F61}" srcId="{48C168BC-B31D-44E1-9ED6-8DD217918B48}" destId="{23B5C8D8-A353-423E-AF03-937C961CE920}" srcOrd="2" destOrd="0" parTransId="{C8644454-FBCB-4B7E-985C-208FDC24CE21}" sibTransId="{E21F597D-279F-45C2-80F0-69FF5716B122}"/>
    <dgm:cxn modelId="{48E565FA-7C1C-49EB-AE17-17C545A5DEA8}" type="presOf" srcId="{48C168BC-B31D-44E1-9ED6-8DD217918B48}" destId="{55C0F1EC-C402-4E5F-B17E-921A558433B1}" srcOrd="0" destOrd="0" presId="urn:microsoft.com/office/officeart/2005/8/layout/vList2"/>
    <dgm:cxn modelId="{8969A64C-D452-426A-AF38-A79DAE908F98}" type="presParOf" srcId="{55C0F1EC-C402-4E5F-B17E-921A558433B1}" destId="{DCE301E5-E7EE-4580-A4E2-71FC0CF6B001}" srcOrd="0" destOrd="0" presId="urn:microsoft.com/office/officeart/2005/8/layout/vList2"/>
    <dgm:cxn modelId="{0C74A820-FB15-4B65-A2AB-F5E5649740F1}" type="presParOf" srcId="{55C0F1EC-C402-4E5F-B17E-921A558433B1}" destId="{F9B56669-2091-4803-8C79-08A2093A5CDB}" srcOrd="1" destOrd="0" presId="urn:microsoft.com/office/officeart/2005/8/layout/vList2"/>
    <dgm:cxn modelId="{69E59E09-D848-457F-8CBC-7F3955B8B79E}" type="presParOf" srcId="{55C0F1EC-C402-4E5F-B17E-921A558433B1}" destId="{2634CAB5-54AD-40F4-8B53-9ADC00AD3514}" srcOrd="2" destOrd="0" presId="urn:microsoft.com/office/officeart/2005/8/layout/vList2"/>
    <dgm:cxn modelId="{1EA47216-13BD-431C-871D-46A6E02647C5}" type="presParOf" srcId="{55C0F1EC-C402-4E5F-B17E-921A558433B1}" destId="{489698EB-E200-4865-9E41-B20C5F507E1B}" srcOrd="3" destOrd="0" presId="urn:microsoft.com/office/officeart/2005/8/layout/vList2"/>
    <dgm:cxn modelId="{F9DADF43-4DB6-4D56-98B4-64ACE2737B15}" type="presParOf" srcId="{55C0F1EC-C402-4E5F-B17E-921A558433B1}" destId="{1C373FD1-A570-4538-9D8B-EF8072BBCF34}" srcOrd="4" destOrd="0" presId="urn:microsoft.com/office/officeart/2005/8/layout/vList2"/>
    <dgm:cxn modelId="{D0CE202E-D034-4AA7-A50F-16310DC371E2}" type="presParOf" srcId="{55C0F1EC-C402-4E5F-B17E-921A558433B1}" destId="{344B3DAB-7072-430A-A1BF-6E426037047D}" srcOrd="5" destOrd="0" presId="urn:microsoft.com/office/officeart/2005/8/layout/vList2"/>
    <dgm:cxn modelId="{BC639240-5231-449A-9B2B-88C9AA1A34A6}" type="presParOf" srcId="{55C0F1EC-C402-4E5F-B17E-921A558433B1}" destId="{2B286EA4-71F9-4E52-988B-65EC0D44CCC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301E5-E7EE-4580-A4E2-71FC0CF6B001}">
      <dsp:nvSpPr>
        <dsp:cNvPr id="0" name=""/>
        <dsp:cNvSpPr/>
      </dsp:nvSpPr>
      <dsp:spPr>
        <a:xfrm>
          <a:off x="0" y="16391"/>
          <a:ext cx="6263640" cy="10725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Metropolitan Police Act, 1820s</a:t>
          </a:r>
        </a:p>
      </dsp:txBody>
      <dsp:txXfrm>
        <a:off x="52359" y="68750"/>
        <a:ext cx="6158922" cy="967861"/>
      </dsp:txXfrm>
    </dsp:sp>
    <dsp:sp modelId="{F9B56669-2091-4803-8C79-08A2093A5CDB}">
      <dsp:nvSpPr>
        <dsp:cNvPr id="0" name=""/>
        <dsp:cNvSpPr/>
      </dsp:nvSpPr>
      <dsp:spPr>
        <a:xfrm>
          <a:off x="0" y="1088971"/>
          <a:ext cx="6263640"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Created first police force in London</a:t>
          </a:r>
        </a:p>
      </dsp:txBody>
      <dsp:txXfrm>
        <a:off x="0" y="1088971"/>
        <a:ext cx="6263640" cy="447120"/>
      </dsp:txXfrm>
    </dsp:sp>
    <dsp:sp modelId="{2634CAB5-54AD-40F4-8B53-9ADC00AD3514}">
      <dsp:nvSpPr>
        <dsp:cNvPr id="0" name=""/>
        <dsp:cNvSpPr/>
      </dsp:nvSpPr>
      <dsp:spPr>
        <a:xfrm>
          <a:off x="0" y="1536091"/>
          <a:ext cx="6263640" cy="1072579"/>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First Detective Bureau, 1842</a:t>
          </a:r>
        </a:p>
      </dsp:txBody>
      <dsp:txXfrm>
        <a:off x="52359" y="1588450"/>
        <a:ext cx="6158922" cy="967861"/>
      </dsp:txXfrm>
    </dsp:sp>
    <dsp:sp modelId="{489698EB-E200-4865-9E41-B20C5F507E1B}">
      <dsp:nvSpPr>
        <dsp:cNvPr id="0" name=""/>
        <dsp:cNvSpPr/>
      </dsp:nvSpPr>
      <dsp:spPr>
        <a:xfrm>
          <a:off x="0" y="2608670"/>
          <a:ext cx="6263640" cy="656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Summative crime statistics available for London 1847</a:t>
          </a:r>
        </a:p>
      </dsp:txBody>
      <dsp:txXfrm>
        <a:off x="0" y="2608670"/>
        <a:ext cx="6263640" cy="656707"/>
      </dsp:txXfrm>
    </dsp:sp>
    <dsp:sp modelId="{1C373FD1-A570-4538-9D8B-EF8072BBCF34}">
      <dsp:nvSpPr>
        <dsp:cNvPr id="0" name=""/>
        <dsp:cNvSpPr/>
      </dsp:nvSpPr>
      <dsp:spPr>
        <a:xfrm>
          <a:off x="0" y="3265377"/>
          <a:ext cx="6263640" cy="1072579"/>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Earlier “crime analysts” relied on observations</a:t>
          </a:r>
        </a:p>
      </dsp:txBody>
      <dsp:txXfrm>
        <a:off x="52359" y="3317736"/>
        <a:ext cx="6158922" cy="967861"/>
      </dsp:txXfrm>
    </dsp:sp>
    <dsp:sp modelId="{2B286EA4-71F9-4E52-988B-65EC0D44CCC4}">
      <dsp:nvSpPr>
        <dsp:cNvPr id="0" name=""/>
        <dsp:cNvSpPr/>
      </dsp:nvSpPr>
      <dsp:spPr>
        <a:xfrm>
          <a:off x="0" y="4415716"/>
          <a:ext cx="6263640" cy="1072579"/>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Modern crime analysts utilize systems to conduct analysis </a:t>
          </a:r>
        </a:p>
      </dsp:txBody>
      <dsp:txXfrm>
        <a:off x="52359" y="4468075"/>
        <a:ext cx="6158922" cy="9678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B0FFC-0617-414C-8F49-0755EF89063B}"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767DC8-D63F-4C29-ABC1-B18F7685C6E2}" type="slidenum">
              <a:rPr lang="en-GB" smtClean="0"/>
              <a:t>‹#›</a:t>
            </a:fld>
            <a:endParaRPr lang="en-GB"/>
          </a:p>
        </p:txBody>
      </p:sp>
    </p:spTree>
    <p:extLst>
      <p:ext uri="{BB962C8B-B14F-4D97-AF65-F5344CB8AC3E}">
        <p14:creationId xmlns:p14="http://schemas.microsoft.com/office/powerpoint/2010/main" val="1317512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guardian.com/uk-news/2023/mar/01/former-acting-met-commissioner-allegedly-called-bulk-of-complaints-regretful-sex"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arliament.uk/contentassets/90b7f09a39a74dbcaa34acdfe7a210cb/olympicbritain.pdf#page=159"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september2022"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september2022"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us-news/2018/may/04/trump-nra-london-hospital-knives"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youtube.com/watch?v=aHIB_VteLAU"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hemarshallproject.org/2018/03/30/the-myth-of-the-criminal-immigrant"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www.emcdda.europa.eu/node/2319_fr" TargetMode="External"/><Relationship Id="rId4" Type="http://schemas.openxmlformats.org/officeDocument/2006/relationships/hyperlink" Target="https://www.bbc.co.uk/news/world-us-canada-46824649"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nationalcrimeagency.gov.uk/what-we-do/crime-threats/organised-immigration-crime" TargetMode="External"/><Relationship Id="rId7" Type="http://schemas.openxmlformats.org/officeDocument/2006/relationships/hyperlink" Target="https://www.independent.co.uk/news/uk/politics/brexit-illegal-immigration-free-movement-eu-leave-a8915816.html"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s://www.migrationwatchuk.org/briefing-paper/432/the-law-on-immigration" TargetMode="External"/><Relationship Id="rId5" Type="http://schemas.openxmlformats.org/officeDocument/2006/relationships/hyperlink" Target="https://www.theguardian.com/uk-news/2019/aug/30/westminster-looks-at-giving-france-money-to-curb-channel-crossings" TargetMode="External"/><Relationship Id="rId4" Type="http://schemas.openxmlformats.org/officeDocument/2006/relationships/hyperlink" Target="https://oxfordre.com/criminology/view/10.1093/acrefore/9780190264079.001.0001/acrefore-9780190264079-e-93/version/0"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yearendingmarch2019#toc"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Former acting Met commissioner allegedly called bulk of rape complaints ‘regretful sex’ | Police | The Guardian</a:t>
            </a:r>
            <a:endParaRPr lang="en-US"/>
          </a:p>
        </p:txBody>
      </p:sp>
      <p:sp>
        <p:nvSpPr>
          <p:cNvPr id="4" name="Slide Number Placeholder 3"/>
          <p:cNvSpPr>
            <a:spLocks noGrp="1"/>
          </p:cNvSpPr>
          <p:nvPr>
            <p:ph type="sldNum" sz="quarter" idx="5"/>
          </p:nvPr>
        </p:nvSpPr>
        <p:spPr/>
        <p:txBody>
          <a:bodyPr/>
          <a:lstStyle/>
          <a:p>
            <a:fld id="{B4767DC8-D63F-4C29-ABC1-B18F7685C6E2}" type="slidenum">
              <a:rPr lang="en-GB" smtClean="0"/>
              <a:t>3</a:t>
            </a:fld>
            <a:endParaRPr lang="en-GB"/>
          </a:p>
        </p:txBody>
      </p:sp>
    </p:spTree>
    <p:extLst>
      <p:ext uri="{BB962C8B-B14F-4D97-AF65-F5344CB8AC3E}">
        <p14:creationId xmlns:p14="http://schemas.microsoft.com/office/powerpoint/2010/main" val="1924787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https://www.gov.uk/government/collections/crime-research-and-analysis</a:t>
            </a:r>
          </a:p>
          <a:p>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5</a:t>
            </a:fld>
            <a:endParaRPr lang="en-GB"/>
          </a:p>
        </p:txBody>
      </p:sp>
    </p:spTree>
    <p:extLst>
      <p:ext uri="{BB962C8B-B14F-4D97-AF65-F5344CB8AC3E}">
        <p14:creationId xmlns:p14="http://schemas.microsoft.com/office/powerpoint/2010/main" val="104227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First carried out in 1982 and further surveys were carried out in 1984  then every 2 years.</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t>8</a:t>
            </a:fld>
            <a:endParaRPr lang="en-GB"/>
          </a:p>
        </p:txBody>
      </p:sp>
    </p:spTree>
    <p:extLst>
      <p:ext uri="{BB962C8B-B14F-4D97-AF65-F5344CB8AC3E}">
        <p14:creationId xmlns:p14="http://schemas.microsoft.com/office/powerpoint/2010/main" val="22565426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will see, each of the major series has its own strengths and weaknesses, and awareness of these, together with an</a:t>
            </a:r>
          </a:p>
        </p:txBody>
      </p:sp>
      <p:sp>
        <p:nvSpPr>
          <p:cNvPr id="4" name="Slide Number Placeholder 3"/>
          <p:cNvSpPr>
            <a:spLocks noGrp="1"/>
          </p:cNvSpPr>
          <p:nvPr>
            <p:ph type="sldNum" sz="quarter" idx="5"/>
          </p:nvPr>
        </p:nvSpPr>
        <p:spPr/>
        <p:txBody>
          <a:bodyPr/>
          <a:lstStyle/>
          <a:p>
            <a:fld id="{B4767DC8-D63F-4C29-ABC1-B18F7685C6E2}" type="slidenum">
              <a:rPr lang="en-GB" smtClean="0"/>
              <a:t>9</a:t>
            </a:fld>
            <a:endParaRPr lang="en-GB"/>
          </a:p>
        </p:txBody>
      </p:sp>
    </p:spTree>
    <p:extLst>
      <p:ext uri="{BB962C8B-B14F-4D97-AF65-F5344CB8AC3E}">
        <p14:creationId xmlns:p14="http://schemas.microsoft.com/office/powerpoint/2010/main" val="2858531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j-lt"/>
              </a:rPr>
              <a:t>https://www.parliament.uk/contentassets/90b7f09a39a74dbcaa34acdfe7a210cb/olympicbritain.pdf#page=159</a:t>
            </a:r>
          </a:p>
          <a:p>
            <a:endParaRPr lang="en-GB" dirty="0">
              <a:latin typeface="+mj-lt"/>
            </a:endParaRPr>
          </a:p>
          <a:p>
            <a:pPr algn="l"/>
            <a:r>
              <a:rPr lang="en-GB" b="0" i="0" dirty="0">
                <a:solidFill>
                  <a:srgbClr val="4D4D4D"/>
                </a:solidFill>
                <a:effectLst/>
                <a:latin typeface="+mj-lt"/>
              </a:rPr>
              <a:t>During the first two decades of the 20th century the police in England and Wales recorded an average of 90,000 indictable offences each year, a figure which increased to over 500,000 during the 1950s.</a:t>
            </a:r>
          </a:p>
          <a:p>
            <a:pPr algn="l"/>
            <a:r>
              <a:rPr lang="en-GB" b="0" i="0" dirty="0">
                <a:solidFill>
                  <a:srgbClr val="4D4D4D"/>
                </a:solidFill>
                <a:effectLst/>
                <a:latin typeface="+mj-lt"/>
              </a:rPr>
              <a:t>The crime rate consequently quadrupled from 250 crimes per 100,000 people in 1901 to 1,000 by 1950.</a:t>
            </a:r>
          </a:p>
          <a:p>
            <a:pPr algn="l"/>
            <a:r>
              <a:rPr lang="en-GB" b="0" i="0" dirty="0">
                <a:solidFill>
                  <a:srgbClr val="4D4D4D"/>
                </a:solidFill>
                <a:effectLst/>
                <a:latin typeface="+mj-lt"/>
              </a:rPr>
              <a:t>But the history of crime in the 20th century is dominated by the even sharper rise in offences recorded by the police since the late 1950s. During the 1960s there was acceleration in recorded crime: it was the only decade in the century where crime doubled. Crime continued to rise according to this measure for much of the remainder of the 20th century, with an average of over one million crimes recorded each year in the 1960s, increasing to two million during the 1970s, and 3.5m in the 1980s.</a:t>
            </a:r>
          </a:p>
          <a:p>
            <a:endParaRPr lang="en-GB" dirty="0"/>
          </a:p>
          <a:p>
            <a:endParaRPr lang="en-GB" dirty="0"/>
          </a:p>
          <a:p>
            <a:r>
              <a:rPr lang="en-GB" dirty="0">
                <a:hlinkClick r:id="rId3"/>
              </a:rPr>
              <a:t>olympicbritain.pdf (parliament.uk)</a:t>
            </a:r>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10</a:t>
            </a:fld>
            <a:endParaRPr lang="en-GB"/>
          </a:p>
        </p:txBody>
      </p:sp>
    </p:spTree>
    <p:extLst>
      <p:ext uri="{BB962C8B-B14F-4D97-AF65-F5344CB8AC3E}">
        <p14:creationId xmlns:p14="http://schemas.microsoft.com/office/powerpoint/2010/main" val="1281651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Good picture of crime but has its faults – not all people interviewed; problems with interviews is full/correct answers given/does everyone understand.</a:t>
            </a:r>
          </a:p>
          <a:p>
            <a:r>
              <a:rPr lang="en-GB" sz="1600" dirty="0"/>
              <a:t>Does not record white collar crimes fraud, money laundering, counterfeit or corporate crime.</a:t>
            </a:r>
          </a:p>
          <a:p>
            <a:r>
              <a:rPr lang="en-GB" dirty="0"/>
              <a:t> </a:t>
            </a:r>
          </a:p>
        </p:txBody>
      </p:sp>
      <p:sp>
        <p:nvSpPr>
          <p:cNvPr id="4" name="Slide Number Placeholder 3"/>
          <p:cNvSpPr>
            <a:spLocks noGrp="1"/>
          </p:cNvSpPr>
          <p:nvPr>
            <p:ph type="sldNum" sz="quarter" idx="5"/>
          </p:nvPr>
        </p:nvSpPr>
        <p:spPr/>
        <p:txBody>
          <a:bodyPr/>
          <a:lstStyle/>
          <a:p>
            <a:fld id="{9F2414DD-93FB-4BAB-B062-09644DD45FB5}" type="slidenum">
              <a:rPr lang="en-GB" smtClean="0"/>
              <a:t>11</a:t>
            </a:fld>
            <a:endParaRPr lang="en-GB"/>
          </a:p>
        </p:txBody>
      </p:sp>
    </p:spTree>
    <p:extLst>
      <p:ext uri="{BB962C8B-B14F-4D97-AF65-F5344CB8AC3E}">
        <p14:creationId xmlns:p14="http://schemas.microsoft.com/office/powerpoint/2010/main" val="2373305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Crime in England and Wales - Office for National Statistics (ons.gov.uk)</a:t>
            </a:r>
            <a:br>
              <a:rPr lang="en-GB" dirty="0"/>
            </a:br>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13</a:t>
            </a:fld>
            <a:endParaRPr lang="en-GB"/>
          </a:p>
        </p:txBody>
      </p:sp>
    </p:spTree>
    <p:extLst>
      <p:ext uri="{BB962C8B-B14F-4D97-AF65-F5344CB8AC3E}">
        <p14:creationId xmlns:p14="http://schemas.microsoft.com/office/powerpoint/2010/main" val="2201050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Crime in England and Wales - Office for National Statistics (ons.gov.uk)</a:t>
            </a:r>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16</a:t>
            </a:fld>
            <a:endParaRPr lang="en-GB"/>
          </a:p>
        </p:txBody>
      </p:sp>
    </p:spTree>
    <p:extLst>
      <p:ext uri="{BB962C8B-B14F-4D97-AF65-F5344CB8AC3E}">
        <p14:creationId xmlns:p14="http://schemas.microsoft.com/office/powerpoint/2010/main" val="1090290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https://www.ons.gov.uk/peoplepopulationandcommunity/crimeandjustice/methodologies/methodologicalnotewhydothetwodatasourcesshowdifferingtrends</a:t>
            </a:r>
          </a:p>
        </p:txBody>
      </p:sp>
      <p:sp>
        <p:nvSpPr>
          <p:cNvPr id="4" name="Slide Number Placeholder 3"/>
          <p:cNvSpPr>
            <a:spLocks noGrp="1"/>
          </p:cNvSpPr>
          <p:nvPr>
            <p:ph type="sldNum" sz="quarter" idx="5"/>
          </p:nvPr>
        </p:nvSpPr>
        <p:spPr/>
        <p:txBody>
          <a:bodyPr/>
          <a:lstStyle/>
          <a:p>
            <a:fld id="{B4767DC8-D63F-4C29-ABC1-B18F7685C6E2}" type="slidenum">
              <a:rPr lang="en-GB" smtClean="0"/>
              <a:t>18</a:t>
            </a:fld>
            <a:endParaRPr lang="en-GB"/>
          </a:p>
        </p:txBody>
      </p:sp>
    </p:spTree>
    <p:extLst>
      <p:ext uri="{BB962C8B-B14F-4D97-AF65-F5344CB8AC3E}">
        <p14:creationId xmlns:p14="http://schemas.microsoft.com/office/powerpoint/2010/main" val="37269664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12</a:t>
            </a:fld>
            <a:endParaRPr lang="en-GB"/>
          </a:p>
        </p:txBody>
      </p:sp>
    </p:spTree>
    <p:extLst>
      <p:ext uri="{BB962C8B-B14F-4D97-AF65-F5344CB8AC3E}">
        <p14:creationId xmlns:p14="http://schemas.microsoft.com/office/powerpoint/2010/main" val="2699105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21</a:t>
            </a:fld>
            <a:endParaRPr lang="en-GB"/>
          </a:p>
        </p:txBody>
      </p:sp>
    </p:spTree>
    <p:extLst>
      <p:ext uri="{BB962C8B-B14F-4D97-AF65-F5344CB8AC3E}">
        <p14:creationId xmlns:p14="http://schemas.microsoft.com/office/powerpoint/2010/main" val="3167910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https://www.theguardian.com/us-news/2018/may/04/trump-nra-london-hospital-knives</a:t>
            </a:r>
            <a:endParaRPr lang="en-GB" dirty="0"/>
          </a:p>
          <a:p>
            <a:endParaRPr lang="en-GB" dirty="0"/>
          </a:p>
          <a:p>
            <a:r>
              <a:rPr lang="en-GB" dirty="0"/>
              <a:t>https://youtu.be/t_F2y_Nb9Q8</a:t>
            </a:r>
          </a:p>
          <a:p>
            <a:endParaRPr lang="en-GB" dirty="0"/>
          </a:p>
          <a:p>
            <a:r>
              <a:rPr lang="en-GB" dirty="0">
                <a:hlinkClick r:id="rId4"/>
              </a:rPr>
              <a:t>Donald Trump mentions London knife stabbings in NRA speech - YouTube</a:t>
            </a:r>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24</a:t>
            </a:fld>
            <a:endParaRPr lang="en-GB"/>
          </a:p>
        </p:txBody>
      </p:sp>
    </p:spTree>
    <p:extLst>
      <p:ext uri="{BB962C8B-B14F-4D97-AF65-F5344CB8AC3E}">
        <p14:creationId xmlns:p14="http://schemas.microsoft.com/office/powerpoint/2010/main" val="25479805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https://whatworks.college.police.uk/Research/overview/Pages/best.aspx</a:t>
            </a:r>
          </a:p>
        </p:txBody>
      </p:sp>
      <p:sp>
        <p:nvSpPr>
          <p:cNvPr id="4" name="Slide Number Placeholder 3"/>
          <p:cNvSpPr>
            <a:spLocks noGrp="1"/>
          </p:cNvSpPr>
          <p:nvPr>
            <p:ph type="sldNum" sz="quarter" idx="5"/>
          </p:nvPr>
        </p:nvSpPr>
        <p:spPr/>
        <p:txBody>
          <a:bodyPr/>
          <a:lstStyle/>
          <a:p>
            <a:fld id="{B4767DC8-D63F-4C29-ABC1-B18F7685C6E2}" type="slidenum">
              <a:rPr lang="en-GB" smtClean="0"/>
              <a:t>28</a:t>
            </a:fld>
            <a:endParaRPr lang="en-GB"/>
          </a:p>
        </p:txBody>
      </p:sp>
    </p:spTree>
    <p:extLst>
      <p:ext uri="{BB962C8B-B14F-4D97-AF65-F5344CB8AC3E}">
        <p14:creationId xmlns:p14="http://schemas.microsoft.com/office/powerpoint/2010/main" val="1462454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https://www.themarshallproject.org/2018/03/30/the-myth-of-the-criminal-immigrant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https://www.bbc.co.uk/news/world-us-canada-46824649</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http://www.emcdda.europa.eu/node/2319_fr</a:t>
            </a:r>
            <a:endParaRPr lang="en-GB" dirty="0"/>
          </a:p>
          <a:p>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29</a:t>
            </a:fld>
            <a:endParaRPr lang="en-GB"/>
          </a:p>
        </p:txBody>
      </p:sp>
    </p:spTree>
    <p:extLst>
      <p:ext uri="{BB962C8B-B14F-4D97-AF65-F5344CB8AC3E}">
        <p14:creationId xmlns:p14="http://schemas.microsoft.com/office/powerpoint/2010/main" val="34806696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767DC8-D63F-4C29-ABC1-B18F7685C6E2}" type="slidenum">
              <a:rPr lang="en-GB" smtClean="0"/>
              <a:t>30</a:t>
            </a:fld>
            <a:endParaRPr lang="en-GB"/>
          </a:p>
        </p:txBody>
      </p:sp>
    </p:spTree>
    <p:extLst>
      <p:ext uri="{BB962C8B-B14F-4D97-AF65-F5344CB8AC3E}">
        <p14:creationId xmlns:p14="http://schemas.microsoft.com/office/powerpoint/2010/main" val="6961025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https://nationalcrimeagency.gov.uk/what-we-do/crime-threats/organised-immigration-crime</a:t>
            </a:r>
            <a:endParaRPr lang="en-GB" dirty="0"/>
          </a:p>
          <a:p>
            <a:endParaRPr lang="en-GB" dirty="0"/>
          </a:p>
          <a:p>
            <a:r>
              <a:rPr lang="en-GB" dirty="0">
                <a:hlinkClick r:id="rId4"/>
              </a:rPr>
              <a:t>https://oxfordre.com/criminology/view/10.1093/acrefore/9780190264079.001.0001/acrefore-9780190264079-e-93/version/0</a:t>
            </a:r>
            <a:endParaRPr lang="en-GB" dirty="0"/>
          </a:p>
          <a:p>
            <a:endParaRPr lang="en-GB" dirty="0"/>
          </a:p>
          <a:p>
            <a:r>
              <a:rPr lang="en-GB" dirty="0">
                <a:hlinkClick r:id="rId5"/>
              </a:rPr>
              <a:t>https://www.theguardian.com/uk-news/2019/aug/30/westminster-looks-at-giving-france-money-to-curb-channel-crossings</a:t>
            </a:r>
            <a:endParaRPr lang="en-GB" dirty="0"/>
          </a:p>
          <a:p>
            <a:endParaRPr lang="en-GB" dirty="0"/>
          </a:p>
          <a:p>
            <a:r>
              <a:rPr lang="en-GB" dirty="0">
                <a:hlinkClick r:id="rId6"/>
              </a:rPr>
              <a:t>https://www.migrationwatchuk.org/briefing-paper/432/the-law-on-immigration</a:t>
            </a:r>
            <a:endParaRPr lang="en-GB" dirty="0"/>
          </a:p>
          <a:p>
            <a:r>
              <a:rPr lang="en-GB" dirty="0">
                <a:hlinkClick r:id="rId7"/>
              </a:rPr>
              <a:t>https://www.independent.co.uk/news/uk/politics/brexit-illegal-immigration-free-movement-eu-leave-a8915816.html</a:t>
            </a:r>
            <a:endParaRPr lang="en-GB" dirty="0"/>
          </a:p>
        </p:txBody>
      </p:sp>
      <p:sp>
        <p:nvSpPr>
          <p:cNvPr id="4" name="Slide Number Placeholder 3"/>
          <p:cNvSpPr>
            <a:spLocks noGrp="1"/>
          </p:cNvSpPr>
          <p:nvPr>
            <p:ph type="sldNum" sz="quarter" idx="10"/>
          </p:nvPr>
        </p:nvSpPr>
        <p:spPr/>
        <p:txBody>
          <a:bodyPr/>
          <a:lstStyle/>
          <a:p>
            <a:fld id="{B4767DC8-D63F-4C29-ABC1-B18F7685C6E2}" type="slidenum">
              <a:rPr lang="en-GB" smtClean="0"/>
              <a:t>31</a:t>
            </a:fld>
            <a:endParaRPr lang="en-GB"/>
          </a:p>
        </p:txBody>
      </p:sp>
    </p:spTree>
    <p:extLst>
      <p:ext uri="{BB962C8B-B14F-4D97-AF65-F5344CB8AC3E}">
        <p14:creationId xmlns:p14="http://schemas.microsoft.com/office/powerpoint/2010/main" val="323449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https://www.themarshallproject.org/2019/05/13/is-there-a-connection-between-undocumented-immigrants-and-crime</a:t>
            </a:r>
          </a:p>
          <a:p>
            <a:endParaRPr lang="en-GB" dirty="0"/>
          </a:p>
          <a:p>
            <a:r>
              <a:rPr lang="en-GB" dirty="0"/>
              <a:t>https://www.themarshallproject.org/2018/03/30/the-myth-of-the-criminal-immigrant</a:t>
            </a:r>
          </a:p>
        </p:txBody>
      </p:sp>
      <p:sp>
        <p:nvSpPr>
          <p:cNvPr id="4" name="Slide Number Placeholder 3"/>
          <p:cNvSpPr>
            <a:spLocks noGrp="1"/>
          </p:cNvSpPr>
          <p:nvPr>
            <p:ph type="sldNum" sz="quarter" idx="5"/>
          </p:nvPr>
        </p:nvSpPr>
        <p:spPr/>
        <p:txBody>
          <a:bodyPr/>
          <a:lstStyle/>
          <a:p>
            <a:fld id="{B4767DC8-D63F-4C29-ABC1-B18F7685C6E2}" type="slidenum">
              <a:rPr lang="en-GB" smtClean="0"/>
              <a:t>32</a:t>
            </a:fld>
            <a:endParaRPr lang="en-GB"/>
          </a:p>
        </p:txBody>
      </p:sp>
    </p:spTree>
    <p:extLst>
      <p:ext uri="{BB962C8B-B14F-4D97-AF65-F5344CB8AC3E}">
        <p14:creationId xmlns:p14="http://schemas.microsoft.com/office/powerpoint/2010/main" val="651640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https://www.themarshallproject.org/2018/03/30/the-myth-of-the-criminal-immigrant</a:t>
            </a:r>
          </a:p>
        </p:txBody>
      </p:sp>
      <p:sp>
        <p:nvSpPr>
          <p:cNvPr id="4" name="Slide Number Placeholder 3"/>
          <p:cNvSpPr>
            <a:spLocks noGrp="1"/>
          </p:cNvSpPr>
          <p:nvPr>
            <p:ph type="sldNum" sz="quarter" idx="5"/>
          </p:nvPr>
        </p:nvSpPr>
        <p:spPr/>
        <p:txBody>
          <a:bodyPr/>
          <a:lstStyle/>
          <a:p>
            <a:fld id="{B4767DC8-D63F-4C29-ABC1-B18F7685C6E2}" type="slidenum">
              <a:rPr lang="en-GB" smtClean="0"/>
              <a:t>33</a:t>
            </a:fld>
            <a:endParaRPr lang="en-GB"/>
          </a:p>
        </p:txBody>
      </p:sp>
    </p:spTree>
    <p:extLst>
      <p:ext uri="{BB962C8B-B14F-4D97-AF65-F5344CB8AC3E}">
        <p14:creationId xmlns:p14="http://schemas.microsoft.com/office/powerpoint/2010/main" val="21476354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https://www.ons.gov.uk/peoplepopulationandcommunity/crimeandjustice/bulletins/crimeinenglandandwales/yearendingmarch2019#toc</a:t>
            </a:r>
            <a:endParaRPr lang="en-GB" dirty="0"/>
          </a:p>
          <a:p>
            <a:endParaRPr lang="en-GB" dirty="0"/>
          </a:p>
          <a:p>
            <a:endParaRPr lang="en-GB" dirty="0"/>
          </a:p>
          <a:p>
            <a:r>
              <a:rPr lang="en-GB" dirty="0"/>
              <a:t>Think of reporting the crimes to the police and also to the CSEW</a:t>
            </a:r>
          </a:p>
        </p:txBody>
      </p:sp>
      <p:sp>
        <p:nvSpPr>
          <p:cNvPr id="4" name="Slide Number Placeholder 3"/>
          <p:cNvSpPr>
            <a:spLocks noGrp="1"/>
          </p:cNvSpPr>
          <p:nvPr>
            <p:ph type="sldNum" sz="quarter" idx="10"/>
          </p:nvPr>
        </p:nvSpPr>
        <p:spPr/>
        <p:txBody>
          <a:bodyPr/>
          <a:lstStyle/>
          <a:p>
            <a:fld id="{B4767DC8-D63F-4C29-ABC1-B18F7685C6E2}" type="slidenum">
              <a:rPr lang="en-GB" smtClean="0"/>
              <a:t>40</a:t>
            </a:fld>
            <a:endParaRPr lang="en-GB"/>
          </a:p>
        </p:txBody>
      </p:sp>
    </p:spTree>
    <p:extLst>
      <p:ext uri="{BB962C8B-B14F-4D97-AF65-F5344CB8AC3E}">
        <p14:creationId xmlns:p14="http://schemas.microsoft.com/office/powerpoint/2010/main" val="2388813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20158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38667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6A74-E466-40C5-8B20-F89159C8C0C7}"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005754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9256A74-E466-40C5-8B20-F89159C8C0C7}"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564574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9256A74-E466-40C5-8B20-F89159C8C0C7}" type="datetimeFigureOut">
              <a:rPr lang="en-GB" smtClean="0"/>
              <a:t>02/03/2023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695607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9256A74-E466-40C5-8B20-F89159C8C0C7}" type="datetimeFigureOut">
              <a:rPr lang="en-GB" smtClean="0"/>
              <a:t>02/03/2023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32288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256A74-E466-40C5-8B20-F89159C8C0C7}" type="datetimeFigureOut">
              <a:rPr lang="en-GB" smtClean="0"/>
              <a:t>02/03/2023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081107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256A74-E466-40C5-8B20-F89159C8C0C7}"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43629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256A74-E466-40C5-8B20-F89159C8C0C7}"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1015929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3268980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256A74-E466-40C5-8B20-F89159C8C0C7}"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B59DC5-71F5-4E54-A5C7-F178BCE121EA}" type="slidenum">
              <a:rPr lang="en-GB" smtClean="0"/>
              <a:t>‹#›</a:t>
            </a:fld>
            <a:endParaRPr lang="en-GB"/>
          </a:p>
        </p:txBody>
      </p:sp>
    </p:spTree>
    <p:extLst>
      <p:ext uri="{BB962C8B-B14F-4D97-AF65-F5344CB8AC3E}">
        <p14:creationId xmlns:p14="http://schemas.microsoft.com/office/powerpoint/2010/main" val="28053098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256A74-E466-40C5-8B20-F89159C8C0C7}" type="datetimeFigureOut">
              <a:rPr lang="en-GB" smtClean="0"/>
              <a:t>02/03/2023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B59DC5-71F5-4E54-A5C7-F178BCE121EA}" type="slidenum">
              <a:rPr lang="en-GB" smtClean="0"/>
              <a:t>‹#›</a:t>
            </a:fld>
            <a:endParaRPr lang="en-GB"/>
          </a:p>
        </p:txBody>
      </p:sp>
    </p:spTree>
    <p:extLst>
      <p:ext uri="{BB962C8B-B14F-4D97-AF65-F5344CB8AC3E}">
        <p14:creationId xmlns:p14="http://schemas.microsoft.com/office/powerpoint/2010/main" val="3656146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rimesurvey.co.uk/Content/pdf/2019-20%20CSEW%2010-15%20YEAR%20OLD%20Questionnaire%20V1.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crimesurvey.co.uk/en/AboutTheSurvey.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ucr.fbi.gov/crime-in-the-u.s/2016/crime-in-the-u.s.-2016/topic-pages/tables/table-12" TargetMode="External"/><Relationship Id="rId2" Type="http://schemas.openxmlformats.org/officeDocument/2006/relationships/hyperlink" Target="https://benkinsella.org.uk/knife-crime-statistics/#:~:text=percent%20increase%20in%20knife%20crime,12%20months%20to%20September%202022.&amp;text=Police%2Drecorded%20offences%20involving%20a,12%20months%20to%20September%2022.&amp;text=0-,percent%20increase%20in%20knife%20crime%20in%20England%20and%20Wales,2022%20compared%20to%20March%202012%2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ucr.fbi.gov/crime-in-the-u.s/2019/preliminary-repor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hatworks.college.police.uk/Research/overview/Pages/People_and_places.aspx"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hatworks.college.police.uk/Research/overview/Pages/What_stops_offending.aspx" TargetMode="External"/><Relationship Id="rId4" Type="http://schemas.openxmlformats.org/officeDocument/2006/relationships/hyperlink" Target="https://whatworks.college.police.uk/Research/overview/Pages/Targeted_approaches.aspx"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isevoter.com/country-rankings/violent-crime-rates-by-country/" TargetMode="External"/><Relationship Id="rId2" Type="http://schemas.openxmlformats.org/officeDocument/2006/relationships/hyperlink" Target="https://www.statista.com/topics/780/crime/" TargetMode="External"/><Relationship Id="rId1" Type="http://schemas.openxmlformats.org/officeDocument/2006/relationships/slideLayout" Target="../slideLayouts/slideLayout2.xml"/><Relationship Id="rId4" Type="http://schemas.openxmlformats.org/officeDocument/2006/relationships/hyperlink" Target="https://ocindex.net/rankings"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EF3B6-5983-A923-E06B-F892B7FF013C}"/>
              </a:ext>
            </a:extLst>
          </p:cNvPr>
          <p:cNvSpPr>
            <a:spLocks noGrp="1"/>
          </p:cNvSpPr>
          <p:nvPr>
            <p:ph type="ctrTitle"/>
          </p:nvPr>
        </p:nvSpPr>
        <p:spPr>
          <a:xfrm>
            <a:off x="880281" y="921452"/>
            <a:ext cx="4985018" cy="3268639"/>
          </a:xfrm>
        </p:spPr>
        <p:txBody>
          <a:bodyPr anchor="b">
            <a:normAutofit/>
          </a:bodyPr>
          <a:lstStyle/>
          <a:p>
            <a:pPr algn="l"/>
            <a:r>
              <a:rPr lang="en-GB" sz="7200"/>
              <a:t>Crime rates</a:t>
            </a:r>
          </a:p>
        </p:txBody>
      </p:sp>
      <p:sp>
        <p:nvSpPr>
          <p:cNvPr id="3" name="Subtitle 2">
            <a:extLst>
              <a:ext uri="{FF2B5EF4-FFF2-40B4-BE49-F238E27FC236}">
                <a16:creationId xmlns:a16="http://schemas.microsoft.com/office/drawing/2014/main" id="{6A0067F2-6FB2-419C-53F1-EE504925E684}"/>
              </a:ext>
            </a:extLst>
          </p:cNvPr>
          <p:cNvSpPr>
            <a:spLocks noGrp="1"/>
          </p:cNvSpPr>
          <p:nvPr>
            <p:ph type="subTitle" idx="1"/>
          </p:nvPr>
        </p:nvSpPr>
        <p:spPr>
          <a:xfrm>
            <a:off x="880281" y="4285129"/>
            <a:ext cx="4985017" cy="1420409"/>
          </a:xfrm>
        </p:spPr>
        <p:txBody>
          <a:bodyPr anchor="t">
            <a:normAutofit/>
          </a:bodyPr>
          <a:lstStyle/>
          <a:p>
            <a:pPr algn="l"/>
            <a:r>
              <a:rPr lang="en-GB" sz="1700" dirty="0"/>
              <a:t>Week 6 2023</a:t>
            </a:r>
          </a:p>
          <a:p>
            <a:pPr algn="l"/>
            <a:r>
              <a:rPr lang="en-GB" sz="1700" dirty="0">
                <a:effectLst/>
                <a:latin typeface="Arial" panose="020B0604020202020204" pitchFamily="34" charset="0"/>
                <a:ea typeface="Times New Roman" panose="02020603050405020304" pitchFamily="18" charset="0"/>
              </a:rPr>
              <a:t>In many countries, the level of crime is increasing, and crimes are becoming more violent. Argue this account with consideration to the UK.</a:t>
            </a:r>
            <a:endParaRPr lang="en-GB" sz="1700" dirty="0">
              <a:effectLst/>
              <a:latin typeface="Times New Roman" panose="02020603050405020304" pitchFamily="18" charset="0"/>
              <a:ea typeface="Times New Roman" panose="02020603050405020304" pitchFamily="18" charset="0"/>
            </a:endParaRPr>
          </a:p>
          <a:p>
            <a:pPr algn="l"/>
            <a:endParaRPr lang="en-GB" sz="1700" dirty="0"/>
          </a:p>
        </p:txBody>
      </p:sp>
      <p:sp>
        <p:nvSpPr>
          <p:cNvPr id="10" name="Freeform: Shape 9">
            <a:extLst>
              <a:ext uri="{FF2B5EF4-FFF2-40B4-BE49-F238E27FC236}">
                <a16:creationId xmlns:a16="http://schemas.microsoft.com/office/drawing/2014/main" id="{16D6FAA8-41A5-46EA-A8AB-E9D2754A6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00601" y="1073777"/>
            <a:ext cx="5623281" cy="468694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Thought bubble with solid fill">
            <a:extLst>
              <a:ext uri="{FF2B5EF4-FFF2-40B4-BE49-F238E27FC236}">
                <a16:creationId xmlns:a16="http://schemas.microsoft.com/office/drawing/2014/main" id="{A7E132E6-D709-5696-F821-B7D220128A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55430" y="5248338"/>
            <a:ext cx="914400" cy="914400"/>
          </a:xfrm>
          <a:prstGeom prst="rect">
            <a:avLst/>
          </a:prstGeom>
        </p:spPr>
      </p:pic>
    </p:spTree>
    <p:extLst>
      <p:ext uri="{BB962C8B-B14F-4D97-AF65-F5344CB8AC3E}">
        <p14:creationId xmlns:p14="http://schemas.microsoft.com/office/powerpoint/2010/main" val="3520674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en placed on top of a signature line">
            <a:extLst>
              <a:ext uri="{FF2B5EF4-FFF2-40B4-BE49-F238E27FC236}">
                <a16:creationId xmlns:a16="http://schemas.microsoft.com/office/drawing/2014/main" id="{F134E989-0008-52C1-64EF-CF155DEDD6AF}"/>
              </a:ext>
            </a:extLst>
          </p:cNvPr>
          <p:cNvPicPr>
            <a:picLocks noChangeAspect="1"/>
          </p:cNvPicPr>
          <p:nvPr/>
        </p:nvPicPr>
        <p:blipFill>
          <a:blip r:embed="rId2"/>
          <a:stretch>
            <a:fillRect/>
          </a:stretch>
        </p:blipFill>
        <p:spPr>
          <a:xfrm>
            <a:off x="7069760" y="3438906"/>
            <a:ext cx="5122239" cy="3419094"/>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82878B-873B-99B7-C1E1-881744FF8880}"/>
              </a:ext>
            </a:extLst>
          </p:cNvPr>
          <p:cNvSpPr>
            <a:spLocks noGrp="1"/>
          </p:cNvSpPr>
          <p:nvPr>
            <p:ph type="title"/>
          </p:nvPr>
        </p:nvSpPr>
        <p:spPr>
          <a:xfrm>
            <a:off x="838200" y="365125"/>
            <a:ext cx="10515599" cy="1325563"/>
          </a:xfrm>
        </p:spPr>
        <p:txBody>
          <a:bodyPr>
            <a:normAutofit/>
          </a:bodyPr>
          <a:lstStyle/>
          <a:p>
            <a:r>
              <a:rPr lang="en-GB"/>
              <a:t>Lesson</a:t>
            </a:r>
          </a:p>
        </p:txBody>
      </p:sp>
      <p:sp>
        <p:nvSpPr>
          <p:cNvPr id="3" name="Content Placeholder 2">
            <a:extLst>
              <a:ext uri="{FF2B5EF4-FFF2-40B4-BE49-F238E27FC236}">
                <a16:creationId xmlns:a16="http://schemas.microsoft.com/office/drawing/2014/main" id="{332B1EFA-F4C3-D7A8-6F3D-068C550ED429}"/>
              </a:ext>
            </a:extLst>
          </p:cNvPr>
          <p:cNvSpPr>
            <a:spLocks noGrp="1"/>
          </p:cNvSpPr>
          <p:nvPr>
            <p:ph idx="1"/>
          </p:nvPr>
        </p:nvSpPr>
        <p:spPr>
          <a:xfrm>
            <a:off x="838200" y="1463040"/>
            <a:ext cx="5652872" cy="4713923"/>
          </a:xfrm>
        </p:spPr>
        <p:txBody>
          <a:bodyPr>
            <a:normAutofit/>
          </a:bodyPr>
          <a:lstStyle/>
          <a:p>
            <a:r>
              <a:rPr lang="en-GB" sz="2200" dirty="0"/>
              <a:t>How crime is measured</a:t>
            </a:r>
          </a:p>
          <a:p>
            <a:r>
              <a:rPr lang="en-GB" sz="2200" dirty="0"/>
              <a:t>Techniques used to measure or estimate crime, and what their strengths and weaknesses are considered to be. </a:t>
            </a:r>
          </a:p>
          <a:p>
            <a:r>
              <a:rPr lang="en-GB" sz="2200" dirty="0"/>
              <a:t>‘official statistics’ and victimisation survey</a:t>
            </a:r>
          </a:p>
          <a:p>
            <a:r>
              <a:rPr lang="en-GB" sz="2200" dirty="0"/>
              <a:t>World statistics </a:t>
            </a:r>
          </a:p>
          <a:p>
            <a:r>
              <a:rPr lang="en-GB" sz="2200" dirty="0"/>
              <a:t>UK Statistics </a:t>
            </a:r>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9253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F9858B-2875-9751-CA83-C40968E14127}"/>
              </a:ext>
            </a:extLst>
          </p:cNvPr>
          <p:cNvSpPr>
            <a:spLocks noGrp="1"/>
          </p:cNvSpPr>
          <p:nvPr>
            <p:ph type="title"/>
          </p:nvPr>
        </p:nvSpPr>
        <p:spPr>
          <a:xfrm>
            <a:off x="838200" y="365125"/>
            <a:ext cx="10515600" cy="1325563"/>
          </a:xfrm>
        </p:spPr>
        <p:txBody>
          <a:bodyPr>
            <a:normAutofit/>
          </a:bodyPr>
          <a:lstStyle/>
          <a:p>
            <a:r>
              <a:rPr lang="en-GB" sz="5400"/>
              <a:t>Historical Crime Recording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56C65B-B7E4-AEEC-6A9A-0AB08875F136}"/>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r>
              <a:rPr lang="en-GB" sz="2200" dirty="0"/>
              <a:t>First national crime statistics were published in France in 1828. </a:t>
            </a:r>
          </a:p>
          <a:p>
            <a:r>
              <a:rPr lang="en-GB" sz="2200" dirty="0"/>
              <a:t>Adolphe </a:t>
            </a:r>
            <a:r>
              <a:rPr lang="en-GB" sz="2200" dirty="0" err="1"/>
              <a:t>Quetelet</a:t>
            </a:r>
            <a:r>
              <a:rPr lang="en-GB" sz="2200" dirty="0"/>
              <a:t>, interested in statistics relating to the social world &amp; crime</a:t>
            </a:r>
          </a:p>
          <a:p>
            <a:r>
              <a:rPr lang="en-GB" sz="2200" dirty="0" err="1"/>
              <a:t>Quetelet</a:t>
            </a:r>
            <a:r>
              <a:rPr lang="en-GB" sz="2200" dirty="0"/>
              <a:t> recognised many of the difficulties involved in measuring ‘crime’:</a:t>
            </a:r>
          </a:p>
          <a:p>
            <a:pPr lvl="1"/>
            <a:r>
              <a:rPr lang="en-GB" sz="2200" dirty="0"/>
              <a:t>Recorded ‘unknown crimes’ /  ‘dark figure’ </a:t>
            </a:r>
          </a:p>
          <a:p>
            <a:pPr lvl="1"/>
            <a:r>
              <a:rPr lang="en-GB" sz="2200" dirty="0"/>
              <a:t>Activity of justice in reaching the guilty</a:t>
            </a:r>
          </a:p>
          <a:p>
            <a:pPr lvl="1"/>
            <a:r>
              <a:rPr lang="en-GB" sz="2200" dirty="0"/>
              <a:t>The disgust which wronged individuals will feel in complaining</a:t>
            </a:r>
          </a:p>
          <a:p>
            <a:pPr lvl="1"/>
            <a:r>
              <a:rPr lang="en-GB" sz="2200" dirty="0"/>
              <a:t>The ignorance in which some will be concerning the wrong which has been done</a:t>
            </a:r>
          </a:p>
          <a:p>
            <a:pPr lvl="2"/>
            <a:r>
              <a:rPr lang="en-GB" sz="1800" dirty="0">
                <a:ea typeface="+mn-lt"/>
                <a:cs typeface="+mn-lt"/>
              </a:rPr>
              <a:t>Sir Stephen House Dept. Commissioner  “bulk” of rape complaints as “regretful sex”</a:t>
            </a:r>
            <a:endParaRPr lang="en-GB" sz="1800" dirty="0">
              <a:cs typeface="Calibri"/>
            </a:endParaRPr>
          </a:p>
          <a:p>
            <a:r>
              <a:rPr lang="en-GB" sz="2200" dirty="0"/>
              <a:t>Collecting crime statistics emerged in Britain in 1856 - Rawson and Fletcher, and  Henry Mayhew. </a:t>
            </a:r>
          </a:p>
          <a:p>
            <a:r>
              <a:rPr lang="en-GB" sz="2200" dirty="0"/>
              <a:t>The first Criminal Statistics, drawn from data collected by the police and the courts, were published in 1876.</a:t>
            </a:r>
          </a:p>
        </p:txBody>
      </p:sp>
    </p:spTree>
    <p:extLst>
      <p:ext uri="{BB962C8B-B14F-4D97-AF65-F5344CB8AC3E}">
        <p14:creationId xmlns:p14="http://schemas.microsoft.com/office/powerpoint/2010/main" val="260907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2880-D6D3-49F0-B3DF-7D415095C219}"/>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Beginnings of Crime Analysis</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9C7BA98D-03CF-2C9E-068C-AA8CB272CE39}"/>
              </a:ext>
            </a:extLst>
          </p:cNvPr>
          <p:cNvGraphicFramePr>
            <a:graphicFrameLocks noGrp="1"/>
          </p:cNvGraphicFramePr>
          <p:nvPr>
            <p:ph idx="1"/>
            <p:extLst>
              <p:ext uri="{D42A27DB-BD31-4B8C-83A1-F6EECF244321}">
                <p14:modId xmlns:p14="http://schemas.microsoft.com/office/powerpoint/2010/main" val="201319998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951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1C507F-DCAB-467A-AF36-9BF54D9A79AA}"/>
              </a:ext>
            </a:extLst>
          </p:cNvPr>
          <p:cNvSpPr>
            <a:spLocks noGrp="1"/>
          </p:cNvSpPr>
          <p:nvPr>
            <p:ph type="title"/>
          </p:nvPr>
        </p:nvSpPr>
        <p:spPr>
          <a:xfrm>
            <a:off x="838200" y="365125"/>
            <a:ext cx="10515600" cy="1325563"/>
          </a:xfrm>
        </p:spPr>
        <p:txBody>
          <a:bodyPr>
            <a:normAutofit/>
          </a:bodyPr>
          <a:lstStyle/>
          <a:p>
            <a:r>
              <a:rPr lang="en-US" dirty="0"/>
              <a:t>Crime Analysis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B73856-AD6C-4FA7-8C69-8D46D2217574}"/>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Ø"/>
            </a:pPr>
            <a:r>
              <a:rPr lang="en-US" dirty="0"/>
              <a:t>Crime analysis serves law enforcement agencies in many ways, including:</a:t>
            </a:r>
          </a:p>
          <a:p>
            <a:pPr lvl="1">
              <a:buFont typeface="Wingdings" panose="05000000000000000000" pitchFamily="2" charset="2"/>
              <a:buChar char="§"/>
            </a:pPr>
            <a:r>
              <a:rPr lang="en-US" dirty="0"/>
              <a:t>Helps solve criminal investigations</a:t>
            </a:r>
          </a:p>
          <a:p>
            <a:pPr lvl="1">
              <a:buFont typeface="Wingdings" panose="05000000000000000000" pitchFamily="2" charset="2"/>
              <a:buChar char="§"/>
            </a:pPr>
            <a:r>
              <a:rPr lang="en-US" dirty="0"/>
              <a:t>Increases the ability to prosecute criminals</a:t>
            </a:r>
          </a:p>
          <a:p>
            <a:pPr lvl="1">
              <a:buFont typeface="Wingdings" panose="05000000000000000000" pitchFamily="2" charset="2"/>
              <a:buChar char="§"/>
            </a:pPr>
            <a:r>
              <a:rPr lang="en-US" dirty="0"/>
              <a:t>Ensures compliance with laws and legislation </a:t>
            </a:r>
          </a:p>
          <a:p>
            <a:pPr lvl="1">
              <a:buFont typeface="Wingdings" panose="05000000000000000000" pitchFamily="2" charset="2"/>
              <a:buChar char="§"/>
            </a:pPr>
            <a:r>
              <a:rPr lang="en-US" dirty="0"/>
              <a:t>Planning for future </a:t>
            </a:r>
          </a:p>
          <a:p>
            <a:pPr lvl="1">
              <a:buFont typeface="Wingdings" panose="05000000000000000000" pitchFamily="2" charset="2"/>
              <a:buChar char="§"/>
            </a:pPr>
            <a:r>
              <a:rPr lang="en-US" dirty="0"/>
              <a:t>Law enforcement’s – Government/Police/Local Authority/PCC/National Crime Agency/</a:t>
            </a:r>
            <a:endParaRPr lang="en-GB" dirty="0"/>
          </a:p>
        </p:txBody>
      </p:sp>
    </p:spTree>
    <p:extLst>
      <p:ext uri="{BB962C8B-B14F-4D97-AF65-F5344CB8AC3E}">
        <p14:creationId xmlns:p14="http://schemas.microsoft.com/office/powerpoint/2010/main" val="2546141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92C8F-D143-EACB-A48E-405BBFEA5808}"/>
              </a:ext>
            </a:extLst>
          </p:cNvPr>
          <p:cNvSpPr>
            <a:spLocks noGrp="1"/>
          </p:cNvSpPr>
          <p:nvPr>
            <p:ph type="title"/>
          </p:nvPr>
        </p:nvSpPr>
        <p:spPr>
          <a:xfrm>
            <a:off x="643467" y="321735"/>
            <a:ext cx="10905066" cy="780210"/>
          </a:xfrm>
        </p:spPr>
        <p:txBody>
          <a:bodyPr>
            <a:normAutofit/>
          </a:bodyPr>
          <a:lstStyle/>
          <a:p>
            <a:r>
              <a:rPr lang="en-GB" sz="2800" i="0" dirty="0">
                <a:effectLst/>
                <a:latin typeface="Open Sans" panose="020B0606030504020204" pitchFamily="34" charset="0"/>
              </a:rPr>
              <a:t>Measuring Crime UK Today</a:t>
            </a:r>
            <a:endParaRPr lang="en-GB" sz="2800" dirty="0"/>
          </a:p>
        </p:txBody>
      </p:sp>
      <p:sp>
        <p:nvSpPr>
          <p:cNvPr id="3" name="Content Placeholder 2">
            <a:extLst>
              <a:ext uri="{FF2B5EF4-FFF2-40B4-BE49-F238E27FC236}">
                <a16:creationId xmlns:a16="http://schemas.microsoft.com/office/drawing/2014/main" id="{9606A0E4-ADED-6D36-209A-3CD6FFD43163}"/>
              </a:ext>
            </a:extLst>
          </p:cNvPr>
          <p:cNvSpPr>
            <a:spLocks noGrp="1"/>
          </p:cNvSpPr>
          <p:nvPr>
            <p:ph idx="1"/>
          </p:nvPr>
        </p:nvSpPr>
        <p:spPr>
          <a:xfrm>
            <a:off x="643467" y="1101945"/>
            <a:ext cx="10905066" cy="5075018"/>
          </a:xfrm>
        </p:spPr>
        <p:txBody>
          <a:bodyPr>
            <a:normAutofit/>
          </a:bodyPr>
          <a:lstStyle/>
          <a:p>
            <a:r>
              <a:rPr lang="en-GB" sz="2400" dirty="0"/>
              <a:t>Two main methods used for measuring and tracking trends in crime</a:t>
            </a:r>
          </a:p>
          <a:p>
            <a:r>
              <a:rPr lang="en-GB" sz="2400" dirty="0"/>
              <a:t>Police recording records</a:t>
            </a:r>
          </a:p>
          <a:p>
            <a:pPr lvl="1"/>
            <a:r>
              <a:rPr lang="en-GB" dirty="0"/>
              <a:t>recorded crime statistics from police records such as reported crime/arrests/convictions</a:t>
            </a:r>
          </a:p>
          <a:p>
            <a:r>
              <a:rPr lang="en-GB" sz="2400" dirty="0"/>
              <a:t>Much of official statistics provided a reasonably sound indication of crime trends. Criminologists discussed the ‘dark figure of crime’ – the crime that doesn’t make it in statistics. </a:t>
            </a:r>
          </a:p>
          <a:p>
            <a:endParaRPr lang="en-GB" sz="2400" dirty="0"/>
          </a:p>
          <a:p>
            <a:r>
              <a:rPr lang="en-GB" sz="2400" dirty="0"/>
              <a:t>Crime survey from the public</a:t>
            </a:r>
          </a:p>
          <a:p>
            <a:pPr lvl="1"/>
            <a:r>
              <a:rPr lang="en-GB" dirty="0"/>
              <a:t>Crime Survey for England and Wales (CSEW)</a:t>
            </a:r>
          </a:p>
          <a:p>
            <a:pPr lvl="1"/>
            <a:r>
              <a:rPr lang="en-GB" dirty="0"/>
              <a:t>Farrington and </a:t>
            </a:r>
            <a:r>
              <a:rPr lang="en-GB" dirty="0" err="1"/>
              <a:t>Langan</a:t>
            </a:r>
            <a:r>
              <a:rPr lang="en-GB" dirty="0"/>
              <a:t> (2004) state that these surveys are a more accurate measure of crime levels and trends than data collected by official means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40593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EF195-1FDA-F70A-D746-25DE0FE560A7}"/>
              </a:ext>
            </a:extLst>
          </p:cNvPr>
          <p:cNvSpPr>
            <a:spLocks noGrp="1"/>
          </p:cNvSpPr>
          <p:nvPr>
            <p:ph type="title"/>
          </p:nvPr>
        </p:nvSpPr>
        <p:spPr>
          <a:xfrm>
            <a:off x="838200" y="365126"/>
            <a:ext cx="10515600" cy="628788"/>
          </a:xfrm>
        </p:spPr>
        <p:txBody>
          <a:bodyPr>
            <a:normAutofit/>
          </a:bodyPr>
          <a:lstStyle/>
          <a:p>
            <a:r>
              <a:rPr lang="en-GB" sz="3600" dirty="0"/>
              <a:t>Crime Statistics  Police</a:t>
            </a:r>
          </a:p>
        </p:txBody>
      </p:sp>
      <p:sp>
        <p:nvSpPr>
          <p:cNvPr id="3" name="Content Placeholder 2">
            <a:extLst>
              <a:ext uri="{FF2B5EF4-FFF2-40B4-BE49-F238E27FC236}">
                <a16:creationId xmlns:a16="http://schemas.microsoft.com/office/drawing/2014/main" id="{7B31A66B-68B9-C732-1A83-22E7B3D0E95D}"/>
              </a:ext>
            </a:extLst>
          </p:cNvPr>
          <p:cNvSpPr>
            <a:spLocks noGrp="1"/>
          </p:cNvSpPr>
          <p:nvPr>
            <p:ph idx="1"/>
          </p:nvPr>
        </p:nvSpPr>
        <p:spPr>
          <a:xfrm>
            <a:off x="838200" y="1351722"/>
            <a:ext cx="10515600" cy="4825241"/>
          </a:xfrm>
        </p:spPr>
        <p:txBody>
          <a:bodyPr>
            <a:normAutofit lnSpcReduction="10000"/>
          </a:bodyPr>
          <a:lstStyle/>
          <a:p>
            <a:r>
              <a:rPr lang="en-GB" dirty="0"/>
              <a:t>Data returned to government by the police and the courts.</a:t>
            </a:r>
          </a:p>
          <a:p>
            <a:r>
              <a:rPr lang="en-GB" dirty="0"/>
              <a:t>They have been produced in a fairly standard format for most of their history.</a:t>
            </a:r>
          </a:p>
          <a:p>
            <a:r>
              <a:rPr lang="en-GB" dirty="0"/>
              <a:t>Number of publications published annually) which constitute the ‘official statistics’ on crime in England and Wales </a:t>
            </a:r>
          </a:p>
          <a:p>
            <a:r>
              <a:rPr lang="en-GB" dirty="0"/>
              <a:t>• Criminal Statistics, England and Wales; • Sentencing Statistics; • Prison Statistics and Probation Statistics.</a:t>
            </a:r>
          </a:p>
          <a:p>
            <a:r>
              <a:rPr lang="en-GB" dirty="0"/>
              <a:t>Raw data from Police National Computer (PNC) database of criminal records</a:t>
            </a:r>
          </a:p>
          <a:p>
            <a:r>
              <a:rPr lang="en-GB" dirty="0"/>
              <a:t>Prison and Probation Services published separately / Offender Management Stats. </a:t>
            </a:r>
          </a:p>
        </p:txBody>
      </p:sp>
    </p:spTree>
    <p:extLst>
      <p:ext uri="{BB962C8B-B14F-4D97-AF65-F5344CB8AC3E}">
        <p14:creationId xmlns:p14="http://schemas.microsoft.com/office/powerpoint/2010/main" val="1659434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30CD-B6F0-47AC-AB50-A0F89A342A82}"/>
              </a:ext>
            </a:extLst>
          </p:cNvPr>
          <p:cNvSpPr>
            <a:spLocks noGrp="1"/>
          </p:cNvSpPr>
          <p:nvPr>
            <p:ph type="title"/>
          </p:nvPr>
        </p:nvSpPr>
        <p:spPr>
          <a:xfrm>
            <a:off x="838200" y="365126"/>
            <a:ext cx="10515600" cy="774561"/>
          </a:xfrm>
        </p:spPr>
        <p:txBody>
          <a:bodyPr>
            <a:normAutofit/>
          </a:bodyPr>
          <a:lstStyle/>
          <a:p>
            <a:r>
              <a:rPr lang="en-GB" sz="3200" i="0" dirty="0">
                <a:solidFill>
                  <a:srgbClr val="444444"/>
                </a:solidFill>
                <a:effectLst/>
                <a:latin typeface="Open Sans" panose="020B0606030504020204" pitchFamily="34" charset="0"/>
              </a:rPr>
              <a:t>Measuring Crime UK</a:t>
            </a:r>
            <a:endParaRPr lang="en-GB" sz="3200" dirty="0"/>
          </a:p>
        </p:txBody>
      </p:sp>
      <p:sp>
        <p:nvSpPr>
          <p:cNvPr id="3" name="Content Placeholder 2">
            <a:extLst>
              <a:ext uri="{FF2B5EF4-FFF2-40B4-BE49-F238E27FC236}">
                <a16:creationId xmlns:a16="http://schemas.microsoft.com/office/drawing/2014/main" id="{408EB38E-9967-4F99-A90E-21794E50B7FF}"/>
              </a:ext>
            </a:extLst>
          </p:cNvPr>
          <p:cNvSpPr>
            <a:spLocks noGrp="1"/>
          </p:cNvSpPr>
          <p:nvPr>
            <p:ph idx="1"/>
          </p:nvPr>
        </p:nvSpPr>
        <p:spPr>
          <a:xfrm>
            <a:off x="838200" y="1139687"/>
            <a:ext cx="10515600" cy="5037277"/>
          </a:xfrm>
        </p:spPr>
        <p:txBody>
          <a:bodyPr>
            <a:normAutofit/>
          </a:bodyPr>
          <a:lstStyle/>
          <a:p>
            <a:r>
              <a:rPr lang="en-GB" dirty="0"/>
              <a:t>Crime Survey for England and Wales (CSEW)</a:t>
            </a:r>
          </a:p>
          <a:p>
            <a:pPr lvl="1"/>
            <a:r>
              <a:rPr lang="en-GB" dirty="0"/>
              <a:t>first undertaken in 1981 (was known as the British Crime Survey)</a:t>
            </a:r>
          </a:p>
          <a:p>
            <a:r>
              <a:rPr lang="en-GB" dirty="0"/>
              <a:t>Office for National Statistics (ONS) is responsible for the CSEW</a:t>
            </a:r>
          </a:p>
          <a:p>
            <a:r>
              <a:rPr lang="en-GB" dirty="0"/>
              <a:t>Data measures whether someone was either:</a:t>
            </a:r>
          </a:p>
          <a:p>
            <a:r>
              <a:rPr lang="en-GB" dirty="0"/>
              <a:t>a victim of at least one crime</a:t>
            </a:r>
          </a:p>
          <a:p>
            <a:r>
              <a:rPr lang="en-GB" dirty="0"/>
              <a:t>a resident of a household that had been subject to at least one household crime </a:t>
            </a:r>
          </a:p>
          <a:p>
            <a:r>
              <a:rPr lang="en-GB" dirty="0"/>
              <a:t>Since January 2009, the CSEW has been extended to children aged 10 to 15 years to gain a more complete picture of crime</a:t>
            </a:r>
          </a:p>
          <a:p>
            <a:pPr lvl="1"/>
            <a:r>
              <a:rPr lang="en-GB" dirty="0">
                <a:hlinkClick r:id="rId3"/>
              </a:rPr>
              <a:t>https://www.crimesurvey.co.uk/Content/pdf/2019-20%20CSEW%2010-15%20YEAR%20OLD%20Questionnaire%20V1.pdf</a:t>
            </a:r>
            <a:endParaRPr lang="en-GB" dirty="0"/>
          </a:p>
          <a:p>
            <a:pPr lvl="1"/>
            <a:endParaRPr lang="en-GB" dirty="0"/>
          </a:p>
          <a:p>
            <a:endParaRPr lang="en-GB" dirty="0"/>
          </a:p>
        </p:txBody>
      </p:sp>
    </p:spTree>
    <p:extLst>
      <p:ext uri="{BB962C8B-B14F-4D97-AF65-F5344CB8AC3E}">
        <p14:creationId xmlns:p14="http://schemas.microsoft.com/office/powerpoint/2010/main" val="2016121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D89E36-184E-CD29-8C7E-FE1D5DA0E4B9}"/>
              </a:ext>
            </a:extLst>
          </p:cNvPr>
          <p:cNvSpPr>
            <a:spLocks noGrp="1"/>
          </p:cNvSpPr>
          <p:nvPr>
            <p:ph type="title"/>
          </p:nvPr>
        </p:nvSpPr>
        <p:spPr>
          <a:xfrm>
            <a:off x="643467" y="321735"/>
            <a:ext cx="10905066" cy="576900"/>
          </a:xfrm>
        </p:spPr>
        <p:txBody>
          <a:bodyPr>
            <a:normAutofit/>
          </a:bodyPr>
          <a:lstStyle/>
          <a:p>
            <a:r>
              <a:rPr lang="en-GB" sz="2800" dirty="0"/>
              <a:t>Assessing official statistics</a:t>
            </a:r>
          </a:p>
        </p:txBody>
      </p:sp>
      <p:sp>
        <p:nvSpPr>
          <p:cNvPr id="3" name="Content Placeholder 2">
            <a:extLst>
              <a:ext uri="{FF2B5EF4-FFF2-40B4-BE49-F238E27FC236}">
                <a16:creationId xmlns:a16="http://schemas.microsoft.com/office/drawing/2014/main" id="{6CBDB5BA-5BF6-8169-EB34-6A3BCAF99491}"/>
              </a:ext>
            </a:extLst>
          </p:cNvPr>
          <p:cNvSpPr>
            <a:spLocks noGrp="1"/>
          </p:cNvSpPr>
          <p:nvPr>
            <p:ph idx="1"/>
          </p:nvPr>
        </p:nvSpPr>
        <p:spPr>
          <a:xfrm>
            <a:off x="672221" y="1059990"/>
            <a:ext cx="10876312" cy="5116973"/>
          </a:xfrm>
        </p:spPr>
        <p:txBody>
          <a:bodyPr>
            <a:normAutofit/>
          </a:bodyPr>
          <a:lstStyle/>
          <a:p>
            <a:r>
              <a:rPr lang="en-GB" sz="1800" dirty="0"/>
              <a:t>Limitations - No data source can tell us with complete accuracy what is happening in relation to crime.</a:t>
            </a:r>
          </a:p>
          <a:p>
            <a:r>
              <a:rPr lang="en-GB" sz="1800" dirty="0"/>
              <a:t> Maguire (2007) annual publication is based on multiple data sources is a ‘move to a highly visible acknowledgement of the limitations of police data’. </a:t>
            </a:r>
          </a:p>
          <a:p>
            <a:r>
              <a:rPr lang="en-GB" sz="1800" dirty="0"/>
              <a:t>Ability to recognise the use each source most productively</a:t>
            </a:r>
          </a:p>
          <a:p>
            <a:pPr marL="342900" lvl="0" indent="-342900">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DengXian" panose="02010600030101010101" pitchFamily="2" charset="-122"/>
                <a:cs typeface="Times New Roman" panose="02020603050405020304" pitchFamily="18" charset="0"/>
              </a:rPr>
              <a:t>Official Data - collected by the police, compiled by government, and published in quarterly statistical bulletins are crime statistics as a ‘time series’ - represent a resource for understanding historical trends</a:t>
            </a:r>
          </a:p>
          <a:p>
            <a:pPr marL="342900" lvl="0" indent="-342900">
              <a:spcAft>
                <a:spcPts val="800"/>
              </a:spcAft>
              <a:buFont typeface="Arial" panose="020B0604020202020204" pitchFamily="34" charset="0"/>
              <a:buChar char="•"/>
              <a:tabLst>
                <a:tab pos="457200" algn="l"/>
              </a:tabLst>
            </a:pPr>
            <a:r>
              <a:rPr lang="en-GB" sz="1800" b="1" u="sng" dirty="0">
                <a:effectLst/>
                <a:latin typeface="Calibri" panose="020F0502020204030204" pitchFamily="34" charset="0"/>
                <a:ea typeface="DengXian" panose="02010600030101010101" pitchFamily="2" charset="-122"/>
                <a:cs typeface="Times New Roman" panose="02020603050405020304" pitchFamily="18" charset="0"/>
              </a:rPr>
              <a:t>Figures next slide </a:t>
            </a:r>
            <a:r>
              <a:rPr lang="en-GB" sz="1800" dirty="0">
                <a:effectLst/>
                <a:latin typeface="Calibri" panose="020F0502020204030204" pitchFamily="34" charset="0"/>
                <a:ea typeface="DengXian" panose="02010600030101010101" pitchFamily="2" charset="-122"/>
                <a:cs typeface="Times New Roman" panose="02020603050405020304" pitchFamily="18" charset="0"/>
              </a:rPr>
              <a:t>- levels in the late nineteenth and early twentieth century were apparently extraordinarily low </a:t>
            </a:r>
          </a:p>
          <a:p>
            <a:pPr marL="342900" lvl="0" indent="-342900">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DengXian" panose="02010600030101010101" pitchFamily="2" charset="-122"/>
                <a:cs typeface="Times New Roman" panose="02020603050405020304" pitchFamily="18" charset="0"/>
              </a:rPr>
              <a:t>levels of recorded crime increasing, quick quickly 1950’s, rises every year, some declines before rise again</a:t>
            </a:r>
          </a:p>
          <a:p>
            <a:pPr marL="457200">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How accurate is this picture? In short, elements of it can probably be taken as a reasonable indicator of what actually happened. </a:t>
            </a:r>
          </a:p>
          <a:p>
            <a:pPr marL="457200">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But was Victorian Britain more orderly than Britain in the early decades of the twentieth century</a:t>
            </a:r>
          </a:p>
          <a:p>
            <a:endParaRPr lang="en-GB" sz="17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23681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D30D82-4282-4B82-BCF5-B724A2A78D0D}"/>
              </a:ext>
            </a:extLst>
          </p:cNvPr>
          <p:cNvPicPr>
            <a:picLocks noChangeAspect="1"/>
          </p:cNvPicPr>
          <p:nvPr/>
        </p:nvPicPr>
        <p:blipFill>
          <a:blip r:embed="rId3"/>
          <a:stretch>
            <a:fillRect/>
          </a:stretch>
        </p:blipFill>
        <p:spPr>
          <a:xfrm>
            <a:off x="792480" y="618118"/>
            <a:ext cx="10774680" cy="5862009"/>
          </a:xfrm>
          <a:prstGeom prst="rect">
            <a:avLst/>
          </a:prstGeom>
        </p:spPr>
      </p:pic>
    </p:spTree>
    <p:extLst>
      <p:ext uri="{BB962C8B-B14F-4D97-AF65-F5344CB8AC3E}">
        <p14:creationId xmlns:p14="http://schemas.microsoft.com/office/powerpoint/2010/main" val="3410329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BE7A-0D7E-453C-941C-B8F235C83D2E}"/>
              </a:ext>
            </a:extLst>
          </p:cNvPr>
          <p:cNvSpPr>
            <a:spLocks noGrp="1"/>
          </p:cNvSpPr>
          <p:nvPr>
            <p:ph type="title"/>
          </p:nvPr>
        </p:nvSpPr>
        <p:spPr>
          <a:xfrm>
            <a:off x="1115568" y="548640"/>
            <a:ext cx="10168128" cy="1179576"/>
          </a:xfrm>
        </p:spPr>
        <p:txBody>
          <a:bodyPr>
            <a:normAutofit/>
          </a:bodyPr>
          <a:lstStyle/>
          <a:p>
            <a:r>
              <a:rPr lang="en-GB" sz="4000" dirty="0"/>
              <a:t>CSEW – is the system in place</a:t>
            </a:r>
          </a:p>
        </p:txBody>
      </p:sp>
      <p:sp>
        <p:nvSpPr>
          <p:cNvPr id="3" name="Content Placeholder 2">
            <a:extLst>
              <a:ext uri="{FF2B5EF4-FFF2-40B4-BE49-F238E27FC236}">
                <a16:creationId xmlns:a16="http://schemas.microsoft.com/office/drawing/2014/main" id="{3767923F-183D-4AF9-9B41-CB69EFDF07D5}"/>
              </a:ext>
            </a:extLst>
          </p:cNvPr>
          <p:cNvSpPr>
            <a:spLocks noGrp="1"/>
          </p:cNvSpPr>
          <p:nvPr>
            <p:ph idx="1"/>
          </p:nvPr>
        </p:nvSpPr>
        <p:spPr>
          <a:xfrm>
            <a:off x="1115568" y="1728216"/>
            <a:ext cx="10168128" cy="4448747"/>
          </a:xfrm>
        </p:spPr>
        <p:txBody>
          <a:bodyPr>
            <a:normAutofit/>
          </a:bodyPr>
          <a:lstStyle/>
          <a:p>
            <a:r>
              <a:rPr lang="en-GB" dirty="0"/>
              <a:t>Captures a broad range of victim-based crimes</a:t>
            </a:r>
          </a:p>
          <a:p>
            <a:r>
              <a:rPr lang="en-GB" dirty="0"/>
              <a:t>Crimes can be recorded or not to the police</a:t>
            </a:r>
          </a:p>
          <a:p>
            <a:r>
              <a:rPr lang="en-GB" dirty="0"/>
              <a:t>A sample of the population and not the whole picture</a:t>
            </a:r>
          </a:p>
          <a:p>
            <a:r>
              <a:rPr lang="en-GB" dirty="0"/>
              <a:t>Does not measure the specific number of times they were a victim, nor the seriousness of the crime they were victim of.</a:t>
            </a:r>
          </a:p>
          <a:p>
            <a:r>
              <a:rPr lang="en-GB" dirty="0"/>
              <a:t>Does not record ‘white collar’ crimes</a:t>
            </a:r>
          </a:p>
          <a:p>
            <a:r>
              <a:rPr lang="en-GB" dirty="0">
                <a:hlinkClick r:id="rId3"/>
              </a:rPr>
              <a:t>https://www.crimesurvey.co.uk/en/AboutTheSurvey.html</a:t>
            </a:r>
            <a:endParaRPr lang="en-GB" dirty="0"/>
          </a:p>
          <a:p>
            <a:r>
              <a:rPr lang="en-GB" sz="2800" dirty="0"/>
              <a:t>TASK - https://www.adt.co.uk/crime-in-my-area</a:t>
            </a:r>
            <a:endParaRPr lang="en-GB" dirty="0"/>
          </a:p>
          <a:p>
            <a:endParaRPr lang="en-GB" dirty="0"/>
          </a:p>
          <a:p>
            <a:pPr lvl="1"/>
            <a:endParaRPr lang="en-GB" sz="2800" dirty="0"/>
          </a:p>
          <a:p>
            <a:endParaRPr lang="en-GB" sz="2200" dirty="0"/>
          </a:p>
          <a:p>
            <a:endParaRPr lang="en-GB" sz="2200" dirty="0"/>
          </a:p>
          <a:p>
            <a:endParaRPr lang="en-GB" sz="2200" dirty="0"/>
          </a:p>
        </p:txBody>
      </p:sp>
    </p:spTree>
    <p:extLst>
      <p:ext uri="{BB962C8B-B14F-4D97-AF65-F5344CB8AC3E}">
        <p14:creationId xmlns:p14="http://schemas.microsoft.com/office/powerpoint/2010/main" val="990494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F514-572B-A6FF-3492-18B37803B290}"/>
              </a:ext>
            </a:extLst>
          </p:cNvPr>
          <p:cNvSpPr>
            <a:spLocks noGrp="1"/>
          </p:cNvSpPr>
          <p:nvPr>
            <p:ph type="title"/>
          </p:nvPr>
        </p:nvSpPr>
        <p:spPr>
          <a:xfrm>
            <a:off x="838200" y="500062"/>
            <a:ext cx="10515600" cy="675595"/>
          </a:xfrm>
        </p:spPr>
        <p:txBody>
          <a:bodyPr>
            <a:normAutofit fontScale="90000"/>
          </a:bodyPr>
          <a:lstStyle/>
          <a:p>
            <a:br>
              <a:rPr lang="en-GB" sz="3600" b="1" i="0" dirty="0">
                <a:effectLst/>
                <a:latin typeface="open sans" panose="020B0606030504020204" pitchFamily="34" charset="0"/>
              </a:rPr>
            </a:br>
            <a:r>
              <a:rPr lang="en-GB" sz="2700" b="1" i="0" dirty="0">
                <a:effectLst/>
                <a:latin typeface="open sans" panose="020B0606030504020204" pitchFamily="34" charset="0"/>
              </a:rPr>
              <a:t>Crime in England and Wales: Figures year ending September 2022 – (Jan 2023)</a:t>
            </a:r>
            <a:br>
              <a:rPr lang="en-GB" sz="2700" b="1" i="0" dirty="0">
                <a:effectLst/>
                <a:latin typeface="open sans" panose="020B0606030504020204" pitchFamily="34" charset="0"/>
              </a:rPr>
            </a:br>
            <a:endParaRPr lang="en-GB" sz="2700" dirty="0"/>
          </a:p>
        </p:txBody>
      </p:sp>
      <p:sp>
        <p:nvSpPr>
          <p:cNvPr id="3" name="Content Placeholder 2">
            <a:extLst>
              <a:ext uri="{FF2B5EF4-FFF2-40B4-BE49-F238E27FC236}">
                <a16:creationId xmlns:a16="http://schemas.microsoft.com/office/drawing/2014/main" id="{30514BD2-D78E-E59E-0915-B3DB3168C747}"/>
              </a:ext>
            </a:extLst>
          </p:cNvPr>
          <p:cNvSpPr>
            <a:spLocks noGrp="1"/>
          </p:cNvSpPr>
          <p:nvPr>
            <p:ph idx="1"/>
          </p:nvPr>
        </p:nvSpPr>
        <p:spPr>
          <a:xfrm>
            <a:off x="838200" y="1600200"/>
            <a:ext cx="10515600" cy="4576763"/>
          </a:xfrm>
        </p:spPr>
        <p:txBody>
          <a:bodyPr>
            <a:normAutofit lnSpcReduction="10000"/>
          </a:bodyPr>
          <a:lstStyle/>
          <a:p>
            <a:pPr algn="l"/>
            <a:r>
              <a:rPr lang="en-GB" dirty="0">
                <a:solidFill>
                  <a:srgbClr val="323132"/>
                </a:solidFill>
                <a:latin typeface="open sans" panose="020B0606030504020204" pitchFamily="34" charset="0"/>
              </a:rPr>
              <a:t>C</a:t>
            </a:r>
            <a:r>
              <a:rPr lang="en-GB" b="0" i="0" dirty="0">
                <a:solidFill>
                  <a:srgbClr val="323132"/>
                </a:solidFill>
                <a:effectLst/>
                <a:latin typeface="open sans" panose="020B0606030504020204" pitchFamily="34" charset="0"/>
              </a:rPr>
              <a:t>ompared with the year ending March 2020 crime decreased by 10%</a:t>
            </a:r>
          </a:p>
          <a:p>
            <a:pPr algn="l"/>
            <a:r>
              <a:rPr lang="en-GB" b="0" i="0" dirty="0">
                <a:solidFill>
                  <a:srgbClr val="323132"/>
                </a:solidFill>
                <a:effectLst/>
                <a:latin typeface="open sans" panose="020B0606030504020204" pitchFamily="34" charset="0"/>
              </a:rPr>
              <a:t>Theft decreased by 20% compared with year ending March 2020 </a:t>
            </a:r>
          </a:p>
          <a:p>
            <a:pPr algn="l">
              <a:buFont typeface="Arial" panose="020B0604020202020204" pitchFamily="34" charset="0"/>
              <a:buChar char="•"/>
            </a:pPr>
            <a:r>
              <a:rPr lang="en-GB" b="0" i="0" dirty="0">
                <a:solidFill>
                  <a:srgbClr val="323132"/>
                </a:solidFill>
                <a:effectLst/>
                <a:latin typeface="open sans" panose="020B0606030504020204" pitchFamily="34" charset="0"/>
              </a:rPr>
              <a:t>Fraud has now returned to pre-coronavirus pandemic levels</a:t>
            </a:r>
          </a:p>
          <a:p>
            <a:pPr algn="l">
              <a:buFont typeface="Arial" panose="020B0604020202020204" pitchFamily="34" charset="0"/>
              <a:buChar char="•"/>
            </a:pPr>
            <a:r>
              <a:rPr lang="en-GB" b="0" i="0" dirty="0">
                <a:solidFill>
                  <a:srgbClr val="323132"/>
                </a:solidFill>
                <a:effectLst/>
                <a:latin typeface="open sans" panose="020B0606030504020204" pitchFamily="34" charset="0"/>
              </a:rPr>
              <a:t>homicides decreased by 8% to 663 offences compared March 2020 – 719 offences</a:t>
            </a:r>
          </a:p>
          <a:p>
            <a:pPr algn="l">
              <a:buFont typeface="Arial" panose="020B0604020202020204" pitchFamily="34" charset="0"/>
              <a:buChar char="•"/>
            </a:pPr>
            <a:r>
              <a:rPr lang="en-GB" b="0" i="0" dirty="0">
                <a:solidFill>
                  <a:srgbClr val="323132"/>
                </a:solidFill>
                <a:effectLst/>
                <a:latin typeface="open sans" panose="020B0606030504020204" pitchFamily="34" charset="0"/>
              </a:rPr>
              <a:t>Offences involving knives or sharp instruments is down 8% to 50,434 </a:t>
            </a:r>
          </a:p>
          <a:p>
            <a:pPr algn="l">
              <a:buFont typeface="Arial" panose="020B0604020202020204" pitchFamily="34" charset="0"/>
              <a:buChar char="•"/>
            </a:pPr>
            <a:r>
              <a:rPr lang="en-GB" b="0" i="0" dirty="0">
                <a:solidFill>
                  <a:srgbClr val="323132"/>
                </a:solidFill>
                <a:effectLst/>
                <a:latin typeface="open sans" panose="020B0606030504020204" pitchFamily="34" charset="0"/>
              </a:rPr>
              <a:t>Robbery offences 21% lower (70,881 offences) than the year ending March 2020 (90,204 offences)</a:t>
            </a:r>
            <a:endParaRPr lang="en-GB" dirty="0"/>
          </a:p>
        </p:txBody>
      </p:sp>
    </p:spTree>
    <p:extLst>
      <p:ext uri="{BB962C8B-B14F-4D97-AF65-F5344CB8AC3E}">
        <p14:creationId xmlns:p14="http://schemas.microsoft.com/office/powerpoint/2010/main" val="2042638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9C688D-B927-4FBF-A4BF-1E2119710968}"/>
              </a:ext>
            </a:extLst>
          </p:cNvPr>
          <p:cNvSpPr>
            <a:spLocks noGrp="1"/>
          </p:cNvSpPr>
          <p:nvPr>
            <p:ph type="title"/>
          </p:nvPr>
        </p:nvSpPr>
        <p:spPr>
          <a:xfrm>
            <a:off x="1115568" y="506437"/>
            <a:ext cx="10168128" cy="1179576"/>
          </a:xfrm>
        </p:spPr>
        <p:txBody>
          <a:bodyPr>
            <a:normAutofit/>
          </a:bodyPr>
          <a:lstStyle/>
          <a:p>
            <a:r>
              <a:rPr lang="en-GB" sz="4000" b="0" i="0">
                <a:effectLst/>
                <a:latin typeface="open sans" panose="020B0606030504020204" pitchFamily="34" charset="0"/>
              </a:rPr>
              <a:t>Sexual offences</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01FBBAD-1E95-437D-844C-10F462FE2512}"/>
              </a:ext>
            </a:extLst>
          </p:cNvPr>
          <p:cNvSpPr>
            <a:spLocks noGrp="1"/>
          </p:cNvSpPr>
          <p:nvPr>
            <p:ph idx="1"/>
          </p:nvPr>
        </p:nvSpPr>
        <p:spPr>
          <a:xfrm>
            <a:off x="1115568" y="2276857"/>
            <a:ext cx="10168128" cy="3900106"/>
          </a:xfrm>
        </p:spPr>
        <p:txBody>
          <a:bodyPr vert="horz" lIns="91440" tIns="45720" rIns="91440" bIns="45720" rtlCol="0" anchor="t">
            <a:normAutofit/>
          </a:bodyPr>
          <a:lstStyle/>
          <a:p>
            <a:r>
              <a:rPr lang="en-GB" sz="2400" b="0" i="0" dirty="0">
                <a:solidFill>
                  <a:srgbClr val="323132"/>
                </a:solidFill>
                <a:effectLst/>
                <a:latin typeface="open sans"/>
                <a:ea typeface="open sans"/>
                <a:cs typeface="open sans"/>
              </a:rPr>
              <a:t>Police recorded sexual offences have risen by 22% compared to March 2020</a:t>
            </a:r>
          </a:p>
          <a:p>
            <a:r>
              <a:rPr lang="en-GB" sz="2400" b="0" i="0" dirty="0">
                <a:solidFill>
                  <a:srgbClr val="323132"/>
                </a:solidFill>
                <a:effectLst/>
                <a:latin typeface="open sans"/>
                <a:ea typeface="open sans"/>
                <a:cs typeface="open sans"/>
              </a:rPr>
              <a:t>This increase to 199,021 offences was the highest annual figure recorded in England and Wales.</a:t>
            </a:r>
            <a:r>
              <a:rPr lang="en-GB" sz="2400" dirty="0">
                <a:solidFill>
                  <a:srgbClr val="323132"/>
                </a:solidFill>
                <a:latin typeface="open sans"/>
                <a:ea typeface="open sans"/>
                <a:cs typeface="open sans"/>
              </a:rPr>
              <a:t> </a:t>
            </a:r>
            <a:endParaRPr lang="en-GB" sz="2400" b="0" i="0" dirty="0">
              <a:solidFill>
                <a:srgbClr val="323132"/>
              </a:solidFill>
              <a:effectLst/>
              <a:latin typeface="open sans" panose="020B0606030504020204" pitchFamily="34" charset="0"/>
              <a:ea typeface="open sans"/>
              <a:cs typeface="open sans"/>
            </a:endParaRPr>
          </a:p>
          <a:p>
            <a:r>
              <a:rPr lang="en-GB" sz="2400" dirty="0">
                <a:solidFill>
                  <a:srgbClr val="323132"/>
                </a:solidFill>
                <a:latin typeface="open sans"/>
                <a:ea typeface="open sans"/>
                <a:cs typeface="open sans"/>
              </a:rPr>
              <a:t>Factors influencing these figures – </a:t>
            </a:r>
            <a:endParaRPr lang="en-GB" sz="2400" dirty="0">
              <a:solidFill>
                <a:srgbClr val="323132"/>
              </a:solidFill>
              <a:latin typeface="open sans" panose="020B0606030504020204" pitchFamily="34" charset="0"/>
              <a:ea typeface="open sans"/>
              <a:cs typeface="open sans"/>
            </a:endParaRPr>
          </a:p>
          <a:p>
            <a:r>
              <a:rPr lang="en-GB" sz="2400" dirty="0">
                <a:solidFill>
                  <a:srgbClr val="323132"/>
                </a:solidFill>
                <a:latin typeface="open sans"/>
                <a:ea typeface="open sans"/>
                <a:cs typeface="open sans"/>
              </a:rPr>
              <a:t>I</a:t>
            </a:r>
            <a:r>
              <a:rPr lang="en-GB" sz="2400" b="0" i="0" dirty="0">
                <a:solidFill>
                  <a:srgbClr val="323132"/>
                </a:solidFill>
                <a:effectLst/>
                <a:latin typeface="open sans"/>
                <a:ea typeface="open sans"/>
                <a:cs typeface="open sans"/>
              </a:rPr>
              <a:t>mpact of high-profile cases</a:t>
            </a:r>
          </a:p>
          <a:p>
            <a:r>
              <a:rPr lang="en-GB" sz="2400" dirty="0">
                <a:solidFill>
                  <a:srgbClr val="323132"/>
                </a:solidFill>
                <a:latin typeface="open sans"/>
                <a:ea typeface="open sans"/>
                <a:cs typeface="open sans"/>
              </a:rPr>
              <a:t>C</a:t>
            </a:r>
            <a:r>
              <a:rPr lang="en-GB" sz="2400" b="0" i="0" dirty="0">
                <a:solidFill>
                  <a:srgbClr val="323132"/>
                </a:solidFill>
                <a:effectLst/>
                <a:latin typeface="open sans"/>
                <a:ea typeface="open sans"/>
                <a:cs typeface="open sans"/>
              </a:rPr>
              <a:t>ampaigns on victims’ willingness to report both recent and historical incidents</a:t>
            </a:r>
          </a:p>
          <a:p>
            <a:r>
              <a:rPr lang="en-GB" sz="2400" dirty="0">
                <a:solidFill>
                  <a:srgbClr val="323132"/>
                </a:solidFill>
                <a:latin typeface="open sans"/>
                <a:ea typeface="open sans"/>
                <a:cs typeface="open sans"/>
              </a:rPr>
              <a:t>Met police officers – David Carrick / Wayne Couzens</a:t>
            </a:r>
            <a:endParaRPr lang="en-GB" sz="2400" dirty="0">
              <a:solidFill>
                <a:srgbClr val="323132"/>
              </a:solidFill>
              <a:latin typeface="open sans" panose="020B0606030504020204" pitchFamily="34" charset="0"/>
            </a:endParaRPr>
          </a:p>
          <a:p>
            <a:endParaRPr lang="en-GB" sz="2000" b="0" i="0" dirty="0">
              <a:effectLst/>
              <a:latin typeface="open sans" panose="020B0606030504020204" pitchFamily="34" charset="0"/>
            </a:endParaRPr>
          </a:p>
        </p:txBody>
      </p:sp>
    </p:spTree>
    <p:extLst>
      <p:ext uri="{BB962C8B-B14F-4D97-AF65-F5344CB8AC3E}">
        <p14:creationId xmlns:p14="http://schemas.microsoft.com/office/powerpoint/2010/main" val="999002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1520-A89B-003D-6073-92D076AA3406}"/>
              </a:ext>
            </a:extLst>
          </p:cNvPr>
          <p:cNvSpPr>
            <a:spLocks noGrp="1"/>
          </p:cNvSpPr>
          <p:nvPr>
            <p:ph type="title"/>
          </p:nvPr>
        </p:nvSpPr>
        <p:spPr>
          <a:xfrm>
            <a:off x="838200" y="365125"/>
            <a:ext cx="10515600" cy="745218"/>
          </a:xfrm>
        </p:spPr>
        <p:txBody>
          <a:bodyPr>
            <a:normAutofit fontScale="90000"/>
          </a:bodyPr>
          <a:lstStyle/>
          <a:p>
            <a:br>
              <a:rPr lang="en-GB" sz="3200" b="1" dirty="0">
                <a:effectLst/>
              </a:rPr>
            </a:br>
            <a:r>
              <a:rPr lang="en-GB" sz="3200" b="1" dirty="0">
                <a:effectLst/>
              </a:rPr>
              <a:t>Overall estimates of crime</a:t>
            </a:r>
            <a:br>
              <a:rPr lang="en-GB" b="1" dirty="0">
                <a:effectLst/>
              </a:rPr>
            </a:br>
            <a:endParaRPr lang="en-GB" dirty="0"/>
          </a:p>
        </p:txBody>
      </p:sp>
      <p:sp>
        <p:nvSpPr>
          <p:cNvPr id="3" name="Content Placeholder 2">
            <a:extLst>
              <a:ext uri="{FF2B5EF4-FFF2-40B4-BE49-F238E27FC236}">
                <a16:creationId xmlns:a16="http://schemas.microsoft.com/office/drawing/2014/main" id="{60170E9D-A61B-B450-8518-0F02263813A7}"/>
              </a:ext>
            </a:extLst>
          </p:cNvPr>
          <p:cNvSpPr>
            <a:spLocks noGrp="1"/>
          </p:cNvSpPr>
          <p:nvPr>
            <p:ph idx="1"/>
          </p:nvPr>
        </p:nvSpPr>
        <p:spPr>
          <a:xfrm>
            <a:off x="838200" y="1338943"/>
            <a:ext cx="10515600" cy="4838020"/>
          </a:xfrm>
        </p:spPr>
        <p:txBody>
          <a:bodyPr>
            <a:normAutofit/>
          </a:bodyPr>
          <a:lstStyle/>
          <a:p>
            <a:pPr algn="l"/>
            <a:r>
              <a:rPr lang="en-GB" b="0" i="0" dirty="0">
                <a:solidFill>
                  <a:srgbClr val="323132"/>
                </a:solidFill>
                <a:effectLst/>
                <a:latin typeface="open sans" panose="020B0606030504020204" pitchFamily="34" charset="0"/>
              </a:rPr>
              <a:t>According to Crime Survey for England and Wales (CSEW) estimates for the year ending September 2022, adults aged 16 years and over experienced 9.1 million offences. </a:t>
            </a:r>
          </a:p>
          <a:p>
            <a:pPr algn="l"/>
            <a:r>
              <a:rPr lang="en-GB" b="0" i="0" dirty="0">
                <a:solidFill>
                  <a:srgbClr val="323132"/>
                </a:solidFill>
                <a:effectLst/>
                <a:latin typeface="open sans" panose="020B0606030504020204" pitchFamily="34" charset="0"/>
              </a:rPr>
              <a:t>Decrease (10%) compared with the year ending March 2020 survey data. </a:t>
            </a:r>
          </a:p>
          <a:p>
            <a:pPr algn="l"/>
            <a:r>
              <a:rPr lang="en-GB" b="1" i="0" dirty="0">
                <a:solidFill>
                  <a:srgbClr val="323132"/>
                </a:solidFill>
                <a:effectLst/>
                <a:latin typeface="open sans" panose="020B0606030504020204" pitchFamily="34" charset="0"/>
              </a:rPr>
              <a:t>Caution - based on interviews conducted between October 2021 and September 2022, measuring experiences of crime in the 12 months before the interview. This means crimes recorded on the survey could have occurred as far back as October 2020 and as recently as August 2022. </a:t>
            </a:r>
            <a:endParaRPr lang="en-GB" dirty="0"/>
          </a:p>
        </p:txBody>
      </p:sp>
    </p:spTree>
    <p:extLst>
      <p:ext uri="{BB962C8B-B14F-4D97-AF65-F5344CB8AC3E}">
        <p14:creationId xmlns:p14="http://schemas.microsoft.com/office/powerpoint/2010/main" val="1738897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44477-0CBA-B200-F706-DB7C52CD09C2}"/>
              </a:ext>
            </a:extLst>
          </p:cNvPr>
          <p:cNvPicPr>
            <a:picLocks noChangeAspect="1"/>
          </p:cNvPicPr>
          <p:nvPr/>
        </p:nvPicPr>
        <p:blipFill>
          <a:blip r:embed="rId3"/>
          <a:stretch>
            <a:fillRect/>
          </a:stretch>
        </p:blipFill>
        <p:spPr>
          <a:xfrm>
            <a:off x="342900" y="643466"/>
            <a:ext cx="11658600" cy="5571067"/>
          </a:xfrm>
          <a:prstGeom prst="rect">
            <a:avLst/>
          </a:prstGeom>
        </p:spPr>
      </p:pic>
    </p:spTree>
    <p:extLst>
      <p:ext uri="{BB962C8B-B14F-4D97-AF65-F5344CB8AC3E}">
        <p14:creationId xmlns:p14="http://schemas.microsoft.com/office/powerpoint/2010/main" val="1093050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5ECF-9A74-494B-2F8B-FC2BF492BA1B}"/>
              </a:ext>
            </a:extLst>
          </p:cNvPr>
          <p:cNvSpPr>
            <a:spLocks noGrp="1"/>
          </p:cNvSpPr>
          <p:nvPr>
            <p:ph type="title"/>
          </p:nvPr>
        </p:nvSpPr>
        <p:spPr>
          <a:xfrm>
            <a:off x="838200" y="365126"/>
            <a:ext cx="10515600" cy="1137103"/>
          </a:xfrm>
        </p:spPr>
        <p:txBody>
          <a:bodyPr>
            <a:normAutofit/>
          </a:bodyPr>
          <a:lstStyle/>
          <a:p>
            <a:br>
              <a:rPr lang="en-GB" sz="3200" b="1" i="0" dirty="0">
                <a:effectLst/>
                <a:latin typeface="open sans" panose="020B0606030504020204" pitchFamily="34" charset="0"/>
              </a:rPr>
            </a:br>
            <a:r>
              <a:rPr lang="en-GB" sz="3200" b="1" i="0" dirty="0">
                <a:solidFill>
                  <a:srgbClr val="323132"/>
                </a:solidFill>
                <a:effectLst/>
                <a:latin typeface="open sans"/>
                <a:ea typeface="open sans"/>
                <a:cs typeface="open sans"/>
              </a:rPr>
              <a:t>Likelihood of victimisation</a:t>
            </a:r>
            <a:br>
              <a:rPr lang="en-GB" sz="3200" b="1" i="0" dirty="0">
                <a:effectLst/>
                <a:latin typeface="open sans" panose="020B0606030504020204" pitchFamily="34" charset="0"/>
              </a:rPr>
            </a:br>
            <a:r>
              <a:rPr lang="en-GB" sz="1200" b="0" i="0" dirty="0">
                <a:solidFill>
                  <a:srgbClr val="323132"/>
                </a:solidFill>
                <a:effectLst/>
                <a:latin typeface="open sans"/>
                <a:ea typeface="open sans"/>
                <a:cs typeface="open sans"/>
              </a:rPr>
              <a:t>ending September 8 in 10 adults did not experience any of the crimes asked about in the CSEW .</a:t>
            </a:r>
            <a:endParaRPr lang="en-GB" b="1" dirty="0">
              <a:latin typeface="open sans"/>
              <a:ea typeface="open sans"/>
              <a:cs typeface="open sans"/>
            </a:endParaRPr>
          </a:p>
        </p:txBody>
      </p:sp>
      <p:pic>
        <p:nvPicPr>
          <p:cNvPr id="5" name="Content Placeholder 4">
            <a:extLst>
              <a:ext uri="{FF2B5EF4-FFF2-40B4-BE49-F238E27FC236}">
                <a16:creationId xmlns:a16="http://schemas.microsoft.com/office/drawing/2014/main" id="{00BBF5B9-09F5-D73A-3BA3-025B362A89FA}"/>
              </a:ext>
            </a:extLst>
          </p:cNvPr>
          <p:cNvPicPr>
            <a:picLocks noGrp="1" noChangeAspect="1"/>
          </p:cNvPicPr>
          <p:nvPr>
            <p:ph idx="1"/>
          </p:nvPr>
        </p:nvPicPr>
        <p:blipFill>
          <a:blip r:embed="rId2"/>
          <a:stretch>
            <a:fillRect/>
          </a:stretch>
        </p:blipFill>
        <p:spPr>
          <a:xfrm>
            <a:off x="424543" y="2005806"/>
            <a:ext cx="10929257" cy="3990975"/>
          </a:xfrm>
        </p:spPr>
      </p:pic>
    </p:spTree>
    <p:extLst>
      <p:ext uri="{BB962C8B-B14F-4D97-AF65-F5344CB8AC3E}">
        <p14:creationId xmlns:p14="http://schemas.microsoft.com/office/powerpoint/2010/main" val="2333101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CFA6-0928-4BD1-9DBE-C1E9BA2D2554}"/>
              </a:ext>
            </a:extLst>
          </p:cNvPr>
          <p:cNvSpPr>
            <a:spLocks noGrp="1"/>
          </p:cNvSpPr>
          <p:nvPr>
            <p:ph type="title"/>
          </p:nvPr>
        </p:nvSpPr>
        <p:spPr>
          <a:xfrm>
            <a:off x="838200" y="365126"/>
            <a:ext cx="10515600" cy="774358"/>
          </a:xfrm>
        </p:spPr>
        <p:txBody>
          <a:bodyPr>
            <a:normAutofit/>
          </a:bodyPr>
          <a:lstStyle/>
          <a:p>
            <a:r>
              <a:rPr lang="en-GB" sz="3600" dirty="0"/>
              <a:t>Police and Reporting crime – conflict!</a:t>
            </a:r>
          </a:p>
        </p:txBody>
      </p:sp>
      <p:sp>
        <p:nvSpPr>
          <p:cNvPr id="3" name="Content Placeholder 2">
            <a:extLst>
              <a:ext uri="{FF2B5EF4-FFF2-40B4-BE49-F238E27FC236}">
                <a16:creationId xmlns:a16="http://schemas.microsoft.com/office/drawing/2014/main" id="{F12F4927-76C0-4A63-95C5-CC3EA08B77C5}"/>
              </a:ext>
            </a:extLst>
          </p:cNvPr>
          <p:cNvSpPr>
            <a:spLocks noGrp="1"/>
          </p:cNvSpPr>
          <p:nvPr>
            <p:ph idx="1"/>
          </p:nvPr>
        </p:nvSpPr>
        <p:spPr>
          <a:xfrm>
            <a:off x="838200" y="1463040"/>
            <a:ext cx="10515600" cy="4713923"/>
          </a:xfrm>
        </p:spPr>
        <p:txBody>
          <a:bodyPr>
            <a:normAutofit/>
          </a:bodyPr>
          <a:lstStyle/>
          <a:p>
            <a:r>
              <a:rPr lang="en-GB" b="0" i="0" dirty="0">
                <a:solidFill>
                  <a:srgbClr val="323132"/>
                </a:solidFill>
                <a:effectLst/>
                <a:latin typeface="open sans" panose="020B0606030504020204" pitchFamily="34" charset="0"/>
              </a:rPr>
              <a:t>The police record crimes at the point at which they are reported to or identified by them</a:t>
            </a:r>
          </a:p>
          <a:p>
            <a:r>
              <a:rPr lang="en-GB" dirty="0">
                <a:solidFill>
                  <a:srgbClr val="323132"/>
                </a:solidFill>
                <a:latin typeface="open sans" panose="020B0606030504020204" pitchFamily="34" charset="0"/>
              </a:rPr>
              <a:t>Differences? –</a:t>
            </a:r>
          </a:p>
          <a:p>
            <a:pPr lvl="1"/>
            <a:r>
              <a:rPr lang="en-GB" b="0" i="0" dirty="0">
                <a:solidFill>
                  <a:srgbClr val="323132"/>
                </a:solidFill>
                <a:effectLst/>
                <a:latin typeface="open sans" panose="020B0606030504020204" pitchFamily="34" charset="0"/>
              </a:rPr>
              <a:t>CSEW asks respondents about crime experienced in the 12 months</a:t>
            </a:r>
          </a:p>
          <a:p>
            <a:pPr lvl="1"/>
            <a:r>
              <a:rPr lang="en-GB" b="0" i="0" dirty="0">
                <a:solidFill>
                  <a:srgbClr val="323132"/>
                </a:solidFill>
                <a:effectLst/>
                <a:latin typeface="open sans" panose="020B0606030504020204" pitchFamily="34" charset="0"/>
              </a:rPr>
              <a:t>Lap ove</a:t>
            </a:r>
            <a:r>
              <a:rPr lang="en-GB" dirty="0">
                <a:solidFill>
                  <a:srgbClr val="323132"/>
                </a:solidFill>
                <a:latin typeface="open sans" panose="020B0606030504020204" pitchFamily="34" charset="0"/>
              </a:rPr>
              <a:t>r time</a:t>
            </a:r>
            <a:endParaRPr lang="en-GB" b="0" i="0" dirty="0">
              <a:solidFill>
                <a:srgbClr val="323132"/>
              </a:solidFill>
              <a:effectLst/>
              <a:latin typeface="open sans" panose="020B0606030504020204" pitchFamily="34" charset="0"/>
            </a:endParaRPr>
          </a:p>
          <a:p>
            <a:pPr lvl="1"/>
            <a:r>
              <a:rPr lang="en-GB" b="0" i="0" dirty="0">
                <a:solidFill>
                  <a:srgbClr val="323132"/>
                </a:solidFill>
                <a:effectLst/>
                <a:latin typeface="open sans" panose="020B0606030504020204" pitchFamily="34" charset="0"/>
              </a:rPr>
              <a:t>CSEW lagging behind the police figures</a:t>
            </a:r>
          </a:p>
          <a:p>
            <a:pPr lvl="1"/>
            <a:r>
              <a:rPr lang="en-GB" b="0" i="0" dirty="0">
                <a:solidFill>
                  <a:srgbClr val="323132"/>
                </a:solidFill>
                <a:effectLst/>
                <a:latin typeface="open sans" panose="020B0606030504020204" pitchFamily="34" charset="0"/>
              </a:rPr>
              <a:t>2014 inspection by Her Majesty’s Inspectorate of Constabulary and Fire and Rescue Services (HMICFRS) of the integrity of police recorded crime data. </a:t>
            </a:r>
          </a:p>
          <a:p>
            <a:pPr lvl="1"/>
            <a:r>
              <a:rPr lang="en-GB" b="0" i="0" dirty="0">
                <a:solidFill>
                  <a:srgbClr val="323132"/>
                </a:solidFill>
                <a:effectLst/>
                <a:latin typeface="open sans" panose="020B0606030504020204" pitchFamily="34" charset="0"/>
              </a:rPr>
              <a:t>High number of reporting from victims were not being recorded in line with the Home Office Counting Rules (HO) - violence against the person and sexual offences.</a:t>
            </a:r>
            <a:endParaRPr lang="en-GB" dirty="0"/>
          </a:p>
        </p:txBody>
      </p:sp>
    </p:spTree>
    <p:extLst>
      <p:ext uri="{BB962C8B-B14F-4D97-AF65-F5344CB8AC3E}">
        <p14:creationId xmlns:p14="http://schemas.microsoft.com/office/powerpoint/2010/main" val="1206491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iona Pilkington officers face misconduct proceedings - BBC News">
            <a:extLst>
              <a:ext uri="{FF2B5EF4-FFF2-40B4-BE49-F238E27FC236}">
                <a16:creationId xmlns:a16="http://schemas.microsoft.com/office/drawing/2014/main" id="{0BEB4DA9-93D9-E13B-9442-382CE05F5B4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2" b="3877"/>
          <a:stretch/>
        </p:blipFill>
        <p:spPr bwMode="auto">
          <a:xfrm>
            <a:off x="20" y="10"/>
            <a:ext cx="6770585" cy="36445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avid Carrick: Former Metropolitan Police officer admits 24 counts of rape  | The Independent">
            <a:extLst>
              <a:ext uri="{FF2B5EF4-FFF2-40B4-BE49-F238E27FC236}">
                <a16:creationId xmlns:a16="http://schemas.microsoft.com/office/drawing/2014/main" id="{B2132AF4-F9F1-E182-FA9F-12E19E9ABBB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534" r="-1" b="-1"/>
          <a:stretch/>
        </p:blipFill>
        <p:spPr bwMode="auto">
          <a:xfrm>
            <a:off x="20" y="3644599"/>
            <a:ext cx="5079017" cy="3213401"/>
          </a:xfrm>
          <a:prstGeom prst="rect">
            <a:avLst/>
          </a:prstGeom>
          <a:noFill/>
          <a:extLst>
            <a:ext uri="{909E8E84-426E-40DD-AFC4-6F175D3DCCD1}">
              <a14:hiddenFill xmlns:a14="http://schemas.microsoft.com/office/drawing/2010/main">
                <a:solidFill>
                  <a:srgbClr val="FFFFFF"/>
                </a:solidFill>
              </a14:hiddenFill>
            </a:ext>
          </a:extLst>
        </p:spPr>
      </p:pic>
      <p:sp>
        <p:nvSpPr>
          <p:cNvPr id="1042" name="Freeform 8">
            <a:extLst>
              <a:ext uri="{FF2B5EF4-FFF2-40B4-BE49-F238E27FC236}">
                <a16:creationId xmlns:a16="http://schemas.microsoft.com/office/drawing/2014/main" id="{36EF05BB-1257-4A9E-985D-96F7B5C7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23299"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FF55E45D-FA71-4774-AC3F-31BC55F9E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534939" y="-478"/>
            <a:ext cx="8657061" cy="6858478"/>
          </a:xfrm>
          <a:custGeom>
            <a:avLst/>
            <a:gdLst>
              <a:gd name="connsiteX0" fmla="*/ 579009 w 8657061"/>
              <a:gd name="connsiteY0" fmla="*/ 0 h 6858478"/>
              <a:gd name="connsiteX1" fmla="*/ 4408881 w 8657061"/>
              <a:gd name="connsiteY1" fmla="*/ 0 h 6858478"/>
              <a:gd name="connsiteX2" fmla="*/ 5475109 w 8657061"/>
              <a:gd name="connsiteY2" fmla="*/ 0 h 6858478"/>
              <a:gd name="connsiteX3" fmla="*/ 5480686 w 8657061"/>
              <a:gd name="connsiteY3" fmla="*/ 0 h 6858478"/>
              <a:gd name="connsiteX4" fmla="*/ 8657061 w 8657061"/>
              <a:gd name="connsiteY4" fmla="*/ 6858478 h 6858478"/>
              <a:gd name="connsiteX5" fmla="*/ 1232506 w 8657061"/>
              <a:gd name="connsiteY5" fmla="*/ 6858478 h 6858478"/>
              <a:gd name="connsiteX6" fmla="*/ 1232766 w 8657061"/>
              <a:gd name="connsiteY6" fmla="*/ 6857916 h 6858478"/>
              <a:gd name="connsiteX7" fmla="*/ 579009 w 8657061"/>
              <a:gd name="connsiteY7" fmla="*/ 6857916 h 6858478"/>
              <a:gd name="connsiteX8" fmla="*/ 579009 w 8657061"/>
              <a:gd name="connsiteY8" fmla="*/ 6858478 h 6858478"/>
              <a:gd name="connsiteX9" fmla="*/ 0 w 8657061"/>
              <a:gd name="connsiteY9" fmla="*/ 6858478 h 6858478"/>
              <a:gd name="connsiteX10" fmla="*/ 0 w 8657061"/>
              <a:gd name="connsiteY10" fmla="*/ 479 h 6858478"/>
              <a:gd name="connsiteX11" fmla="*/ 579009 w 8657061"/>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657061" h="6858478">
                <a:moveTo>
                  <a:pt x="579009" y="0"/>
                </a:moveTo>
                <a:lnTo>
                  <a:pt x="4408881" y="0"/>
                </a:lnTo>
                <a:lnTo>
                  <a:pt x="5475109" y="0"/>
                </a:lnTo>
                <a:lnTo>
                  <a:pt x="5480686" y="0"/>
                </a:lnTo>
                <a:lnTo>
                  <a:pt x="8657061" y="6858478"/>
                </a:lnTo>
                <a:lnTo>
                  <a:pt x="1232506" y="6858478"/>
                </a:lnTo>
                <a:lnTo>
                  <a:pt x="1232766" y="6857916"/>
                </a:lnTo>
                <a:lnTo>
                  <a:pt x="579009" y="6857916"/>
                </a:lnTo>
                <a:lnTo>
                  <a:pt x="579009" y="6858478"/>
                </a:lnTo>
                <a:lnTo>
                  <a:pt x="0" y="6858478"/>
                </a:lnTo>
                <a:lnTo>
                  <a:pt x="0" y="479"/>
                </a:lnTo>
                <a:lnTo>
                  <a:pt x="579009"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0A625-6DFD-A28D-1B79-F8E1822E6D57}"/>
              </a:ext>
            </a:extLst>
          </p:cNvPr>
          <p:cNvSpPr>
            <a:spLocks noGrp="1"/>
          </p:cNvSpPr>
          <p:nvPr>
            <p:ph type="title"/>
          </p:nvPr>
        </p:nvSpPr>
        <p:spPr>
          <a:xfrm>
            <a:off x="5368003" y="3037888"/>
            <a:ext cx="5985797" cy="2036481"/>
          </a:xfrm>
        </p:spPr>
        <p:txBody>
          <a:bodyPr vert="horz" lIns="91440" tIns="45720" rIns="91440" bIns="45720" rtlCol="0" anchor="b">
            <a:normAutofit/>
          </a:bodyPr>
          <a:lstStyle/>
          <a:p>
            <a:r>
              <a:rPr lang="en-US" sz="3400" kern="1200" dirty="0">
                <a:solidFill>
                  <a:schemeClr val="tx1"/>
                </a:solidFill>
                <a:effectLst/>
                <a:latin typeface="+mj-lt"/>
                <a:ea typeface="+mj-ea"/>
                <a:cs typeface="+mj-cs"/>
              </a:rPr>
              <a:t>Fiona Pilkington 33 calls for help David Carrick 49 sexual offences</a:t>
            </a:r>
            <a:br>
              <a:rPr lang="en-US" sz="3400" kern="1200" dirty="0">
                <a:solidFill>
                  <a:schemeClr val="tx1"/>
                </a:solidFill>
                <a:effectLst/>
                <a:latin typeface="+mj-lt"/>
                <a:ea typeface="+mj-ea"/>
                <a:cs typeface="+mj-cs"/>
              </a:rPr>
            </a:br>
            <a:endParaRPr lang="en-US" sz="3400" kern="1200" dirty="0">
              <a:solidFill>
                <a:schemeClr val="tx1"/>
              </a:solidFill>
              <a:latin typeface="+mj-lt"/>
              <a:ea typeface="+mj-ea"/>
              <a:cs typeface="+mj-cs"/>
            </a:endParaRPr>
          </a:p>
        </p:txBody>
      </p:sp>
    </p:spTree>
    <p:extLst>
      <p:ext uri="{BB962C8B-B14F-4D97-AF65-F5344CB8AC3E}">
        <p14:creationId xmlns:p14="http://schemas.microsoft.com/office/powerpoint/2010/main" val="200606377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F8BBA-BAAA-4F07-1CFE-56D0FAE85104}"/>
              </a:ext>
            </a:extLst>
          </p:cNvPr>
          <p:cNvSpPr>
            <a:spLocks noGrp="1"/>
          </p:cNvSpPr>
          <p:nvPr>
            <p:ph type="title"/>
          </p:nvPr>
        </p:nvSpPr>
        <p:spPr/>
        <p:txBody>
          <a:bodyPr/>
          <a:lstStyle/>
          <a:p>
            <a:r>
              <a:rPr lang="en-GB" dirty="0"/>
              <a:t>Deaths</a:t>
            </a:r>
          </a:p>
        </p:txBody>
      </p:sp>
      <p:sp>
        <p:nvSpPr>
          <p:cNvPr id="3" name="Content Placeholder 2">
            <a:extLst>
              <a:ext uri="{FF2B5EF4-FFF2-40B4-BE49-F238E27FC236}">
                <a16:creationId xmlns:a16="http://schemas.microsoft.com/office/drawing/2014/main" id="{FD006149-CFED-FEC2-ECC9-DF3CA4C5E265}"/>
              </a:ext>
            </a:extLst>
          </p:cNvPr>
          <p:cNvSpPr>
            <a:spLocks noGrp="1"/>
          </p:cNvSpPr>
          <p:nvPr>
            <p:ph idx="1"/>
          </p:nvPr>
        </p:nvSpPr>
        <p:spPr/>
        <p:txBody>
          <a:bodyPr>
            <a:normAutofit/>
          </a:bodyPr>
          <a:lstStyle/>
          <a:p>
            <a:pPr algn="l"/>
            <a:r>
              <a:rPr lang="en-GB" dirty="0">
                <a:solidFill>
                  <a:srgbClr val="323132"/>
                </a:solidFill>
                <a:latin typeface="open sans" panose="020B0606030504020204" pitchFamily="34" charset="0"/>
              </a:rPr>
              <a:t>P</a:t>
            </a:r>
            <a:r>
              <a:rPr lang="en-GB" b="0" i="0" dirty="0">
                <a:solidFill>
                  <a:srgbClr val="323132"/>
                </a:solidFill>
                <a:effectLst/>
                <a:latin typeface="open sans" panose="020B0606030504020204" pitchFamily="34" charset="0"/>
              </a:rPr>
              <a:t>olice recorded 663 homicide offences in the year ending September 2022</a:t>
            </a:r>
          </a:p>
          <a:p>
            <a:pPr algn="l"/>
            <a:r>
              <a:rPr lang="en-GB" b="0" i="0" dirty="0">
                <a:solidFill>
                  <a:srgbClr val="323132"/>
                </a:solidFill>
                <a:effectLst/>
                <a:latin typeface="open sans" panose="020B0606030504020204" pitchFamily="34" charset="0"/>
              </a:rPr>
              <a:t>8% decrease compared with the year ending March 2020 (719 offences) </a:t>
            </a:r>
          </a:p>
          <a:p>
            <a:pPr algn="l"/>
            <a:r>
              <a:rPr lang="en-GB" b="0" i="0" dirty="0">
                <a:solidFill>
                  <a:srgbClr val="323132"/>
                </a:solidFill>
                <a:effectLst/>
                <a:latin typeface="open sans" panose="020B0606030504020204" pitchFamily="34" charset="0"/>
              </a:rPr>
              <a:t>11 per 1 million people in the year ending March 2020.</a:t>
            </a:r>
          </a:p>
          <a:p>
            <a:endParaRPr lang="en-GB" dirty="0"/>
          </a:p>
        </p:txBody>
      </p:sp>
    </p:spTree>
    <p:extLst>
      <p:ext uri="{BB962C8B-B14F-4D97-AF65-F5344CB8AC3E}">
        <p14:creationId xmlns:p14="http://schemas.microsoft.com/office/powerpoint/2010/main" val="2443743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3104A0-B502-EB59-E09F-532458558960}"/>
              </a:ext>
            </a:extLst>
          </p:cNvPr>
          <p:cNvPicPr>
            <a:picLocks noChangeAspect="1"/>
          </p:cNvPicPr>
          <p:nvPr/>
        </p:nvPicPr>
        <p:blipFill>
          <a:blip r:embed="rId2"/>
          <a:stretch>
            <a:fillRect/>
          </a:stretch>
        </p:blipFill>
        <p:spPr>
          <a:xfrm>
            <a:off x="533400" y="833437"/>
            <a:ext cx="11003280" cy="5191125"/>
          </a:xfrm>
          <a:prstGeom prst="rect">
            <a:avLst/>
          </a:prstGeom>
        </p:spPr>
      </p:pic>
    </p:spTree>
    <p:extLst>
      <p:ext uri="{BB962C8B-B14F-4D97-AF65-F5344CB8AC3E}">
        <p14:creationId xmlns:p14="http://schemas.microsoft.com/office/powerpoint/2010/main" val="2596072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0707E-EB4C-432D-9273-E1CB2FD96509}"/>
              </a:ext>
            </a:extLst>
          </p:cNvPr>
          <p:cNvSpPr>
            <a:spLocks noGrp="1"/>
          </p:cNvSpPr>
          <p:nvPr>
            <p:ph type="title"/>
          </p:nvPr>
        </p:nvSpPr>
        <p:spPr>
          <a:xfrm>
            <a:off x="429768" y="411480"/>
            <a:ext cx="11201400" cy="1106424"/>
          </a:xfrm>
        </p:spPr>
        <p:txBody>
          <a:bodyPr>
            <a:normAutofit/>
          </a:bodyPr>
          <a:lstStyle/>
          <a:p>
            <a:br>
              <a:rPr lang="en-GB" sz="2300" b="1" i="0">
                <a:effectLst/>
                <a:latin typeface="open sans" panose="020B0606030504020204" pitchFamily="34" charset="0"/>
              </a:rPr>
            </a:br>
            <a:r>
              <a:rPr lang="en-GB" sz="2300" b="1" i="0">
                <a:effectLst/>
                <a:latin typeface="open sans" panose="020B0606030504020204" pitchFamily="34" charset="0"/>
              </a:rPr>
              <a:t>Trends in Police </a:t>
            </a:r>
            <a:r>
              <a:rPr lang="en-GB" sz="2300" b="1">
                <a:latin typeface="open sans" panose="020B0606030504020204" pitchFamily="34" charset="0"/>
              </a:rPr>
              <a:t>R</a:t>
            </a:r>
            <a:r>
              <a:rPr lang="en-GB" sz="2300" b="1" i="0">
                <a:effectLst/>
                <a:latin typeface="open sans" panose="020B0606030504020204" pitchFamily="34" charset="0"/>
              </a:rPr>
              <a:t>ecorded </a:t>
            </a:r>
            <a:r>
              <a:rPr lang="en-GB" sz="2300" b="1">
                <a:latin typeface="open sans" panose="020B0606030504020204" pitchFamily="34" charset="0"/>
              </a:rPr>
              <a:t>C</a:t>
            </a:r>
            <a:r>
              <a:rPr lang="en-GB" sz="2300" b="1" i="0">
                <a:effectLst/>
                <a:latin typeface="open sans" panose="020B0606030504020204" pitchFamily="34" charset="0"/>
              </a:rPr>
              <a:t>rime</a:t>
            </a:r>
            <a:br>
              <a:rPr lang="en-GB" sz="2300" b="1" i="0">
                <a:effectLst/>
                <a:latin typeface="open sans" panose="020B0606030504020204" pitchFamily="34" charset="0"/>
              </a:rPr>
            </a:br>
            <a:endParaRPr lang="en-GB" sz="2300"/>
          </a:p>
        </p:txBody>
      </p:sp>
      <p:sp>
        <p:nvSpPr>
          <p:cNvPr id="12" name="Rectangle 1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a:extLst>
              <a:ext uri="{FF2B5EF4-FFF2-40B4-BE49-F238E27FC236}">
                <a16:creationId xmlns:a16="http://schemas.microsoft.com/office/drawing/2014/main" id="{8AA43B21-8167-3881-F719-A7716F8C6790}"/>
              </a:ext>
            </a:extLst>
          </p:cNvPr>
          <p:cNvPicPr>
            <a:picLocks noChangeAspect="1"/>
          </p:cNvPicPr>
          <p:nvPr/>
        </p:nvPicPr>
        <p:blipFill>
          <a:blip r:embed="rId3"/>
          <a:stretch>
            <a:fillRect/>
          </a:stretch>
        </p:blipFill>
        <p:spPr>
          <a:xfrm>
            <a:off x="429767" y="1517904"/>
            <a:ext cx="7647433" cy="4718304"/>
          </a:xfrm>
          <a:prstGeom prst="rect">
            <a:avLst/>
          </a:prstGeom>
        </p:spPr>
      </p:pic>
      <p:sp useBgFill="1">
        <p:nvSpPr>
          <p:cNvPr id="14" name="Rectangle 1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3B40580-3A98-45C9-85EB-E06DD54C9025}"/>
              </a:ext>
            </a:extLst>
          </p:cNvPr>
          <p:cNvSpPr>
            <a:spLocks noGrp="1"/>
          </p:cNvSpPr>
          <p:nvPr>
            <p:ph idx="1"/>
          </p:nvPr>
        </p:nvSpPr>
        <p:spPr>
          <a:xfrm>
            <a:off x="8747760" y="2020824"/>
            <a:ext cx="2646089" cy="3959352"/>
          </a:xfrm>
        </p:spPr>
        <p:txBody>
          <a:bodyPr anchor="ctr">
            <a:normAutofit/>
          </a:bodyPr>
          <a:lstStyle/>
          <a:p>
            <a:r>
              <a:rPr lang="en-GB" sz="1800" b="0" i="0" dirty="0">
                <a:effectLst/>
                <a:latin typeface="open sans" panose="020B0606030504020204" pitchFamily="34" charset="0"/>
              </a:rPr>
              <a:t>The 6.6 million crimes recorded were 10% higher compared with the year ending March 2020 (6.1 million offences). </a:t>
            </a:r>
          </a:p>
          <a:p>
            <a:r>
              <a:rPr lang="en-GB" sz="1800" dirty="0">
                <a:latin typeface="open sans" panose="020B0606030504020204" pitchFamily="34" charset="0"/>
              </a:rPr>
              <a:t>P</a:t>
            </a:r>
            <a:r>
              <a:rPr lang="en-GB" sz="1800" b="0" i="0" dirty="0">
                <a:effectLst/>
                <a:latin typeface="open sans" panose="020B0606030504020204" pitchFamily="34" charset="0"/>
              </a:rPr>
              <a:t>olice recorded crime has increased by 14% in the year ending September 2022.</a:t>
            </a:r>
          </a:p>
          <a:p>
            <a:endParaRPr lang="en-GB" sz="1800" dirty="0"/>
          </a:p>
        </p:txBody>
      </p:sp>
    </p:spTree>
    <p:extLst>
      <p:ext uri="{BB962C8B-B14F-4D97-AF65-F5344CB8AC3E}">
        <p14:creationId xmlns:p14="http://schemas.microsoft.com/office/powerpoint/2010/main" val="3334095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B318-53B1-490A-8A7C-1DA70F31D41E}"/>
              </a:ext>
            </a:extLst>
          </p:cNvPr>
          <p:cNvSpPr>
            <a:spLocks noGrp="1"/>
          </p:cNvSpPr>
          <p:nvPr>
            <p:ph type="title"/>
          </p:nvPr>
        </p:nvSpPr>
        <p:spPr>
          <a:xfrm>
            <a:off x="838200" y="365125"/>
            <a:ext cx="10515600" cy="761546"/>
          </a:xfrm>
        </p:spPr>
        <p:txBody>
          <a:bodyPr>
            <a:normAutofit/>
          </a:bodyPr>
          <a:lstStyle/>
          <a:p>
            <a:r>
              <a:rPr lang="en-GB" sz="3200" b="1" dirty="0">
                <a:solidFill>
                  <a:srgbClr val="323132"/>
                </a:solidFill>
                <a:latin typeface="open sans" panose="020B0606030504020204" pitchFamily="34" charset="0"/>
              </a:rPr>
              <a:t>Knife or sharp instrument offences</a:t>
            </a:r>
            <a:endParaRPr lang="en-GB" sz="3200" dirty="0"/>
          </a:p>
        </p:txBody>
      </p:sp>
      <p:sp>
        <p:nvSpPr>
          <p:cNvPr id="3" name="Content Placeholder 2">
            <a:extLst>
              <a:ext uri="{FF2B5EF4-FFF2-40B4-BE49-F238E27FC236}">
                <a16:creationId xmlns:a16="http://schemas.microsoft.com/office/drawing/2014/main" id="{690A48D6-8560-4443-BA7F-A0BC59B6A47E}"/>
              </a:ext>
            </a:extLst>
          </p:cNvPr>
          <p:cNvSpPr>
            <a:spLocks noGrp="1"/>
          </p:cNvSpPr>
          <p:nvPr>
            <p:ph idx="1"/>
          </p:nvPr>
        </p:nvSpPr>
        <p:spPr>
          <a:xfrm>
            <a:off x="838200" y="1469571"/>
            <a:ext cx="10515600" cy="4707392"/>
          </a:xfrm>
        </p:spPr>
        <p:txBody>
          <a:bodyPr>
            <a:normAutofit/>
          </a:bodyPr>
          <a:lstStyle/>
          <a:p>
            <a:pPr algn="l"/>
            <a:r>
              <a:rPr lang="en-GB" b="0" i="0" dirty="0">
                <a:solidFill>
                  <a:srgbClr val="323132"/>
                </a:solidFill>
                <a:effectLst/>
                <a:latin typeface="open sans" panose="020B0606030504020204" pitchFamily="34" charset="0"/>
              </a:rPr>
              <a:t>Knife-enabled crime recorded to Sept. 2022 8% lower (50,434 offences) than March 2020 (55,076 offences). </a:t>
            </a:r>
          </a:p>
          <a:p>
            <a:pPr algn="l"/>
            <a:r>
              <a:rPr lang="en-GB" b="0" i="0" dirty="0">
                <a:solidFill>
                  <a:srgbClr val="323132"/>
                </a:solidFill>
                <a:effectLst/>
                <a:latin typeface="open sans" panose="020B0606030504020204" pitchFamily="34" charset="0"/>
              </a:rPr>
              <a:t>Knife-enabled robbery offences (18,253 offences) 25% lower in the year ending September 2022 than in the year ending March 2020 (24,314 offences).</a:t>
            </a:r>
          </a:p>
          <a:p>
            <a:pPr algn="l"/>
            <a:r>
              <a:rPr lang="en-GB" b="0" i="0" dirty="0">
                <a:solidFill>
                  <a:srgbClr val="323132"/>
                </a:solidFill>
                <a:effectLst/>
                <a:latin typeface="open sans" panose="020B0606030504020204" pitchFamily="34" charset="0"/>
              </a:rPr>
              <a:t>Sept. 2021 45,595 offences – county had social contract restrictions. </a:t>
            </a:r>
          </a:p>
          <a:p>
            <a:pPr algn="l"/>
            <a:r>
              <a:rPr lang="en-GB" b="0" i="0" dirty="0">
                <a:solidFill>
                  <a:srgbClr val="323132"/>
                </a:solidFill>
                <a:effectLst/>
                <a:latin typeface="open sans" panose="020B0606030504020204" pitchFamily="34" charset="0"/>
              </a:rPr>
              <a:t>Lifted lockdowns increased all knife crimes</a:t>
            </a:r>
          </a:p>
          <a:p>
            <a:pPr marL="0" indent="0" algn="l">
              <a:buNone/>
            </a:pPr>
            <a:endParaRPr lang="en-GB" b="0" i="0" dirty="0">
              <a:solidFill>
                <a:srgbClr val="323132"/>
              </a:solidFill>
              <a:effectLst/>
              <a:latin typeface="open sans" panose="020B0606030504020204" pitchFamily="34" charset="0"/>
            </a:endParaRPr>
          </a:p>
        </p:txBody>
      </p:sp>
    </p:spTree>
    <p:extLst>
      <p:ext uri="{BB962C8B-B14F-4D97-AF65-F5344CB8AC3E}">
        <p14:creationId xmlns:p14="http://schemas.microsoft.com/office/powerpoint/2010/main" val="1574450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602709-202C-30E7-39C1-83567929ED20}"/>
              </a:ext>
            </a:extLst>
          </p:cNvPr>
          <p:cNvPicPr>
            <a:picLocks noChangeAspect="1"/>
          </p:cNvPicPr>
          <p:nvPr/>
        </p:nvPicPr>
        <p:blipFill>
          <a:blip r:embed="rId2"/>
          <a:stretch>
            <a:fillRect/>
          </a:stretch>
        </p:blipFill>
        <p:spPr>
          <a:xfrm>
            <a:off x="1175657" y="776287"/>
            <a:ext cx="10564586" cy="5305425"/>
          </a:xfrm>
          <a:prstGeom prst="rect">
            <a:avLst/>
          </a:prstGeom>
        </p:spPr>
      </p:pic>
    </p:spTree>
    <p:extLst>
      <p:ext uri="{BB962C8B-B14F-4D97-AF65-F5344CB8AC3E}">
        <p14:creationId xmlns:p14="http://schemas.microsoft.com/office/powerpoint/2010/main" val="2162459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Donald Trump on London - 2018 NRA event</a:t>
            </a:r>
          </a:p>
        </p:txBody>
      </p:sp>
      <p:sp>
        <p:nvSpPr>
          <p:cNvPr id="3" name="Content Placeholder 2"/>
          <p:cNvSpPr>
            <a:spLocks noGrp="1"/>
          </p:cNvSpPr>
          <p:nvPr>
            <p:ph idx="1"/>
          </p:nvPr>
        </p:nvSpPr>
        <p:spPr/>
        <p:txBody>
          <a:bodyPr/>
          <a:lstStyle/>
          <a:p>
            <a:r>
              <a:rPr lang="en-GB" dirty="0"/>
              <a:t>knife crime epidemic in London by comparing a hospital in the city to “a war zone”, with blood all over the floors.</a:t>
            </a:r>
          </a:p>
          <a:p>
            <a:pPr marL="0" indent="0">
              <a:buNone/>
            </a:pPr>
            <a:endParaRPr lang="en-GB" dirty="0"/>
          </a:p>
          <a:p>
            <a:pPr algn="ctr"/>
            <a:r>
              <a:rPr lang="en-GB" dirty="0"/>
              <a:t>“</a:t>
            </a:r>
            <a:r>
              <a:rPr lang="en-GB" i="1" dirty="0"/>
              <a:t>I recently read a story that in London which has unbelievably tough gun laws, a once very prestigious hospital, right in the middle, is like a war zone for horrible stabbing wounds,” he said. “Yes, that’s right, they don’t have guns, they have knives and instead there’s blood all over the floors of this hospital. They say it’s as bad as a military war zone hospital.</a:t>
            </a:r>
            <a:r>
              <a:rPr lang="en-GB" dirty="0"/>
              <a:t>”</a:t>
            </a:r>
          </a:p>
        </p:txBody>
      </p:sp>
    </p:spTree>
    <p:extLst>
      <p:ext uri="{BB962C8B-B14F-4D97-AF65-F5344CB8AC3E}">
        <p14:creationId xmlns:p14="http://schemas.microsoft.com/office/powerpoint/2010/main" val="501292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ACF6-0E2F-7B03-803F-82A2EC5F6CA6}"/>
              </a:ext>
            </a:extLst>
          </p:cNvPr>
          <p:cNvSpPr>
            <a:spLocks noGrp="1"/>
          </p:cNvSpPr>
          <p:nvPr>
            <p:ph type="title"/>
          </p:nvPr>
        </p:nvSpPr>
        <p:spPr/>
        <p:txBody>
          <a:bodyPr/>
          <a:lstStyle/>
          <a:p>
            <a:r>
              <a:rPr lang="en-GB" dirty="0"/>
              <a:t>Knife Crime</a:t>
            </a:r>
          </a:p>
        </p:txBody>
      </p:sp>
      <p:sp>
        <p:nvSpPr>
          <p:cNvPr id="3" name="Content Placeholder 2">
            <a:extLst>
              <a:ext uri="{FF2B5EF4-FFF2-40B4-BE49-F238E27FC236}">
                <a16:creationId xmlns:a16="http://schemas.microsoft.com/office/drawing/2014/main" id="{199DBDD8-46F7-ADE5-65BE-FFEF1CA27DEF}"/>
              </a:ext>
            </a:extLst>
          </p:cNvPr>
          <p:cNvSpPr>
            <a:spLocks noGrp="1"/>
          </p:cNvSpPr>
          <p:nvPr>
            <p:ph idx="1"/>
          </p:nvPr>
        </p:nvSpPr>
        <p:spPr/>
        <p:txBody>
          <a:bodyPr/>
          <a:lstStyle/>
          <a:p>
            <a:r>
              <a:rPr lang="en-GB" dirty="0">
                <a:hlinkClick r:id="rId2"/>
              </a:rPr>
              <a:t>Knife Crime Statistics | The Ben Kinsella Trust</a:t>
            </a:r>
            <a:endParaRPr lang="en-GB" dirty="0"/>
          </a:p>
          <a:p>
            <a:endParaRPr lang="en-GB" dirty="0"/>
          </a:p>
          <a:p>
            <a:endParaRPr lang="en-GB" dirty="0"/>
          </a:p>
          <a:p>
            <a:r>
              <a:rPr lang="en-GB" dirty="0">
                <a:hlinkClick r:id="rId3"/>
              </a:rPr>
              <a:t>FBI — Table 12</a:t>
            </a:r>
            <a:endParaRPr lang="en-GB" dirty="0"/>
          </a:p>
        </p:txBody>
      </p:sp>
    </p:spTree>
    <p:extLst>
      <p:ext uri="{BB962C8B-B14F-4D97-AF65-F5344CB8AC3E}">
        <p14:creationId xmlns:p14="http://schemas.microsoft.com/office/powerpoint/2010/main" val="3874034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F9A7-5EA6-4F8D-BCC7-C070E978AD8A}"/>
              </a:ext>
            </a:extLst>
          </p:cNvPr>
          <p:cNvSpPr>
            <a:spLocks noGrp="1"/>
          </p:cNvSpPr>
          <p:nvPr>
            <p:ph type="title"/>
          </p:nvPr>
        </p:nvSpPr>
        <p:spPr>
          <a:xfrm>
            <a:off x="838200" y="365126"/>
            <a:ext cx="10515600" cy="591478"/>
          </a:xfrm>
        </p:spPr>
        <p:txBody>
          <a:bodyPr>
            <a:normAutofit/>
          </a:bodyPr>
          <a:lstStyle/>
          <a:p>
            <a:r>
              <a:rPr lang="en-GB" sz="3200" dirty="0"/>
              <a:t>Fire Arms</a:t>
            </a:r>
          </a:p>
        </p:txBody>
      </p:sp>
      <p:sp>
        <p:nvSpPr>
          <p:cNvPr id="3" name="Content Placeholder 2">
            <a:extLst>
              <a:ext uri="{FF2B5EF4-FFF2-40B4-BE49-F238E27FC236}">
                <a16:creationId xmlns:a16="http://schemas.microsoft.com/office/drawing/2014/main" id="{FF915E8B-D798-4C65-80EF-649C433CD4D4}"/>
              </a:ext>
            </a:extLst>
          </p:cNvPr>
          <p:cNvSpPr>
            <a:spLocks noGrp="1"/>
          </p:cNvSpPr>
          <p:nvPr>
            <p:ph idx="1"/>
          </p:nvPr>
        </p:nvSpPr>
        <p:spPr>
          <a:xfrm>
            <a:off x="838200" y="1336431"/>
            <a:ext cx="10515600" cy="4840532"/>
          </a:xfrm>
        </p:spPr>
        <p:txBody>
          <a:bodyPr>
            <a:normAutofit fontScale="92500" lnSpcReduction="10000"/>
          </a:bodyPr>
          <a:lstStyle/>
          <a:p>
            <a:pPr algn="l"/>
            <a:r>
              <a:rPr lang="en-GB" b="0" i="0" dirty="0">
                <a:solidFill>
                  <a:srgbClr val="323132"/>
                </a:solidFill>
                <a:effectLst/>
                <a:latin typeface="open sans" panose="020B0606030504020204" pitchFamily="34" charset="0"/>
              </a:rPr>
              <a:t>The police recorded 6,369 offences involving firearms year ending September 2022</a:t>
            </a:r>
          </a:p>
          <a:p>
            <a:pPr algn="l"/>
            <a:r>
              <a:rPr lang="en-GB" dirty="0">
                <a:solidFill>
                  <a:srgbClr val="323132"/>
                </a:solidFill>
                <a:latin typeface="open sans" panose="020B0606030504020204" pitchFamily="34" charset="0"/>
              </a:rPr>
              <a:t>A</a:t>
            </a:r>
            <a:r>
              <a:rPr lang="en-GB" b="0" i="0" dirty="0">
                <a:solidFill>
                  <a:srgbClr val="323132"/>
                </a:solidFill>
                <a:effectLst/>
                <a:latin typeface="open sans" panose="020B0606030504020204" pitchFamily="34" charset="0"/>
              </a:rPr>
              <a:t> 4% decrease compared with the year ending March 2020 (6,618 offences)</a:t>
            </a:r>
          </a:p>
          <a:p>
            <a:pPr algn="l"/>
            <a:r>
              <a:rPr lang="en-GB" b="0" i="0" dirty="0">
                <a:solidFill>
                  <a:srgbClr val="323132"/>
                </a:solidFill>
                <a:effectLst/>
                <a:latin typeface="open sans" panose="020B0606030504020204" pitchFamily="34" charset="0"/>
              </a:rPr>
              <a:t>A 12% increase compared with the year ending September 2021 (5,672 offences).</a:t>
            </a:r>
          </a:p>
          <a:p>
            <a:pPr algn="l"/>
            <a:r>
              <a:rPr lang="en-GB" b="0" i="0" dirty="0">
                <a:solidFill>
                  <a:srgbClr val="323132"/>
                </a:solidFill>
                <a:effectLst/>
                <a:latin typeface="open sans" panose="020B0606030504020204" pitchFamily="34" charset="0"/>
              </a:rPr>
              <a:t>imitation firearms offences, which rose 49% to 2,245 from 1,506 offences</a:t>
            </a:r>
          </a:p>
          <a:p>
            <a:pPr algn="l"/>
            <a:r>
              <a:rPr lang="en-GB" b="0" i="0" dirty="0">
                <a:solidFill>
                  <a:srgbClr val="323132"/>
                </a:solidFill>
                <a:effectLst/>
                <a:latin typeface="open sans" panose="020B0606030504020204" pitchFamily="34" charset="0"/>
              </a:rPr>
              <a:t>Unidentified firearm was  which rose 7% to 1,056 from 985 offences</a:t>
            </a:r>
          </a:p>
          <a:p>
            <a:pPr algn="l"/>
            <a:r>
              <a:rPr lang="en-GB" b="0" i="0" dirty="0">
                <a:solidFill>
                  <a:srgbClr val="323132"/>
                </a:solidFill>
                <a:effectLst/>
                <a:latin typeface="open sans" panose="020B0606030504020204" pitchFamily="34" charset="0"/>
              </a:rPr>
              <a:t>Handgun offences 1,990 offences</a:t>
            </a:r>
          </a:p>
          <a:p>
            <a:pPr algn="l"/>
            <a:r>
              <a:rPr lang="en-GB" dirty="0">
                <a:solidFill>
                  <a:srgbClr val="323132"/>
                </a:solidFill>
                <a:latin typeface="open sans" panose="020B0606030504020204" pitchFamily="34" charset="0"/>
              </a:rPr>
              <a:t>O</a:t>
            </a:r>
            <a:r>
              <a:rPr lang="en-GB" b="0" i="0" dirty="0">
                <a:solidFill>
                  <a:srgbClr val="323132"/>
                </a:solidFill>
                <a:effectLst/>
                <a:latin typeface="open sans" panose="020B0606030504020204" pitchFamily="34" charset="0"/>
              </a:rPr>
              <a:t>ther firearms to 558 offences</a:t>
            </a:r>
          </a:p>
        </p:txBody>
      </p:sp>
    </p:spTree>
    <p:extLst>
      <p:ext uri="{BB962C8B-B14F-4D97-AF65-F5344CB8AC3E}">
        <p14:creationId xmlns:p14="http://schemas.microsoft.com/office/powerpoint/2010/main" val="31845029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BFD86-B220-8128-695A-98DBBB572533}"/>
              </a:ext>
            </a:extLst>
          </p:cNvPr>
          <p:cNvSpPr>
            <a:spLocks noGrp="1"/>
          </p:cNvSpPr>
          <p:nvPr>
            <p:ph type="title"/>
          </p:nvPr>
        </p:nvSpPr>
        <p:spPr/>
        <p:txBody>
          <a:bodyPr/>
          <a:lstStyle/>
          <a:p>
            <a:r>
              <a:rPr lang="en-GB" dirty="0"/>
              <a:t>Gun Crime </a:t>
            </a:r>
          </a:p>
        </p:txBody>
      </p:sp>
      <p:sp>
        <p:nvSpPr>
          <p:cNvPr id="3" name="Content Placeholder 2">
            <a:extLst>
              <a:ext uri="{FF2B5EF4-FFF2-40B4-BE49-F238E27FC236}">
                <a16:creationId xmlns:a16="http://schemas.microsoft.com/office/drawing/2014/main" id="{5BCCBD30-BBF1-A096-4739-B57015156261}"/>
              </a:ext>
            </a:extLst>
          </p:cNvPr>
          <p:cNvSpPr>
            <a:spLocks noGrp="1"/>
          </p:cNvSpPr>
          <p:nvPr>
            <p:ph idx="1"/>
          </p:nvPr>
        </p:nvSpPr>
        <p:spPr/>
        <p:txBody>
          <a:bodyPr/>
          <a:lstStyle/>
          <a:p>
            <a:r>
              <a:rPr lang="en-GB" dirty="0">
                <a:hlinkClick r:id="rId2"/>
              </a:rPr>
              <a:t>FBI — Preliminary Report</a:t>
            </a:r>
            <a:endParaRPr lang="en-GB" dirty="0"/>
          </a:p>
        </p:txBody>
      </p:sp>
    </p:spTree>
    <p:extLst>
      <p:ext uri="{BB962C8B-B14F-4D97-AF65-F5344CB8AC3E}">
        <p14:creationId xmlns:p14="http://schemas.microsoft.com/office/powerpoint/2010/main" val="2760267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D0A2A-791D-4D31-A29C-90574A61F717}"/>
              </a:ext>
            </a:extLst>
          </p:cNvPr>
          <p:cNvSpPr>
            <a:spLocks noGrp="1"/>
          </p:cNvSpPr>
          <p:nvPr>
            <p:ph type="title"/>
          </p:nvPr>
        </p:nvSpPr>
        <p:spPr>
          <a:xfrm>
            <a:off x="838200" y="365126"/>
            <a:ext cx="10515600" cy="715530"/>
          </a:xfrm>
        </p:spPr>
        <p:txBody>
          <a:bodyPr>
            <a:normAutofit/>
          </a:bodyPr>
          <a:lstStyle/>
          <a:p>
            <a:r>
              <a:rPr lang="en-GB" sz="3200" b="1" dirty="0"/>
              <a:t>Tackling Crime</a:t>
            </a:r>
          </a:p>
        </p:txBody>
      </p:sp>
      <p:sp>
        <p:nvSpPr>
          <p:cNvPr id="3" name="Content Placeholder 2">
            <a:extLst>
              <a:ext uri="{FF2B5EF4-FFF2-40B4-BE49-F238E27FC236}">
                <a16:creationId xmlns:a16="http://schemas.microsoft.com/office/drawing/2014/main" id="{36AAE460-596E-4A2E-91FA-ACFB3FE81796}"/>
              </a:ext>
            </a:extLst>
          </p:cNvPr>
          <p:cNvSpPr>
            <a:spLocks noGrp="1"/>
          </p:cNvSpPr>
          <p:nvPr>
            <p:ph idx="1"/>
          </p:nvPr>
        </p:nvSpPr>
        <p:spPr>
          <a:xfrm>
            <a:off x="838200" y="1080656"/>
            <a:ext cx="10515600" cy="5096307"/>
          </a:xfrm>
        </p:spPr>
        <p:txBody>
          <a:bodyPr>
            <a:normAutofit fontScale="85000" lnSpcReduction="20000"/>
          </a:bodyPr>
          <a:lstStyle/>
          <a:p>
            <a:pPr algn="l"/>
            <a:r>
              <a:rPr lang="en-GB" b="1" i="0" dirty="0">
                <a:solidFill>
                  <a:srgbClr val="000000"/>
                </a:solidFill>
                <a:effectLst/>
                <a:latin typeface="fs-elliot"/>
              </a:rPr>
              <a:t>"What works in policing to reduce crime".</a:t>
            </a:r>
          </a:p>
          <a:p>
            <a:pPr algn="l"/>
            <a:r>
              <a:rPr lang="en-GB" b="0" i="0" dirty="0">
                <a:solidFill>
                  <a:srgbClr val="000000"/>
                </a:solidFill>
                <a:effectLst/>
                <a:latin typeface="fs-elliot"/>
              </a:rPr>
              <a:t>Crime is highly concentrated: the evidence shows that most of it is associated with only a small proportion of places, victims and offenders. Read more: </a:t>
            </a:r>
            <a:r>
              <a:rPr lang="en-GB" b="1" i="0" u="none" strike="noStrike" dirty="0">
                <a:solidFill>
                  <a:srgbClr val="140958"/>
                </a:solidFill>
                <a:effectLst/>
                <a:latin typeface="fs-elliot"/>
                <a:hlinkClick r:id="rId3"/>
              </a:rPr>
              <a:t>People and places - how resources can be targeted</a:t>
            </a:r>
            <a:endParaRPr lang="en-GB" b="0" i="0" dirty="0">
              <a:solidFill>
                <a:srgbClr val="000000"/>
              </a:solidFill>
              <a:effectLst/>
              <a:latin typeface="fs-elliot"/>
            </a:endParaRPr>
          </a:p>
          <a:p>
            <a:pPr algn="l"/>
            <a:r>
              <a:rPr lang="en-GB" b="0" i="0" dirty="0">
                <a:solidFill>
                  <a:srgbClr val="000000"/>
                </a:solidFill>
                <a:effectLst/>
                <a:latin typeface="fs-elliot"/>
              </a:rPr>
              <a:t>Allocating resources in these hotspot areas – crime reduction</a:t>
            </a:r>
          </a:p>
          <a:p>
            <a:pPr algn="l"/>
            <a:r>
              <a:rPr lang="en-GB" b="0" i="0" dirty="0">
                <a:solidFill>
                  <a:srgbClr val="000000"/>
                </a:solidFill>
                <a:effectLst/>
                <a:latin typeface="fs-elliot"/>
              </a:rPr>
              <a:t>Understand what is causing high volume offending or problems in hotspots and coming up with specific solutions – partnership work </a:t>
            </a:r>
          </a:p>
          <a:p>
            <a:pPr algn="l"/>
            <a:r>
              <a:rPr lang="en-GB" b="0" i="0" dirty="0">
                <a:solidFill>
                  <a:srgbClr val="000000"/>
                </a:solidFill>
                <a:effectLst/>
                <a:latin typeface="fs-elliot"/>
              </a:rPr>
              <a:t>Read more: </a:t>
            </a:r>
            <a:r>
              <a:rPr lang="en-GB" b="1" i="0" u="none" strike="noStrike" dirty="0">
                <a:solidFill>
                  <a:srgbClr val="140958"/>
                </a:solidFill>
                <a:effectLst/>
                <a:latin typeface="fs-elliot"/>
                <a:hlinkClick r:id="rId4"/>
              </a:rPr>
              <a:t>Targeted approaches to crime and disorder reduction</a:t>
            </a:r>
            <a:endParaRPr lang="en-GB" b="0" i="0" dirty="0">
              <a:solidFill>
                <a:srgbClr val="000000"/>
              </a:solidFill>
              <a:effectLst/>
              <a:latin typeface="fs-elliot"/>
            </a:endParaRPr>
          </a:p>
          <a:p>
            <a:r>
              <a:rPr lang="en-GB" b="0" i="0" dirty="0">
                <a:solidFill>
                  <a:srgbClr val="000000"/>
                </a:solidFill>
                <a:effectLst/>
                <a:latin typeface="fs-elliot"/>
              </a:rPr>
              <a:t>Police must treat people /communities equally, making decisions fairly, explaining them, and being respectful, the police can encourage people to cooperate with them and not break the law.</a:t>
            </a:r>
          </a:p>
          <a:p>
            <a:pPr algn="l"/>
            <a:r>
              <a:rPr lang="en-GB" b="0" i="0" dirty="0">
                <a:solidFill>
                  <a:srgbClr val="000000"/>
                </a:solidFill>
                <a:effectLst/>
                <a:latin typeface="fs-elliot"/>
              </a:rPr>
              <a:t>Read more: </a:t>
            </a:r>
            <a:r>
              <a:rPr lang="en-GB" b="1" i="0" u="none" strike="noStrike" dirty="0">
                <a:solidFill>
                  <a:srgbClr val="140958"/>
                </a:solidFill>
                <a:effectLst/>
                <a:latin typeface="fs-elliot"/>
                <a:hlinkClick r:id="rId5"/>
              </a:rPr>
              <a:t>What stops people offending</a:t>
            </a:r>
            <a:r>
              <a:rPr lang="en-GB" b="0" i="0" dirty="0">
                <a:solidFill>
                  <a:srgbClr val="000000"/>
                </a:solidFill>
                <a:effectLst/>
                <a:latin typeface="fs-elliot"/>
              </a:rPr>
              <a:t>?</a:t>
            </a:r>
          </a:p>
          <a:p>
            <a:pPr algn="l"/>
            <a:r>
              <a:rPr lang="en-GB" b="0" i="0" dirty="0">
                <a:solidFill>
                  <a:srgbClr val="000000"/>
                </a:solidFill>
                <a:effectLst/>
                <a:latin typeface="fs-elliot"/>
              </a:rPr>
              <a:t>In summary, the best thing that police can do to reduce crime is to target resources based on analysis of the problem and at the same time ensure the fair treatment of all those they have contact with.</a:t>
            </a:r>
          </a:p>
          <a:p>
            <a:endParaRPr lang="en-GB" dirty="0"/>
          </a:p>
        </p:txBody>
      </p:sp>
    </p:spTree>
    <p:extLst>
      <p:ext uri="{BB962C8B-B14F-4D97-AF65-F5344CB8AC3E}">
        <p14:creationId xmlns:p14="http://schemas.microsoft.com/office/powerpoint/2010/main" val="3536230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03275"/>
          </a:xfrm>
        </p:spPr>
        <p:txBody>
          <a:bodyPr>
            <a:normAutofit/>
          </a:bodyPr>
          <a:lstStyle/>
          <a:p>
            <a:r>
              <a:rPr lang="en-GB" sz="3600" dirty="0"/>
              <a:t>Immigration and crime Statistics</a:t>
            </a:r>
          </a:p>
        </p:txBody>
      </p:sp>
      <p:sp>
        <p:nvSpPr>
          <p:cNvPr id="3" name="Content Placeholder 2"/>
          <p:cNvSpPr>
            <a:spLocks noGrp="1"/>
          </p:cNvSpPr>
          <p:nvPr>
            <p:ph idx="1"/>
          </p:nvPr>
        </p:nvSpPr>
        <p:spPr>
          <a:xfrm>
            <a:off x="838200" y="1259840"/>
            <a:ext cx="10515600" cy="4917123"/>
          </a:xfrm>
        </p:spPr>
        <p:txBody>
          <a:bodyPr>
            <a:normAutofit/>
          </a:bodyPr>
          <a:lstStyle/>
          <a:p>
            <a:r>
              <a:rPr lang="en-GB" dirty="0"/>
              <a:t>The Trump administration’s stated that immigrants bring crime into America.</a:t>
            </a:r>
          </a:p>
          <a:p>
            <a:pPr marL="0" indent="0" algn="ctr">
              <a:buNone/>
            </a:pPr>
            <a:r>
              <a:rPr lang="en-GB" i="1" dirty="0"/>
              <a:t>“Every day, sanctuary cities release illegal immigrants, drug dealers, traffickers, gang members back into our communities. They’re safe havens for just some terrible people.”  </a:t>
            </a:r>
            <a:r>
              <a:rPr lang="en-GB" dirty="0"/>
              <a:t>Trump 2017</a:t>
            </a:r>
          </a:p>
          <a:p>
            <a:pPr marL="0" indent="0" algn="ctr">
              <a:buNone/>
            </a:pPr>
            <a:endParaRPr lang="en-GB" dirty="0"/>
          </a:p>
          <a:p>
            <a:endParaRPr lang="en-GB" dirty="0"/>
          </a:p>
        </p:txBody>
      </p:sp>
    </p:spTree>
    <p:extLst>
      <p:ext uri="{BB962C8B-B14F-4D97-AF65-F5344CB8AC3E}">
        <p14:creationId xmlns:p14="http://schemas.microsoft.com/office/powerpoint/2010/main" val="3455581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3115"/>
          </a:xfrm>
        </p:spPr>
        <p:txBody>
          <a:bodyPr>
            <a:noAutofit/>
          </a:bodyPr>
          <a:lstStyle/>
          <a:p>
            <a:r>
              <a:rPr lang="en-GB" sz="2400" dirty="0"/>
              <a:t>2016 election campaign Trump promised to build a </a:t>
            </a:r>
            <a:r>
              <a:rPr lang="en-GB" sz="2800" b="1" dirty="0"/>
              <a:t>"big, beautiful wall" </a:t>
            </a:r>
            <a:r>
              <a:rPr lang="en-GB" sz="2400" dirty="0"/>
              <a:t>between the US and Mexico</a:t>
            </a:r>
          </a:p>
        </p:txBody>
      </p:sp>
      <p:pic>
        <p:nvPicPr>
          <p:cNvPr id="4" name="Content Placeholder 3"/>
          <p:cNvPicPr>
            <a:picLocks noGrp="1" noChangeAspect="1"/>
          </p:cNvPicPr>
          <p:nvPr>
            <p:ph idx="1"/>
          </p:nvPr>
        </p:nvPicPr>
        <p:blipFill>
          <a:blip r:embed="rId3"/>
          <a:stretch>
            <a:fillRect/>
          </a:stretch>
        </p:blipFill>
        <p:spPr>
          <a:xfrm>
            <a:off x="1290320" y="1280160"/>
            <a:ext cx="9591040" cy="5091344"/>
          </a:xfrm>
          <a:prstGeom prst="rect">
            <a:avLst/>
          </a:prstGeom>
        </p:spPr>
      </p:pic>
    </p:spTree>
    <p:extLst>
      <p:ext uri="{BB962C8B-B14F-4D97-AF65-F5344CB8AC3E}">
        <p14:creationId xmlns:p14="http://schemas.microsoft.com/office/powerpoint/2010/main" val="1422663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&amp; Immigration </a:t>
            </a:r>
          </a:p>
        </p:txBody>
      </p:sp>
      <p:sp>
        <p:nvSpPr>
          <p:cNvPr id="3" name="Content Placeholder 2"/>
          <p:cNvSpPr>
            <a:spLocks noGrp="1"/>
          </p:cNvSpPr>
          <p:nvPr>
            <p:ph idx="1"/>
          </p:nvPr>
        </p:nvSpPr>
        <p:spPr>
          <a:xfrm>
            <a:off x="838200" y="1795145"/>
            <a:ext cx="10515600" cy="4351338"/>
          </a:xfrm>
        </p:spPr>
        <p:txBody>
          <a:bodyPr/>
          <a:lstStyle/>
          <a:p>
            <a:r>
              <a:rPr lang="en-GB" dirty="0"/>
              <a:t>Closure of migrant camps in France in 2017 </a:t>
            </a:r>
          </a:p>
          <a:p>
            <a:r>
              <a:rPr lang="en-GB" dirty="0"/>
              <a:t>Common ways of entry to UK are in lorries, rail, commercial shipping containers &amp; small boats.</a:t>
            </a:r>
          </a:p>
          <a:p>
            <a:r>
              <a:rPr lang="en-GB" dirty="0"/>
              <a:t>Number of attempted small boat crossings has grown since October 2018 with an increase during summer 2019</a:t>
            </a:r>
          </a:p>
          <a:p>
            <a:r>
              <a:rPr lang="en-GB" b="0" i="0" dirty="0">
                <a:effectLst/>
              </a:rPr>
              <a:t>Afghanistan</a:t>
            </a:r>
            <a:r>
              <a:rPr lang="en-GB" dirty="0"/>
              <a:t> and 2021</a:t>
            </a:r>
          </a:p>
          <a:p>
            <a:endParaRPr lang="en-GB" dirty="0"/>
          </a:p>
        </p:txBody>
      </p:sp>
    </p:spTree>
    <p:extLst>
      <p:ext uri="{BB962C8B-B14F-4D97-AF65-F5344CB8AC3E}">
        <p14:creationId xmlns:p14="http://schemas.microsoft.com/office/powerpoint/2010/main" val="3342916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Research Robert Adelman, a sociologist at the State University of New York:</a:t>
            </a:r>
          </a:p>
          <a:p>
            <a:pPr marL="0" indent="0">
              <a:buNone/>
            </a:pPr>
            <a:r>
              <a:rPr lang="en-GB" dirty="0"/>
              <a:t>Data from The Marshall Project showed - a large majority of the areas have many more immigrants today than they did in 1980 and fewer violent crimes. </a:t>
            </a:r>
          </a:p>
          <a:p>
            <a:pPr marL="0" indent="0">
              <a:buNone/>
            </a:pPr>
            <a:r>
              <a:rPr lang="en-GB" dirty="0"/>
              <a:t>Study’s data up to 2016, showing that crime fell more often than it rose even as immigrant populations grew almost across the board.</a:t>
            </a:r>
          </a:p>
          <a:p>
            <a:endParaRPr lang="en-GB" dirty="0"/>
          </a:p>
        </p:txBody>
      </p:sp>
    </p:spTree>
    <p:extLst>
      <p:ext uri="{BB962C8B-B14F-4D97-AF65-F5344CB8AC3E}">
        <p14:creationId xmlns:p14="http://schemas.microsoft.com/office/powerpoint/2010/main" val="1980320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B0A349-1C83-4E24-9D22-6FB249FDEE84}"/>
              </a:ext>
            </a:extLst>
          </p:cNvPr>
          <p:cNvPicPr>
            <a:picLocks noChangeAspect="1"/>
          </p:cNvPicPr>
          <p:nvPr/>
        </p:nvPicPr>
        <p:blipFill>
          <a:blip r:embed="rId3"/>
          <a:stretch>
            <a:fillRect/>
          </a:stretch>
        </p:blipFill>
        <p:spPr>
          <a:xfrm>
            <a:off x="748145" y="679655"/>
            <a:ext cx="10656917" cy="4659108"/>
          </a:xfrm>
          <a:prstGeom prst="rect">
            <a:avLst/>
          </a:prstGeom>
        </p:spPr>
      </p:pic>
    </p:spTree>
    <p:extLst>
      <p:ext uri="{BB962C8B-B14F-4D97-AF65-F5344CB8AC3E}">
        <p14:creationId xmlns:p14="http://schemas.microsoft.com/office/powerpoint/2010/main" val="25884135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184BA-C3EF-8063-0A7A-990A18188418}"/>
              </a:ext>
            </a:extLst>
          </p:cNvPr>
          <p:cNvSpPr>
            <a:spLocks noGrp="1"/>
          </p:cNvSpPr>
          <p:nvPr>
            <p:ph type="title"/>
          </p:nvPr>
        </p:nvSpPr>
        <p:spPr/>
        <p:txBody>
          <a:bodyPr/>
          <a:lstStyle/>
          <a:p>
            <a:r>
              <a:rPr lang="en-GB" dirty="0"/>
              <a:t>World </a:t>
            </a:r>
          </a:p>
        </p:txBody>
      </p:sp>
      <p:sp>
        <p:nvSpPr>
          <p:cNvPr id="3" name="Content Placeholder 2">
            <a:extLst>
              <a:ext uri="{FF2B5EF4-FFF2-40B4-BE49-F238E27FC236}">
                <a16:creationId xmlns:a16="http://schemas.microsoft.com/office/drawing/2014/main" id="{6D1D3034-E138-BC71-08B0-5DBC1A69ECDA}"/>
              </a:ext>
            </a:extLst>
          </p:cNvPr>
          <p:cNvSpPr>
            <a:spLocks noGrp="1"/>
          </p:cNvSpPr>
          <p:nvPr>
            <p:ph idx="1"/>
          </p:nvPr>
        </p:nvSpPr>
        <p:spPr/>
        <p:txBody>
          <a:bodyPr/>
          <a:lstStyle/>
          <a:p>
            <a:r>
              <a:rPr lang="en-GB" dirty="0">
                <a:hlinkClick r:id="rId2"/>
              </a:rPr>
              <a:t>Statista</a:t>
            </a:r>
            <a:endParaRPr lang="en-GB" dirty="0"/>
          </a:p>
          <a:p>
            <a:endParaRPr lang="en-GB" dirty="0"/>
          </a:p>
          <a:p>
            <a:r>
              <a:rPr lang="en-GB" dirty="0">
                <a:hlinkClick r:id="rId3"/>
              </a:rPr>
              <a:t>Violent Crime Rates by Country 2023 – </a:t>
            </a:r>
            <a:r>
              <a:rPr lang="en-GB" dirty="0" err="1">
                <a:hlinkClick r:id="rId3"/>
              </a:rPr>
              <a:t>Wisevoter</a:t>
            </a:r>
            <a:endParaRPr lang="en-GB" dirty="0"/>
          </a:p>
          <a:p>
            <a:endParaRPr lang="en-GB" dirty="0"/>
          </a:p>
          <a:p>
            <a:r>
              <a:rPr lang="en-GB" dirty="0">
                <a:hlinkClick r:id="rId4"/>
              </a:rPr>
              <a:t>Countries with the Highest Criminality rate in the World - The Organized Crime Index (ocindex.net)</a:t>
            </a:r>
            <a:endParaRPr lang="en-GB" dirty="0"/>
          </a:p>
        </p:txBody>
      </p:sp>
    </p:spTree>
    <p:extLst>
      <p:ext uri="{BB962C8B-B14F-4D97-AF65-F5344CB8AC3E}">
        <p14:creationId xmlns:p14="http://schemas.microsoft.com/office/powerpoint/2010/main" val="2626566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2066-1BB9-BE0E-DC0C-248C8C32CD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B690E3-9D1E-77CB-933F-2EE905EFB4B2}"/>
              </a:ext>
            </a:extLst>
          </p:cNvPr>
          <p:cNvSpPr>
            <a:spLocks noGrp="1"/>
          </p:cNvSpPr>
          <p:nvPr>
            <p:ph idx="1"/>
          </p:nvPr>
        </p:nvSpPr>
        <p:spPr/>
        <p:txBody>
          <a:bodyPr>
            <a:normAutofit/>
          </a:bodyPr>
          <a:lstStyle/>
          <a:p>
            <a:r>
              <a:rPr lang="en-GB" sz="5400" dirty="0"/>
              <a:t>CHECK</a:t>
            </a:r>
          </a:p>
        </p:txBody>
      </p:sp>
    </p:spTree>
    <p:extLst>
      <p:ext uri="{BB962C8B-B14F-4D97-AF65-F5344CB8AC3E}">
        <p14:creationId xmlns:p14="http://schemas.microsoft.com/office/powerpoint/2010/main" val="2736244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D7EC6-764F-4C8F-9A25-D4592CF84666}"/>
              </a:ext>
            </a:extLst>
          </p:cNvPr>
          <p:cNvSpPr>
            <a:spLocks noGrp="1"/>
          </p:cNvSpPr>
          <p:nvPr>
            <p:ph type="title"/>
          </p:nvPr>
        </p:nvSpPr>
        <p:spPr/>
        <p:txBody>
          <a:bodyPr/>
          <a:lstStyle/>
          <a:p>
            <a:r>
              <a:rPr lang="en-GB" dirty="0"/>
              <a:t>Stop &amp; Searches </a:t>
            </a:r>
          </a:p>
        </p:txBody>
      </p:sp>
      <p:sp>
        <p:nvSpPr>
          <p:cNvPr id="3" name="Content Placeholder 2">
            <a:extLst>
              <a:ext uri="{FF2B5EF4-FFF2-40B4-BE49-F238E27FC236}">
                <a16:creationId xmlns:a16="http://schemas.microsoft.com/office/drawing/2014/main" id="{8A622673-742C-4238-BDE1-CDE32E09A903}"/>
              </a:ext>
            </a:extLst>
          </p:cNvPr>
          <p:cNvSpPr>
            <a:spLocks noGrp="1"/>
          </p:cNvSpPr>
          <p:nvPr>
            <p:ph idx="1"/>
          </p:nvPr>
        </p:nvSpPr>
        <p:spPr/>
        <p:txBody>
          <a:bodyPr/>
          <a:lstStyle/>
          <a:p>
            <a:pPr algn="l"/>
            <a:r>
              <a:rPr lang="en-GB" b="0" i="0" dirty="0">
                <a:solidFill>
                  <a:srgbClr val="0B0C0C"/>
                </a:solidFill>
                <a:effectLst/>
                <a:latin typeface="GDS Transport"/>
              </a:rPr>
              <a:t>In the year ending March 2021:</a:t>
            </a:r>
          </a:p>
          <a:p>
            <a:pPr algn="l"/>
            <a:r>
              <a:rPr lang="en-GB" b="0" i="0" dirty="0">
                <a:solidFill>
                  <a:srgbClr val="0B0C0C"/>
                </a:solidFill>
                <a:effectLst/>
                <a:latin typeface="GDS Transport"/>
              </a:rPr>
              <a:t>There were </a:t>
            </a:r>
            <a:r>
              <a:rPr lang="en-GB" b="1" i="0" dirty="0">
                <a:solidFill>
                  <a:srgbClr val="0B0C0C"/>
                </a:solidFill>
                <a:effectLst/>
                <a:latin typeface="GDS Transport"/>
              </a:rPr>
              <a:t>695,009 stop and searches</a:t>
            </a:r>
            <a:r>
              <a:rPr lang="en-GB" b="0" i="0" dirty="0">
                <a:solidFill>
                  <a:srgbClr val="0B0C0C"/>
                </a:solidFill>
                <a:effectLst/>
                <a:latin typeface="GDS Transport"/>
              </a:rPr>
              <a:t> conducted under section 1 PACE by police in England and Wales (including British Transport Police). </a:t>
            </a:r>
          </a:p>
          <a:p>
            <a:pPr algn="l"/>
            <a:r>
              <a:rPr lang="en-GB" b="0" i="0" dirty="0">
                <a:solidFill>
                  <a:srgbClr val="0B0C0C"/>
                </a:solidFill>
                <a:effectLst/>
                <a:latin typeface="GDS Transport"/>
              </a:rPr>
              <a:t>This is </a:t>
            </a:r>
            <a:r>
              <a:rPr lang="en-GB" b="1" i="0" dirty="0">
                <a:solidFill>
                  <a:srgbClr val="0B0C0C"/>
                </a:solidFill>
                <a:effectLst/>
                <a:latin typeface="GDS Transport"/>
              </a:rPr>
              <a:t>an increase of 135,808 (24%)</a:t>
            </a:r>
            <a:r>
              <a:rPr lang="en-GB" b="0" i="0" dirty="0">
                <a:solidFill>
                  <a:srgbClr val="0B0C0C"/>
                </a:solidFill>
                <a:effectLst/>
                <a:latin typeface="GDS Transport"/>
              </a:rPr>
              <a:t> compared with the previous year and the highest number of stop and searches since the year ending March 2014 (872,518)</a:t>
            </a:r>
          </a:p>
          <a:p>
            <a:pPr algn="l"/>
            <a:r>
              <a:rPr lang="en-GB" b="0" i="0" dirty="0">
                <a:solidFill>
                  <a:srgbClr val="0B0C0C"/>
                </a:solidFill>
                <a:effectLst/>
                <a:latin typeface="GDS Transport"/>
              </a:rPr>
              <a:t>In 77% of stop and searches the outcome was recorded as needing ‘No further action’</a:t>
            </a:r>
            <a:endParaRPr lang="en-GB" dirty="0"/>
          </a:p>
        </p:txBody>
      </p:sp>
    </p:spTree>
    <p:extLst>
      <p:ext uri="{BB962C8B-B14F-4D97-AF65-F5344CB8AC3E}">
        <p14:creationId xmlns:p14="http://schemas.microsoft.com/office/powerpoint/2010/main" val="1832847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492A-7DC5-4DBA-BB95-08DB14AD8BCC}"/>
              </a:ext>
            </a:extLst>
          </p:cNvPr>
          <p:cNvSpPr>
            <a:spLocks noGrp="1"/>
          </p:cNvSpPr>
          <p:nvPr>
            <p:ph type="title"/>
          </p:nvPr>
        </p:nvSpPr>
        <p:spPr/>
        <p:txBody>
          <a:bodyPr/>
          <a:lstStyle/>
          <a:p>
            <a:r>
              <a:rPr lang="en-GB" dirty="0"/>
              <a:t>S &amp; S</a:t>
            </a:r>
          </a:p>
        </p:txBody>
      </p:sp>
      <p:sp>
        <p:nvSpPr>
          <p:cNvPr id="3" name="Content Placeholder 2">
            <a:extLst>
              <a:ext uri="{FF2B5EF4-FFF2-40B4-BE49-F238E27FC236}">
                <a16:creationId xmlns:a16="http://schemas.microsoft.com/office/drawing/2014/main" id="{D44C6144-EE04-438D-B6E1-BC8F42B38D91}"/>
              </a:ext>
            </a:extLst>
          </p:cNvPr>
          <p:cNvSpPr>
            <a:spLocks noGrp="1"/>
          </p:cNvSpPr>
          <p:nvPr>
            <p:ph idx="1"/>
          </p:nvPr>
        </p:nvSpPr>
        <p:spPr/>
        <p:txBody>
          <a:bodyPr/>
          <a:lstStyle/>
          <a:p>
            <a:r>
              <a:rPr lang="en-GB" dirty="0">
                <a:solidFill>
                  <a:srgbClr val="0B0C0C"/>
                </a:solidFill>
                <a:latin typeface="GDS Transport"/>
              </a:rPr>
              <a:t>S</a:t>
            </a:r>
            <a:r>
              <a:rPr lang="en-GB" b="0" i="0" dirty="0">
                <a:solidFill>
                  <a:srgbClr val="0B0C0C"/>
                </a:solidFill>
                <a:effectLst/>
                <a:latin typeface="GDS Transport"/>
              </a:rPr>
              <a:t>ection 60 of the Criminal Justice and Public Order Police in England and Wales – Anticipation of Violence  carried out </a:t>
            </a:r>
            <a:r>
              <a:rPr lang="en-GB" b="1" i="0" dirty="0">
                <a:solidFill>
                  <a:srgbClr val="0B0C0C"/>
                </a:solidFill>
                <a:effectLst/>
                <a:latin typeface="GDS Transport"/>
              </a:rPr>
              <a:t>9,230 stop and searches</a:t>
            </a:r>
            <a:r>
              <a:rPr lang="en-GB" b="0" i="0" dirty="0">
                <a:solidFill>
                  <a:srgbClr val="0B0C0C"/>
                </a:solidFill>
                <a:effectLst/>
                <a:latin typeface="GDS Transport"/>
              </a:rPr>
              <a:t> </a:t>
            </a:r>
          </a:p>
          <a:p>
            <a:r>
              <a:rPr lang="en-GB" dirty="0">
                <a:solidFill>
                  <a:srgbClr val="0B0C0C"/>
                </a:solidFill>
                <a:latin typeface="GDS Transport"/>
              </a:rPr>
              <a:t>This is a</a:t>
            </a:r>
            <a:r>
              <a:rPr lang="en-GB" b="0" i="0" dirty="0">
                <a:solidFill>
                  <a:srgbClr val="0B0C0C"/>
                </a:solidFill>
                <a:effectLst/>
                <a:latin typeface="GDS Transport"/>
              </a:rPr>
              <a:t> </a:t>
            </a:r>
            <a:r>
              <a:rPr lang="en-GB" b="1" i="0" dirty="0">
                <a:solidFill>
                  <a:srgbClr val="0B0C0C"/>
                </a:solidFill>
                <a:effectLst/>
                <a:latin typeface="GDS Transport"/>
              </a:rPr>
              <a:t>decrease of 49% from the following year </a:t>
            </a:r>
          </a:p>
          <a:p>
            <a:r>
              <a:rPr lang="en-GB" b="0" i="0" dirty="0">
                <a:solidFill>
                  <a:srgbClr val="0B0C0C"/>
                </a:solidFill>
                <a:effectLst/>
                <a:latin typeface="GDS Transport"/>
              </a:rPr>
              <a:t>70% of stop and searches in the year ending March 2021 were on males aged between 15 and 34</a:t>
            </a:r>
          </a:p>
          <a:p>
            <a:r>
              <a:rPr lang="en-GB" b="0" i="0" dirty="0">
                <a:solidFill>
                  <a:srgbClr val="0B0C0C"/>
                </a:solidFill>
                <a:effectLst/>
                <a:latin typeface="GDS Transport"/>
              </a:rPr>
              <a:t>Males aged 15-19 had the highest rate of stop and search, at 99 stop and searches per 1,000 population in the year ending March 2021.</a:t>
            </a:r>
            <a:endParaRPr lang="en-GB" dirty="0"/>
          </a:p>
        </p:txBody>
      </p:sp>
    </p:spTree>
    <p:extLst>
      <p:ext uri="{BB962C8B-B14F-4D97-AF65-F5344CB8AC3E}">
        <p14:creationId xmlns:p14="http://schemas.microsoft.com/office/powerpoint/2010/main" val="3733658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B07E-1ABB-44A1-A109-CDCAC1C5771A}"/>
              </a:ext>
            </a:extLst>
          </p:cNvPr>
          <p:cNvSpPr>
            <a:spLocks noGrp="1"/>
          </p:cNvSpPr>
          <p:nvPr>
            <p:ph type="title"/>
          </p:nvPr>
        </p:nvSpPr>
        <p:spPr>
          <a:xfrm>
            <a:off x="838200" y="365126"/>
            <a:ext cx="10515600" cy="516024"/>
          </a:xfrm>
        </p:spPr>
        <p:txBody>
          <a:bodyPr>
            <a:normAutofit fontScale="90000"/>
          </a:bodyPr>
          <a:lstStyle/>
          <a:p>
            <a:endParaRPr lang="en-GB" sz="3600" dirty="0"/>
          </a:p>
        </p:txBody>
      </p:sp>
      <p:sp>
        <p:nvSpPr>
          <p:cNvPr id="3" name="Content Placeholder 2">
            <a:extLst>
              <a:ext uri="{FF2B5EF4-FFF2-40B4-BE49-F238E27FC236}">
                <a16:creationId xmlns:a16="http://schemas.microsoft.com/office/drawing/2014/main" id="{2AF4811D-4F2A-4116-B3A8-C429FB469D62}"/>
              </a:ext>
            </a:extLst>
          </p:cNvPr>
          <p:cNvSpPr>
            <a:spLocks noGrp="1"/>
          </p:cNvSpPr>
          <p:nvPr>
            <p:ph idx="1"/>
          </p:nvPr>
        </p:nvSpPr>
        <p:spPr>
          <a:xfrm>
            <a:off x="838200" y="1313411"/>
            <a:ext cx="10515600" cy="4863552"/>
          </a:xfrm>
        </p:spPr>
        <p:txBody>
          <a:bodyPr>
            <a:normAutofit/>
          </a:bodyPr>
          <a:lstStyle/>
          <a:p>
            <a:r>
              <a:rPr lang="en-GB" i="0" dirty="0">
                <a:solidFill>
                  <a:srgbClr val="0B0C0C"/>
                </a:solidFill>
                <a:effectLst/>
                <a:latin typeface="GDS Transport"/>
              </a:rPr>
              <a:t>Black or Black British background were searched at a rate 7.0 times higher than that of those from a White ethnic group</a:t>
            </a:r>
          </a:p>
          <a:p>
            <a:r>
              <a:rPr lang="en-GB" i="0" dirty="0">
                <a:solidFill>
                  <a:srgbClr val="0B0C0C"/>
                </a:solidFill>
                <a:effectLst/>
                <a:latin typeface="GDS Transport"/>
              </a:rPr>
              <a:t>Increase in searches of White people individuals 73,146 (26%) Individuals identifying as Asian or Asian British were searched at a rate 2.4 times that of those from a White ethnic group</a:t>
            </a:r>
          </a:p>
          <a:p>
            <a:r>
              <a:rPr lang="en-GB" i="0" dirty="0">
                <a:solidFill>
                  <a:srgbClr val="0B0C0C"/>
                </a:solidFill>
                <a:effectLst/>
                <a:latin typeface="GDS Transport"/>
              </a:rPr>
              <a:t>Other ethnic groups were searched at a rate 2.7 times higher than that of those from a White ethnic group </a:t>
            </a:r>
            <a:endParaRPr lang="en-GB" dirty="0"/>
          </a:p>
        </p:txBody>
      </p:sp>
    </p:spTree>
    <p:extLst>
      <p:ext uri="{BB962C8B-B14F-4D97-AF65-F5344CB8AC3E}">
        <p14:creationId xmlns:p14="http://schemas.microsoft.com/office/powerpoint/2010/main" val="42560244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91466"/>
          </a:xfrm>
        </p:spPr>
        <p:txBody>
          <a:bodyPr>
            <a:normAutofit fontScale="90000"/>
          </a:bodyPr>
          <a:lstStyle/>
          <a:p>
            <a:endParaRPr lang="en-GB" dirty="0"/>
          </a:p>
        </p:txBody>
      </p:sp>
      <p:pic>
        <p:nvPicPr>
          <p:cNvPr id="1026" name="Picture 2" descr="Crime and ASB Breakdown - June 2019"/>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1441" y="238539"/>
            <a:ext cx="11197950" cy="617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9432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89032"/>
          </a:xfrm>
        </p:spPr>
        <p:txBody>
          <a:bodyPr>
            <a:normAutofit fontScale="90000"/>
          </a:bodyPr>
          <a:lstStyle/>
          <a:p>
            <a:r>
              <a:rPr lang="en-GB" dirty="0"/>
              <a:t>Activity</a:t>
            </a:r>
          </a:p>
        </p:txBody>
      </p:sp>
      <p:sp>
        <p:nvSpPr>
          <p:cNvPr id="3" name="Content Placeholder 2"/>
          <p:cNvSpPr>
            <a:spLocks noGrp="1"/>
          </p:cNvSpPr>
          <p:nvPr>
            <p:ph idx="1"/>
          </p:nvPr>
        </p:nvSpPr>
        <p:spPr>
          <a:xfrm>
            <a:off x="838200" y="954158"/>
            <a:ext cx="10515600" cy="5222805"/>
          </a:xfrm>
        </p:spPr>
        <p:txBody>
          <a:bodyPr/>
          <a:lstStyle/>
          <a:p>
            <a:pPr marL="0" indent="0" algn="ctr">
              <a:buNone/>
            </a:pPr>
            <a:r>
              <a:rPr lang="en-GB" altLang="en-US" dirty="0"/>
              <a:t>Crimes will appear in next slide:</a:t>
            </a:r>
          </a:p>
          <a:p>
            <a:pPr marL="0" indent="0" algn="ctr">
              <a:buNone/>
            </a:pPr>
            <a:endParaRPr lang="en-GB" altLang="en-US" dirty="0"/>
          </a:p>
          <a:p>
            <a:pPr algn="ctr"/>
            <a:r>
              <a:rPr lang="en-GB" altLang="en-US" dirty="0"/>
              <a:t>Suggest personal reasons </a:t>
            </a:r>
            <a:r>
              <a:rPr lang="en-GB" altLang="en-US" b="1" dirty="0"/>
              <a:t>for or against </a:t>
            </a:r>
            <a:r>
              <a:rPr lang="en-GB" altLang="en-US" dirty="0"/>
              <a:t>reporting these crimes.</a:t>
            </a:r>
            <a:br>
              <a:rPr lang="en-GB" altLang="en-US" dirty="0"/>
            </a:br>
            <a:endParaRPr lang="en-GB" altLang="en-US" dirty="0"/>
          </a:p>
          <a:p>
            <a:pPr marL="0" indent="0" algn="ctr">
              <a:buNone/>
            </a:pPr>
            <a:endParaRPr lang="en-GB" altLang="en-US" dirty="0"/>
          </a:p>
          <a:p>
            <a:pPr algn="ctr"/>
            <a:r>
              <a:rPr lang="en-GB" altLang="en-US" dirty="0"/>
              <a:t>What circumstances could make you think differently </a:t>
            </a:r>
          </a:p>
          <a:p>
            <a:pPr marL="0" indent="0" algn="ctr">
              <a:buNone/>
            </a:pPr>
            <a:r>
              <a:rPr lang="en-GB" altLang="en-US" dirty="0"/>
              <a:t>about the crimes that you would report?</a:t>
            </a:r>
          </a:p>
          <a:p>
            <a:pPr marL="0" indent="0" algn="ctr">
              <a:buNone/>
            </a:pPr>
            <a:endParaRPr lang="en-GB" altLang="en-US" dirty="0"/>
          </a:p>
          <a:p>
            <a:pPr marL="0" indent="0" algn="ctr">
              <a:buNone/>
            </a:pPr>
            <a:r>
              <a:rPr lang="en-GB" altLang="en-US" dirty="0"/>
              <a:t>Group discussion </a:t>
            </a:r>
          </a:p>
          <a:p>
            <a:endParaRPr lang="en-GB" dirty="0"/>
          </a:p>
        </p:txBody>
      </p:sp>
    </p:spTree>
    <p:extLst>
      <p:ext uri="{BB962C8B-B14F-4D97-AF65-F5344CB8AC3E}">
        <p14:creationId xmlns:p14="http://schemas.microsoft.com/office/powerpoint/2010/main" val="3171948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56509"/>
          </a:xfrm>
        </p:spPr>
        <p:txBody>
          <a:bodyPr>
            <a:noAutofit/>
          </a:bodyPr>
          <a:lstStyle/>
          <a:p>
            <a:r>
              <a:rPr lang="en-GB" sz="3200" dirty="0"/>
              <a:t>Crimes:</a:t>
            </a:r>
          </a:p>
        </p:txBody>
      </p:sp>
      <p:sp>
        <p:nvSpPr>
          <p:cNvPr id="3" name="Content Placeholder 2"/>
          <p:cNvSpPr>
            <a:spLocks noGrp="1"/>
          </p:cNvSpPr>
          <p:nvPr>
            <p:ph idx="1"/>
          </p:nvPr>
        </p:nvSpPr>
        <p:spPr>
          <a:xfrm>
            <a:off x="838200" y="1126435"/>
            <a:ext cx="10515600" cy="5103537"/>
          </a:xfrm>
        </p:spPr>
        <p:txBody>
          <a:bodyPr>
            <a:normAutofit/>
          </a:bodyPr>
          <a:lstStyle/>
          <a:p>
            <a:r>
              <a:rPr lang="en-GB" dirty="0"/>
              <a:t>You see a group of 14 year olds buying alcohol</a:t>
            </a:r>
          </a:p>
          <a:p>
            <a:r>
              <a:rPr lang="en-GB" dirty="0"/>
              <a:t>Your bike was stolen</a:t>
            </a:r>
          </a:p>
          <a:p>
            <a:r>
              <a:rPr lang="en-GB" dirty="0"/>
              <a:t>Your house was broken into and TV stolen</a:t>
            </a:r>
          </a:p>
          <a:p>
            <a:r>
              <a:rPr lang="en-GB" dirty="0"/>
              <a:t>You have been hit and injured by another person in the pub</a:t>
            </a:r>
          </a:p>
          <a:p>
            <a:r>
              <a:rPr lang="en-GB" dirty="0"/>
              <a:t>You have been raped</a:t>
            </a:r>
          </a:p>
          <a:p>
            <a:r>
              <a:rPr lang="en-GB" dirty="0"/>
              <a:t>You discover someone who has been stabbed to death</a:t>
            </a:r>
          </a:p>
          <a:p>
            <a:r>
              <a:rPr lang="en-GB" dirty="0"/>
              <a:t>You see people beating someone up in the street</a:t>
            </a:r>
          </a:p>
          <a:p>
            <a:r>
              <a:rPr lang="en-GB" dirty="0"/>
              <a:t>Your car has been scratched and damaged</a:t>
            </a:r>
          </a:p>
          <a:p>
            <a:r>
              <a:rPr lang="en-GB" dirty="0"/>
              <a:t>You see a old lady stealing from Tesco</a:t>
            </a:r>
          </a:p>
          <a:p>
            <a:r>
              <a:rPr lang="en-GB" dirty="0"/>
              <a:t>Your sister has stolen £5 from your wallet/purse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373388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51343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a:t>
            </a:r>
          </a:p>
        </p:txBody>
      </p:sp>
      <p:sp>
        <p:nvSpPr>
          <p:cNvPr id="3" name="Content Placeholder 2"/>
          <p:cNvSpPr>
            <a:spLocks noGrp="1"/>
          </p:cNvSpPr>
          <p:nvPr>
            <p:ph idx="1"/>
          </p:nvPr>
        </p:nvSpPr>
        <p:spPr/>
        <p:txBody>
          <a:bodyPr>
            <a:normAutofit/>
          </a:bodyPr>
          <a:lstStyle/>
          <a:p>
            <a:pPr fontAlgn="ctr"/>
            <a:r>
              <a:rPr lang="en-GB" b="1" dirty="0"/>
              <a:t>Can you get a criminal record just for carrying a knife?</a:t>
            </a:r>
          </a:p>
          <a:p>
            <a:pPr fontAlgn="ctr"/>
            <a:r>
              <a:rPr lang="en-GB" b="1" dirty="0"/>
              <a:t>YES / NO?</a:t>
            </a:r>
          </a:p>
          <a:p>
            <a:pPr fontAlgn="ctr"/>
            <a:r>
              <a:rPr lang="en-GB" b="1" dirty="0"/>
              <a:t>Is there a ‘safe place’ on </a:t>
            </a:r>
            <a:r>
              <a:rPr lang="en-GB" b="1"/>
              <a:t>your body </a:t>
            </a:r>
            <a:r>
              <a:rPr lang="en-GB" b="1" dirty="0"/>
              <a:t>to stab someone? </a:t>
            </a:r>
            <a:r>
              <a:rPr lang="en-GB"/>
              <a:t> </a:t>
            </a:r>
            <a:endParaRPr lang="en-GB" b="1" dirty="0"/>
          </a:p>
          <a:p>
            <a:pPr marL="0" indent="0" fontAlgn="ctr">
              <a:buNone/>
            </a:pPr>
            <a:endParaRPr lang="en-GB" dirty="0"/>
          </a:p>
          <a:p>
            <a:pPr fontAlgn="ctr"/>
            <a:r>
              <a:rPr lang="en-GB" dirty="0"/>
              <a:t>Carrying a knife can mean four years in prison, even if you don't use it.</a:t>
            </a:r>
          </a:p>
          <a:p>
            <a:pPr fontAlgn="ctr"/>
            <a:r>
              <a:rPr lang="en-GB" dirty="0"/>
              <a:t>You can get a criminal record just for carrying a knife.</a:t>
            </a:r>
          </a:p>
          <a:p>
            <a:pPr fontAlgn="ctr"/>
            <a:r>
              <a:rPr lang="en-GB" dirty="0"/>
              <a:t>Carrying an offensive weapon, like a knife, is a serious offence and carrying it for self-protection is not a defence.</a:t>
            </a:r>
          </a:p>
          <a:p>
            <a:endParaRPr lang="en-GB" dirty="0"/>
          </a:p>
        </p:txBody>
      </p:sp>
    </p:spTree>
    <p:extLst>
      <p:ext uri="{BB962C8B-B14F-4D97-AF65-F5344CB8AC3E}">
        <p14:creationId xmlns:p14="http://schemas.microsoft.com/office/powerpoint/2010/main" val="31932577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a:t>How Much Crime?</a:t>
            </a:r>
          </a:p>
        </p:txBody>
      </p:sp>
      <p:sp>
        <p:nvSpPr>
          <p:cNvPr id="3" name="Content Placeholder 2"/>
          <p:cNvSpPr>
            <a:spLocks noGrp="1"/>
          </p:cNvSpPr>
          <p:nvPr>
            <p:ph idx="1"/>
          </p:nvPr>
        </p:nvSpPr>
        <p:spPr>
          <a:xfrm>
            <a:off x="1045028" y="2237014"/>
            <a:ext cx="9941319" cy="3905166"/>
          </a:xfrm>
        </p:spPr>
        <p:txBody>
          <a:bodyPr anchor="ctr">
            <a:normAutofit/>
          </a:bodyPr>
          <a:lstStyle/>
          <a:p>
            <a:r>
              <a:rPr lang="en-GB" sz="2400" dirty="0"/>
              <a:t>How do we know?</a:t>
            </a:r>
          </a:p>
          <a:p>
            <a:r>
              <a:rPr lang="en-GB" sz="2400" dirty="0"/>
              <a:t>Sources of collecting data</a:t>
            </a:r>
          </a:p>
          <a:p>
            <a:r>
              <a:rPr lang="en-GB" sz="2400" dirty="0"/>
              <a:t>Trends in different crimes?</a:t>
            </a:r>
          </a:p>
          <a:p>
            <a:r>
              <a:rPr lang="en-GB" sz="2400" dirty="0"/>
              <a:t>Compare the years</a:t>
            </a:r>
          </a:p>
          <a:p>
            <a:r>
              <a:rPr lang="en-GB" sz="2400" dirty="0"/>
              <a:t>Does technology add to crime rates?</a:t>
            </a:r>
          </a:p>
          <a:p>
            <a:r>
              <a:rPr lang="en-GB" sz="3200" dirty="0"/>
              <a:t>TASK - https://www.adt.co.uk/crime-in-my-area</a:t>
            </a:r>
          </a:p>
          <a:p>
            <a:endParaRPr lang="en-GB" sz="2400" dirty="0"/>
          </a:p>
          <a:p>
            <a:endParaRPr lang="en-GB" sz="2400" dirty="0"/>
          </a:p>
        </p:txBody>
      </p:sp>
    </p:spTree>
    <p:extLst>
      <p:ext uri="{BB962C8B-B14F-4D97-AF65-F5344CB8AC3E}">
        <p14:creationId xmlns:p14="http://schemas.microsoft.com/office/powerpoint/2010/main" val="34335241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1A07-8C1F-414B-92A9-4CA6AC91883B}"/>
              </a:ext>
            </a:extLst>
          </p:cNvPr>
          <p:cNvSpPr>
            <a:spLocks noGrp="1"/>
          </p:cNvSpPr>
          <p:nvPr>
            <p:ph type="title"/>
          </p:nvPr>
        </p:nvSpPr>
        <p:spPr/>
        <p:txBody>
          <a:bodyPr/>
          <a:lstStyle/>
          <a:p>
            <a:r>
              <a:rPr lang="en-GB" dirty="0"/>
              <a:t>Year ending September 2021</a:t>
            </a:r>
          </a:p>
        </p:txBody>
      </p:sp>
      <p:sp>
        <p:nvSpPr>
          <p:cNvPr id="3" name="Content Placeholder 2">
            <a:extLst>
              <a:ext uri="{FF2B5EF4-FFF2-40B4-BE49-F238E27FC236}">
                <a16:creationId xmlns:a16="http://schemas.microsoft.com/office/drawing/2014/main" id="{2A5EB46E-C165-475E-BE67-37641B1856CA}"/>
              </a:ext>
            </a:extLst>
          </p:cNvPr>
          <p:cNvSpPr>
            <a:spLocks noGrp="1"/>
          </p:cNvSpPr>
          <p:nvPr>
            <p:ph idx="1"/>
          </p:nvPr>
        </p:nvSpPr>
        <p:spPr/>
        <p:txBody>
          <a:bodyPr/>
          <a:lstStyle/>
          <a:p>
            <a:r>
              <a:rPr lang="en-GB" dirty="0"/>
              <a:t>https://www.ons.gov.uk/peoplepopulationandcommunity/crimeandjustice/bulletins/crimeinenglandandwales/yearendingseptember2021</a:t>
            </a:r>
          </a:p>
        </p:txBody>
      </p:sp>
    </p:spTree>
    <p:extLst>
      <p:ext uri="{BB962C8B-B14F-4D97-AF65-F5344CB8AC3E}">
        <p14:creationId xmlns:p14="http://schemas.microsoft.com/office/powerpoint/2010/main" val="20639796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2861</TotalTime>
  <Words>3100</Words>
  <Application>Microsoft Office PowerPoint</Application>
  <PresentationFormat>Widescreen</PresentationFormat>
  <Paragraphs>279</Paragraphs>
  <Slides>45</Slides>
  <Notes>19</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Crime rates</vt:lpstr>
      <vt:lpstr>Lesson</vt:lpstr>
      <vt:lpstr>Historical Crime Recording </vt:lpstr>
      <vt:lpstr>Beginnings of Crime Analysis</vt:lpstr>
      <vt:lpstr>Crime Analysis</vt:lpstr>
      <vt:lpstr>Measuring Crime UK Today</vt:lpstr>
      <vt:lpstr>Crime Statistics  Police</vt:lpstr>
      <vt:lpstr>Measuring Crime UK</vt:lpstr>
      <vt:lpstr>Assessing official statistics</vt:lpstr>
      <vt:lpstr>PowerPoint Presentation</vt:lpstr>
      <vt:lpstr>CSEW – is the system in place</vt:lpstr>
      <vt:lpstr> Crime in England and Wales: Figures year ending September 2022 – (Jan 2023) </vt:lpstr>
      <vt:lpstr>Sexual offences</vt:lpstr>
      <vt:lpstr> Overall estimates of crime </vt:lpstr>
      <vt:lpstr>PowerPoint Presentation</vt:lpstr>
      <vt:lpstr> Likelihood of victimisation ending September 8 in 10 adults did not experience any of the crimes asked about in the CSEW .</vt:lpstr>
      <vt:lpstr>Police and Reporting crime – conflict!</vt:lpstr>
      <vt:lpstr>Fiona Pilkington 33 calls for help David Carrick 49 sexual offences </vt:lpstr>
      <vt:lpstr>Deaths</vt:lpstr>
      <vt:lpstr>PowerPoint Presentation</vt:lpstr>
      <vt:lpstr> Trends in Police Recorded Crime </vt:lpstr>
      <vt:lpstr>Knife or sharp instrument offences</vt:lpstr>
      <vt:lpstr>PowerPoint Presentation</vt:lpstr>
      <vt:lpstr>Donald Trump on London - 2018 NRA event</vt:lpstr>
      <vt:lpstr>Knife Crime</vt:lpstr>
      <vt:lpstr>Fire Arms</vt:lpstr>
      <vt:lpstr>Gun Crime </vt:lpstr>
      <vt:lpstr>Tackling Crime</vt:lpstr>
      <vt:lpstr>Immigration and crime Statistics</vt:lpstr>
      <vt:lpstr>2016 election campaign Trump promised to build a "big, beautiful wall" between the US and Mexico</vt:lpstr>
      <vt:lpstr>UK &amp; Immigration </vt:lpstr>
      <vt:lpstr>PowerPoint Presentation</vt:lpstr>
      <vt:lpstr>PowerPoint Presentation</vt:lpstr>
      <vt:lpstr>World </vt:lpstr>
      <vt:lpstr>PowerPoint Presentation</vt:lpstr>
      <vt:lpstr>Stop &amp; Searches </vt:lpstr>
      <vt:lpstr>S &amp; S</vt:lpstr>
      <vt:lpstr>PowerPoint Presentation</vt:lpstr>
      <vt:lpstr>PowerPoint Presentation</vt:lpstr>
      <vt:lpstr>Activity</vt:lpstr>
      <vt:lpstr>Crimes:</vt:lpstr>
      <vt:lpstr>PowerPoint Presentation</vt:lpstr>
      <vt:lpstr>Legal </vt:lpstr>
      <vt:lpstr>How Much Crime?</vt:lpstr>
      <vt:lpstr>Year ending September 2021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Crime Rates</dc:title>
  <dc:creator>Jane Thomas</dc:creator>
  <cp:lastModifiedBy>Jane Davies</cp:lastModifiedBy>
  <cp:revision>36</cp:revision>
  <dcterms:created xsi:type="dcterms:W3CDTF">2019-08-27T08:40:29Z</dcterms:created>
  <dcterms:modified xsi:type="dcterms:W3CDTF">2023-03-03T08:32:55Z</dcterms:modified>
</cp:coreProperties>
</file>