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sldIdLst>
    <p:sldId id="291" r:id="rId2"/>
    <p:sldId id="292" r:id="rId3"/>
    <p:sldId id="293" r:id="rId4"/>
    <p:sldId id="294" r:id="rId5"/>
    <p:sldId id="295" r:id="rId6"/>
    <p:sldId id="262" r:id="rId7"/>
    <p:sldId id="263" r:id="rId8"/>
    <p:sldId id="264" r:id="rId9"/>
    <p:sldId id="265" r:id="rId10"/>
    <p:sldId id="266" r:id="rId11"/>
    <p:sldId id="267" r:id="rId12"/>
    <p:sldId id="268" r:id="rId13"/>
    <p:sldId id="269" r:id="rId14"/>
    <p:sldId id="270" r:id="rId15"/>
    <p:sldId id="271" r:id="rId16"/>
    <p:sldId id="272" r:id="rId17"/>
    <p:sldId id="296" r:id="rId18"/>
    <p:sldId id="274" r:id="rId19"/>
    <p:sldId id="273" r:id="rId20"/>
    <p:sldId id="275" r:id="rId21"/>
    <p:sldId id="276" r:id="rId22"/>
    <p:sldId id="277" r:id="rId23"/>
    <p:sldId id="278" r:id="rId24"/>
    <p:sldId id="279" r:id="rId25"/>
    <p:sldId id="280" r:id="rId26"/>
    <p:sldId id="281" r:id="rId27"/>
    <p:sldId id="282" r:id="rId28"/>
    <p:sldId id="283" r:id="rId29"/>
    <p:sldId id="284" r:id="rId30"/>
    <p:sldId id="285" r:id="rId31"/>
    <p:sldId id="288" r:id="rId32"/>
    <p:sldId id="289" r:id="rId33"/>
    <p:sldId id="286" r:id="rId34"/>
    <p:sldId id="287" r:id="rId35"/>
    <p:sldId id="290" r:id="rId36"/>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Century Schoolbook"/>
        <a:ea typeface="+mn-ea"/>
        <a:cs typeface="Arial" pitchFamily="34" charset="0"/>
      </a:defRPr>
    </a:lvl1pPr>
    <a:lvl2pPr marL="457200" algn="l" rtl="0" fontAlgn="base">
      <a:spcBef>
        <a:spcPct val="0"/>
      </a:spcBef>
      <a:spcAft>
        <a:spcPct val="0"/>
      </a:spcAft>
      <a:defRPr kern="1200">
        <a:solidFill>
          <a:schemeClr val="tx1"/>
        </a:solidFill>
        <a:latin typeface="Century Schoolbook"/>
        <a:ea typeface="+mn-ea"/>
        <a:cs typeface="Arial" pitchFamily="34" charset="0"/>
      </a:defRPr>
    </a:lvl2pPr>
    <a:lvl3pPr marL="914400" algn="l" rtl="0" fontAlgn="base">
      <a:spcBef>
        <a:spcPct val="0"/>
      </a:spcBef>
      <a:spcAft>
        <a:spcPct val="0"/>
      </a:spcAft>
      <a:defRPr kern="1200">
        <a:solidFill>
          <a:schemeClr val="tx1"/>
        </a:solidFill>
        <a:latin typeface="Century Schoolbook"/>
        <a:ea typeface="+mn-ea"/>
        <a:cs typeface="Arial" pitchFamily="34" charset="0"/>
      </a:defRPr>
    </a:lvl3pPr>
    <a:lvl4pPr marL="1371600" algn="l" rtl="0" fontAlgn="base">
      <a:spcBef>
        <a:spcPct val="0"/>
      </a:spcBef>
      <a:spcAft>
        <a:spcPct val="0"/>
      </a:spcAft>
      <a:defRPr kern="1200">
        <a:solidFill>
          <a:schemeClr val="tx1"/>
        </a:solidFill>
        <a:latin typeface="Century Schoolbook"/>
        <a:ea typeface="+mn-ea"/>
        <a:cs typeface="Arial" pitchFamily="34" charset="0"/>
      </a:defRPr>
    </a:lvl4pPr>
    <a:lvl5pPr marL="1828800" algn="l" rtl="0" fontAlgn="base">
      <a:spcBef>
        <a:spcPct val="0"/>
      </a:spcBef>
      <a:spcAft>
        <a:spcPct val="0"/>
      </a:spcAft>
      <a:defRPr kern="1200">
        <a:solidFill>
          <a:schemeClr val="tx1"/>
        </a:solidFill>
        <a:latin typeface="Century Schoolbook"/>
        <a:ea typeface="+mn-ea"/>
        <a:cs typeface="Arial" pitchFamily="34" charset="0"/>
      </a:defRPr>
    </a:lvl5pPr>
    <a:lvl6pPr marL="2286000" algn="l" defTabSz="914400" rtl="0" eaLnBrk="1" latinLnBrk="0" hangingPunct="1">
      <a:defRPr kern="1200">
        <a:solidFill>
          <a:schemeClr val="tx1"/>
        </a:solidFill>
        <a:latin typeface="Century Schoolbook"/>
        <a:ea typeface="+mn-ea"/>
        <a:cs typeface="Arial" pitchFamily="34" charset="0"/>
      </a:defRPr>
    </a:lvl6pPr>
    <a:lvl7pPr marL="2743200" algn="l" defTabSz="914400" rtl="0" eaLnBrk="1" latinLnBrk="0" hangingPunct="1">
      <a:defRPr kern="1200">
        <a:solidFill>
          <a:schemeClr val="tx1"/>
        </a:solidFill>
        <a:latin typeface="Century Schoolbook"/>
        <a:ea typeface="+mn-ea"/>
        <a:cs typeface="Arial" pitchFamily="34" charset="0"/>
      </a:defRPr>
    </a:lvl7pPr>
    <a:lvl8pPr marL="3200400" algn="l" defTabSz="914400" rtl="0" eaLnBrk="1" latinLnBrk="0" hangingPunct="1">
      <a:defRPr kern="1200">
        <a:solidFill>
          <a:schemeClr val="tx1"/>
        </a:solidFill>
        <a:latin typeface="Century Schoolbook"/>
        <a:ea typeface="+mn-ea"/>
        <a:cs typeface="Arial" pitchFamily="34" charset="0"/>
      </a:defRPr>
    </a:lvl8pPr>
    <a:lvl9pPr marL="3657600" algn="l" defTabSz="914400" rtl="0" eaLnBrk="1" latinLnBrk="0" hangingPunct="1">
      <a:defRPr kern="1200">
        <a:solidFill>
          <a:schemeClr val="tx1"/>
        </a:solidFill>
        <a:latin typeface="Century Schoolbook"/>
        <a:ea typeface="+mn-ea"/>
        <a:cs typeface="Arial"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824" autoAdjust="0"/>
    <p:restoredTop sz="94291" autoAdjust="0"/>
  </p:normalViewPr>
  <p:slideViewPr>
    <p:cSldViewPr>
      <p:cViewPr varScale="1">
        <p:scale>
          <a:sx n="103" d="100"/>
          <a:sy n="103" d="100"/>
        </p:scale>
        <p:origin x="114" y="15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smtClean="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29B04895-D602-430D-98AA-187DD3D8D162}" type="datetimeFigureOut">
              <a:rPr lang="en-GB"/>
              <a:pPr>
                <a:defRPr/>
              </a:pPr>
              <a:t>12/11/2018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smtClean="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466D44E3-D2C6-4B8C-BB3E-A4A6F84D87CE}" type="slidenum">
              <a:rPr lang="en-GB"/>
              <a:pPr>
                <a:defRPr/>
              </a:pPr>
              <a:t>‹#›</a:t>
            </a:fld>
            <a:endParaRPr lang="en-GB"/>
          </a:p>
        </p:txBody>
      </p:sp>
    </p:spTree>
    <p:extLst>
      <p:ext uri="{BB962C8B-B14F-4D97-AF65-F5344CB8AC3E}">
        <p14:creationId xmlns:p14="http://schemas.microsoft.com/office/powerpoint/2010/main" val="1556745018"/>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a:t>
            </a:fld>
            <a:endParaRPr lang="en-GB"/>
          </a:p>
        </p:txBody>
      </p:sp>
    </p:spTree>
    <p:extLst>
      <p:ext uri="{BB962C8B-B14F-4D97-AF65-F5344CB8AC3E}">
        <p14:creationId xmlns:p14="http://schemas.microsoft.com/office/powerpoint/2010/main" val="25964452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Anagram challenge – before revealing the answer to what we will be studying today, challenge students to work out the anagram! </a:t>
            </a:r>
          </a:p>
        </p:txBody>
      </p:sp>
      <p:sp>
        <p:nvSpPr>
          <p:cNvPr id="460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FFD8B42E-C0A6-4D25-8E60-C6D09EABF8DB}" type="slidenum">
              <a:rPr lang="en-GB" altLang="en-US">
                <a:solidFill>
                  <a:srgbClr val="000000"/>
                </a:solidFill>
                <a:latin typeface="Calibri" pitchFamily="34" charset="0"/>
              </a:rPr>
              <a:pPr fontAlgn="base">
                <a:spcBef>
                  <a:spcPct val="0"/>
                </a:spcBef>
                <a:spcAft>
                  <a:spcPct val="0"/>
                </a:spcAft>
              </a:pPr>
              <a:t>6</a:t>
            </a:fld>
            <a:endParaRPr lang="en-GB" altLang="en-US">
              <a:solidFill>
                <a:srgbClr val="000000"/>
              </a:solidFill>
              <a:latin typeface="Calibri" pitchFamily="34" charset="0"/>
            </a:endParaRPr>
          </a:p>
        </p:txBody>
      </p:sp>
    </p:spTree>
    <p:extLst>
      <p:ext uri="{BB962C8B-B14F-4D97-AF65-F5344CB8AC3E}">
        <p14:creationId xmlns:p14="http://schemas.microsoft.com/office/powerpoint/2010/main" val="336802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Adapted from </a:t>
            </a:r>
            <a:r>
              <a:rPr lang="en-US" altLang="en-US"/>
              <a:t>http://www.exeter.ac.uk/fch/work-experience/reflective-writing-guidance.pdf</a:t>
            </a:r>
          </a:p>
          <a:p>
            <a:pPr>
              <a:spcBef>
                <a:spcPct val="0"/>
              </a:spcBef>
            </a:pPr>
            <a:endParaRPr lang="en-US" altLang="en-US"/>
          </a:p>
          <a:p>
            <a:pPr>
              <a:spcBef>
                <a:spcPct val="0"/>
              </a:spcBef>
            </a:pPr>
            <a:endParaRPr lang="en-US" altLang="en-US"/>
          </a:p>
          <a:p>
            <a:pPr>
              <a:spcBef>
                <a:spcPct val="0"/>
              </a:spcBef>
            </a:pPr>
            <a:endParaRPr lang="en-US" altLang="en-US"/>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9F11606D-E415-4A6C-9082-0BEB9210E6A5}" type="slidenum">
              <a:rPr lang="en-US" altLang="en-US">
                <a:solidFill>
                  <a:srgbClr val="000000"/>
                </a:solidFill>
                <a:latin typeface="Calibri" pitchFamily="34" charset="0"/>
              </a:rPr>
              <a:pPr fontAlgn="base">
                <a:spcBef>
                  <a:spcPct val="0"/>
                </a:spcBef>
                <a:spcAft>
                  <a:spcPct val="0"/>
                </a:spcAft>
              </a:pPr>
              <a:t>8</a:t>
            </a:fld>
            <a:endParaRPr lang="en-US" altLang="en-US">
              <a:solidFill>
                <a:srgbClr val="000000"/>
              </a:solidFill>
              <a:latin typeface="Calibri" pitchFamily="34" charset="0"/>
            </a:endParaRPr>
          </a:p>
        </p:txBody>
      </p:sp>
    </p:spTree>
    <p:extLst>
      <p:ext uri="{BB962C8B-B14F-4D97-AF65-F5344CB8AC3E}">
        <p14:creationId xmlns:p14="http://schemas.microsoft.com/office/powerpoint/2010/main" val="22671139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fontAlgn="auto">
              <a:spcBef>
                <a:spcPts val="0"/>
              </a:spcBef>
              <a:spcAft>
                <a:spcPts val="0"/>
              </a:spcAft>
              <a:defRPr/>
            </a:pPr>
            <a:r>
              <a:rPr lang="en-GB" dirty="0"/>
              <a:t>What are the key aspects of this definition? Ask students to discuss with a partner what are they key words here and why. Model for students how we can tackle difficult concepts and draw out our own meaning. Some ideas we could discuss – </a:t>
            </a:r>
          </a:p>
          <a:p>
            <a:pPr fontAlgn="auto">
              <a:spcBef>
                <a:spcPts val="0"/>
              </a:spcBef>
              <a:spcAft>
                <a:spcPts val="0"/>
              </a:spcAft>
              <a:defRPr/>
            </a:pPr>
            <a:endParaRPr lang="en-GB" dirty="0"/>
          </a:p>
          <a:p>
            <a:pPr fontAlgn="auto">
              <a:spcBef>
                <a:spcPts val="0"/>
              </a:spcBef>
              <a:spcAft>
                <a:spcPts val="0"/>
              </a:spcAft>
              <a:defRPr/>
            </a:pPr>
            <a:r>
              <a:rPr lang="en-GB" dirty="0"/>
              <a:t>The active nature – it is something that is done deliberately. </a:t>
            </a:r>
          </a:p>
          <a:p>
            <a:pPr fontAlgn="auto">
              <a:spcBef>
                <a:spcPts val="0"/>
              </a:spcBef>
              <a:spcAft>
                <a:spcPts val="0"/>
              </a:spcAft>
              <a:defRPr/>
            </a:pPr>
            <a:r>
              <a:rPr lang="en-GB" dirty="0"/>
              <a:t>The use of the word persistent – suggests regularity – should be done often. </a:t>
            </a:r>
          </a:p>
          <a:p>
            <a:pPr fontAlgn="auto">
              <a:spcBef>
                <a:spcPts val="0"/>
              </a:spcBef>
              <a:spcAft>
                <a:spcPts val="0"/>
              </a:spcAft>
              <a:defRPr/>
            </a:pPr>
            <a:r>
              <a:rPr lang="en-GB" dirty="0"/>
              <a:t>Careful – this includes the idea of deliberate unpicking</a:t>
            </a:r>
          </a:p>
          <a:p>
            <a:pPr fontAlgn="auto">
              <a:spcBef>
                <a:spcPts val="0"/>
              </a:spcBef>
              <a:spcAft>
                <a:spcPts val="0"/>
              </a:spcAft>
              <a:defRPr/>
            </a:pPr>
            <a:r>
              <a:rPr lang="en-GB" dirty="0"/>
              <a:t>Supposed form of knowledge – important to remember when we read/hear ideas about education – we hold beliefs about education – on what do we base these beliefs? At this stage, it may be simply that we have all experienced an education and have beliefs about it. This course asks us to think about those beliefs, ask how we formed them, asks us to consider whether we need to challenge, change or uphold those beliefs. </a:t>
            </a:r>
          </a:p>
          <a:p>
            <a:pPr fontAlgn="auto">
              <a:spcBef>
                <a:spcPts val="0"/>
              </a:spcBef>
              <a:spcAft>
                <a:spcPts val="0"/>
              </a:spcAft>
              <a:defRPr/>
            </a:pPr>
            <a:r>
              <a:rPr lang="en-GB" dirty="0"/>
              <a:t>Basis of evidence - You will read about education – again, learning more about the things we study will develop and maybe change your views about things. The essence of reflection is questioning the evidence we consider in support of views we hold. It’s why we talk so much in academic writing about supporting our views – providing references etc. It’s about demonstrating our understanding of our own views and how came to hold them. </a:t>
            </a:r>
          </a:p>
          <a:p>
            <a:pPr fontAlgn="auto">
              <a:spcBef>
                <a:spcPts val="0"/>
              </a:spcBef>
              <a:spcAft>
                <a:spcPts val="0"/>
              </a:spcAft>
              <a:defRPr/>
            </a:pPr>
            <a:endParaRPr lang="en-GB" dirty="0"/>
          </a:p>
          <a:p>
            <a:pPr fontAlgn="auto">
              <a:spcBef>
                <a:spcPts val="0"/>
              </a:spcBef>
              <a:spcAft>
                <a:spcPts val="0"/>
              </a:spcAft>
              <a:defRPr/>
            </a:pPr>
            <a:r>
              <a:rPr lang="en-GB" dirty="0"/>
              <a:t>Ask – what are the implications of this definition when we are reflecting on ourselves? </a:t>
            </a:r>
          </a:p>
          <a:p>
            <a:pPr marL="171450" indent="-171450" fontAlgn="auto">
              <a:spcBef>
                <a:spcPts val="0"/>
              </a:spcBef>
              <a:spcAft>
                <a:spcPts val="0"/>
              </a:spcAft>
              <a:buFontTx/>
              <a:buChar char="-"/>
              <a:defRPr/>
            </a:pPr>
            <a:r>
              <a:rPr lang="en-GB" dirty="0"/>
              <a:t>Difficult to unpick how our views have come to be formed, even though we may hold them strongly </a:t>
            </a:r>
          </a:p>
          <a:p>
            <a:pPr marL="171450" indent="-171450" fontAlgn="auto">
              <a:spcBef>
                <a:spcPts val="0"/>
              </a:spcBef>
              <a:spcAft>
                <a:spcPts val="0"/>
              </a:spcAft>
              <a:buFontTx/>
              <a:buChar char="-"/>
              <a:defRPr/>
            </a:pPr>
            <a:r>
              <a:rPr lang="en-GB" dirty="0"/>
              <a:t>Evidence – depends how much we know or understand – the more evidence we have the better – at this level, reading around the subject forms an important part of our reflection </a:t>
            </a:r>
          </a:p>
          <a:p>
            <a:pPr fontAlgn="auto">
              <a:spcBef>
                <a:spcPts val="0"/>
              </a:spcBef>
              <a:spcAft>
                <a:spcPts val="0"/>
              </a:spcAft>
              <a:defRPr/>
            </a:pPr>
            <a:endParaRPr lang="en-GB" dirty="0"/>
          </a:p>
          <a:p>
            <a:pPr fontAlgn="auto">
              <a:spcBef>
                <a:spcPts val="0"/>
              </a:spcBef>
              <a:spcAft>
                <a:spcPts val="0"/>
              </a:spcAft>
              <a:defRPr/>
            </a:pPr>
            <a:endParaRPr lang="en-GB" dirty="0"/>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8B56FB13-8D1B-4178-83C9-8D721F4E4974}" type="slidenum">
              <a:rPr lang="en-GB" altLang="en-US">
                <a:solidFill>
                  <a:srgbClr val="000000"/>
                </a:solidFill>
                <a:latin typeface="Calibri" pitchFamily="34" charset="0"/>
              </a:rPr>
              <a:pPr fontAlgn="base">
                <a:spcBef>
                  <a:spcPct val="0"/>
                </a:spcBef>
                <a:spcAft>
                  <a:spcPct val="0"/>
                </a:spcAft>
              </a:pPr>
              <a:t>9</a:t>
            </a:fld>
            <a:endParaRPr lang="en-GB" altLang="en-US">
              <a:solidFill>
                <a:srgbClr val="000000"/>
              </a:solidFill>
              <a:latin typeface="Calibri" pitchFamily="34" charset="0"/>
            </a:endParaRPr>
          </a:p>
        </p:txBody>
      </p:sp>
    </p:spTree>
    <p:extLst>
      <p:ext uri="{BB962C8B-B14F-4D97-AF65-F5344CB8AC3E}">
        <p14:creationId xmlns:p14="http://schemas.microsoft.com/office/powerpoint/2010/main" val="38891958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Adapted from </a:t>
            </a:r>
            <a:r>
              <a:rPr lang="en-US" altLang="en-US" dirty="0"/>
              <a:t>http://www.exeter.ac.uk/fch/work-experience/reflective-writing-guidance.pdf</a:t>
            </a:r>
          </a:p>
          <a:p>
            <a:pPr>
              <a:spcBef>
                <a:spcPct val="0"/>
              </a:spcBef>
            </a:pPr>
            <a:endParaRPr lang="en-US" altLang="en-US" dirty="0"/>
          </a:p>
          <a:p>
            <a:pPr>
              <a:spcBef>
                <a:spcPct val="0"/>
              </a:spcBef>
            </a:pPr>
            <a:r>
              <a:rPr lang="en-US" altLang="en-US" dirty="0"/>
              <a:t>There are a number of reasons why we reflect at university – it’s a twofold process – we reflect on our ideas in relation to the ideas of others’ which we learn about, but there is also a process of ‘metacognition’ – learning about how we learn – we also have to reflect on ourselves as learners. How do we each learn best? Do we deliberately question our strategies and methods of working, for example? </a:t>
            </a:r>
          </a:p>
          <a:p>
            <a:pPr>
              <a:spcBef>
                <a:spcPct val="0"/>
              </a:spcBef>
            </a:pPr>
            <a:endParaRPr lang="en-US" altLang="en-US" dirty="0"/>
          </a:p>
          <a:p>
            <a:pPr>
              <a:spcBef>
                <a:spcPct val="0"/>
              </a:spcBef>
            </a:pPr>
            <a:r>
              <a:rPr lang="en-GB" altLang="en-US" i="1" dirty="0">
                <a:latin typeface="Arial" pitchFamily="34" charset="0"/>
                <a:cs typeface="Arial" pitchFamily="34" charset="0"/>
              </a:rPr>
              <a:t>You are responsible for your own development at University – may be familiar with elements of reflection from school e.g. 2</a:t>
            </a:r>
            <a:r>
              <a:rPr lang="en-GB" altLang="en-US" i="1" baseline="0" dirty="0">
                <a:latin typeface="Arial" pitchFamily="34" charset="0"/>
                <a:cs typeface="Arial" pitchFamily="34" charset="0"/>
              </a:rPr>
              <a:t> stars and a wish. This is a process to continue into university. You will be asked to reflect on how you conduct certain processes as well as reflect on the outcomes themselves. </a:t>
            </a:r>
            <a:r>
              <a:rPr lang="en-GB" altLang="en-US" i="1" dirty="0">
                <a:latin typeface="Arial" pitchFamily="34" charset="0"/>
                <a:cs typeface="Arial" pitchFamily="34" charset="0"/>
              </a:rPr>
              <a:t>You will have comments/ marks from tutors who will help you to reflect But you also need to reflect on your own learning</a:t>
            </a:r>
          </a:p>
          <a:p>
            <a:pPr>
              <a:spcBef>
                <a:spcPct val="0"/>
              </a:spcBef>
            </a:pPr>
            <a:endParaRPr lang="en-GB" altLang="en-US" i="1" dirty="0">
              <a:latin typeface="Arial" pitchFamily="34" charset="0"/>
              <a:cs typeface="Arial" pitchFamily="34" charset="0"/>
            </a:endParaRPr>
          </a:p>
          <a:p>
            <a:pPr>
              <a:spcBef>
                <a:spcPct val="0"/>
              </a:spcBef>
            </a:pPr>
            <a:r>
              <a:rPr lang="en-GB" altLang="en-US" i="1" dirty="0">
                <a:latin typeface="Arial" pitchFamily="34" charset="0"/>
                <a:cs typeface="Arial" pitchFamily="34" charset="0"/>
              </a:rPr>
              <a:t>Autonomous learner – you</a:t>
            </a:r>
            <a:r>
              <a:rPr lang="en-GB" altLang="en-US" i="1" baseline="0" dirty="0">
                <a:latin typeface="Arial" pitchFamily="34" charset="0"/>
                <a:cs typeface="Arial" pitchFamily="34" charset="0"/>
              </a:rPr>
              <a:t> will have your lectures each week, but you are also expected to be working independently during  the rest of the time. You have to be able to be honest with yourself about this. You will also be spending a  lot of this time reading –critically reviewing the work of others and learning about theories.  </a:t>
            </a:r>
          </a:p>
          <a:p>
            <a:pPr>
              <a:spcBef>
                <a:spcPct val="0"/>
              </a:spcBef>
            </a:pPr>
            <a:endParaRPr lang="en-GB" altLang="en-US" i="1" baseline="0" dirty="0">
              <a:latin typeface="Arial" pitchFamily="34" charset="0"/>
              <a:cs typeface="Arial" pitchFamily="34" charset="0"/>
            </a:endParaRPr>
          </a:p>
          <a:p>
            <a:pPr>
              <a:spcBef>
                <a:spcPct val="0"/>
              </a:spcBef>
            </a:pPr>
            <a:r>
              <a:rPr lang="en-GB" altLang="en-US" i="1" baseline="0" dirty="0">
                <a:latin typeface="Arial" pitchFamily="34" charset="0"/>
                <a:cs typeface="Arial" pitchFamily="34" charset="0"/>
              </a:rPr>
              <a:t>Reflection is also about planning for personal development. Recognising strengths and </a:t>
            </a:r>
            <a:r>
              <a:rPr lang="en-GB" altLang="en-US" i="1" baseline="0" dirty="0" err="1">
                <a:latin typeface="Arial" pitchFamily="34" charset="0"/>
                <a:cs typeface="Arial" pitchFamily="34" charset="0"/>
              </a:rPr>
              <a:t>weakenesses</a:t>
            </a:r>
            <a:r>
              <a:rPr lang="en-GB" altLang="en-US" i="1" baseline="0" dirty="0">
                <a:latin typeface="Arial" pitchFamily="34" charset="0"/>
                <a:cs typeface="Arial" pitchFamily="34" charset="0"/>
              </a:rPr>
              <a:t> and engaging in self improvement. At university, you are responsible for your own development. </a:t>
            </a:r>
          </a:p>
          <a:p>
            <a:pPr>
              <a:spcBef>
                <a:spcPct val="0"/>
              </a:spcBef>
            </a:pPr>
            <a:endParaRPr lang="en-GB" altLang="en-US" i="1" dirty="0">
              <a:latin typeface="Arial" pitchFamily="34" charset="0"/>
              <a:cs typeface="Arial" pitchFamily="34" charset="0"/>
            </a:endParaRPr>
          </a:p>
          <a:p>
            <a:pPr>
              <a:spcBef>
                <a:spcPct val="0"/>
              </a:spcBef>
            </a:pPr>
            <a:r>
              <a:rPr lang="en-GB" altLang="en-US" i="1" dirty="0">
                <a:latin typeface="Arial" pitchFamily="34" charset="0"/>
                <a:cs typeface="Arial" pitchFamily="34" charset="0"/>
              </a:rPr>
              <a:t>An honest picture of ourselves</a:t>
            </a:r>
          </a:p>
          <a:p>
            <a:pPr>
              <a:spcBef>
                <a:spcPct val="0"/>
              </a:spcBef>
            </a:pPr>
            <a:r>
              <a:rPr lang="en-GB" altLang="en-US" i="1" dirty="0">
                <a:latin typeface="Arial" pitchFamily="34" charset="0"/>
                <a:cs typeface="Arial" pitchFamily="34" charset="0"/>
              </a:rPr>
              <a:t>Awareness of motivation/ thinking styles</a:t>
            </a:r>
          </a:p>
          <a:p>
            <a:pPr>
              <a:spcBef>
                <a:spcPct val="0"/>
              </a:spcBef>
            </a:pPr>
            <a:r>
              <a:rPr lang="en-GB" altLang="en-US" i="1" dirty="0">
                <a:latin typeface="Arial" pitchFamily="34" charset="0"/>
                <a:cs typeface="Arial" pitchFamily="34" charset="0"/>
              </a:rPr>
              <a:t>Better understanding of what affects our learning</a:t>
            </a:r>
          </a:p>
          <a:p>
            <a:pPr>
              <a:spcBef>
                <a:spcPct val="0"/>
              </a:spcBef>
            </a:pPr>
            <a:r>
              <a:rPr lang="en-GB" altLang="en-US" i="1" dirty="0">
                <a:latin typeface="Arial" pitchFamily="34" charset="0"/>
                <a:cs typeface="Arial" pitchFamily="34" charset="0"/>
              </a:rPr>
              <a:t>Develop better control over our behaviour and our responses</a:t>
            </a:r>
          </a:p>
          <a:p>
            <a:pPr>
              <a:spcBef>
                <a:spcPct val="0"/>
              </a:spcBef>
            </a:pPr>
            <a:endParaRPr lang="en-GB" altLang="en-US" i="1" dirty="0">
              <a:latin typeface="Arial" pitchFamily="34" charset="0"/>
              <a:cs typeface="Arial" pitchFamily="34" charset="0"/>
            </a:endParaRPr>
          </a:p>
          <a:p>
            <a:pPr>
              <a:spcBef>
                <a:spcPct val="0"/>
              </a:spcBef>
            </a:pPr>
            <a:endParaRPr lang="en-GB" altLang="en-US" i="1" dirty="0">
              <a:latin typeface="Arial" pitchFamily="34" charset="0"/>
              <a:cs typeface="Arial" pitchFamily="34" charset="0"/>
            </a:endParaRPr>
          </a:p>
          <a:p>
            <a:pPr>
              <a:spcBef>
                <a:spcPct val="0"/>
              </a:spcBef>
            </a:pPr>
            <a:endParaRPr lang="en-US" altLang="en-US" dirty="0"/>
          </a:p>
          <a:p>
            <a:pPr>
              <a:spcBef>
                <a:spcPct val="0"/>
              </a:spcBef>
            </a:pPr>
            <a:r>
              <a:rPr lang="en-GB" altLang="en-US" dirty="0"/>
              <a:t> </a:t>
            </a:r>
            <a:endParaRPr lang="en-US" altLang="en-US" dirty="0"/>
          </a:p>
        </p:txBody>
      </p:sp>
      <p:sp>
        <p:nvSpPr>
          <p:cNvPr id="491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FDF10428-1AAF-478C-86FF-EAF7AA017111}" type="slidenum">
              <a:rPr lang="en-US" altLang="en-US">
                <a:solidFill>
                  <a:srgbClr val="000000"/>
                </a:solidFill>
                <a:latin typeface="Calibri" pitchFamily="34" charset="0"/>
              </a:rPr>
              <a:pPr fontAlgn="base">
                <a:spcBef>
                  <a:spcPct val="0"/>
                </a:spcBef>
                <a:spcAft>
                  <a:spcPct val="0"/>
                </a:spcAft>
              </a:pPr>
              <a:t>10</a:t>
            </a:fld>
            <a:endParaRPr lang="en-US" altLang="en-US">
              <a:solidFill>
                <a:srgbClr val="000000"/>
              </a:solidFill>
              <a:latin typeface="Calibri" pitchFamily="34" charset="0"/>
            </a:endParaRPr>
          </a:p>
        </p:txBody>
      </p:sp>
    </p:spTree>
    <p:extLst>
      <p:ext uri="{BB962C8B-B14F-4D97-AF65-F5344CB8AC3E}">
        <p14:creationId xmlns:p14="http://schemas.microsoft.com/office/powerpoint/2010/main" val="26184400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dirty="0"/>
              <a:t>As you develop throughout the course of this </a:t>
            </a:r>
            <a:r>
              <a:rPr lang="en-US" altLang="en-US" dirty="0" err="1"/>
              <a:t>programme</a:t>
            </a:r>
            <a:r>
              <a:rPr lang="en-US" altLang="en-US" dirty="0"/>
              <a:t>, and especially if you are aiming for high grades, then critical reflection is a key skill. </a:t>
            </a:r>
          </a:p>
          <a:p>
            <a:pPr>
              <a:spcBef>
                <a:spcPct val="0"/>
              </a:spcBef>
            </a:pPr>
            <a:endParaRPr lang="en-US" altLang="en-US" dirty="0"/>
          </a:p>
          <a:p>
            <a:pPr>
              <a:spcBef>
                <a:spcPct val="0"/>
              </a:spcBef>
            </a:pPr>
            <a:r>
              <a:rPr lang="en-US" altLang="en-US" dirty="0"/>
              <a:t>Based on this definition, what are the key differences between critical reflection and simple reflection? </a:t>
            </a:r>
          </a:p>
          <a:p>
            <a:pPr>
              <a:spcBef>
                <a:spcPct val="0"/>
              </a:spcBef>
            </a:pPr>
            <a:r>
              <a:rPr lang="en-US" altLang="en-US" dirty="0"/>
              <a:t> - Possible discussion points – you can reflect on something but still only confirm to yourself that your views were right – you can end up repeating an experience (and this can be both a positive and negative type of action or </a:t>
            </a:r>
            <a:r>
              <a:rPr lang="en-US" altLang="en-US" dirty="0" err="1"/>
              <a:t>behaviour</a:t>
            </a:r>
            <a:r>
              <a:rPr lang="en-US" altLang="en-US" dirty="0"/>
              <a:t>) and continually reflect in the same way, thus leading to the same outcome. Critical reflection, however, often leads to a sense of change – so if you are critically reflecting on ideas which you have read about, you may now come to view things differently in light of that. </a:t>
            </a:r>
            <a:r>
              <a:rPr lang="en-US" altLang="en-US" dirty="0" err="1"/>
              <a:t>YCritical</a:t>
            </a:r>
            <a:r>
              <a:rPr lang="en-US" altLang="en-US" dirty="0"/>
              <a:t> reflection facilitates transformational learning that can happen either gradually or from a sudden or critical incident and alter the way people see themselves and their world, this is because the result of critical reflection is a change in </a:t>
            </a:r>
            <a:r>
              <a:rPr lang="en-US" altLang="en-US" dirty="0" err="1"/>
              <a:t>behaviour</a:t>
            </a:r>
            <a:r>
              <a:rPr lang="en-US" altLang="en-US" dirty="0"/>
              <a:t>. It also requires that you take into consideration a broader view of the situation – what ‘baggage’ are you bringing to the situation. </a:t>
            </a:r>
          </a:p>
          <a:p>
            <a:pPr>
              <a:spcBef>
                <a:spcPct val="0"/>
              </a:spcBef>
            </a:pPr>
            <a:r>
              <a:rPr lang="en-US" altLang="en-US" dirty="0" err="1"/>
              <a:t>ou</a:t>
            </a:r>
            <a:r>
              <a:rPr lang="en-US" altLang="en-US" dirty="0"/>
              <a:t> may also reflect on your own </a:t>
            </a:r>
            <a:r>
              <a:rPr lang="en-US" altLang="en-US" dirty="0" err="1"/>
              <a:t>behaviour</a:t>
            </a:r>
            <a:r>
              <a:rPr lang="en-US" altLang="en-US" dirty="0"/>
              <a:t> – so, for any of you that go into a professional role which encompasses aspects of practice, then you would reflect on the way you approach things e.g. your own teaching, and that would lead to change. This can equally be applied to your role now as a student. You can reflect on your own learning and your own approaches, and decide whether you need to make any changes. </a:t>
            </a:r>
          </a:p>
          <a:p>
            <a:pPr>
              <a:spcBef>
                <a:spcPct val="0"/>
              </a:spcBef>
            </a:pPr>
            <a:endParaRPr lang="en-US" altLang="en-US" dirty="0"/>
          </a:p>
        </p:txBody>
      </p:sp>
      <p:sp>
        <p:nvSpPr>
          <p:cNvPr id="501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240498EC-6602-492A-82D4-EFA7BD7D0CCB}" type="slidenum">
              <a:rPr lang="en-US" altLang="en-US">
                <a:solidFill>
                  <a:srgbClr val="000000"/>
                </a:solidFill>
                <a:latin typeface="Calibri" pitchFamily="34" charset="0"/>
              </a:rPr>
              <a:pPr fontAlgn="base">
                <a:spcBef>
                  <a:spcPct val="0"/>
                </a:spcBef>
                <a:spcAft>
                  <a:spcPct val="0"/>
                </a:spcAft>
              </a:pPr>
              <a:t>11</a:t>
            </a:fld>
            <a:endParaRPr lang="en-US" altLang="en-US">
              <a:solidFill>
                <a:srgbClr val="000000"/>
              </a:solidFill>
              <a:latin typeface="Calibri" pitchFamily="34" charset="0"/>
            </a:endParaRPr>
          </a:p>
        </p:txBody>
      </p:sp>
    </p:spTree>
    <p:extLst>
      <p:ext uri="{BB962C8B-B14F-4D97-AF65-F5344CB8AC3E}">
        <p14:creationId xmlns:p14="http://schemas.microsoft.com/office/powerpoint/2010/main" val="1670085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	 This sort of reflection is relatively easy to do. In fact, it’s the sort of thing we are probably used to doing every day. This sort of reflection is probably best considered as a form of dialogic reflection.</a:t>
            </a:r>
          </a:p>
          <a:p>
            <a:pPr>
              <a:spcBef>
                <a:spcPct val="0"/>
              </a:spcBef>
            </a:pPr>
            <a:endParaRPr lang="en-GB" altLang="en-US" dirty="0"/>
          </a:p>
          <a:p>
            <a:pPr>
              <a:spcBef>
                <a:spcPct val="0"/>
              </a:spcBef>
            </a:pPr>
            <a:r>
              <a:rPr lang="en-US" altLang="en-US" b="1" dirty="0"/>
              <a:t>Dialogic reflection </a:t>
            </a:r>
            <a:r>
              <a:rPr lang="en-US" altLang="en-US" dirty="0"/>
              <a:t>refers to a less intensive approach that involves ‘discourse with the self’ to explore a given event or incident. It involves considering the decisions a</a:t>
            </a:r>
          </a:p>
          <a:p>
            <a:pPr>
              <a:spcBef>
                <a:spcPct val="0"/>
              </a:spcBef>
            </a:pPr>
            <a:r>
              <a:rPr lang="en-US" altLang="en-US" dirty="0"/>
              <a:t>and judgments made and possible reasons for these. So this is where you might about what you need to do in the lesson – what do pupils need to do? How will you teach it? Afterwards, you will think about whether this was achieved. </a:t>
            </a:r>
          </a:p>
          <a:p>
            <a:pPr>
              <a:spcBef>
                <a:spcPct val="0"/>
              </a:spcBef>
            </a:pPr>
            <a:endParaRPr lang="en-GB" altLang="en-US" dirty="0"/>
          </a:p>
          <a:p>
            <a:pPr>
              <a:spcBef>
                <a:spcPct val="0"/>
              </a:spcBef>
            </a:pPr>
            <a:r>
              <a:rPr lang="en-US" altLang="en-US" dirty="0"/>
              <a:t>As with all forms of reflection this approach is couched in constructivism (Moon, 2004), and requires the individual to re-evaluate their own personal view of education, teaching and learning. While this is an important first step, and may lead to increased confidence or sense of pride, awareness alone doesn’t necessarily result in an improvement of the situation (Moon, 2004). </a:t>
            </a:r>
          </a:p>
        </p:txBody>
      </p:sp>
      <p:sp>
        <p:nvSpPr>
          <p:cNvPr id="512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98ECB06E-C279-415A-9C86-491B824CD064}" type="slidenum">
              <a:rPr lang="en-US" altLang="en-US">
                <a:solidFill>
                  <a:srgbClr val="000000"/>
                </a:solidFill>
                <a:latin typeface="Calibri" pitchFamily="34" charset="0"/>
              </a:rPr>
              <a:pPr fontAlgn="base">
                <a:spcBef>
                  <a:spcPct val="0"/>
                </a:spcBef>
                <a:spcAft>
                  <a:spcPct val="0"/>
                </a:spcAft>
              </a:pPr>
              <a:t>14</a:t>
            </a:fld>
            <a:endParaRPr lang="en-US" altLang="en-US">
              <a:solidFill>
                <a:srgbClr val="000000"/>
              </a:solidFill>
              <a:latin typeface="Calibri" pitchFamily="34" charset="0"/>
            </a:endParaRPr>
          </a:p>
        </p:txBody>
      </p:sp>
    </p:spTree>
    <p:extLst>
      <p:ext uri="{BB962C8B-B14F-4D97-AF65-F5344CB8AC3E}">
        <p14:creationId xmlns:p14="http://schemas.microsoft.com/office/powerpoint/2010/main" val="14216678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1.</a:t>
            </a:r>
            <a:r>
              <a:rPr lang="en-GB" altLang="en-US" dirty="0"/>
              <a:t> </a:t>
            </a:r>
            <a:r>
              <a:rPr lang="en-GB" altLang="en-US" b="1" dirty="0"/>
              <a:t>Concrete Experience</a:t>
            </a:r>
            <a:r>
              <a:rPr lang="en-GB" altLang="en-US" dirty="0"/>
              <a:t> - (a new experience of situation is encountered, or a reinterpretation of existing experience).</a:t>
            </a:r>
          </a:p>
          <a:p>
            <a:pPr>
              <a:spcBef>
                <a:spcPct val="0"/>
              </a:spcBef>
            </a:pPr>
            <a:r>
              <a:rPr lang="en-GB" altLang="en-US" b="1" dirty="0"/>
              <a:t>2.</a:t>
            </a:r>
            <a:r>
              <a:rPr lang="en-GB" altLang="en-US" dirty="0"/>
              <a:t> </a:t>
            </a:r>
            <a:r>
              <a:rPr lang="en-GB" altLang="en-US" b="1" dirty="0"/>
              <a:t>Reflective Observation</a:t>
            </a:r>
            <a:r>
              <a:rPr lang="en-GB" altLang="en-US" dirty="0"/>
              <a:t> (of the new experience. Of particular importance are any inconsistencies between experience and understanding).</a:t>
            </a:r>
          </a:p>
          <a:p>
            <a:pPr>
              <a:spcBef>
                <a:spcPct val="0"/>
              </a:spcBef>
            </a:pPr>
            <a:r>
              <a:rPr lang="en-GB" altLang="en-US" b="1" dirty="0"/>
              <a:t>3.</a:t>
            </a:r>
            <a:r>
              <a:rPr lang="en-GB" altLang="en-US" dirty="0"/>
              <a:t> </a:t>
            </a:r>
            <a:r>
              <a:rPr lang="en-GB" altLang="en-US" b="1" dirty="0"/>
              <a:t>Abstract Conceptualization</a:t>
            </a:r>
            <a:r>
              <a:rPr lang="en-GB" altLang="en-US" dirty="0"/>
              <a:t> (Reflection gives rise to a new idea, or a modification of an existing abstract concept).</a:t>
            </a:r>
          </a:p>
          <a:p>
            <a:pPr>
              <a:spcBef>
                <a:spcPct val="0"/>
              </a:spcBef>
            </a:pPr>
            <a:r>
              <a:rPr lang="en-GB" altLang="en-US" b="1" dirty="0"/>
              <a:t>4.</a:t>
            </a:r>
            <a:r>
              <a:rPr lang="en-GB" altLang="en-US" dirty="0"/>
              <a:t> </a:t>
            </a:r>
            <a:r>
              <a:rPr lang="en-GB" altLang="en-US" b="1" dirty="0"/>
              <a:t>Active Experimentation</a:t>
            </a:r>
            <a:r>
              <a:rPr lang="en-GB" altLang="en-US" dirty="0"/>
              <a:t> (the learner applies them to the world around them to see what results).</a:t>
            </a:r>
          </a:p>
          <a:p>
            <a:pPr>
              <a:spcBef>
                <a:spcPct val="0"/>
              </a:spcBef>
            </a:pPr>
            <a:endParaRPr lang="en-GB" altLang="en-US" dirty="0"/>
          </a:p>
          <a:p>
            <a:pPr>
              <a:spcBef>
                <a:spcPct val="0"/>
              </a:spcBef>
            </a:pPr>
            <a:r>
              <a:rPr lang="en-GB" altLang="en-US" dirty="0"/>
              <a:t>Kolb (1974) views learning as an integrated process with each stage being mutually supportive of and feeding into the next. However, effective learning only occurs when a learner is able to execute all four stages of the model. Therefore, no one stage of the cycle is an effective as a learning procedure on its own.</a:t>
            </a:r>
          </a:p>
          <a:p>
            <a:pPr>
              <a:spcBef>
                <a:spcPct val="0"/>
              </a:spcBef>
            </a:pPr>
            <a:endParaRPr lang="en-GB" altLang="en-US" dirty="0"/>
          </a:p>
        </p:txBody>
      </p:sp>
      <p:sp>
        <p:nvSpPr>
          <p:cNvPr id="522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65E84C04-7E01-4598-8266-33A583982B42}" type="slidenum">
              <a:rPr lang="en-GB" altLang="en-US">
                <a:solidFill>
                  <a:srgbClr val="000000"/>
                </a:solidFill>
                <a:latin typeface="Calibri" pitchFamily="34" charset="0"/>
              </a:rPr>
              <a:pPr fontAlgn="base">
                <a:spcBef>
                  <a:spcPct val="0"/>
                </a:spcBef>
                <a:spcAft>
                  <a:spcPct val="0"/>
                </a:spcAft>
              </a:pPr>
              <a:t>15</a:t>
            </a:fld>
            <a:endParaRPr lang="en-GB" altLang="en-US">
              <a:solidFill>
                <a:srgbClr val="000000"/>
              </a:solidFill>
              <a:latin typeface="Calibri" pitchFamily="34" charset="0"/>
            </a:endParaRPr>
          </a:p>
        </p:txBody>
      </p:sp>
    </p:spTree>
    <p:extLst>
      <p:ext uri="{BB962C8B-B14F-4D97-AF65-F5344CB8AC3E}">
        <p14:creationId xmlns:p14="http://schemas.microsoft.com/office/powerpoint/2010/main" val="4207620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66D44E3-D2C6-4B8C-BB3E-A4A6F84D87CE}" type="slidenum">
              <a:rPr lang="en-GB" smtClean="0"/>
              <a:pPr>
                <a:defRPr/>
              </a:pPr>
              <a:t>16</a:t>
            </a:fld>
            <a:endParaRPr lang="en-GB"/>
          </a:p>
        </p:txBody>
      </p:sp>
    </p:spTree>
    <p:extLst>
      <p:ext uri="{BB962C8B-B14F-4D97-AF65-F5344CB8AC3E}">
        <p14:creationId xmlns:p14="http://schemas.microsoft.com/office/powerpoint/2010/main" val="46332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need to be</a:t>
            </a:r>
            <a:r>
              <a:rPr lang="en-GB" baseline="0" dirty="0"/>
              <a:t> proactive therefore. Reflection is about making changes and not just thinking. Consider how you can begin to develop this kind of practice. Keep track of achievements to reflect on the positive aspects, but also consider how you are going to develop skills that you will need not only now but in the future workplace too. Do you need to improve your language or ICT skills for example? Make good use of the resources available to you here e.g. study skills support in the Quad in the afternoons</a:t>
            </a:r>
          </a:p>
          <a:p>
            <a:endParaRPr lang="en-GB" baseline="0" dirty="0"/>
          </a:p>
          <a:p>
            <a:r>
              <a:rPr lang="en-GB" baseline="0" dirty="0"/>
              <a:t>Team aspect is important too as throughout your time here you will need to engage in team tasks and even complete assessments as part of group. These may well be challenging, but is an important aspect of preparing you for the future. </a:t>
            </a:r>
            <a:endParaRPr lang="en-GB" dirty="0"/>
          </a:p>
        </p:txBody>
      </p:sp>
      <p:sp>
        <p:nvSpPr>
          <p:cNvPr id="4" name="Slide Number Placeholder 3"/>
          <p:cNvSpPr>
            <a:spLocks noGrp="1"/>
          </p:cNvSpPr>
          <p:nvPr>
            <p:ph type="sldNum" sz="quarter" idx="10"/>
          </p:nvPr>
        </p:nvSpPr>
        <p:spPr/>
        <p:txBody>
          <a:bodyPr/>
          <a:lstStyle/>
          <a:p>
            <a:pPr>
              <a:defRPr/>
            </a:pPr>
            <a:fld id="{466D44E3-D2C6-4B8C-BB3E-A4A6F84D87CE}" type="slidenum">
              <a:rPr lang="en-GB" smtClean="0"/>
              <a:pPr>
                <a:defRPr/>
              </a:pPr>
              <a:t>19</a:t>
            </a:fld>
            <a:endParaRPr lang="en-GB"/>
          </a:p>
        </p:txBody>
      </p:sp>
    </p:spTree>
    <p:extLst>
      <p:ext uri="{BB962C8B-B14F-4D97-AF65-F5344CB8AC3E}">
        <p14:creationId xmlns:p14="http://schemas.microsoft.com/office/powerpoint/2010/main" val="40969555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Beat the Teacher! </a:t>
            </a:r>
          </a:p>
          <a:p>
            <a:pPr>
              <a:spcBef>
                <a:spcPct val="0"/>
              </a:spcBef>
            </a:pPr>
            <a:endParaRPr lang="en-GB" altLang="en-US"/>
          </a:p>
          <a:p>
            <a:pPr>
              <a:spcBef>
                <a:spcPct val="0"/>
              </a:spcBef>
            </a:pPr>
            <a:r>
              <a:rPr lang="en-GB" altLang="en-US"/>
              <a:t>Before ‘revealing’ the list to students, ask student to discuss in groups and write on post-it notes any elements which belong to reflection. Encourage students to draw on their experiences of reflecting during today’s sessions. </a:t>
            </a:r>
          </a:p>
        </p:txBody>
      </p:sp>
      <p:sp>
        <p:nvSpPr>
          <p:cNvPr id="532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AB0B39DD-EB6A-4C3D-9DFD-9AD09210E32B}" type="slidenum">
              <a:rPr lang="en-GB" altLang="en-US">
                <a:solidFill>
                  <a:srgbClr val="000000"/>
                </a:solidFill>
                <a:latin typeface="Calibri" pitchFamily="34" charset="0"/>
              </a:rPr>
              <a:pPr fontAlgn="base">
                <a:spcBef>
                  <a:spcPct val="0"/>
                </a:spcBef>
                <a:spcAft>
                  <a:spcPct val="0"/>
                </a:spcAft>
              </a:pPr>
              <a:t>20</a:t>
            </a:fld>
            <a:endParaRPr lang="en-GB" altLang="en-US">
              <a:solidFill>
                <a:srgbClr val="000000"/>
              </a:solidFill>
              <a:latin typeface="Calibri" pitchFamily="34" charset="0"/>
            </a:endParaRPr>
          </a:p>
        </p:txBody>
      </p:sp>
    </p:spTree>
    <p:extLst>
      <p:ext uri="{BB962C8B-B14F-4D97-AF65-F5344CB8AC3E}">
        <p14:creationId xmlns:p14="http://schemas.microsoft.com/office/powerpoint/2010/main" val="14459320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Feedback – draw attention to one of the criticisms of ‘single loop’ reflection such as Kolb. Danger in early stages that you keep reflecting and tweaking something that is very flawed at the beginning. Can take a long time to realise this – sometimes, you need a ‘critical friend’ to help ‘break’ the cycle and then you can re-enter it a higher level. Feedback is important, because it can help you to see things in a different way. Discuss the ways that we use feedback throughout the programme (verbal/written/peer/self/tutor etc). </a:t>
            </a:r>
          </a:p>
        </p:txBody>
      </p:sp>
      <p:sp>
        <p:nvSpPr>
          <p:cNvPr id="542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2C4FFB42-BED0-42B0-B014-259F345F1592}" type="slidenum">
              <a:rPr lang="en-GB" altLang="en-US">
                <a:solidFill>
                  <a:srgbClr val="000000"/>
                </a:solidFill>
                <a:latin typeface="Calibri" pitchFamily="34" charset="0"/>
              </a:rPr>
              <a:pPr fontAlgn="base">
                <a:spcBef>
                  <a:spcPct val="0"/>
                </a:spcBef>
                <a:spcAft>
                  <a:spcPct val="0"/>
                </a:spcAft>
              </a:pPr>
              <a:t>25</a:t>
            </a:fld>
            <a:endParaRPr lang="en-GB" altLang="en-US">
              <a:solidFill>
                <a:srgbClr val="000000"/>
              </a:solidFill>
              <a:latin typeface="Calibri" pitchFamily="34" charset="0"/>
            </a:endParaRPr>
          </a:p>
        </p:txBody>
      </p:sp>
    </p:spTree>
    <p:extLst>
      <p:ext uri="{BB962C8B-B14F-4D97-AF65-F5344CB8AC3E}">
        <p14:creationId xmlns:p14="http://schemas.microsoft.com/office/powerpoint/2010/main" val="16746630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‘brainstorming’ though not referred to it as that much anymore.</a:t>
            </a:r>
            <a:r>
              <a:rPr lang="en-GB" baseline="0" dirty="0"/>
              <a:t> </a:t>
            </a:r>
            <a:endParaRPr lang="en-GB" dirty="0"/>
          </a:p>
        </p:txBody>
      </p:sp>
      <p:sp>
        <p:nvSpPr>
          <p:cNvPr id="4" name="Slide Number Placeholder 3"/>
          <p:cNvSpPr>
            <a:spLocks noGrp="1"/>
          </p:cNvSpPr>
          <p:nvPr>
            <p:ph type="sldNum" sz="quarter" idx="10"/>
          </p:nvPr>
        </p:nvSpPr>
        <p:spPr/>
        <p:txBody>
          <a:bodyPr/>
          <a:lstStyle/>
          <a:p>
            <a:pPr>
              <a:defRPr/>
            </a:pPr>
            <a:fld id="{466D44E3-D2C6-4B8C-BB3E-A4A6F84D87CE}" type="slidenum">
              <a:rPr lang="en-GB" smtClean="0"/>
              <a:pPr>
                <a:defRPr/>
              </a:pPr>
              <a:t>26</a:t>
            </a:fld>
            <a:endParaRPr lang="en-GB"/>
          </a:p>
        </p:txBody>
      </p:sp>
    </p:spTree>
    <p:extLst>
      <p:ext uri="{BB962C8B-B14F-4D97-AF65-F5344CB8AC3E}">
        <p14:creationId xmlns:p14="http://schemas.microsoft.com/office/powerpoint/2010/main" val="3462766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Choose any topic e.g. travelling,</a:t>
            </a:r>
            <a:r>
              <a:rPr lang="en-GB" baseline="0" dirty="0"/>
              <a:t> open days, football </a:t>
            </a:r>
            <a:r>
              <a:rPr lang="en-GB" baseline="0" dirty="0" err="1"/>
              <a:t>tounrament</a:t>
            </a:r>
            <a:r>
              <a:rPr lang="en-GB" baseline="0" dirty="0"/>
              <a:t> – just start to get into the flow of writing. </a:t>
            </a:r>
            <a:endParaRPr lang="en-GB" dirty="0"/>
          </a:p>
        </p:txBody>
      </p:sp>
      <p:sp>
        <p:nvSpPr>
          <p:cNvPr id="4" name="Slide Number Placeholder 3"/>
          <p:cNvSpPr>
            <a:spLocks noGrp="1"/>
          </p:cNvSpPr>
          <p:nvPr>
            <p:ph type="sldNum" sz="quarter" idx="10"/>
          </p:nvPr>
        </p:nvSpPr>
        <p:spPr/>
        <p:txBody>
          <a:bodyPr/>
          <a:lstStyle/>
          <a:p>
            <a:pPr>
              <a:defRPr/>
            </a:pPr>
            <a:fld id="{466D44E3-D2C6-4B8C-BB3E-A4A6F84D87CE}" type="slidenum">
              <a:rPr lang="en-GB" smtClean="0"/>
              <a:pPr>
                <a:defRPr/>
              </a:pPr>
              <a:t>27</a:t>
            </a:fld>
            <a:endParaRPr lang="en-GB"/>
          </a:p>
        </p:txBody>
      </p:sp>
    </p:spTree>
    <p:extLst>
      <p:ext uri="{BB962C8B-B14F-4D97-AF65-F5344CB8AC3E}">
        <p14:creationId xmlns:p14="http://schemas.microsoft.com/office/powerpoint/2010/main" val="17337077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issues? What was hard about the task? What</a:t>
            </a:r>
            <a:r>
              <a:rPr lang="en-GB" baseline="0" dirty="0"/>
              <a:t> is an effective way of generating new ideas – did anything in </a:t>
            </a:r>
            <a:r>
              <a:rPr lang="en-GB" baseline="0"/>
              <a:t>particular work? </a:t>
            </a:r>
            <a:endParaRPr lang="en-GB"/>
          </a:p>
        </p:txBody>
      </p:sp>
      <p:sp>
        <p:nvSpPr>
          <p:cNvPr id="4" name="Slide Number Placeholder 3"/>
          <p:cNvSpPr>
            <a:spLocks noGrp="1"/>
          </p:cNvSpPr>
          <p:nvPr>
            <p:ph type="sldNum" sz="quarter" idx="10"/>
          </p:nvPr>
        </p:nvSpPr>
        <p:spPr/>
        <p:txBody>
          <a:bodyPr/>
          <a:lstStyle/>
          <a:p>
            <a:pPr>
              <a:defRPr/>
            </a:pPr>
            <a:fld id="{466D44E3-D2C6-4B8C-BB3E-A4A6F84D87CE}" type="slidenum">
              <a:rPr lang="en-GB" smtClean="0"/>
              <a:pPr>
                <a:defRPr/>
              </a:pPr>
              <a:t>28</a:t>
            </a:fld>
            <a:endParaRPr lang="en-GB"/>
          </a:p>
        </p:txBody>
      </p:sp>
    </p:spTree>
    <p:extLst>
      <p:ext uri="{BB962C8B-B14F-4D97-AF65-F5344CB8AC3E}">
        <p14:creationId xmlns:p14="http://schemas.microsoft.com/office/powerpoint/2010/main" val="14096440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5" name="Rectangle 4"/>
          <p:cNvSpPr/>
          <p:nvPr/>
        </p:nvSpPr>
        <p:spPr bwMode="auto">
          <a:xfrm>
            <a:off x="276225" y="0"/>
            <a:ext cx="104775"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6" name="Rectangle 5"/>
          <p:cNvSpPr/>
          <p:nvPr/>
        </p:nvSpPr>
        <p:spPr bwMode="auto">
          <a:xfrm>
            <a:off x="990600" y="0"/>
            <a:ext cx="182563"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7" name="Rectangle 6"/>
          <p:cNvSpPr/>
          <p:nvPr/>
        </p:nvSpPr>
        <p:spPr bwMode="auto">
          <a:xfrm>
            <a:off x="1141413" y="0"/>
            <a:ext cx="230187"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10" name="Straight Connector 9"/>
          <p:cNvSpPr>
            <a:spLocks noChangeShapeType="1"/>
          </p:cNvSpPr>
          <p:nvPr/>
        </p:nvSpPr>
        <p:spPr bwMode="auto">
          <a:xfrm>
            <a:off x="106363"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mn-lt"/>
              <a:cs typeface="+mn-cs"/>
            </a:endParaRPr>
          </a:p>
        </p:txBody>
      </p:sp>
      <p:sp>
        <p:nvSpPr>
          <p:cNvPr id="11" name="Straight Connector 10"/>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mn-lt"/>
              <a:cs typeface="+mn-cs"/>
            </a:endParaRPr>
          </a:p>
        </p:txBody>
      </p:sp>
      <p:sp>
        <p:nvSpPr>
          <p:cNvPr id="12" name="Straight Connector 11"/>
          <p:cNvSpPr>
            <a:spLocks noChangeShapeType="1"/>
          </p:cNvSpPr>
          <p:nvPr/>
        </p:nvSpPr>
        <p:spPr bwMode="auto">
          <a:xfrm>
            <a:off x="854075"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mn-lt"/>
              <a:cs typeface="+mn-cs"/>
            </a:endParaRPr>
          </a:p>
        </p:txBody>
      </p:sp>
      <p:sp>
        <p:nvSpPr>
          <p:cNvPr id="13" name="Straight Connector 12"/>
          <p:cNvSpPr>
            <a:spLocks noChangeShapeType="1"/>
          </p:cNvSpPr>
          <p:nvPr/>
        </p:nvSpPr>
        <p:spPr bwMode="auto">
          <a:xfrm>
            <a:off x="172720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mn-lt"/>
              <a:cs typeface="+mn-cs"/>
            </a:endParaRPr>
          </a:p>
        </p:txBody>
      </p:sp>
      <p:sp>
        <p:nvSpPr>
          <p:cNvPr id="14" name="Straight Connector 13"/>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mn-lt"/>
              <a:cs typeface="+mn-cs"/>
            </a:endParaRPr>
          </a:p>
        </p:txBody>
      </p:sp>
      <p:sp>
        <p:nvSpPr>
          <p:cNvPr id="15" name="Straight Connector 14"/>
          <p:cNvSpPr>
            <a:spLocks noChangeShapeType="1"/>
          </p:cNvSpPr>
          <p:nvPr/>
        </p:nvSpPr>
        <p:spPr bwMode="auto">
          <a:xfrm>
            <a:off x="9113838"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mn-lt"/>
              <a:cs typeface="+mn-cs"/>
            </a:endParaRPr>
          </a:p>
        </p:txBody>
      </p:sp>
      <p:sp>
        <p:nvSpPr>
          <p:cNvPr id="16" name="Rectangle 15"/>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7" name="Oval 16"/>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8" name="Oval 17"/>
          <p:cNvSpPr/>
          <p:nvPr/>
        </p:nvSpPr>
        <p:spPr bwMode="auto">
          <a:xfrm>
            <a:off x="1309688" y="4867275"/>
            <a:ext cx="641350" cy="64135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9" name="Oval 18"/>
          <p:cNvSpPr/>
          <p:nvPr/>
        </p:nvSpPr>
        <p:spPr bwMode="auto">
          <a:xfrm>
            <a:off x="1090613" y="5500688"/>
            <a:ext cx="138112" cy="136525"/>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20" name="Oval 19"/>
          <p:cNvSpPr/>
          <p:nvPr/>
        </p:nvSpPr>
        <p:spPr bwMode="auto">
          <a:xfrm>
            <a:off x="1663700" y="5788025"/>
            <a:ext cx="274638" cy="274638"/>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21" name="Oval 20"/>
          <p:cNvSpPr/>
          <p:nvPr/>
        </p:nvSpPr>
        <p:spPr>
          <a:xfrm>
            <a:off x="1905000" y="4495800"/>
            <a:ext cx="365125" cy="365125"/>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8" name="Title 7"/>
          <p:cNvSpPr>
            <a:spLocks noGrp="1"/>
          </p:cNvSpPr>
          <p:nvPr>
            <p:ph type="ctrTitle"/>
          </p:nvPr>
        </p:nvSpPr>
        <p:spPr>
          <a:xfrm>
            <a:off x="2286000" y="3124200"/>
            <a:ext cx="6172200" cy="1894362"/>
          </a:xfrm>
        </p:spPr>
        <p:txBody>
          <a:bodyPr/>
          <a:lstStyle>
            <a:lvl1pPr>
              <a:defRPr b="1"/>
            </a:lvl1pPr>
          </a:lstStyle>
          <a:p>
            <a:r>
              <a:rPr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22" name="Date Placeholder 27"/>
          <p:cNvSpPr>
            <a:spLocks noGrp="1"/>
          </p:cNvSpPr>
          <p:nvPr>
            <p:ph type="dt" sz="half" idx="10"/>
          </p:nvPr>
        </p:nvSpPr>
        <p:spPr bwMode="auto">
          <a:xfrm rot="5400000">
            <a:off x="7764463" y="1174750"/>
            <a:ext cx="2286000" cy="381000"/>
          </a:xfrm>
        </p:spPr>
        <p:txBody>
          <a:bodyPr/>
          <a:lstStyle>
            <a:lvl1pPr>
              <a:defRPr/>
            </a:lvl1pPr>
          </a:lstStyle>
          <a:p>
            <a:pPr>
              <a:defRPr/>
            </a:pPr>
            <a:fld id="{9EDA0EC9-D00F-45F0-A99D-50D31FD11F0B}" type="datetimeFigureOut">
              <a:rPr lang="en-GB"/>
              <a:pPr>
                <a:defRPr/>
              </a:pPr>
              <a:t>12/11/2018</a:t>
            </a:fld>
            <a:endParaRPr lang="en-GB"/>
          </a:p>
        </p:txBody>
      </p:sp>
      <p:sp>
        <p:nvSpPr>
          <p:cNvPr id="23" name="Footer Placeholder 16"/>
          <p:cNvSpPr>
            <a:spLocks noGrp="1"/>
          </p:cNvSpPr>
          <p:nvPr>
            <p:ph type="ftr" sz="quarter" idx="11"/>
          </p:nvPr>
        </p:nvSpPr>
        <p:spPr bwMode="auto">
          <a:xfrm rot="5400000">
            <a:off x="7077076" y="4181475"/>
            <a:ext cx="3657600" cy="384175"/>
          </a:xfrm>
        </p:spPr>
        <p:txBody>
          <a:bodyPr/>
          <a:lstStyle>
            <a:lvl1pPr>
              <a:defRPr/>
            </a:lvl1pPr>
          </a:lstStyle>
          <a:p>
            <a:pPr>
              <a:defRPr/>
            </a:pPr>
            <a:endParaRPr lang="en-GB"/>
          </a:p>
        </p:txBody>
      </p:sp>
      <p:sp>
        <p:nvSpPr>
          <p:cNvPr id="24" name="Slide Number Placeholder 28"/>
          <p:cNvSpPr>
            <a:spLocks noGrp="1"/>
          </p:cNvSpPr>
          <p:nvPr>
            <p:ph type="sldNum" sz="quarter" idx="12"/>
          </p:nvPr>
        </p:nvSpPr>
        <p:spPr bwMode="auto">
          <a:xfrm>
            <a:off x="1325563" y="4929188"/>
            <a:ext cx="609600" cy="517525"/>
          </a:xfrm>
        </p:spPr>
        <p:txBody>
          <a:bodyPr/>
          <a:lstStyle>
            <a:lvl1pPr>
              <a:defRPr/>
            </a:lvl1pPr>
          </a:lstStyle>
          <a:p>
            <a:pPr>
              <a:defRPr/>
            </a:pPr>
            <a:fld id="{AE978934-98EB-4E05-8AB0-18537A63F6E6}" type="slidenum">
              <a:rPr lang="en-GB"/>
              <a:pPr>
                <a:defRPr/>
              </a:pPr>
              <a:t>‹#›</a:t>
            </a:fld>
            <a:endParaRPr lang="en-GB"/>
          </a:p>
        </p:txBody>
      </p:sp>
    </p:spTree>
    <p:extLst>
      <p:ext uri="{BB962C8B-B14F-4D97-AF65-F5344CB8AC3E}">
        <p14:creationId xmlns:p14="http://schemas.microsoft.com/office/powerpoint/2010/main" val="378868858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6"/>
          <p:cNvSpPr>
            <a:spLocks noGrp="1"/>
          </p:cNvSpPr>
          <p:nvPr>
            <p:ph type="dt" sz="half" idx="10"/>
          </p:nvPr>
        </p:nvSpPr>
        <p:spPr/>
        <p:txBody>
          <a:bodyPr rtlCol="0"/>
          <a:lstStyle>
            <a:lvl1pPr>
              <a:defRPr/>
            </a:lvl1pPr>
          </a:lstStyle>
          <a:p>
            <a:pPr>
              <a:defRPr/>
            </a:pPr>
            <a:fld id="{BFDBA6C7-303D-400E-92BB-DD9534C28C49}" type="datetimeFigureOut">
              <a:rPr lang="en-GB"/>
              <a:pPr>
                <a:defRPr/>
              </a:pPr>
              <a:t>12/11/2018</a:t>
            </a:fld>
            <a:endParaRPr lang="en-GB"/>
          </a:p>
        </p:txBody>
      </p:sp>
      <p:sp>
        <p:nvSpPr>
          <p:cNvPr id="5" name="Slide Number Placeholder 8"/>
          <p:cNvSpPr>
            <a:spLocks noGrp="1"/>
          </p:cNvSpPr>
          <p:nvPr>
            <p:ph type="sldNum" sz="quarter" idx="11"/>
          </p:nvPr>
        </p:nvSpPr>
        <p:spPr/>
        <p:txBody>
          <a:bodyPr rtlCol="0"/>
          <a:lstStyle>
            <a:lvl1pPr>
              <a:defRPr/>
            </a:lvl1pPr>
          </a:lstStyle>
          <a:p>
            <a:pPr>
              <a:defRPr/>
            </a:pPr>
            <a:fld id="{9630C516-86E4-4B0F-A2C2-93164E7FD874}" type="slidenum">
              <a:rPr lang="en-GB"/>
              <a:pPr>
                <a:defRPr/>
              </a:pPr>
              <a:t>‹#›</a:t>
            </a:fld>
            <a:endParaRPr lang="en-GB"/>
          </a:p>
        </p:txBody>
      </p:sp>
      <p:sp>
        <p:nvSpPr>
          <p:cNvPr id="6" name="Footer Placeholder 9"/>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3068736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4" name="Rectangle 3"/>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5" name="Rectangle 4"/>
          <p:cNvSpPr/>
          <p:nvPr/>
        </p:nvSpPr>
        <p:spPr bwMode="auto">
          <a:xfrm>
            <a:off x="276225" y="0"/>
            <a:ext cx="104775"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6" name="Rectangle 5"/>
          <p:cNvSpPr/>
          <p:nvPr/>
        </p:nvSpPr>
        <p:spPr bwMode="auto">
          <a:xfrm>
            <a:off x="990600" y="0"/>
            <a:ext cx="182563"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7" name="Rectangle 6"/>
          <p:cNvSpPr/>
          <p:nvPr/>
        </p:nvSpPr>
        <p:spPr bwMode="auto">
          <a:xfrm>
            <a:off x="1141413" y="0"/>
            <a:ext cx="230187"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8" name="Straight Connector 7"/>
          <p:cNvSpPr>
            <a:spLocks noChangeShapeType="1"/>
          </p:cNvSpPr>
          <p:nvPr/>
        </p:nvSpPr>
        <p:spPr bwMode="auto">
          <a:xfrm>
            <a:off x="106363"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white"/>
              </a:solidFill>
              <a:latin typeface="+mn-lt"/>
              <a:cs typeface="+mn-cs"/>
            </a:endParaRPr>
          </a:p>
        </p:txBody>
      </p:sp>
      <p:sp>
        <p:nvSpPr>
          <p:cNvPr id="9" name="Straight Connector 8"/>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white"/>
              </a:solidFill>
              <a:latin typeface="+mn-lt"/>
              <a:cs typeface="+mn-cs"/>
            </a:endParaRPr>
          </a:p>
        </p:txBody>
      </p:sp>
      <p:sp>
        <p:nvSpPr>
          <p:cNvPr id="10" name="Straight Connector 9"/>
          <p:cNvSpPr>
            <a:spLocks noChangeShapeType="1"/>
          </p:cNvSpPr>
          <p:nvPr/>
        </p:nvSpPr>
        <p:spPr bwMode="auto">
          <a:xfrm>
            <a:off x="854075"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white"/>
              </a:solidFill>
              <a:latin typeface="+mn-lt"/>
              <a:cs typeface="+mn-cs"/>
            </a:endParaRPr>
          </a:p>
        </p:txBody>
      </p:sp>
      <p:sp>
        <p:nvSpPr>
          <p:cNvPr id="11" name="Straight Connector 10"/>
          <p:cNvSpPr>
            <a:spLocks noChangeShapeType="1"/>
          </p:cNvSpPr>
          <p:nvPr/>
        </p:nvSpPr>
        <p:spPr bwMode="auto">
          <a:xfrm>
            <a:off x="172720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white"/>
              </a:solidFill>
              <a:latin typeface="+mn-lt"/>
              <a:cs typeface="+mn-cs"/>
            </a:endParaRPr>
          </a:p>
        </p:txBody>
      </p:sp>
      <p:sp>
        <p:nvSpPr>
          <p:cNvPr id="12" name="Straight Connector 11"/>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white"/>
              </a:solidFill>
              <a:latin typeface="+mn-lt"/>
              <a:cs typeface="+mn-cs"/>
            </a:endParaRPr>
          </a:p>
        </p:txBody>
      </p:sp>
      <p:sp>
        <p:nvSpPr>
          <p:cNvPr id="13" name="Rectangle 12"/>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4" name="Oval 13"/>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5" name="Oval 14"/>
          <p:cNvSpPr/>
          <p:nvPr/>
        </p:nvSpPr>
        <p:spPr bwMode="auto">
          <a:xfrm>
            <a:off x="1323975" y="4867275"/>
            <a:ext cx="642938" cy="64135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6" name="Oval 15"/>
          <p:cNvSpPr/>
          <p:nvPr/>
        </p:nvSpPr>
        <p:spPr bwMode="auto">
          <a:xfrm>
            <a:off x="1090613" y="5500688"/>
            <a:ext cx="138112" cy="136525"/>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7" name="Oval 16"/>
          <p:cNvSpPr/>
          <p:nvPr/>
        </p:nvSpPr>
        <p:spPr bwMode="auto">
          <a:xfrm>
            <a:off x="1663700" y="5791200"/>
            <a:ext cx="274638" cy="274638"/>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8" name="Oval 17"/>
          <p:cNvSpPr/>
          <p:nvPr/>
        </p:nvSpPr>
        <p:spPr bwMode="auto">
          <a:xfrm>
            <a:off x="1879600" y="4479925"/>
            <a:ext cx="365125" cy="365125"/>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9" name="Straight Connector 18"/>
          <p:cNvSpPr>
            <a:spLocks noChangeShapeType="1"/>
          </p:cNvSpPr>
          <p:nvPr/>
        </p:nvSpPr>
        <p:spPr bwMode="auto">
          <a:xfrm>
            <a:off x="9097963"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white"/>
              </a:solidFill>
              <a:latin typeface="+mn-lt"/>
              <a:cs typeface="+mn-cs"/>
            </a:endParaRPr>
          </a:p>
        </p:txBody>
      </p:sp>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lang="en-US"/>
              <a:t>Click to edit Master title style</a:t>
            </a:r>
          </a:p>
        </p:txBody>
      </p:sp>
      <p:sp>
        <p:nvSpPr>
          <p:cNvPr id="3" name="Text Placeholder 2"/>
          <p:cNvSpPr>
            <a:spLocks noGrp="1"/>
          </p:cNvSpPr>
          <p:nvPr>
            <p:ph type="body" idx="1"/>
          </p:nvPr>
        </p:nvSpPr>
        <p:spPr>
          <a:xfrm>
            <a:off x="2286000" y="5010150"/>
            <a:ext cx="6172200" cy="1371600"/>
          </a:xfrm>
        </p:spPr>
        <p:txBody>
          <a:bodyPr/>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20" name="Date Placeholder 3"/>
          <p:cNvSpPr>
            <a:spLocks noGrp="1"/>
          </p:cNvSpPr>
          <p:nvPr>
            <p:ph type="dt" sz="half" idx="10"/>
          </p:nvPr>
        </p:nvSpPr>
        <p:spPr bwMode="auto">
          <a:xfrm rot="5400000">
            <a:off x="7762875" y="1169988"/>
            <a:ext cx="2286000" cy="381000"/>
          </a:xfrm>
        </p:spPr>
        <p:txBody>
          <a:bodyPr/>
          <a:lstStyle>
            <a:lvl1pPr>
              <a:defRPr>
                <a:solidFill>
                  <a:srgbClr val="DEF5FA"/>
                </a:solidFill>
              </a:defRPr>
            </a:lvl1pPr>
          </a:lstStyle>
          <a:p>
            <a:pPr>
              <a:defRPr/>
            </a:pPr>
            <a:fld id="{C305810C-BA5B-4B78-A7B9-5EC0EFCF2A64}" type="datetimeFigureOut">
              <a:rPr lang="en-GB"/>
              <a:pPr>
                <a:defRPr/>
              </a:pPr>
              <a:t>12/11/2018</a:t>
            </a:fld>
            <a:endParaRPr lang="en-GB"/>
          </a:p>
        </p:txBody>
      </p:sp>
      <p:sp>
        <p:nvSpPr>
          <p:cNvPr id="21" name="Footer Placeholder 4"/>
          <p:cNvSpPr>
            <a:spLocks noGrp="1"/>
          </p:cNvSpPr>
          <p:nvPr>
            <p:ph type="ftr" sz="quarter" idx="11"/>
          </p:nvPr>
        </p:nvSpPr>
        <p:spPr bwMode="auto">
          <a:xfrm rot="5400000">
            <a:off x="7077076" y="4178300"/>
            <a:ext cx="3657600" cy="384175"/>
          </a:xfrm>
        </p:spPr>
        <p:txBody>
          <a:bodyPr/>
          <a:lstStyle>
            <a:lvl1pPr>
              <a:defRPr>
                <a:solidFill>
                  <a:srgbClr val="DEF5FA"/>
                </a:solidFill>
              </a:defRPr>
            </a:lvl1pPr>
          </a:lstStyle>
          <a:p>
            <a:pPr>
              <a:defRPr/>
            </a:pPr>
            <a:endParaRPr lang="en-GB"/>
          </a:p>
        </p:txBody>
      </p:sp>
      <p:sp>
        <p:nvSpPr>
          <p:cNvPr id="22" name="Slide Number Placeholder 5"/>
          <p:cNvSpPr>
            <a:spLocks noGrp="1"/>
          </p:cNvSpPr>
          <p:nvPr>
            <p:ph type="sldNum" sz="quarter" idx="12"/>
          </p:nvPr>
        </p:nvSpPr>
        <p:spPr bwMode="auto">
          <a:xfrm>
            <a:off x="1339850" y="4929188"/>
            <a:ext cx="609600" cy="517525"/>
          </a:xfrm>
        </p:spPr>
        <p:txBody>
          <a:bodyPr/>
          <a:lstStyle>
            <a:lvl1pPr>
              <a:defRPr/>
            </a:lvl1pPr>
          </a:lstStyle>
          <a:p>
            <a:pPr>
              <a:defRPr/>
            </a:pPr>
            <a:fld id="{62DF951D-CC8B-4C76-B698-F6747622C549}" type="slidenum">
              <a:rPr lang="en-GB"/>
              <a:pPr>
                <a:defRPr/>
              </a:pPr>
              <a:t>‹#›</a:t>
            </a:fld>
            <a:endParaRPr lang="en-GB"/>
          </a:p>
        </p:txBody>
      </p:sp>
    </p:spTree>
    <p:extLst>
      <p:ext uri="{BB962C8B-B14F-4D97-AF65-F5344CB8AC3E}">
        <p14:creationId xmlns:p14="http://schemas.microsoft.com/office/powerpoint/2010/main" val="96914526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
          </p:nvPr>
        </p:nvSpPr>
        <p:spPr>
          <a:xfrm>
            <a:off x="457200" y="1600200"/>
            <a:ext cx="36576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4270248" y="1600200"/>
            <a:ext cx="36576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p:cNvSpPr>
            <a:spLocks noGrp="1"/>
          </p:cNvSpPr>
          <p:nvPr>
            <p:ph type="dt" sz="half" idx="10"/>
          </p:nvPr>
        </p:nvSpPr>
        <p:spPr/>
        <p:txBody>
          <a:bodyPr/>
          <a:lstStyle>
            <a:lvl1pPr>
              <a:defRPr/>
            </a:lvl1pPr>
          </a:lstStyle>
          <a:p>
            <a:pPr>
              <a:defRPr/>
            </a:pPr>
            <a:fld id="{0DA17F5F-A49B-4806-B5BF-904674A48333}" type="datetimeFigureOut">
              <a:rPr lang="en-GB"/>
              <a:pPr>
                <a:defRPr/>
              </a:pPr>
              <a:t>12/11/2018</a:t>
            </a:fld>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372DFD3E-5FF8-451D-9F1D-C6FA3D77D3F6}" type="slidenum">
              <a:rPr lang="en-GB"/>
              <a:pPr>
                <a:defRPr/>
              </a:pPr>
              <a:t>‹#›</a:t>
            </a:fld>
            <a:endParaRPr lang="en-GB"/>
          </a:p>
        </p:txBody>
      </p:sp>
    </p:spTree>
    <p:extLst>
      <p:ext uri="{BB962C8B-B14F-4D97-AF65-F5344CB8AC3E}">
        <p14:creationId xmlns:p14="http://schemas.microsoft.com/office/powerpoint/2010/main" val="3949306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lstStyle>
            <a:lvl1pPr>
              <a:defRPr/>
            </a:lvl1pPr>
          </a:lstStyle>
          <a:p>
            <a:r>
              <a:rPr lang="en-US"/>
              <a:t>Click to edit Master title style</a:t>
            </a:r>
          </a:p>
        </p:txBody>
      </p:sp>
      <p:sp>
        <p:nvSpPr>
          <p:cNvPr id="11" name="Content Placeholder 10"/>
          <p:cNvSpPr>
            <a:spLocks noGrp="1"/>
          </p:cNvSpPr>
          <p:nvPr>
            <p:ph sz="quarter" idx="2"/>
          </p:nvPr>
        </p:nvSpPr>
        <p:spPr>
          <a:xfrm>
            <a:off x="457200" y="2362200"/>
            <a:ext cx="36576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quarter" idx="4"/>
          </p:nvPr>
        </p:nvSpPr>
        <p:spPr>
          <a:xfrm>
            <a:off x="4371975" y="2362200"/>
            <a:ext cx="36576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a:r>
              <a:rPr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a:r>
              <a:rPr lang="en-US"/>
              <a:t>Click to edit Master text styles</a:t>
            </a:r>
          </a:p>
        </p:txBody>
      </p:sp>
      <p:sp>
        <p:nvSpPr>
          <p:cNvPr id="7" name="Date Placeholder 13"/>
          <p:cNvSpPr>
            <a:spLocks noGrp="1"/>
          </p:cNvSpPr>
          <p:nvPr>
            <p:ph type="dt" sz="half" idx="10"/>
          </p:nvPr>
        </p:nvSpPr>
        <p:spPr/>
        <p:txBody>
          <a:bodyPr/>
          <a:lstStyle>
            <a:lvl1pPr>
              <a:defRPr/>
            </a:lvl1pPr>
          </a:lstStyle>
          <a:p>
            <a:pPr>
              <a:defRPr/>
            </a:pPr>
            <a:fld id="{91196E32-2A46-4B5F-8D24-DDCBAC4BEEB3}" type="datetimeFigureOut">
              <a:rPr lang="en-GB"/>
              <a:pPr>
                <a:defRPr/>
              </a:pPr>
              <a:t>12/11/2018</a:t>
            </a:fld>
            <a:endParaRPr lang="en-GB"/>
          </a:p>
        </p:txBody>
      </p:sp>
      <p:sp>
        <p:nvSpPr>
          <p:cNvPr id="8" name="Footer Placeholder 2"/>
          <p:cNvSpPr>
            <a:spLocks noGrp="1"/>
          </p:cNvSpPr>
          <p:nvPr>
            <p:ph type="ftr" sz="quarter" idx="11"/>
          </p:nvPr>
        </p:nvSpPr>
        <p:spPr/>
        <p:txBody>
          <a:bodyPr/>
          <a:lstStyle>
            <a:lvl1pPr>
              <a:defRPr/>
            </a:lvl1pPr>
          </a:lstStyle>
          <a:p>
            <a:pPr>
              <a:defRPr/>
            </a:pPr>
            <a:endParaRPr lang="en-GB"/>
          </a:p>
        </p:txBody>
      </p:sp>
      <p:sp>
        <p:nvSpPr>
          <p:cNvPr id="9" name="Slide Number Placeholder 22"/>
          <p:cNvSpPr>
            <a:spLocks noGrp="1"/>
          </p:cNvSpPr>
          <p:nvPr>
            <p:ph type="sldNum" sz="quarter" idx="12"/>
          </p:nvPr>
        </p:nvSpPr>
        <p:spPr/>
        <p:txBody>
          <a:bodyPr/>
          <a:lstStyle>
            <a:lvl1pPr>
              <a:defRPr/>
            </a:lvl1pPr>
          </a:lstStyle>
          <a:p>
            <a:pPr>
              <a:defRPr/>
            </a:pPr>
            <a:fld id="{DACE37B9-DA20-4565-A212-79D145D1433E}" type="slidenum">
              <a:rPr lang="en-GB"/>
              <a:pPr>
                <a:defRPr/>
              </a:pPr>
              <a:t>‹#›</a:t>
            </a:fld>
            <a:endParaRPr lang="en-GB"/>
          </a:p>
        </p:txBody>
      </p:sp>
    </p:spTree>
    <p:extLst>
      <p:ext uri="{BB962C8B-B14F-4D97-AF65-F5344CB8AC3E}">
        <p14:creationId xmlns:p14="http://schemas.microsoft.com/office/powerpoint/2010/main" val="3843033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5"/>
          <p:cNvSpPr>
            <a:spLocks noGrp="1"/>
          </p:cNvSpPr>
          <p:nvPr>
            <p:ph type="dt" sz="half" idx="10"/>
          </p:nvPr>
        </p:nvSpPr>
        <p:spPr/>
        <p:txBody>
          <a:bodyPr rtlCol="0"/>
          <a:lstStyle>
            <a:lvl1pPr>
              <a:defRPr/>
            </a:lvl1pPr>
          </a:lstStyle>
          <a:p>
            <a:pPr>
              <a:defRPr/>
            </a:pPr>
            <a:fld id="{7001DD54-98F4-424F-BDC1-D9E18D8FC7C9}" type="datetimeFigureOut">
              <a:rPr lang="en-GB"/>
              <a:pPr>
                <a:defRPr/>
              </a:pPr>
              <a:t>12/11/2018</a:t>
            </a:fld>
            <a:endParaRPr lang="en-GB"/>
          </a:p>
        </p:txBody>
      </p:sp>
      <p:sp>
        <p:nvSpPr>
          <p:cNvPr id="4" name="Slide Number Placeholder 6"/>
          <p:cNvSpPr>
            <a:spLocks noGrp="1"/>
          </p:cNvSpPr>
          <p:nvPr>
            <p:ph type="sldNum" sz="quarter" idx="11"/>
          </p:nvPr>
        </p:nvSpPr>
        <p:spPr/>
        <p:txBody>
          <a:bodyPr rtlCol="0"/>
          <a:lstStyle>
            <a:lvl1pPr>
              <a:defRPr/>
            </a:lvl1pPr>
          </a:lstStyle>
          <a:p>
            <a:pPr>
              <a:defRPr/>
            </a:pPr>
            <a:fld id="{F5ABECF4-C6D5-4E6F-B489-DE0846AD105F}" type="slidenum">
              <a:rPr lang="en-GB"/>
              <a:pPr>
                <a:defRPr/>
              </a:pPr>
              <a:t>‹#›</a:t>
            </a:fld>
            <a:endParaRPr lang="en-GB"/>
          </a:p>
        </p:txBody>
      </p:sp>
      <p:sp>
        <p:nvSpPr>
          <p:cNvPr id="5" name="Footer Placeholder 7"/>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665494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p:cNvSpPr>
            <a:spLocks noGrp="1"/>
          </p:cNvSpPr>
          <p:nvPr>
            <p:ph type="dt" sz="half" idx="10"/>
          </p:nvPr>
        </p:nvSpPr>
        <p:spPr/>
        <p:txBody>
          <a:bodyPr/>
          <a:lstStyle>
            <a:lvl1pPr>
              <a:defRPr/>
            </a:lvl1pPr>
          </a:lstStyle>
          <a:p>
            <a:pPr>
              <a:defRPr/>
            </a:pPr>
            <a:fld id="{D52571BD-4FD6-4DFE-B896-6273C99C6BD4}" type="datetimeFigureOut">
              <a:rPr lang="en-GB"/>
              <a:pPr>
                <a:defRPr/>
              </a:pPr>
              <a:t>12/11/2018</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22"/>
          <p:cNvSpPr>
            <a:spLocks noGrp="1"/>
          </p:cNvSpPr>
          <p:nvPr>
            <p:ph type="sldNum" sz="quarter" idx="12"/>
          </p:nvPr>
        </p:nvSpPr>
        <p:spPr/>
        <p:txBody>
          <a:bodyPr/>
          <a:lstStyle>
            <a:lvl1pPr>
              <a:defRPr/>
            </a:lvl1pPr>
          </a:lstStyle>
          <a:p>
            <a:pPr>
              <a:defRPr/>
            </a:pPr>
            <a:fld id="{EEFCF661-57CF-4435-BEFA-EBF1D49FBBF3}" type="slidenum">
              <a:rPr lang="en-GB"/>
              <a:pPr>
                <a:defRPr/>
              </a:pPr>
              <a:t>‹#›</a:t>
            </a:fld>
            <a:endParaRPr lang="en-GB"/>
          </a:p>
        </p:txBody>
      </p:sp>
    </p:spTree>
    <p:extLst>
      <p:ext uri="{BB962C8B-B14F-4D97-AF65-F5344CB8AC3E}">
        <p14:creationId xmlns:p14="http://schemas.microsoft.com/office/powerpoint/2010/main" val="3861930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Straight Connector 4"/>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solidFill>
                <a:prstClr val="black"/>
              </a:solidFill>
              <a:latin typeface="+mn-lt"/>
              <a:cs typeface="+mn-cs"/>
            </a:endParaRPr>
          </a:p>
        </p:txBody>
      </p:sp>
      <p:sp>
        <p:nvSpPr>
          <p:cNvPr id="6" name="Straight Connector 5"/>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solidFill>
                <a:prstClr val="black"/>
              </a:solidFill>
              <a:latin typeface="+mn-lt"/>
              <a:cs typeface="+mn-cs"/>
            </a:endParaRPr>
          </a:p>
        </p:txBody>
      </p:sp>
      <p:sp>
        <p:nvSpPr>
          <p:cNvPr id="7" name="Straight Connector 17"/>
          <p:cNvSpPr>
            <a:spLocks noChangeShapeType="1"/>
          </p:cNvSpPr>
          <p:nvPr/>
        </p:nvSpPr>
        <p:spPr bwMode="auto">
          <a:xfrm>
            <a:off x="6192838" y="0"/>
            <a:ext cx="0" cy="6858000"/>
          </a:xfrm>
          <a:prstGeom prst="line">
            <a:avLst/>
          </a:prstGeom>
          <a:noFill/>
          <a:ln w="1270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 name="Straight Connector 18"/>
          <p:cNvSpPr>
            <a:spLocks noChangeShapeType="1"/>
          </p:cNvSpPr>
          <p:nvPr/>
        </p:nvSpPr>
        <p:spPr bwMode="auto">
          <a:xfrm>
            <a:off x="8991600" y="0"/>
            <a:ext cx="0" cy="6858000"/>
          </a:xfrm>
          <a:prstGeom prst="line">
            <a:avLst/>
          </a:prstGeom>
          <a:noFill/>
          <a:ln w="1905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 name="Rectangle 8"/>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10" name="Straight Connector 20"/>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 name="Oval 10"/>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2" name="Title 1"/>
          <p:cNvSpPr>
            <a:spLocks noGrp="1"/>
          </p:cNvSpPr>
          <p:nvPr>
            <p:ph type="title"/>
          </p:nvPr>
        </p:nvSpPr>
        <p:spPr>
          <a:xfrm rot="5400000">
            <a:off x="3371850" y="3200400"/>
            <a:ext cx="6309360" cy="457200"/>
          </a:xfrm>
        </p:spPr>
        <p:txBody>
          <a:bodyPr/>
          <a:lstStyle>
            <a:lvl1pPr algn="l">
              <a:buNone/>
              <a:defRPr sz="2000" b="1" cap="small" baseline="0"/>
            </a:lvl1pPr>
          </a:lstStyle>
          <a:p>
            <a:r>
              <a:rPr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18" name="Content Placeholder 17"/>
          <p:cNvSpPr>
            <a:spLocks noGrp="1"/>
          </p:cNvSpPr>
          <p:nvPr>
            <p:ph sz="quarter" idx="1"/>
          </p:nvPr>
        </p:nvSpPr>
        <p:spPr>
          <a:xfrm>
            <a:off x="304800" y="274320"/>
            <a:ext cx="5638800" cy="6327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Date Placeholder 20"/>
          <p:cNvSpPr>
            <a:spLocks noGrp="1"/>
          </p:cNvSpPr>
          <p:nvPr>
            <p:ph type="dt" sz="half" idx="10"/>
          </p:nvPr>
        </p:nvSpPr>
        <p:spPr/>
        <p:txBody>
          <a:bodyPr rtlCol="0"/>
          <a:lstStyle>
            <a:lvl1pPr>
              <a:defRPr/>
            </a:lvl1pPr>
          </a:lstStyle>
          <a:p>
            <a:pPr>
              <a:defRPr/>
            </a:pPr>
            <a:fld id="{93A71AF5-E05E-4C90-BA27-B3ADFD7D4052}" type="datetimeFigureOut">
              <a:rPr lang="en-GB"/>
              <a:pPr>
                <a:defRPr/>
              </a:pPr>
              <a:t>12/11/2018</a:t>
            </a:fld>
            <a:endParaRPr lang="en-GB"/>
          </a:p>
        </p:txBody>
      </p:sp>
      <p:sp>
        <p:nvSpPr>
          <p:cNvPr id="13" name="Slide Number Placeholder 21"/>
          <p:cNvSpPr>
            <a:spLocks noGrp="1"/>
          </p:cNvSpPr>
          <p:nvPr>
            <p:ph type="sldNum" sz="quarter" idx="11"/>
          </p:nvPr>
        </p:nvSpPr>
        <p:spPr/>
        <p:txBody>
          <a:bodyPr rtlCol="0"/>
          <a:lstStyle>
            <a:lvl1pPr>
              <a:defRPr/>
            </a:lvl1pPr>
          </a:lstStyle>
          <a:p>
            <a:pPr>
              <a:defRPr/>
            </a:pPr>
            <a:fld id="{C132C7EA-2161-44DA-AD0F-697C9AC2BDEB}" type="slidenum">
              <a:rPr lang="en-GB"/>
              <a:pPr>
                <a:defRPr/>
              </a:pPr>
              <a:t>‹#›</a:t>
            </a:fld>
            <a:endParaRPr lang="en-GB"/>
          </a:p>
        </p:txBody>
      </p:sp>
      <p:sp>
        <p:nvSpPr>
          <p:cNvPr id="14" name="Footer Placeholder 22"/>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3917834236"/>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traight Connector 4"/>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mn-lt"/>
              <a:cs typeface="+mn-cs"/>
            </a:endParaRPr>
          </a:p>
        </p:txBody>
      </p:sp>
      <p:sp>
        <p:nvSpPr>
          <p:cNvPr id="6" name="Oval 5"/>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7" name="Straight Connector 17"/>
          <p:cNvSpPr>
            <a:spLocks noChangeShapeType="1"/>
          </p:cNvSpPr>
          <p:nvPr/>
        </p:nvSpPr>
        <p:spPr bwMode="auto">
          <a:xfrm>
            <a:off x="8991600" y="0"/>
            <a:ext cx="0" cy="6858000"/>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 name="Rectangle 7"/>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9" name="Straight Connector 19"/>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 name="Straight Connector 9"/>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solidFill>
                <a:prstClr val="black"/>
              </a:solidFill>
              <a:latin typeface="+mn-lt"/>
              <a:cs typeface="+mn-cs"/>
            </a:endParaRPr>
          </a:p>
        </p:txBody>
      </p:sp>
      <p:sp>
        <p:nvSpPr>
          <p:cNvPr id="11" name="Straight Connector 23"/>
          <p:cNvSpPr>
            <a:spLocks noChangeShapeType="1"/>
          </p:cNvSpPr>
          <p:nvPr/>
        </p:nvSpPr>
        <p:spPr bwMode="auto">
          <a:xfrm>
            <a:off x="6192838" y="0"/>
            <a:ext cx="0" cy="6858000"/>
          </a:xfrm>
          <a:prstGeom prst="line">
            <a:avLst/>
          </a:prstGeom>
          <a:noFill/>
          <a:ln w="1270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 name="Title 1"/>
          <p:cNvSpPr>
            <a:spLocks noGrp="1"/>
          </p:cNvSpPr>
          <p:nvPr>
            <p:ph type="title"/>
          </p:nvPr>
        </p:nvSpPr>
        <p:spPr>
          <a:xfrm rot="5400000">
            <a:off x="3350133" y="3200400"/>
            <a:ext cx="6309360" cy="457200"/>
          </a:xfrm>
        </p:spPr>
        <p:txBody>
          <a:bodyPr/>
          <a:lstStyle>
            <a:lvl1pPr algn="l">
              <a:buNone/>
              <a:defRPr sz="2000" b="1"/>
            </a:lvl1pPr>
          </a:lstStyle>
          <a:p>
            <a:r>
              <a:rPr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ormAutofit/>
          </a:bodyPr>
          <a:lstStyle>
            <a:lvl1pPr marL="0" indent="0">
              <a:buNone/>
              <a:defRPr sz="3200"/>
            </a:lvl1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spcCol="274320" rtlCol="0" fromWordArt="0" forceAA="0">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a:r>
              <a:rPr lang="en-US"/>
              <a:t>Click to edit Master text styles</a:t>
            </a:r>
          </a:p>
        </p:txBody>
      </p:sp>
      <p:sp>
        <p:nvSpPr>
          <p:cNvPr id="12" name="Date Placeholder 16"/>
          <p:cNvSpPr>
            <a:spLocks noGrp="1"/>
          </p:cNvSpPr>
          <p:nvPr>
            <p:ph type="dt" sz="half" idx="10"/>
          </p:nvPr>
        </p:nvSpPr>
        <p:spPr/>
        <p:txBody>
          <a:bodyPr rtlCol="0"/>
          <a:lstStyle>
            <a:lvl1pPr>
              <a:defRPr/>
            </a:lvl1pPr>
          </a:lstStyle>
          <a:p>
            <a:pPr>
              <a:defRPr/>
            </a:pPr>
            <a:fld id="{E1CDD8EC-E754-4078-B7AF-21CC37E6CC7C}" type="datetimeFigureOut">
              <a:rPr lang="en-GB"/>
              <a:pPr>
                <a:defRPr/>
              </a:pPr>
              <a:t>12/11/2018</a:t>
            </a:fld>
            <a:endParaRPr lang="en-GB"/>
          </a:p>
        </p:txBody>
      </p:sp>
      <p:sp>
        <p:nvSpPr>
          <p:cNvPr id="13" name="Slide Number Placeholder 17"/>
          <p:cNvSpPr>
            <a:spLocks noGrp="1"/>
          </p:cNvSpPr>
          <p:nvPr>
            <p:ph type="sldNum" sz="quarter" idx="11"/>
          </p:nvPr>
        </p:nvSpPr>
        <p:spPr/>
        <p:txBody>
          <a:bodyPr rtlCol="0"/>
          <a:lstStyle>
            <a:lvl1pPr>
              <a:defRPr/>
            </a:lvl1pPr>
          </a:lstStyle>
          <a:p>
            <a:pPr>
              <a:defRPr/>
            </a:pPr>
            <a:fld id="{F951D075-CF05-40EB-82EF-219A9F0936C0}" type="slidenum">
              <a:rPr lang="en-GB"/>
              <a:pPr>
                <a:defRPr/>
              </a:pPr>
              <a:t>‹#›</a:t>
            </a:fld>
            <a:endParaRPr lang="en-GB"/>
          </a:p>
        </p:txBody>
      </p:sp>
      <p:sp>
        <p:nvSpPr>
          <p:cNvPr id="14" name="Footer Placeholder 20"/>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7107572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p:cNvSpPr>
            <a:spLocks noGrp="1"/>
          </p:cNvSpPr>
          <p:nvPr>
            <p:ph type="dt" sz="half" idx="10"/>
          </p:nvPr>
        </p:nvSpPr>
        <p:spPr/>
        <p:txBody>
          <a:bodyPr/>
          <a:lstStyle>
            <a:lvl1pPr>
              <a:defRPr/>
            </a:lvl1pPr>
          </a:lstStyle>
          <a:p>
            <a:pPr>
              <a:defRPr/>
            </a:pPr>
            <a:fld id="{1B41AB9A-05CB-4DAA-AD43-45D1B5AFA8BD}" type="datetimeFigureOut">
              <a:rPr lang="en-GB"/>
              <a:pPr>
                <a:defRPr/>
              </a:pPr>
              <a:t>12/11/2018</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D54BCF92-EECE-4A7F-B583-5DEA1A1C69CE}" type="slidenum">
              <a:rPr lang="en-GB"/>
              <a:pPr>
                <a:defRPr/>
              </a:pPr>
              <a:t>‹#›</a:t>
            </a:fld>
            <a:endParaRPr lang="en-GB"/>
          </a:p>
        </p:txBody>
      </p:sp>
    </p:spTree>
    <p:extLst>
      <p:ext uri="{BB962C8B-B14F-4D97-AF65-F5344CB8AC3E}">
        <p14:creationId xmlns:p14="http://schemas.microsoft.com/office/powerpoint/2010/main" val="3541022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p:cNvSpPr>
            <a:spLocks noGrp="1"/>
          </p:cNvSpPr>
          <p:nvPr>
            <p:ph type="dt" sz="half" idx="10"/>
          </p:nvPr>
        </p:nvSpPr>
        <p:spPr/>
        <p:txBody>
          <a:bodyPr/>
          <a:lstStyle>
            <a:lvl1pPr>
              <a:defRPr/>
            </a:lvl1pPr>
          </a:lstStyle>
          <a:p>
            <a:pPr>
              <a:defRPr/>
            </a:pPr>
            <a:fld id="{33DCA909-51C8-4A46-ADA7-052EE90E7599}" type="datetimeFigureOut">
              <a:rPr lang="en-GB"/>
              <a:pPr>
                <a:defRPr/>
              </a:pPr>
              <a:t>12/11/2018</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4F83DA55-D530-444D-9B12-256DB4F83C69}" type="slidenum">
              <a:rPr lang="en-GB"/>
              <a:pPr>
                <a:defRPr/>
              </a:pPr>
              <a:t>‹#›</a:t>
            </a:fld>
            <a:endParaRPr lang="en-GB"/>
          </a:p>
        </p:txBody>
      </p:sp>
    </p:spTree>
    <p:extLst>
      <p:ext uri="{BB962C8B-B14F-4D97-AF65-F5344CB8AC3E}">
        <p14:creationId xmlns:p14="http://schemas.microsoft.com/office/powerpoint/2010/main" val="829896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solidFill>
                <a:prstClr val="black"/>
              </a:solidFill>
              <a:latin typeface="+mn-lt"/>
              <a:cs typeface="+mn-cs"/>
            </a:endParaRPr>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lang="en-US"/>
              <a:t>Click to edit Master title style</a:t>
            </a:r>
          </a:p>
        </p:txBody>
      </p:sp>
      <p:sp>
        <p:nvSpPr>
          <p:cNvPr id="1028" name="Text Placeholder 12"/>
          <p:cNvSpPr>
            <a:spLocks noGrp="1"/>
          </p:cNvSpPr>
          <p:nvPr>
            <p:ph type="body" idx="1"/>
          </p:nvPr>
        </p:nvSpPr>
        <p:spPr bwMode="auto">
          <a:xfrm>
            <a:off x="457200" y="1600200"/>
            <a:ext cx="7467600" cy="487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p:cNvSpPr>
            <a:spLocks noGrp="1"/>
          </p:cNvSpPr>
          <p:nvPr>
            <p:ph type="dt" sz="half" idx="2"/>
          </p:nvPr>
        </p:nvSpPr>
        <p:spPr>
          <a:xfrm rot="5400000">
            <a:off x="7589045" y="1081881"/>
            <a:ext cx="2011362" cy="384175"/>
          </a:xfrm>
          <a:prstGeom prst="rect">
            <a:avLst/>
          </a:prstGeom>
        </p:spPr>
        <p:txBody>
          <a:bodyPr vert="horz" anchor="ctr" anchorCtr="0"/>
          <a:lstStyle>
            <a:lvl1pPr algn="r" eaLnBrk="1" fontAlgn="auto" latinLnBrk="0" hangingPunct="1">
              <a:spcBef>
                <a:spcPts val="0"/>
              </a:spcBef>
              <a:spcAft>
                <a:spcPts val="0"/>
              </a:spcAft>
              <a:defRPr kumimoji="0" sz="1200" smtClean="0">
                <a:solidFill>
                  <a:srgbClr val="464646"/>
                </a:solidFill>
                <a:latin typeface="+mn-lt"/>
                <a:cs typeface="+mn-cs"/>
              </a:defRPr>
            </a:lvl1pPr>
          </a:lstStyle>
          <a:p>
            <a:pPr>
              <a:defRPr/>
            </a:pPr>
            <a:fld id="{0D337FA8-278E-4AA0-94FA-18F5845131D2}" type="datetimeFigureOut">
              <a:rPr lang="en-GB"/>
              <a:pPr>
                <a:defRPr/>
              </a:pPr>
              <a:t>12/11/2018</a:t>
            </a:fld>
            <a:endParaRPr lang="en-GB"/>
          </a:p>
        </p:txBody>
      </p:sp>
      <p:sp>
        <p:nvSpPr>
          <p:cNvPr id="3" name="Footer Placeholder 2"/>
          <p:cNvSpPr>
            <a:spLocks noGrp="1"/>
          </p:cNvSpPr>
          <p:nvPr>
            <p:ph type="ftr" sz="quarter" idx="3"/>
          </p:nvPr>
        </p:nvSpPr>
        <p:spPr>
          <a:xfrm rot="5400000">
            <a:off x="6989763" y="3736975"/>
            <a:ext cx="3200400" cy="365125"/>
          </a:xfrm>
          <a:prstGeom prst="rect">
            <a:avLst/>
          </a:prstGeom>
        </p:spPr>
        <p:txBody>
          <a:bodyPr vert="horz" anchor="ctr" anchorCtr="0"/>
          <a:lstStyle>
            <a:lvl1pPr algn="l" eaLnBrk="1" fontAlgn="auto" latinLnBrk="0" hangingPunct="1">
              <a:spcBef>
                <a:spcPts val="0"/>
              </a:spcBef>
              <a:spcAft>
                <a:spcPts val="0"/>
              </a:spcAft>
              <a:defRPr kumimoji="0" sz="1200">
                <a:solidFill>
                  <a:srgbClr val="464646"/>
                </a:solidFill>
                <a:latin typeface="+mn-lt"/>
                <a:cs typeface="+mn-cs"/>
              </a:defRPr>
            </a:lvl1pPr>
          </a:lstStyle>
          <a:p>
            <a:pPr>
              <a:defRPr/>
            </a:pPr>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mn-lt"/>
              <a:cs typeface="+mn-cs"/>
            </a:endParaRPr>
          </a:p>
        </p:txBody>
      </p:sp>
      <p:sp>
        <p:nvSpPr>
          <p:cNvPr id="1032" name="Straight Connector 8"/>
          <p:cNvSpPr>
            <a:spLocks noChangeShapeType="1"/>
          </p:cNvSpPr>
          <p:nvPr/>
        </p:nvSpPr>
        <p:spPr bwMode="auto">
          <a:xfrm>
            <a:off x="8991600" y="0"/>
            <a:ext cx="0" cy="6858000"/>
          </a:xfrm>
          <a:prstGeom prst="line">
            <a:avLst/>
          </a:prstGeom>
          <a:noFill/>
          <a:ln w="1905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1034" name="Straight Connector 10"/>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 name="Oval 11"/>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23" name="Slide Number Placeholder 22"/>
          <p:cNvSpPr>
            <a:spLocks noGrp="1"/>
          </p:cNvSpPr>
          <p:nvPr>
            <p:ph type="sldNum" sz="quarter" idx="4"/>
          </p:nvPr>
        </p:nvSpPr>
        <p:spPr>
          <a:xfrm>
            <a:off x="8129588" y="5734050"/>
            <a:ext cx="609600" cy="520700"/>
          </a:xfrm>
          <a:prstGeom prst="rect">
            <a:avLst/>
          </a:prstGeom>
        </p:spPr>
        <p:txBody>
          <a:bodyPr vert="horz" anchor="ctr"/>
          <a:lstStyle>
            <a:lvl1pPr algn="ctr" eaLnBrk="1" fontAlgn="auto" latinLnBrk="0" hangingPunct="1">
              <a:spcBef>
                <a:spcPts val="0"/>
              </a:spcBef>
              <a:spcAft>
                <a:spcPts val="0"/>
              </a:spcAft>
              <a:defRPr kumimoji="0" sz="1400" b="1" smtClean="0">
                <a:solidFill>
                  <a:srgbClr val="FFFFFF"/>
                </a:solidFill>
                <a:latin typeface="+mn-lt"/>
                <a:cs typeface="+mn-cs"/>
              </a:defRPr>
            </a:lvl1pPr>
          </a:lstStyle>
          <a:p>
            <a:pPr>
              <a:defRPr/>
            </a:pPr>
            <a:fld id="{6ACD24F3-6FE7-4DAB-959C-C4782F2411ED}"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78" r:id="rId4"/>
    <p:sldLayoutId id="2147483679" r:id="rId5"/>
    <p:sldLayoutId id="2147483686" r:id="rId6"/>
    <p:sldLayoutId id="2147483680" r:id="rId7"/>
    <p:sldLayoutId id="2147483687" r:id="rId8"/>
    <p:sldLayoutId id="2147483688" r:id="rId9"/>
    <p:sldLayoutId id="2147483681" r:id="rId10"/>
    <p:sldLayoutId id="2147483682" r:id="rId11"/>
  </p:sldLayoutIdLst>
  <p:txStyles>
    <p:titleStyle>
      <a:lvl1pPr algn="l" rtl="0" fontAlgn="base">
        <a:spcBef>
          <a:spcPct val="0"/>
        </a:spcBef>
        <a:spcAft>
          <a:spcPct val="0"/>
        </a:spcAft>
        <a:defRPr sz="3000" kern="1200" cap="small">
          <a:solidFill>
            <a:schemeClr val="tx2"/>
          </a:solidFill>
          <a:latin typeface="+mj-lt"/>
          <a:ea typeface="+mj-ea"/>
          <a:cs typeface="+mj-cs"/>
        </a:defRPr>
      </a:lvl1pPr>
      <a:lvl2pPr algn="l" rtl="0" fontAlgn="base">
        <a:spcBef>
          <a:spcPct val="0"/>
        </a:spcBef>
        <a:spcAft>
          <a:spcPct val="0"/>
        </a:spcAft>
        <a:defRPr sz="3000">
          <a:solidFill>
            <a:schemeClr val="tx2"/>
          </a:solidFill>
          <a:latin typeface="Century Schoolbook"/>
        </a:defRPr>
      </a:lvl2pPr>
      <a:lvl3pPr algn="l" rtl="0" fontAlgn="base">
        <a:spcBef>
          <a:spcPct val="0"/>
        </a:spcBef>
        <a:spcAft>
          <a:spcPct val="0"/>
        </a:spcAft>
        <a:defRPr sz="3000">
          <a:solidFill>
            <a:schemeClr val="tx2"/>
          </a:solidFill>
          <a:latin typeface="Century Schoolbook"/>
        </a:defRPr>
      </a:lvl3pPr>
      <a:lvl4pPr algn="l" rtl="0" fontAlgn="base">
        <a:spcBef>
          <a:spcPct val="0"/>
        </a:spcBef>
        <a:spcAft>
          <a:spcPct val="0"/>
        </a:spcAft>
        <a:defRPr sz="3000">
          <a:solidFill>
            <a:schemeClr val="tx2"/>
          </a:solidFill>
          <a:latin typeface="Century Schoolbook"/>
        </a:defRPr>
      </a:lvl4pPr>
      <a:lvl5pPr algn="l" rtl="0" fontAlgn="base">
        <a:spcBef>
          <a:spcPct val="0"/>
        </a:spcBef>
        <a:spcAft>
          <a:spcPct val="0"/>
        </a:spcAft>
        <a:defRPr sz="3000">
          <a:solidFill>
            <a:schemeClr val="tx2"/>
          </a:solidFill>
          <a:latin typeface="Century Schoolbook"/>
        </a:defRPr>
      </a:lvl5pPr>
      <a:lvl6pPr marL="457200" algn="l" rtl="0" fontAlgn="base">
        <a:spcBef>
          <a:spcPct val="0"/>
        </a:spcBef>
        <a:spcAft>
          <a:spcPct val="0"/>
        </a:spcAft>
        <a:defRPr sz="3000">
          <a:solidFill>
            <a:schemeClr val="tx2"/>
          </a:solidFill>
          <a:latin typeface="Century Schoolbook"/>
        </a:defRPr>
      </a:lvl6pPr>
      <a:lvl7pPr marL="914400" algn="l" rtl="0" fontAlgn="base">
        <a:spcBef>
          <a:spcPct val="0"/>
        </a:spcBef>
        <a:spcAft>
          <a:spcPct val="0"/>
        </a:spcAft>
        <a:defRPr sz="3000">
          <a:solidFill>
            <a:schemeClr val="tx2"/>
          </a:solidFill>
          <a:latin typeface="Century Schoolbook"/>
        </a:defRPr>
      </a:lvl7pPr>
      <a:lvl8pPr marL="1371600" algn="l" rtl="0" fontAlgn="base">
        <a:spcBef>
          <a:spcPct val="0"/>
        </a:spcBef>
        <a:spcAft>
          <a:spcPct val="0"/>
        </a:spcAft>
        <a:defRPr sz="3000">
          <a:solidFill>
            <a:schemeClr val="tx2"/>
          </a:solidFill>
          <a:latin typeface="Century Schoolbook"/>
        </a:defRPr>
      </a:lvl8pPr>
      <a:lvl9pPr marL="1828800" algn="l" rtl="0" fontAlgn="base">
        <a:spcBef>
          <a:spcPct val="0"/>
        </a:spcBef>
        <a:spcAft>
          <a:spcPct val="0"/>
        </a:spcAft>
        <a:defRPr sz="3000">
          <a:solidFill>
            <a:schemeClr val="tx2"/>
          </a:solidFill>
          <a:latin typeface="Century Schoolbook"/>
        </a:defRPr>
      </a:lvl9pPr>
    </p:titleStyle>
    <p:bodyStyle>
      <a:lvl1pPr marL="273050" indent="-273050" algn="l" rtl="0" fontAlgn="base">
        <a:spcBef>
          <a:spcPts val="600"/>
        </a:spcBef>
        <a:spcAft>
          <a:spcPct val="0"/>
        </a:spcAft>
        <a:buClr>
          <a:schemeClr val="accent1"/>
        </a:buClr>
        <a:buSzPct val="70000"/>
        <a:buFont typeface="Wingdings" pitchFamily="2" charset="2"/>
        <a:buChar char=""/>
        <a:defRPr sz="2400" kern="1200">
          <a:solidFill>
            <a:schemeClr val="tx1"/>
          </a:solidFill>
          <a:latin typeface="+mn-lt"/>
          <a:ea typeface="+mn-ea"/>
          <a:cs typeface="+mn-cs"/>
        </a:defRPr>
      </a:lvl1pPr>
      <a:lvl2pPr marL="639763" indent="-273050" algn="l" rtl="0" fontAlgn="base">
        <a:spcBef>
          <a:spcPct val="20000"/>
        </a:spcBef>
        <a:spcAft>
          <a:spcPct val="0"/>
        </a:spcAft>
        <a:buClr>
          <a:schemeClr val="accent1"/>
        </a:buClr>
        <a:buSzPct val="80000"/>
        <a:buFont typeface="Wingdings 2" pitchFamily="18" charset="2"/>
        <a:buChar char=""/>
        <a:defRPr sz="2100" kern="1200">
          <a:solidFill>
            <a:schemeClr val="tx1"/>
          </a:solidFill>
          <a:latin typeface="+mn-lt"/>
          <a:ea typeface="+mn-ea"/>
          <a:cs typeface="+mn-cs"/>
        </a:defRPr>
      </a:lvl2pPr>
      <a:lvl3pPr marL="914400" indent="-182563" algn="l" rtl="0" fontAlgn="base">
        <a:spcBef>
          <a:spcPct val="20000"/>
        </a:spcBef>
        <a:spcAft>
          <a:spcPct val="0"/>
        </a:spcAft>
        <a:buClr>
          <a:srgbClr val="268EA8"/>
        </a:buClr>
        <a:buSzPct val="60000"/>
        <a:buFont typeface="Wingdings" pitchFamily="2" charset="2"/>
        <a:buChar char=""/>
        <a:defRPr kern="1200">
          <a:solidFill>
            <a:schemeClr val="tx1"/>
          </a:solidFill>
          <a:latin typeface="+mn-lt"/>
          <a:ea typeface="+mn-ea"/>
          <a:cs typeface="+mn-cs"/>
        </a:defRPr>
      </a:lvl3pPr>
      <a:lvl4pPr marL="1187450" indent="-182563" algn="l" rtl="0" fontAlgn="base">
        <a:spcBef>
          <a:spcPct val="20000"/>
        </a:spcBef>
        <a:spcAft>
          <a:spcPct val="0"/>
        </a:spcAft>
        <a:buClr>
          <a:srgbClr val="ADCEDC"/>
        </a:buClr>
        <a:buSzPct val="60000"/>
        <a:buFont typeface="Wingdings" pitchFamily="2" charset="2"/>
        <a:buChar char=""/>
        <a:defRPr kern="1200">
          <a:solidFill>
            <a:schemeClr val="tx1"/>
          </a:solidFill>
          <a:latin typeface="+mn-lt"/>
          <a:ea typeface="+mn-ea"/>
          <a:cs typeface="+mn-cs"/>
        </a:defRPr>
      </a:lvl4pPr>
      <a:lvl5pPr marL="1462088" indent="-182563" algn="l" rtl="0" fontAlgn="base">
        <a:spcBef>
          <a:spcPct val="20000"/>
        </a:spcBef>
        <a:spcAft>
          <a:spcPct val="0"/>
        </a:spcAft>
        <a:buClr>
          <a:srgbClr val="EAABAC"/>
        </a:buClr>
        <a:buSzPct val="68000"/>
        <a:buFont typeface="Wingdings 2" pitchFamily="18" charset="2"/>
        <a:buChar char=""/>
        <a:defRPr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ObQ2DheGOKA"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4.gif"/><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hyperlink" Target="http://www.exeter.ac.uk/fch/work-experience/reflective-writing-guidance.pdf" TargetMode="External"/><Relationship Id="rId2" Type="http://schemas.openxmlformats.org/officeDocument/2006/relationships/hyperlink" Target="http://health.gov.au/internet/publications/publishing.nsf/Content/drugtreat-pubs-front1-wk-toc~drugtreat-pubs-front1-wk-secb~drugtreat-pubs-front1-wk-secb-2~drugtreat-pubs-front1-wk-secb-2-4" TargetMode="External"/><Relationship Id="rId1" Type="http://schemas.openxmlformats.org/officeDocument/2006/relationships/slideLayout" Target="../slideLayouts/slideLayout2.xml"/><Relationship Id="rId6" Type="http://schemas.openxmlformats.org/officeDocument/2006/relationships/hyperlink" Target="https://ubisafe.org/explore/bradoon-clipart-horse-saddlery/" TargetMode="External"/><Relationship Id="rId5" Type="http://schemas.openxmlformats.org/officeDocument/2006/relationships/hyperlink" Target="http://www.worc.ac.uk/edu/staffguides.htm" TargetMode="External"/><Relationship Id="rId4" Type="http://schemas.openxmlformats.org/officeDocument/2006/relationships/hyperlink" Target="https://www2.le.ac.uk/departments/doctoralcollege/training/eresources/teaching/theories/kol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71800" y="457200"/>
            <a:ext cx="6222848" cy="4648200"/>
          </a:xfrm>
        </p:spPr>
        <p:txBody>
          <a:bodyPr>
            <a:normAutofit/>
          </a:bodyPr>
          <a:lstStyle/>
          <a:p>
            <a:pPr algn="ctr"/>
            <a:r>
              <a:rPr lang="en-GB" sz="3600" dirty="0">
                <a:solidFill>
                  <a:schemeClr val="accent1"/>
                </a:solidFill>
                <a:latin typeface="Arial" panose="020B0604020202020204" pitchFamily="34" charset="0"/>
                <a:cs typeface="Arial" panose="020B0604020202020204" pitchFamily="34" charset="0"/>
              </a:rPr>
              <a:t>ECGE4001/C</a:t>
            </a:r>
            <a:br>
              <a:rPr lang="en-GB" sz="3600" dirty="0">
                <a:solidFill>
                  <a:schemeClr val="accent1"/>
                </a:solidFill>
                <a:latin typeface="Arial" panose="020B0604020202020204" pitchFamily="34" charset="0"/>
                <a:cs typeface="Arial" panose="020B0604020202020204" pitchFamily="34" charset="0"/>
              </a:rPr>
            </a:br>
            <a:endParaRPr lang="en-GB" sz="3600" dirty="0">
              <a:solidFill>
                <a:schemeClr val="accent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771800" y="5661248"/>
            <a:ext cx="6077688" cy="762000"/>
          </a:xfrm>
        </p:spPr>
        <p:txBody>
          <a:bodyPr/>
          <a:lstStyle/>
          <a:p>
            <a:r>
              <a:rPr lang="en-GB" dirty="0" err="1">
                <a:solidFill>
                  <a:schemeClr val="accent1"/>
                </a:solidFill>
                <a:latin typeface="Arial" panose="020B0604020202020204" pitchFamily="34" charset="0"/>
                <a:cs typeface="Arial" panose="020B0604020202020204" pitchFamily="34" charset="0"/>
              </a:rPr>
              <a:t>Sesiwn</a:t>
            </a:r>
            <a:r>
              <a:rPr lang="en-GB" dirty="0">
                <a:solidFill>
                  <a:schemeClr val="accent1"/>
                </a:solidFill>
                <a:latin typeface="Arial" panose="020B0604020202020204" pitchFamily="34" charset="0"/>
                <a:cs typeface="Arial" panose="020B0604020202020204" pitchFamily="34" charset="0"/>
              </a:rPr>
              <a:t> 6  </a:t>
            </a:r>
            <a:r>
              <a:rPr lang="en-GB" dirty="0">
                <a:latin typeface="Arial" panose="020B0604020202020204" pitchFamily="34" charset="0"/>
                <a:cs typeface="Arial" panose="020B0604020202020204" pitchFamily="34" charset="0"/>
              </a:rPr>
              <a:t>/ Session 6  </a:t>
            </a:r>
          </a:p>
        </p:txBody>
      </p:sp>
    </p:spTree>
    <p:extLst>
      <p:ext uri="{BB962C8B-B14F-4D97-AF65-F5344CB8AC3E}">
        <p14:creationId xmlns:p14="http://schemas.microsoft.com/office/powerpoint/2010/main" val="12366776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solidFill>
                <a:schemeClr val="accent1"/>
              </a:solidFill>
            </a:endParaRPr>
          </a:p>
        </p:txBody>
      </p:sp>
      <p:sp>
        <p:nvSpPr>
          <p:cNvPr id="3" name="Content Placeholder 2"/>
          <p:cNvSpPr>
            <a:spLocks noGrp="1"/>
          </p:cNvSpPr>
          <p:nvPr>
            <p:ph sz="quarter" idx="1"/>
          </p:nvPr>
        </p:nvSpPr>
        <p:spPr/>
        <p:style>
          <a:lnRef idx="2">
            <a:schemeClr val="accent1"/>
          </a:lnRef>
          <a:fillRef idx="1">
            <a:schemeClr val="lt1"/>
          </a:fillRef>
          <a:effectRef idx="0">
            <a:schemeClr val="accent1"/>
          </a:effectRef>
          <a:fontRef idx="minor">
            <a:schemeClr val="dk1"/>
          </a:fontRef>
        </p:style>
        <p:txBody>
          <a:bodyPr>
            <a:normAutofit/>
          </a:bodyPr>
          <a:lstStyle/>
          <a:p>
            <a:pPr lvl="0"/>
            <a:r>
              <a:rPr lang="cy-GB" dirty="0"/>
              <a:t>ymgymryd â darllen, ysgrifennu a chyfeirnodi academaidd a chydnabod pwysigrwydd hynny, a datblygu hyder wrth gyfathrebu a chyflwyno i gynulleidfaoedd gwahanol ac i ddibenion gwahanol; </a:t>
            </a:r>
            <a:endParaRPr lang="en-GB" dirty="0"/>
          </a:p>
          <a:p>
            <a:endParaRPr lang="en-GB" dirty="0"/>
          </a:p>
        </p:txBody>
      </p:sp>
      <p:sp>
        <p:nvSpPr>
          <p:cNvPr id="4" name="Content Placeholder 3"/>
          <p:cNvSpPr>
            <a:spLocks noGrp="1"/>
          </p:cNvSpPr>
          <p:nvPr>
            <p:ph sz="quarter" idx="2"/>
          </p:nvPr>
        </p:nvSpPr>
        <p:spPr/>
        <p:style>
          <a:lnRef idx="2">
            <a:schemeClr val="dk1"/>
          </a:lnRef>
          <a:fillRef idx="1">
            <a:schemeClr val="lt1"/>
          </a:fillRef>
          <a:effectRef idx="0">
            <a:schemeClr val="dk1"/>
          </a:effectRef>
          <a:fontRef idx="minor">
            <a:schemeClr val="dk1"/>
          </a:fontRef>
        </p:style>
        <p:txBody>
          <a:bodyPr>
            <a:normAutofit/>
          </a:bodyPr>
          <a:lstStyle/>
          <a:p>
            <a:pPr lvl="0"/>
            <a:r>
              <a:rPr lang="en-GB" dirty="0"/>
              <a:t>Engage in, and recognise the importance of academic reading, writing, referencing and develop confidence in communication and presenting to different audiences and for different purposes; </a:t>
            </a:r>
          </a:p>
          <a:p>
            <a:endParaRPr lang="en-GB" dirty="0"/>
          </a:p>
        </p:txBody>
      </p:sp>
    </p:spTree>
    <p:extLst>
      <p:ext uri="{BB962C8B-B14F-4D97-AF65-F5344CB8AC3E}">
        <p14:creationId xmlns:p14="http://schemas.microsoft.com/office/powerpoint/2010/main" val="33849656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4149080"/>
            <a:ext cx="3657600" cy="2023120"/>
          </a:xfrm>
        </p:spPr>
        <p:style>
          <a:lnRef idx="2">
            <a:schemeClr val="accent1"/>
          </a:lnRef>
          <a:fillRef idx="1">
            <a:schemeClr val="lt1"/>
          </a:fillRef>
          <a:effectRef idx="0">
            <a:schemeClr val="accent1"/>
          </a:effectRef>
          <a:fontRef idx="minor">
            <a:schemeClr val="dk1"/>
          </a:fontRef>
        </p:style>
        <p:txBody>
          <a:bodyPr>
            <a:normAutofit/>
          </a:bodyPr>
          <a:lstStyle/>
          <a:p>
            <a:pPr lvl="0"/>
            <a:r>
              <a:rPr lang="cy-GB" dirty="0"/>
              <a:t>archwilio arddulliau a systemau cyfathrebu gwahanol;  </a:t>
            </a:r>
            <a:endParaRPr lang="en-GB" dirty="0"/>
          </a:p>
          <a:p>
            <a:pPr hangingPunct="0"/>
            <a:endParaRPr lang="en-GB" dirty="0"/>
          </a:p>
          <a:p>
            <a:endParaRPr lang="en-GB" dirty="0"/>
          </a:p>
        </p:txBody>
      </p:sp>
      <p:sp>
        <p:nvSpPr>
          <p:cNvPr id="4" name="Content Placeholder 3"/>
          <p:cNvSpPr>
            <a:spLocks noGrp="1"/>
          </p:cNvSpPr>
          <p:nvPr>
            <p:ph sz="quarter" idx="2"/>
          </p:nvPr>
        </p:nvSpPr>
        <p:spPr>
          <a:xfrm>
            <a:off x="4270248" y="4149080"/>
            <a:ext cx="3657600" cy="2023120"/>
          </a:xfrm>
        </p:spPr>
        <p:style>
          <a:lnRef idx="2">
            <a:schemeClr val="dk1"/>
          </a:lnRef>
          <a:fillRef idx="1">
            <a:schemeClr val="lt1"/>
          </a:fillRef>
          <a:effectRef idx="0">
            <a:schemeClr val="dk1"/>
          </a:effectRef>
          <a:fontRef idx="minor">
            <a:schemeClr val="dk1"/>
          </a:fontRef>
        </p:style>
        <p:txBody>
          <a:bodyPr>
            <a:normAutofit/>
          </a:bodyPr>
          <a:lstStyle/>
          <a:p>
            <a:pPr lvl="0"/>
            <a:r>
              <a:rPr lang="en-GB" dirty="0"/>
              <a:t>Explore different communication styles and systems; </a:t>
            </a:r>
          </a:p>
        </p:txBody>
      </p:sp>
      <p:pic>
        <p:nvPicPr>
          <p:cNvPr id="5" name="Picture 4"/>
          <p:cNvPicPr>
            <a:picLocks noChangeAspect="1"/>
          </p:cNvPicPr>
          <p:nvPr/>
        </p:nvPicPr>
        <p:blipFill>
          <a:blip r:embed="rId2"/>
          <a:stretch>
            <a:fillRect/>
          </a:stretch>
        </p:blipFill>
        <p:spPr>
          <a:xfrm>
            <a:off x="3215444" y="1791779"/>
            <a:ext cx="1951112" cy="1951112"/>
          </a:xfrm>
          <a:prstGeom prst="rect">
            <a:avLst/>
          </a:prstGeom>
        </p:spPr>
      </p:pic>
    </p:spTree>
    <p:extLst>
      <p:ext uri="{BB962C8B-B14F-4D97-AF65-F5344CB8AC3E}">
        <p14:creationId xmlns:p14="http://schemas.microsoft.com/office/powerpoint/2010/main" val="14339219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1600200"/>
            <a:ext cx="3657600" cy="2332856"/>
          </a:xfrm>
        </p:spPr>
        <p:style>
          <a:lnRef idx="2">
            <a:schemeClr val="accent1"/>
          </a:lnRef>
          <a:fillRef idx="1">
            <a:schemeClr val="lt1"/>
          </a:fillRef>
          <a:effectRef idx="0">
            <a:schemeClr val="accent1"/>
          </a:effectRef>
          <a:fontRef idx="minor">
            <a:schemeClr val="dk1"/>
          </a:fontRef>
        </p:style>
        <p:txBody>
          <a:bodyPr/>
          <a:lstStyle/>
          <a:p>
            <a:pPr lvl="0"/>
            <a:r>
              <a:rPr lang="cy-GB" dirty="0"/>
              <a:t>Datblygu cymhwysedd digidol a sgiliau rhifedd yn unol â gofynion academaidd y rhaglen;</a:t>
            </a:r>
            <a:endParaRPr lang="en-GB" dirty="0"/>
          </a:p>
          <a:p>
            <a:endParaRPr lang="en-GB" dirty="0"/>
          </a:p>
        </p:txBody>
      </p:sp>
      <p:sp>
        <p:nvSpPr>
          <p:cNvPr id="4" name="Content Placeholder 3"/>
          <p:cNvSpPr>
            <a:spLocks noGrp="1"/>
          </p:cNvSpPr>
          <p:nvPr>
            <p:ph sz="quarter" idx="2"/>
          </p:nvPr>
        </p:nvSpPr>
        <p:spPr>
          <a:xfrm>
            <a:off x="4220696" y="4149080"/>
            <a:ext cx="3657600" cy="2332856"/>
          </a:xfrm>
        </p:spPr>
        <p:style>
          <a:lnRef idx="2">
            <a:schemeClr val="dk1"/>
          </a:lnRef>
          <a:fillRef idx="1">
            <a:schemeClr val="lt1"/>
          </a:fillRef>
          <a:effectRef idx="0">
            <a:schemeClr val="dk1"/>
          </a:effectRef>
          <a:fontRef idx="minor">
            <a:schemeClr val="dk1"/>
          </a:fontRef>
        </p:style>
        <p:txBody>
          <a:bodyPr/>
          <a:lstStyle/>
          <a:p>
            <a:pPr lvl="0"/>
            <a:r>
              <a:rPr lang="en-GB" dirty="0"/>
              <a:t>Develop digital competency and numeracy skills in line with the academic demands of the programme;</a:t>
            </a:r>
          </a:p>
          <a:p>
            <a:endParaRPr lang="en-GB" dirty="0"/>
          </a:p>
          <a:p>
            <a:endParaRPr lang="en-GB" dirty="0"/>
          </a:p>
        </p:txBody>
      </p:sp>
      <p:pic>
        <p:nvPicPr>
          <p:cNvPr id="5" name="Picture 4"/>
          <p:cNvPicPr>
            <a:picLocks noChangeAspect="1"/>
          </p:cNvPicPr>
          <p:nvPr/>
        </p:nvPicPr>
        <p:blipFill>
          <a:blip r:embed="rId2"/>
          <a:stretch>
            <a:fillRect/>
          </a:stretch>
        </p:blipFill>
        <p:spPr>
          <a:xfrm>
            <a:off x="4788024" y="1844824"/>
            <a:ext cx="2735606" cy="1820168"/>
          </a:xfrm>
          <a:prstGeom prst="rect">
            <a:avLst/>
          </a:prstGeom>
        </p:spPr>
      </p:pic>
      <p:pic>
        <p:nvPicPr>
          <p:cNvPr id="6" name="Picture 5"/>
          <p:cNvPicPr>
            <a:picLocks noChangeAspect="1"/>
          </p:cNvPicPr>
          <p:nvPr/>
        </p:nvPicPr>
        <p:blipFill>
          <a:blip r:embed="rId3"/>
          <a:stretch>
            <a:fillRect/>
          </a:stretch>
        </p:blipFill>
        <p:spPr>
          <a:xfrm>
            <a:off x="755576" y="4344294"/>
            <a:ext cx="2747962" cy="1942427"/>
          </a:xfrm>
          <a:prstGeom prst="rect">
            <a:avLst/>
          </a:prstGeom>
        </p:spPr>
      </p:pic>
    </p:spTree>
    <p:extLst>
      <p:ext uri="{BB962C8B-B14F-4D97-AF65-F5344CB8AC3E}">
        <p14:creationId xmlns:p14="http://schemas.microsoft.com/office/powerpoint/2010/main" val="30033396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4077072"/>
            <a:ext cx="3657600" cy="2095128"/>
          </a:xfrm>
        </p:spPr>
        <p:style>
          <a:lnRef idx="2">
            <a:schemeClr val="accent1"/>
          </a:lnRef>
          <a:fillRef idx="1">
            <a:schemeClr val="lt1"/>
          </a:fillRef>
          <a:effectRef idx="0">
            <a:schemeClr val="accent1"/>
          </a:effectRef>
          <a:fontRef idx="minor">
            <a:schemeClr val="dk1"/>
          </a:fontRef>
        </p:style>
        <p:txBody>
          <a:bodyPr/>
          <a:lstStyle/>
          <a:p>
            <a:r>
              <a:rPr lang="cy-GB" dirty="0"/>
              <a:t>Trefnu eu dysgu’n effeithiol ac adfyfyrio ar eu cynnydd eu hunain a’u datblygiad i’r dyfodol. </a:t>
            </a:r>
            <a:endParaRPr lang="en-GB" dirty="0"/>
          </a:p>
          <a:p>
            <a:endParaRPr lang="en-GB" dirty="0"/>
          </a:p>
        </p:txBody>
      </p:sp>
      <p:sp>
        <p:nvSpPr>
          <p:cNvPr id="4" name="Content Placeholder 3"/>
          <p:cNvSpPr>
            <a:spLocks noGrp="1"/>
          </p:cNvSpPr>
          <p:nvPr>
            <p:ph sz="quarter" idx="2"/>
          </p:nvPr>
        </p:nvSpPr>
        <p:spPr>
          <a:xfrm>
            <a:off x="4270248" y="1600200"/>
            <a:ext cx="3657600" cy="2188840"/>
          </a:xfrm>
        </p:spPr>
        <p:style>
          <a:lnRef idx="2">
            <a:schemeClr val="dk1"/>
          </a:lnRef>
          <a:fillRef idx="1">
            <a:schemeClr val="lt1"/>
          </a:fillRef>
          <a:effectRef idx="0">
            <a:schemeClr val="dk1"/>
          </a:effectRef>
          <a:fontRef idx="minor">
            <a:schemeClr val="dk1"/>
          </a:fontRef>
        </p:style>
        <p:txBody>
          <a:bodyPr/>
          <a:lstStyle/>
          <a:p>
            <a:r>
              <a:rPr lang="en-GB" dirty="0"/>
              <a:t>Organise their learning effectively and reflect upon their own progress and future development. </a:t>
            </a:r>
          </a:p>
          <a:p>
            <a:endParaRPr lang="en-GB" dirty="0"/>
          </a:p>
        </p:txBody>
      </p:sp>
      <p:pic>
        <p:nvPicPr>
          <p:cNvPr id="5" name="Picture 4"/>
          <p:cNvPicPr>
            <a:picLocks noChangeAspect="1"/>
          </p:cNvPicPr>
          <p:nvPr/>
        </p:nvPicPr>
        <p:blipFill>
          <a:blip r:embed="rId2"/>
          <a:stretch>
            <a:fillRect/>
          </a:stretch>
        </p:blipFill>
        <p:spPr>
          <a:xfrm>
            <a:off x="5004048" y="4293096"/>
            <a:ext cx="2411338" cy="2411338"/>
          </a:xfrm>
          <a:prstGeom prst="rect">
            <a:avLst/>
          </a:prstGeom>
        </p:spPr>
      </p:pic>
      <p:pic>
        <p:nvPicPr>
          <p:cNvPr id="6" name="Picture 5"/>
          <p:cNvPicPr>
            <a:picLocks noChangeAspect="1"/>
          </p:cNvPicPr>
          <p:nvPr/>
        </p:nvPicPr>
        <p:blipFill>
          <a:blip r:embed="rId3"/>
          <a:stretch>
            <a:fillRect/>
          </a:stretch>
        </p:blipFill>
        <p:spPr>
          <a:xfrm>
            <a:off x="1259632" y="1700808"/>
            <a:ext cx="1700808" cy="1700808"/>
          </a:xfrm>
          <a:prstGeom prst="rect">
            <a:avLst/>
          </a:prstGeom>
        </p:spPr>
      </p:pic>
    </p:spTree>
    <p:extLst>
      <p:ext uri="{BB962C8B-B14F-4D97-AF65-F5344CB8AC3E}">
        <p14:creationId xmlns:p14="http://schemas.microsoft.com/office/powerpoint/2010/main" val="3696125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sz="3200" dirty="0" err="1">
                <a:solidFill>
                  <a:schemeClr val="accent1"/>
                </a:solidFill>
              </a:rPr>
              <a:t>Gorolwg</a:t>
            </a:r>
            <a:r>
              <a:rPr lang="en-GB" sz="3200" dirty="0">
                <a:solidFill>
                  <a:schemeClr val="accent1"/>
                </a:solidFill>
              </a:rPr>
              <a:t> </a:t>
            </a:r>
            <a:r>
              <a:rPr lang="en-GB" sz="3200" dirty="0" err="1">
                <a:solidFill>
                  <a:schemeClr val="accent1"/>
                </a:solidFill>
              </a:rPr>
              <a:t>Sesiwn</a:t>
            </a:r>
            <a:r>
              <a:rPr lang="en-GB" sz="3200" dirty="0">
                <a:solidFill>
                  <a:schemeClr val="accent1"/>
                </a:solidFill>
              </a:rPr>
              <a:t> </a:t>
            </a:r>
            <a:br>
              <a:rPr lang="en-GB" sz="3200" dirty="0">
                <a:solidFill>
                  <a:schemeClr val="accent1"/>
                </a:solidFill>
              </a:rPr>
            </a:br>
            <a:r>
              <a:rPr lang="en-GB" sz="3200" dirty="0"/>
              <a:t>Session Overview</a:t>
            </a:r>
            <a:endParaRPr lang="en-GB" dirty="0"/>
          </a:p>
        </p:txBody>
      </p:sp>
      <p:sp>
        <p:nvSpPr>
          <p:cNvPr id="3" name="Content Placeholder 2"/>
          <p:cNvSpPr>
            <a:spLocks noGrp="1"/>
          </p:cNvSpPr>
          <p:nvPr>
            <p:ph sz="quarter" idx="1"/>
          </p:nvPr>
        </p:nvSpPr>
        <p:spPr/>
        <p:style>
          <a:lnRef idx="2">
            <a:schemeClr val="accent1"/>
          </a:lnRef>
          <a:fillRef idx="1">
            <a:schemeClr val="lt1"/>
          </a:fillRef>
          <a:effectRef idx="0">
            <a:schemeClr val="accent1"/>
          </a:effectRef>
          <a:fontRef idx="minor">
            <a:schemeClr val="dk1"/>
          </a:fontRef>
        </p:style>
        <p:txBody>
          <a:bodyPr>
            <a:normAutofit/>
          </a:bodyPr>
          <a:lstStyle/>
          <a:p>
            <a:pPr marL="274320" indent="-274320" fontAlgn="auto">
              <a:spcAft>
                <a:spcPts val="0"/>
              </a:spcAft>
              <a:buFont typeface="Wingdings"/>
              <a:buChar char=""/>
              <a:defRPr/>
            </a:pPr>
            <a:r>
              <a:rPr lang="en-GB" dirty="0" err="1"/>
              <a:t>Focws</a:t>
            </a:r>
            <a:r>
              <a:rPr lang="en-GB" dirty="0"/>
              <a:t> </a:t>
            </a:r>
            <a:r>
              <a:rPr lang="en-GB" dirty="0" err="1"/>
              <a:t>heddiw</a:t>
            </a:r>
            <a:r>
              <a:rPr lang="en-GB" dirty="0"/>
              <a:t>…</a:t>
            </a:r>
          </a:p>
          <a:p>
            <a:pPr marL="0" indent="0" fontAlgn="auto">
              <a:spcAft>
                <a:spcPts val="0"/>
              </a:spcAft>
              <a:buFont typeface="Wingdings"/>
              <a:buNone/>
              <a:defRPr/>
            </a:pPr>
            <a:endParaRPr lang="en-GB" dirty="0"/>
          </a:p>
          <a:p>
            <a:pPr marL="0" indent="0" fontAlgn="auto">
              <a:spcAft>
                <a:spcPts val="0"/>
              </a:spcAft>
              <a:buFont typeface="Wingdings"/>
              <a:buNone/>
              <a:defRPr/>
            </a:pPr>
            <a:r>
              <a:rPr lang="en-GB" sz="3600" dirty="0"/>
              <a:t>CHULEADWYR</a:t>
            </a:r>
          </a:p>
          <a:p>
            <a:pPr marL="0" indent="0" fontAlgn="auto">
              <a:spcAft>
                <a:spcPts val="0"/>
              </a:spcAft>
              <a:buFont typeface="Wingdings"/>
              <a:buNone/>
              <a:defRPr/>
            </a:pPr>
            <a:endParaRPr lang="en-GB" sz="3600" dirty="0"/>
          </a:p>
          <a:p>
            <a:pPr marL="0" indent="0" fontAlgn="auto">
              <a:spcAft>
                <a:spcPts val="0"/>
              </a:spcAft>
              <a:buFont typeface="Wingdings"/>
              <a:buNone/>
              <a:defRPr/>
            </a:pPr>
            <a:endParaRPr lang="en-GB" sz="3600" dirty="0"/>
          </a:p>
          <a:p>
            <a:pPr marL="0" indent="0" fontAlgn="auto">
              <a:spcAft>
                <a:spcPts val="0"/>
              </a:spcAft>
              <a:buFont typeface="Wingdings"/>
              <a:buNone/>
              <a:defRPr/>
            </a:pPr>
            <a:endParaRPr lang="en-GB" sz="3600" dirty="0"/>
          </a:p>
          <a:p>
            <a:pPr marL="0" indent="0" fontAlgn="auto">
              <a:spcAft>
                <a:spcPts val="0"/>
              </a:spcAft>
              <a:buFont typeface="Wingdings"/>
              <a:buNone/>
              <a:defRPr/>
            </a:pPr>
            <a:endParaRPr lang="en-GB" sz="3600" dirty="0"/>
          </a:p>
        </p:txBody>
      </p:sp>
      <p:sp>
        <p:nvSpPr>
          <p:cNvPr id="4" name="Content Placeholder 3"/>
          <p:cNvSpPr>
            <a:spLocks noGrp="1"/>
          </p:cNvSpPr>
          <p:nvPr>
            <p:ph sz="quarter" idx="2"/>
          </p:nvPr>
        </p:nvSpPr>
        <p:spPr>
          <a:xfrm>
            <a:off x="4270375" y="1600200"/>
            <a:ext cx="3657600" cy="4572000"/>
          </a:xfrm>
        </p:spPr>
        <p:style>
          <a:lnRef idx="2">
            <a:schemeClr val="dk1"/>
          </a:lnRef>
          <a:fillRef idx="1">
            <a:schemeClr val="lt1"/>
          </a:fillRef>
          <a:effectRef idx="0">
            <a:schemeClr val="dk1"/>
          </a:effectRef>
          <a:fontRef idx="minor">
            <a:schemeClr val="dk1"/>
          </a:fontRef>
        </p:style>
        <p:txBody>
          <a:bodyPr>
            <a:normAutofit/>
          </a:bodyPr>
          <a:lstStyle/>
          <a:p>
            <a:pPr marL="274320" indent="-274320" fontAlgn="auto">
              <a:spcAft>
                <a:spcPts val="0"/>
              </a:spcAft>
              <a:buFont typeface="Wingdings"/>
              <a:buChar char=""/>
              <a:defRPr/>
            </a:pPr>
            <a:r>
              <a:rPr lang="en-GB" dirty="0"/>
              <a:t>Today’s focus… </a:t>
            </a:r>
          </a:p>
          <a:p>
            <a:pPr marL="0" indent="0" fontAlgn="auto">
              <a:spcAft>
                <a:spcPts val="0"/>
              </a:spcAft>
              <a:buFont typeface="Wingdings"/>
              <a:buNone/>
              <a:defRPr/>
            </a:pPr>
            <a:endParaRPr lang="en-GB" dirty="0"/>
          </a:p>
          <a:p>
            <a:pPr marL="365760" lvl="1" indent="0" fontAlgn="auto">
              <a:spcAft>
                <a:spcPts val="0"/>
              </a:spcAft>
              <a:buFont typeface="Wingdings 2"/>
              <a:buNone/>
              <a:defRPr/>
            </a:pPr>
            <a:r>
              <a:rPr lang="en-GB" sz="3600" dirty="0"/>
              <a:t>ITECNFRLEO</a:t>
            </a:r>
          </a:p>
        </p:txBody>
      </p:sp>
      <p:sp>
        <p:nvSpPr>
          <p:cNvPr id="5" name="Curved Right Arrow 4"/>
          <p:cNvSpPr/>
          <p:nvPr/>
        </p:nvSpPr>
        <p:spPr>
          <a:xfrm>
            <a:off x="1547813" y="3309938"/>
            <a:ext cx="936625" cy="143986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solidFill>
                <a:prstClr val="black"/>
              </a:solidFill>
            </a:endParaRPr>
          </a:p>
        </p:txBody>
      </p:sp>
      <p:sp>
        <p:nvSpPr>
          <p:cNvPr id="6" name="TextBox 5"/>
          <p:cNvSpPr txBox="1">
            <a:spLocks noChangeArrowheads="1"/>
          </p:cNvSpPr>
          <p:nvPr/>
        </p:nvSpPr>
        <p:spPr bwMode="auto">
          <a:xfrm>
            <a:off x="684213" y="4941888"/>
            <a:ext cx="32893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algn="ctr"/>
            <a:r>
              <a:rPr lang="en-GB" altLang="en-US" sz="3200" b="1" u="sng">
                <a:solidFill>
                  <a:srgbClr val="000000"/>
                </a:solidFill>
              </a:rPr>
              <a:t>ADLEWYRCHU</a:t>
            </a:r>
          </a:p>
        </p:txBody>
      </p:sp>
      <p:sp>
        <p:nvSpPr>
          <p:cNvPr id="7" name="TextBox 6"/>
          <p:cNvSpPr txBox="1">
            <a:spLocks noChangeArrowheads="1"/>
          </p:cNvSpPr>
          <p:nvPr/>
        </p:nvSpPr>
        <p:spPr bwMode="auto">
          <a:xfrm>
            <a:off x="4427538" y="4940300"/>
            <a:ext cx="3290887"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algn="ctr"/>
            <a:r>
              <a:rPr lang="en-GB" altLang="en-US" sz="3200" b="1" u="sng">
                <a:solidFill>
                  <a:srgbClr val="000000"/>
                </a:solidFill>
              </a:rPr>
              <a:t>REFLECTION</a:t>
            </a:r>
          </a:p>
        </p:txBody>
      </p:sp>
      <p:sp>
        <p:nvSpPr>
          <p:cNvPr id="8" name="Curved Right Arrow 7"/>
          <p:cNvSpPr/>
          <p:nvPr/>
        </p:nvSpPr>
        <p:spPr>
          <a:xfrm>
            <a:off x="5435600" y="3309938"/>
            <a:ext cx="936625" cy="143986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solidFill>
                <a:prstClr val="black"/>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arn(inVertical)">
                                      <p:cBhvr>
                                        <p:cTn id="17" dur="500"/>
                                        <p:tgtEl>
                                          <p:spTgt spid="8"/>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barn(inVertical)">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p:bldP spid="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err="1">
                <a:solidFill>
                  <a:schemeClr val="accent1"/>
                </a:solidFill>
              </a:rPr>
              <a:t>Adlewyrchu</a:t>
            </a:r>
            <a:r>
              <a:rPr lang="en-GB" dirty="0">
                <a:solidFill>
                  <a:schemeClr val="accent1"/>
                </a:solidFill>
              </a:rPr>
              <a:t/>
            </a:r>
            <a:br>
              <a:rPr lang="en-GB" dirty="0">
                <a:solidFill>
                  <a:schemeClr val="accent1"/>
                </a:solidFill>
              </a:rPr>
            </a:br>
            <a:r>
              <a:rPr lang="en-GB" dirty="0"/>
              <a:t>Reflection </a:t>
            </a:r>
          </a:p>
        </p:txBody>
      </p:sp>
      <p:sp>
        <p:nvSpPr>
          <p:cNvPr id="3" name="Content Placeholder 2"/>
          <p:cNvSpPr>
            <a:spLocks noGrp="1"/>
          </p:cNvSpPr>
          <p:nvPr>
            <p:ph sz="quarter" idx="1"/>
          </p:nvPr>
        </p:nvSpPr>
        <p:spPr>
          <a:xfrm>
            <a:off x="468313" y="2035175"/>
            <a:ext cx="3657600" cy="1397000"/>
          </a:xfrm>
        </p:spPr>
        <p:style>
          <a:lnRef idx="2">
            <a:schemeClr val="accent1"/>
          </a:lnRef>
          <a:fillRef idx="1">
            <a:schemeClr val="lt1"/>
          </a:fillRef>
          <a:effectRef idx="0">
            <a:schemeClr val="accent1"/>
          </a:effectRef>
          <a:fontRef idx="minor">
            <a:schemeClr val="dk1"/>
          </a:fontRef>
        </p:style>
        <p:txBody>
          <a:bodyPr>
            <a:normAutofit/>
          </a:bodyPr>
          <a:lstStyle/>
          <a:p>
            <a:pPr marL="274320" indent="-274320" fontAlgn="auto">
              <a:spcAft>
                <a:spcPts val="0"/>
              </a:spcAft>
              <a:buFont typeface="Wingdings"/>
              <a:buChar char=""/>
              <a:defRPr/>
            </a:pPr>
            <a:r>
              <a:rPr lang="en-GB" sz="3200" dirty="0">
                <a:solidFill>
                  <a:schemeClr val="accent1"/>
                </a:solidFill>
              </a:rPr>
              <a:t>Beth </a:t>
            </a:r>
            <a:r>
              <a:rPr lang="en-GB" sz="3200" dirty="0" err="1">
                <a:solidFill>
                  <a:schemeClr val="accent1"/>
                </a:solidFill>
              </a:rPr>
              <a:t>yw</a:t>
            </a:r>
            <a:r>
              <a:rPr lang="en-GB" sz="3200" dirty="0">
                <a:solidFill>
                  <a:schemeClr val="accent1"/>
                </a:solidFill>
              </a:rPr>
              <a:t> </a:t>
            </a:r>
            <a:r>
              <a:rPr lang="en-GB" sz="3200" dirty="0" err="1">
                <a:solidFill>
                  <a:schemeClr val="accent1"/>
                </a:solidFill>
              </a:rPr>
              <a:t>ystyr</a:t>
            </a:r>
            <a:r>
              <a:rPr lang="en-GB" sz="3200" dirty="0">
                <a:solidFill>
                  <a:schemeClr val="accent1"/>
                </a:solidFill>
              </a:rPr>
              <a:t> ‘</a:t>
            </a:r>
            <a:r>
              <a:rPr lang="en-GB" sz="3200" dirty="0" err="1">
                <a:solidFill>
                  <a:schemeClr val="accent1"/>
                </a:solidFill>
              </a:rPr>
              <a:t>adlewyrchu</a:t>
            </a:r>
            <a:r>
              <a:rPr lang="en-GB" sz="3200" dirty="0">
                <a:solidFill>
                  <a:schemeClr val="accent1"/>
                </a:solidFill>
              </a:rPr>
              <a:t>’? </a:t>
            </a:r>
          </a:p>
        </p:txBody>
      </p:sp>
      <p:sp>
        <p:nvSpPr>
          <p:cNvPr id="4" name="Content Placeholder 3"/>
          <p:cNvSpPr>
            <a:spLocks noGrp="1"/>
          </p:cNvSpPr>
          <p:nvPr>
            <p:ph sz="quarter" idx="2"/>
          </p:nvPr>
        </p:nvSpPr>
        <p:spPr>
          <a:xfrm>
            <a:off x="4375150" y="4416425"/>
            <a:ext cx="3657600" cy="1439863"/>
          </a:xfrm>
        </p:spPr>
        <p:style>
          <a:lnRef idx="2">
            <a:schemeClr val="dk1"/>
          </a:lnRef>
          <a:fillRef idx="1">
            <a:schemeClr val="lt1"/>
          </a:fillRef>
          <a:effectRef idx="0">
            <a:schemeClr val="dk1"/>
          </a:effectRef>
          <a:fontRef idx="minor">
            <a:schemeClr val="dk1"/>
          </a:fontRef>
        </p:style>
        <p:txBody>
          <a:bodyPr>
            <a:normAutofit/>
          </a:bodyPr>
          <a:lstStyle/>
          <a:p>
            <a:pPr marL="274320" indent="-274320" fontAlgn="auto">
              <a:spcAft>
                <a:spcPts val="0"/>
              </a:spcAft>
              <a:buFont typeface="Wingdings"/>
              <a:buChar char=""/>
              <a:defRPr/>
            </a:pPr>
            <a:r>
              <a:rPr lang="en-GB" sz="3200" dirty="0"/>
              <a:t>What does it mean to ‘reflect’? </a:t>
            </a:r>
          </a:p>
        </p:txBody>
      </p:sp>
      <p:pic>
        <p:nvPicPr>
          <p:cNvPr id="14341"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76825" y="2205038"/>
            <a:ext cx="2255838" cy="1658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42" name="Picture 3" descr="C:\Users\TERRY\AppData\Local\Microsoft\Windows\INetCache\IE\IQSXOLVE\lady-looking-in-mirror[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113" y="4076700"/>
            <a:ext cx="2246312" cy="2117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533400"/>
            <a:ext cx="8229600" cy="6135688"/>
          </a:xfrm>
        </p:spPr>
        <p:txBody>
          <a:bodyPr>
            <a:normAutofit fontScale="32500" lnSpcReduction="20000"/>
          </a:bodyPr>
          <a:lstStyle/>
          <a:p>
            <a:pPr marL="0" indent="0" fontAlgn="auto">
              <a:spcAft>
                <a:spcPts val="0"/>
              </a:spcAft>
              <a:buFont typeface="Wingdings"/>
              <a:buNone/>
              <a:defRPr/>
            </a:pPr>
            <a:r>
              <a:rPr lang="en-US" sz="3700" i="1" dirty="0">
                <a:solidFill>
                  <a:schemeClr val="accent4">
                    <a:lumMod val="50000"/>
                  </a:schemeClr>
                </a:solidFill>
              </a:rPr>
              <a:t>‘</a:t>
            </a:r>
            <a:r>
              <a:rPr lang="en-US" sz="6200" i="1" dirty="0">
                <a:solidFill>
                  <a:schemeClr val="accent4">
                    <a:lumMod val="50000"/>
                  </a:schemeClr>
                </a:solidFill>
              </a:rPr>
              <a:t>Harry stared at the stone basin. The contents had returned to their original, silvery white state, swirling and rippling beneath his gaze.</a:t>
            </a:r>
          </a:p>
          <a:p>
            <a:pPr marL="0" indent="0" fontAlgn="auto">
              <a:spcAft>
                <a:spcPts val="0"/>
              </a:spcAft>
              <a:buFont typeface="Wingdings"/>
              <a:buNone/>
              <a:defRPr/>
            </a:pPr>
            <a:endParaRPr lang="en-US" sz="6200" i="1" dirty="0">
              <a:solidFill>
                <a:schemeClr val="accent4">
                  <a:lumMod val="50000"/>
                </a:schemeClr>
              </a:solidFill>
            </a:endParaRPr>
          </a:p>
          <a:p>
            <a:pPr marL="0" indent="0" fontAlgn="auto">
              <a:spcAft>
                <a:spcPts val="0"/>
              </a:spcAft>
              <a:buFont typeface="Wingdings"/>
              <a:buNone/>
              <a:defRPr/>
            </a:pPr>
            <a:r>
              <a:rPr lang="en-US" sz="6200" i="1" dirty="0">
                <a:solidFill>
                  <a:schemeClr val="accent4">
                    <a:lumMod val="50000"/>
                  </a:schemeClr>
                </a:solidFill>
              </a:rPr>
              <a:t>“ What is it?” Harry asked shakily.</a:t>
            </a:r>
          </a:p>
          <a:p>
            <a:pPr marL="0" indent="0" fontAlgn="auto">
              <a:spcAft>
                <a:spcPts val="0"/>
              </a:spcAft>
              <a:buFont typeface="Wingdings"/>
              <a:buNone/>
              <a:defRPr/>
            </a:pPr>
            <a:endParaRPr lang="en-US" sz="6200" i="1" dirty="0">
              <a:solidFill>
                <a:schemeClr val="accent4">
                  <a:lumMod val="50000"/>
                </a:schemeClr>
              </a:solidFill>
            </a:endParaRPr>
          </a:p>
          <a:p>
            <a:pPr marL="0" indent="0" fontAlgn="auto">
              <a:spcAft>
                <a:spcPts val="0"/>
              </a:spcAft>
              <a:buFont typeface="Wingdings"/>
              <a:buNone/>
              <a:defRPr/>
            </a:pPr>
            <a:r>
              <a:rPr lang="en-US" sz="6200" i="1" dirty="0">
                <a:solidFill>
                  <a:schemeClr val="accent4">
                    <a:lumMod val="50000"/>
                  </a:schemeClr>
                </a:solidFill>
              </a:rPr>
              <a:t>“This? It is called a </a:t>
            </a:r>
            <a:r>
              <a:rPr lang="en-US" sz="6200" i="1" dirty="0" err="1">
                <a:solidFill>
                  <a:schemeClr val="accent4">
                    <a:lumMod val="50000"/>
                  </a:schemeClr>
                </a:solidFill>
              </a:rPr>
              <a:t>Pensieve</a:t>
            </a:r>
            <a:r>
              <a:rPr lang="en-US" sz="6200" i="1" dirty="0">
                <a:solidFill>
                  <a:schemeClr val="accent4">
                    <a:lumMod val="50000"/>
                  </a:schemeClr>
                </a:solidFill>
              </a:rPr>
              <a:t>,” said Dumbledore. “ I sometimes find, and I am sure you know the feeling, that I simply have too many thoughts and memories crammed into my mind.”</a:t>
            </a:r>
          </a:p>
          <a:p>
            <a:pPr marL="0" indent="0" fontAlgn="auto">
              <a:spcAft>
                <a:spcPts val="0"/>
              </a:spcAft>
              <a:buFont typeface="Wingdings"/>
              <a:buNone/>
              <a:defRPr/>
            </a:pPr>
            <a:endParaRPr lang="en-US" sz="6200" i="1" dirty="0">
              <a:solidFill>
                <a:schemeClr val="accent4">
                  <a:lumMod val="50000"/>
                </a:schemeClr>
              </a:solidFill>
            </a:endParaRPr>
          </a:p>
          <a:p>
            <a:pPr marL="0" indent="0" fontAlgn="auto">
              <a:spcAft>
                <a:spcPts val="0"/>
              </a:spcAft>
              <a:buFont typeface="Wingdings"/>
              <a:buNone/>
              <a:defRPr/>
            </a:pPr>
            <a:r>
              <a:rPr lang="en-US" sz="6200" i="1" dirty="0">
                <a:solidFill>
                  <a:schemeClr val="accent4">
                    <a:lumMod val="50000"/>
                  </a:schemeClr>
                </a:solidFill>
              </a:rPr>
              <a:t>“Err,” said Harry who couldn’t truthfully say that he had ever felt anything of the sort.</a:t>
            </a:r>
          </a:p>
          <a:p>
            <a:pPr marL="0" indent="0" fontAlgn="auto">
              <a:spcAft>
                <a:spcPts val="0"/>
              </a:spcAft>
              <a:buFont typeface="Wingdings"/>
              <a:buNone/>
              <a:defRPr/>
            </a:pPr>
            <a:endParaRPr lang="en-US" sz="6200" i="1" dirty="0">
              <a:solidFill>
                <a:schemeClr val="accent4">
                  <a:lumMod val="50000"/>
                </a:schemeClr>
              </a:solidFill>
            </a:endParaRPr>
          </a:p>
          <a:p>
            <a:pPr marL="0" indent="0" fontAlgn="auto">
              <a:spcAft>
                <a:spcPts val="0"/>
              </a:spcAft>
              <a:buFont typeface="Wingdings"/>
              <a:buNone/>
              <a:defRPr/>
            </a:pPr>
            <a:r>
              <a:rPr lang="en-US" sz="6200" i="1" dirty="0">
                <a:solidFill>
                  <a:schemeClr val="accent4">
                    <a:lumMod val="50000"/>
                  </a:schemeClr>
                </a:solidFill>
              </a:rPr>
              <a:t>“At these times” said Dumbledore, indicating the stone basin, “ I use the </a:t>
            </a:r>
            <a:r>
              <a:rPr lang="en-US" sz="6200" i="1" dirty="0" err="1">
                <a:solidFill>
                  <a:schemeClr val="accent4">
                    <a:lumMod val="50000"/>
                  </a:schemeClr>
                </a:solidFill>
              </a:rPr>
              <a:t>Pensieve</a:t>
            </a:r>
            <a:r>
              <a:rPr lang="en-US" sz="6200" i="1" dirty="0">
                <a:solidFill>
                  <a:schemeClr val="accent4">
                    <a:lumMod val="50000"/>
                  </a:schemeClr>
                </a:solidFill>
              </a:rPr>
              <a:t>. One simply siphons the excess thoughts from one’s mind, pours them into a basin, and examines them at one’s leisure. It becomes easier to spot patterns and links, you understand, when they are in this form.’ </a:t>
            </a:r>
          </a:p>
          <a:p>
            <a:pPr marL="0" indent="0" fontAlgn="auto">
              <a:spcAft>
                <a:spcPts val="0"/>
              </a:spcAft>
              <a:buFont typeface="Wingdings"/>
              <a:buNone/>
              <a:defRPr/>
            </a:pPr>
            <a:r>
              <a:rPr lang="en-US" sz="6200" dirty="0">
                <a:solidFill>
                  <a:schemeClr val="accent4">
                    <a:lumMod val="50000"/>
                  </a:schemeClr>
                </a:solidFill>
              </a:rPr>
              <a:t>			</a:t>
            </a:r>
          </a:p>
          <a:p>
            <a:pPr marL="0" indent="0" fontAlgn="auto">
              <a:spcAft>
                <a:spcPts val="0"/>
              </a:spcAft>
              <a:buFont typeface="Wingdings"/>
              <a:buNone/>
              <a:defRPr/>
            </a:pPr>
            <a:r>
              <a:rPr lang="en-US" sz="6200" dirty="0">
                <a:solidFill>
                  <a:schemeClr val="accent4">
                    <a:lumMod val="50000"/>
                  </a:schemeClr>
                </a:solidFill>
              </a:rPr>
              <a:t>		(J.K. Rowling, Harry Potter and the Goblet of Fire )</a:t>
            </a:r>
          </a:p>
          <a:p>
            <a:pPr marL="0" indent="0" fontAlgn="auto">
              <a:spcAft>
                <a:spcPts val="0"/>
              </a:spcAft>
              <a:buFont typeface="Wingdings"/>
              <a:buNone/>
              <a:defRPr/>
            </a:pPr>
            <a:endParaRPr lang="en-GB" sz="3600" dirty="0">
              <a:solidFill>
                <a:schemeClr val="accent4">
                  <a:lumMod val="50000"/>
                </a:schemeClr>
              </a:solidFill>
            </a:endParaRPr>
          </a:p>
          <a:p>
            <a:pPr marL="0" indent="0" fontAlgn="auto">
              <a:spcAft>
                <a:spcPts val="0"/>
              </a:spcAft>
              <a:buFont typeface="Wingdings"/>
              <a:buNone/>
              <a:defRPr/>
            </a:pPr>
            <a:r>
              <a:rPr lang="en-US" sz="2500" dirty="0"/>
              <a:t>http://www.exeter.ac.uk/fch/work-experience/reflective-writing-guidance.pdf</a:t>
            </a:r>
          </a:p>
        </p:txBody>
      </p:sp>
    </p:spTree>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570037"/>
          </a:xfrm>
        </p:spPr>
        <p:txBody>
          <a:bodyPr/>
          <a:lstStyle/>
          <a:p>
            <a:pPr algn="ctr" fontAlgn="auto">
              <a:spcAft>
                <a:spcPts val="0"/>
              </a:spcAft>
              <a:defRPr/>
            </a:pPr>
            <a:r>
              <a:rPr lang="en-GB" sz="3600" dirty="0">
                <a:solidFill>
                  <a:schemeClr val="accent1"/>
                </a:solidFill>
              </a:rPr>
              <a:t>Beth </a:t>
            </a:r>
            <a:r>
              <a:rPr lang="en-GB" sz="3600" dirty="0" err="1">
                <a:solidFill>
                  <a:schemeClr val="accent1"/>
                </a:solidFill>
              </a:rPr>
              <a:t>yw</a:t>
            </a:r>
            <a:r>
              <a:rPr lang="en-GB" sz="3600" dirty="0">
                <a:solidFill>
                  <a:schemeClr val="accent1"/>
                </a:solidFill>
              </a:rPr>
              <a:t> </a:t>
            </a:r>
            <a:r>
              <a:rPr lang="en-GB" sz="3600" dirty="0" err="1">
                <a:solidFill>
                  <a:schemeClr val="accent1"/>
                </a:solidFill>
              </a:rPr>
              <a:t>Adlewyrchu</a:t>
            </a:r>
            <a:r>
              <a:rPr lang="en-GB" sz="3600" dirty="0">
                <a:solidFill>
                  <a:schemeClr val="accent1"/>
                </a:solidFill>
              </a:rPr>
              <a:t>? </a:t>
            </a:r>
            <a:br>
              <a:rPr lang="en-GB" sz="3600" dirty="0">
                <a:solidFill>
                  <a:schemeClr val="accent1"/>
                </a:solidFill>
              </a:rPr>
            </a:br>
            <a:r>
              <a:rPr lang="en-GB" sz="3600" dirty="0"/>
              <a:t>What is reflection? </a:t>
            </a:r>
          </a:p>
        </p:txBody>
      </p:sp>
      <p:sp>
        <p:nvSpPr>
          <p:cNvPr id="3" name="Content Placeholder 2"/>
          <p:cNvSpPr>
            <a:spLocks noGrp="1"/>
          </p:cNvSpPr>
          <p:nvPr>
            <p:ph sz="quarter" idx="1"/>
          </p:nvPr>
        </p:nvSpPr>
        <p:spPr>
          <a:xfrm>
            <a:off x="539750" y="2420938"/>
            <a:ext cx="7467600" cy="3124200"/>
          </a:xfrm>
        </p:spPr>
        <p:style>
          <a:lnRef idx="2">
            <a:schemeClr val="dk1"/>
          </a:lnRef>
          <a:fillRef idx="1">
            <a:schemeClr val="lt1"/>
          </a:fillRef>
          <a:effectRef idx="0">
            <a:schemeClr val="dk1"/>
          </a:effectRef>
          <a:fontRef idx="minor">
            <a:schemeClr val="dk1"/>
          </a:fontRef>
        </p:style>
        <p:txBody>
          <a:bodyPr>
            <a:normAutofit/>
          </a:bodyPr>
          <a:lstStyle/>
          <a:p>
            <a:pPr marL="0" indent="0" fontAlgn="auto">
              <a:spcAft>
                <a:spcPts val="0"/>
              </a:spcAft>
              <a:buFont typeface="Wingdings"/>
              <a:buNone/>
              <a:defRPr/>
            </a:pPr>
            <a:r>
              <a:rPr lang="en-GB" dirty="0">
                <a:latin typeface="Verdana"/>
                <a:ea typeface="Cambria"/>
                <a:cs typeface="Times New Roman"/>
              </a:rPr>
              <a:t>“Active, persistent and careful consideration of any belief or supposed form of knowledge in the light of the grounds that support it, and further conclusions to which it leads… it includes a conscious and voluntary effort to establish belief upon a firm basis of evidence and rationality” </a:t>
            </a:r>
          </a:p>
          <a:p>
            <a:pPr marL="0" indent="0" algn="r" fontAlgn="auto">
              <a:spcAft>
                <a:spcPts val="0"/>
              </a:spcAft>
              <a:buFont typeface="Wingdings"/>
              <a:buNone/>
              <a:defRPr/>
            </a:pPr>
            <a:r>
              <a:rPr lang="en-GB" dirty="0">
                <a:latin typeface="Verdana"/>
                <a:ea typeface="Cambria"/>
                <a:cs typeface="Times New Roman"/>
              </a:rPr>
              <a:t>(Dewey, 1933)</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850900"/>
          </a:xfrm>
        </p:spPr>
        <p:txBody>
          <a:bodyPr>
            <a:normAutofit fontScale="90000"/>
          </a:bodyPr>
          <a:lstStyle/>
          <a:p>
            <a:pPr algn="ctr" fontAlgn="auto">
              <a:spcAft>
                <a:spcPts val="0"/>
              </a:spcAft>
              <a:defRPr/>
            </a:pPr>
            <a:r>
              <a:rPr lang="en-GB" dirty="0">
                <a:solidFill>
                  <a:schemeClr val="accent1"/>
                </a:solidFill>
              </a:rPr>
              <a:t>Pam </a:t>
            </a:r>
            <a:r>
              <a:rPr lang="en-GB" dirty="0" err="1">
                <a:solidFill>
                  <a:schemeClr val="accent1"/>
                </a:solidFill>
              </a:rPr>
              <a:t>adlewyrchu</a:t>
            </a:r>
            <a:r>
              <a:rPr lang="en-GB" dirty="0">
                <a:solidFill>
                  <a:schemeClr val="accent1"/>
                </a:solidFill>
              </a:rPr>
              <a:t>?</a:t>
            </a:r>
            <a:br>
              <a:rPr lang="en-GB" dirty="0">
                <a:solidFill>
                  <a:schemeClr val="accent1"/>
                </a:solidFill>
              </a:rPr>
            </a:br>
            <a:r>
              <a:rPr lang="en-GB" dirty="0"/>
              <a:t>Why do we reflect? </a:t>
            </a:r>
            <a:endParaRPr lang="en-US" dirty="0"/>
          </a:p>
        </p:txBody>
      </p:sp>
      <p:sp>
        <p:nvSpPr>
          <p:cNvPr id="3" name="Content Placeholder 2"/>
          <p:cNvSpPr>
            <a:spLocks noGrp="1"/>
          </p:cNvSpPr>
          <p:nvPr>
            <p:ph sz="quarter" idx="1"/>
          </p:nvPr>
        </p:nvSpPr>
        <p:spPr>
          <a:xfrm>
            <a:off x="250825" y="1341438"/>
            <a:ext cx="4033838" cy="5327650"/>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pPr marL="0" indent="0" fontAlgn="auto">
              <a:spcAft>
                <a:spcPts val="0"/>
              </a:spcAft>
              <a:buFont typeface="Wingdings"/>
              <a:buNone/>
              <a:defRPr/>
            </a:pPr>
            <a:r>
              <a:rPr lang="en-US" sz="2200" dirty="0" err="1"/>
              <a:t>Rydym</a:t>
            </a:r>
            <a:r>
              <a:rPr lang="en-US" sz="2200" dirty="0"/>
              <a:t> </a:t>
            </a:r>
            <a:r>
              <a:rPr lang="en-US" sz="2200" dirty="0" err="1"/>
              <a:t>yn</a:t>
            </a:r>
            <a:r>
              <a:rPr lang="en-US" sz="2200" dirty="0"/>
              <a:t> </a:t>
            </a:r>
            <a:r>
              <a:rPr lang="en-US" sz="2200" dirty="0" err="1"/>
              <a:t>adlewyrchu</a:t>
            </a:r>
            <a:r>
              <a:rPr lang="en-US" sz="2200" dirty="0"/>
              <a:t> </a:t>
            </a:r>
            <a:r>
              <a:rPr lang="en-US" sz="2200" dirty="0" err="1"/>
              <a:t>er</a:t>
            </a:r>
            <a:r>
              <a:rPr lang="en-US" sz="2200" dirty="0"/>
              <a:t> </a:t>
            </a:r>
            <a:r>
              <a:rPr lang="en-US" sz="2200" dirty="0" err="1"/>
              <a:t>mwyn</a:t>
            </a:r>
            <a:r>
              <a:rPr lang="en-US" sz="2200" dirty="0"/>
              <a:t>:</a:t>
            </a:r>
          </a:p>
          <a:p>
            <a:pPr fontAlgn="auto">
              <a:spcAft>
                <a:spcPts val="0"/>
              </a:spcAft>
              <a:defRPr/>
            </a:pPr>
            <a:r>
              <a:rPr lang="en-US" sz="2200" dirty="0" err="1"/>
              <a:t>Ystyried</a:t>
            </a:r>
            <a:r>
              <a:rPr lang="en-US" sz="2200" dirty="0"/>
              <a:t> proses </a:t>
            </a:r>
            <a:r>
              <a:rPr lang="en-US" sz="2200" dirty="0" err="1"/>
              <a:t>dysgu</a:t>
            </a:r>
            <a:r>
              <a:rPr lang="en-US" sz="2200" dirty="0"/>
              <a:t> </a:t>
            </a:r>
            <a:r>
              <a:rPr lang="en-US" sz="2200" dirty="0" err="1"/>
              <a:t>ein</a:t>
            </a:r>
            <a:r>
              <a:rPr lang="en-US" sz="2200" dirty="0"/>
              <a:t> </a:t>
            </a:r>
            <a:r>
              <a:rPr lang="en-US" sz="2200" dirty="0" err="1"/>
              <a:t>hunain</a:t>
            </a:r>
            <a:r>
              <a:rPr lang="en-US" sz="2200" dirty="0"/>
              <a:t> – meta </a:t>
            </a:r>
            <a:r>
              <a:rPr lang="en-US" sz="2200" dirty="0" err="1"/>
              <a:t>wybyddiaeth</a:t>
            </a:r>
            <a:endParaRPr lang="en-US" sz="2200" dirty="0"/>
          </a:p>
          <a:p>
            <a:pPr fontAlgn="auto">
              <a:spcAft>
                <a:spcPts val="0"/>
              </a:spcAft>
              <a:defRPr/>
            </a:pPr>
            <a:r>
              <a:rPr lang="en-US" sz="2200" dirty="0" err="1"/>
              <a:t>Adolygu’n</a:t>
            </a:r>
            <a:r>
              <a:rPr lang="en-US" sz="2200" dirty="0"/>
              <a:t> </a:t>
            </a:r>
            <a:r>
              <a:rPr lang="en-US" sz="2200" dirty="0" err="1"/>
              <a:t>feirniadol</a:t>
            </a:r>
            <a:r>
              <a:rPr lang="en-US" sz="2200" dirty="0"/>
              <a:t> </a:t>
            </a:r>
            <a:r>
              <a:rPr lang="en-US" sz="2200" dirty="0" err="1"/>
              <a:t>ein</a:t>
            </a:r>
            <a:r>
              <a:rPr lang="en-US" sz="2200" dirty="0"/>
              <a:t> </a:t>
            </a:r>
            <a:r>
              <a:rPr lang="en-US" sz="2200" dirty="0" err="1"/>
              <a:t>hymddygiad</a:t>
            </a:r>
            <a:r>
              <a:rPr lang="en-US" sz="2200" dirty="0"/>
              <a:t> </a:t>
            </a:r>
            <a:r>
              <a:rPr lang="en-US" sz="2200" dirty="0" err="1"/>
              <a:t>neu</a:t>
            </a:r>
            <a:r>
              <a:rPr lang="en-US" sz="2200" dirty="0"/>
              <a:t> </a:t>
            </a:r>
            <a:r>
              <a:rPr lang="en-US" sz="2200" dirty="0" err="1"/>
              <a:t>ddeilliant</a:t>
            </a:r>
            <a:r>
              <a:rPr lang="en-US" sz="2200" dirty="0"/>
              <a:t> </a:t>
            </a:r>
            <a:r>
              <a:rPr lang="en-US" sz="2200" dirty="0" err="1"/>
              <a:t>ymddygiad</a:t>
            </a:r>
            <a:r>
              <a:rPr lang="en-US" sz="2200" dirty="0"/>
              <a:t> (</a:t>
            </a:r>
            <a:r>
              <a:rPr lang="en-US" sz="2200" dirty="0" err="1"/>
              <a:t>e.e</a:t>
            </a:r>
            <a:r>
              <a:rPr lang="en-US" sz="2200" dirty="0"/>
              <a:t>.. </a:t>
            </a:r>
            <a:r>
              <a:rPr lang="en-US" sz="2200" dirty="0" err="1"/>
              <a:t>llyfr</a:t>
            </a:r>
            <a:r>
              <a:rPr lang="en-US" sz="2200" dirty="0"/>
              <a:t>, </a:t>
            </a:r>
            <a:r>
              <a:rPr lang="en-US" sz="2200" dirty="0" err="1"/>
              <a:t>traethawd</a:t>
            </a:r>
            <a:r>
              <a:rPr lang="en-US" sz="2200" dirty="0"/>
              <a:t> ac </a:t>
            </a:r>
            <a:r>
              <a:rPr lang="en-US" sz="2200" dirty="0" err="1"/>
              <a:t>ati</a:t>
            </a:r>
            <a:r>
              <a:rPr lang="en-US" sz="2200" dirty="0"/>
              <a:t>)</a:t>
            </a:r>
          </a:p>
          <a:p>
            <a:pPr fontAlgn="auto">
              <a:spcAft>
                <a:spcPts val="0"/>
              </a:spcAft>
              <a:defRPr/>
            </a:pPr>
            <a:r>
              <a:rPr lang="en-US" sz="2200" dirty="0" err="1"/>
              <a:t>Adeiladu</a:t>
            </a:r>
            <a:r>
              <a:rPr lang="en-US" sz="2200" dirty="0"/>
              <a:t> </a:t>
            </a:r>
            <a:r>
              <a:rPr lang="en-US" sz="2200" dirty="0" err="1"/>
              <a:t>damcaniaethau</a:t>
            </a:r>
            <a:r>
              <a:rPr lang="en-US" sz="2200" dirty="0"/>
              <a:t> </a:t>
            </a:r>
            <a:r>
              <a:rPr lang="en-US" sz="2200" dirty="0" err="1"/>
              <a:t>wrth</a:t>
            </a:r>
            <a:r>
              <a:rPr lang="en-US" sz="2200" dirty="0"/>
              <a:t> </a:t>
            </a:r>
            <a:r>
              <a:rPr lang="en-US" sz="2200" dirty="0" err="1"/>
              <a:t>cyffredinoldebau</a:t>
            </a:r>
            <a:r>
              <a:rPr lang="en-US" sz="2200" dirty="0"/>
              <a:t> – </a:t>
            </a:r>
            <a:r>
              <a:rPr lang="en-US" sz="2200" dirty="0" err="1"/>
              <a:t>weithiau</a:t>
            </a:r>
            <a:r>
              <a:rPr lang="en-US" sz="2200" dirty="0"/>
              <a:t> </a:t>
            </a:r>
            <a:r>
              <a:rPr lang="en-US" sz="2200" dirty="0" err="1"/>
              <a:t>mewn</a:t>
            </a:r>
            <a:r>
              <a:rPr lang="en-US" sz="2200" dirty="0"/>
              <a:t> </a:t>
            </a:r>
            <a:r>
              <a:rPr lang="en-US" sz="2200" dirty="0" err="1"/>
              <a:t>sefyllfa</a:t>
            </a:r>
            <a:r>
              <a:rPr lang="en-US" sz="2200" dirty="0"/>
              <a:t> </a:t>
            </a:r>
            <a:r>
              <a:rPr lang="en-US" sz="2200" dirty="0" err="1"/>
              <a:t>ymarferol</a:t>
            </a:r>
            <a:r>
              <a:rPr lang="en-US" sz="2200" dirty="0"/>
              <a:t> ac </a:t>
            </a:r>
            <a:r>
              <a:rPr lang="en-US" sz="2200" dirty="0" err="1"/>
              <a:t>weithiau</a:t>
            </a:r>
            <a:r>
              <a:rPr lang="en-US" sz="2200" dirty="0"/>
              <a:t> </a:t>
            </a:r>
            <a:r>
              <a:rPr lang="en-US" sz="2200" dirty="0" err="1"/>
              <a:t>trwy</a:t>
            </a:r>
            <a:r>
              <a:rPr lang="en-US" sz="2200" dirty="0"/>
              <a:t> </a:t>
            </a:r>
            <a:r>
              <a:rPr lang="en-US" sz="2200" dirty="0" err="1"/>
              <a:t>feddwl</a:t>
            </a:r>
            <a:endParaRPr lang="en-US" sz="2200" dirty="0"/>
          </a:p>
          <a:p>
            <a:pPr fontAlgn="auto">
              <a:spcAft>
                <a:spcPts val="0"/>
              </a:spcAft>
              <a:defRPr/>
            </a:pPr>
            <a:r>
              <a:rPr lang="en-US" sz="2200" dirty="0" err="1"/>
              <a:t>Gwella</a:t>
            </a:r>
            <a:r>
              <a:rPr lang="en-US" sz="2200" dirty="0"/>
              <a:t> </a:t>
            </a:r>
            <a:r>
              <a:rPr lang="en-US" sz="2200" dirty="0" err="1"/>
              <a:t>personol</a:t>
            </a:r>
            <a:endParaRPr lang="en-US" sz="2200" dirty="0"/>
          </a:p>
          <a:p>
            <a:pPr fontAlgn="auto">
              <a:spcAft>
                <a:spcPts val="0"/>
              </a:spcAft>
              <a:defRPr/>
            </a:pPr>
            <a:r>
              <a:rPr lang="en-US" sz="2200" dirty="0" err="1"/>
              <a:t>Gwneud</a:t>
            </a:r>
            <a:r>
              <a:rPr lang="en-US" sz="2200" dirty="0"/>
              <a:t> </a:t>
            </a:r>
            <a:r>
              <a:rPr lang="en-US" sz="2200" dirty="0" err="1"/>
              <a:t>penderfyniadau</a:t>
            </a:r>
            <a:endParaRPr lang="en-US" sz="2200" dirty="0"/>
          </a:p>
          <a:p>
            <a:pPr fontAlgn="auto">
              <a:spcAft>
                <a:spcPts val="0"/>
              </a:spcAft>
              <a:defRPr/>
            </a:pPr>
            <a:r>
              <a:rPr lang="en-US" sz="2200" dirty="0" err="1"/>
              <a:t>Ymbweri</a:t>
            </a:r>
            <a:r>
              <a:rPr lang="en-US" sz="2200" dirty="0"/>
              <a:t> </a:t>
            </a:r>
            <a:r>
              <a:rPr lang="en-US" sz="2200" dirty="0" err="1"/>
              <a:t>ein</a:t>
            </a:r>
            <a:r>
              <a:rPr lang="en-US" sz="2200" dirty="0"/>
              <a:t> </a:t>
            </a:r>
            <a:r>
              <a:rPr lang="en-US" sz="2200" dirty="0" err="1"/>
              <a:t>hunain</a:t>
            </a:r>
            <a:r>
              <a:rPr lang="en-US" sz="2200" dirty="0"/>
              <a:t> </a:t>
            </a:r>
            <a:r>
              <a:rPr lang="en-US" sz="2200" dirty="0" err="1"/>
              <a:t>fel</a:t>
            </a:r>
            <a:r>
              <a:rPr lang="en-US" sz="2200" dirty="0"/>
              <a:t> </a:t>
            </a:r>
            <a:r>
              <a:rPr lang="en-US" sz="2200" dirty="0" err="1"/>
              <a:t>unigolion</a:t>
            </a:r>
            <a:r>
              <a:rPr lang="en-US" sz="2200" dirty="0"/>
              <a:t> </a:t>
            </a:r>
            <a:r>
              <a:rPr lang="en-US" sz="2200" dirty="0" err="1"/>
              <a:t>neu</a:t>
            </a:r>
            <a:r>
              <a:rPr lang="en-US" sz="2200" dirty="0"/>
              <a:t> </a:t>
            </a:r>
            <a:r>
              <a:rPr lang="en-US" sz="2200" dirty="0" err="1"/>
              <a:t>i</a:t>
            </a:r>
            <a:r>
              <a:rPr lang="en-US" sz="2200" dirty="0"/>
              <a:t> </a:t>
            </a:r>
            <a:r>
              <a:rPr lang="en-US" sz="2200" dirty="0" err="1"/>
              <a:t>ymbweri</a:t>
            </a:r>
            <a:r>
              <a:rPr lang="en-US" sz="2200" dirty="0"/>
              <a:t> </a:t>
            </a:r>
            <a:r>
              <a:rPr lang="en-US" sz="2200" dirty="0" err="1"/>
              <a:t>ein</a:t>
            </a:r>
            <a:r>
              <a:rPr lang="en-US" sz="2200" dirty="0"/>
              <a:t> </a:t>
            </a:r>
            <a:r>
              <a:rPr lang="en-US" sz="2200" dirty="0" err="1"/>
              <a:t>hunain</a:t>
            </a:r>
            <a:r>
              <a:rPr lang="en-US" sz="2200" dirty="0"/>
              <a:t> o </a:t>
            </a:r>
            <a:r>
              <a:rPr lang="en-US" sz="2200" dirty="0" err="1"/>
              <a:t>fewn</a:t>
            </a:r>
            <a:r>
              <a:rPr lang="en-US" sz="2200" dirty="0"/>
              <a:t> </a:t>
            </a:r>
            <a:r>
              <a:rPr lang="en-US" sz="2200" dirty="0" err="1"/>
              <a:t>cyd-destun</a:t>
            </a:r>
            <a:r>
              <a:rPr lang="en-US" sz="2200" dirty="0"/>
              <a:t> </a:t>
            </a:r>
            <a:r>
              <a:rPr lang="en-US" sz="2200" dirty="0" err="1"/>
              <a:t>ein</a:t>
            </a:r>
            <a:r>
              <a:rPr lang="en-US" sz="2200" dirty="0"/>
              <a:t> </a:t>
            </a:r>
            <a:r>
              <a:rPr lang="en-US" sz="2200" dirty="0" err="1"/>
              <a:t>grŵp</a:t>
            </a:r>
            <a:r>
              <a:rPr lang="en-US" sz="2200" dirty="0"/>
              <a:t> </a:t>
            </a:r>
            <a:r>
              <a:rPr lang="en-US" sz="2200" dirty="0" err="1"/>
              <a:t>cymdeithasol</a:t>
            </a:r>
            <a:r>
              <a:rPr lang="en-US" sz="2200" dirty="0"/>
              <a:t> </a:t>
            </a:r>
          </a:p>
          <a:p>
            <a:pPr marL="0" indent="0" algn="r" fontAlgn="auto">
              <a:spcAft>
                <a:spcPts val="0"/>
              </a:spcAft>
              <a:buFont typeface="Wingdings"/>
              <a:buNone/>
              <a:defRPr/>
            </a:pPr>
            <a:r>
              <a:rPr lang="en-US" sz="2200" dirty="0"/>
              <a:t>Moon, 1999, pp23</a:t>
            </a:r>
          </a:p>
          <a:p>
            <a:pPr marL="0" indent="0" fontAlgn="auto">
              <a:spcAft>
                <a:spcPts val="0"/>
              </a:spcAft>
              <a:buFont typeface="Wingdings"/>
              <a:buNone/>
              <a:defRPr/>
            </a:pPr>
            <a:endParaRPr lang="en-US" sz="2200" dirty="0"/>
          </a:p>
        </p:txBody>
      </p:sp>
      <p:sp>
        <p:nvSpPr>
          <p:cNvPr id="4" name="Content Placeholder 3"/>
          <p:cNvSpPr>
            <a:spLocks noGrp="1"/>
          </p:cNvSpPr>
          <p:nvPr>
            <p:ph sz="quarter" idx="2"/>
          </p:nvPr>
        </p:nvSpPr>
        <p:spPr>
          <a:xfrm>
            <a:off x="4500563" y="1341438"/>
            <a:ext cx="4175125" cy="5327650"/>
          </a:xfrm>
        </p:spPr>
        <p:style>
          <a:lnRef idx="2">
            <a:schemeClr val="dk1"/>
          </a:lnRef>
          <a:fillRef idx="1">
            <a:schemeClr val="lt1"/>
          </a:fillRef>
          <a:effectRef idx="0">
            <a:schemeClr val="dk1"/>
          </a:effectRef>
          <a:fontRef idx="minor">
            <a:schemeClr val="dk1"/>
          </a:fontRef>
        </p:style>
        <p:txBody>
          <a:bodyPr>
            <a:noAutofit/>
          </a:bodyPr>
          <a:lstStyle/>
          <a:p>
            <a:pPr marL="0" indent="0" fontAlgn="auto">
              <a:spcAft>
                <a:spcPts val="0"/>
              </a:spcAft>
              <a:buFont typeface="Wingdings"/>
              <a:buNone/>
              <a:defRPr/>
            </a:pPr>
            <a:r>
              <a:rPr lang="en-US" sz="1550" i="1" dirty="0"/>
              <a:t>We reflect in order to</a:t>
            </a:r>
            <a:r>
              <a:rPr lang="en-US" sz="1550" b="1" i="1" dirty="0"/>
              <a:t>:</a:t>
            </a:r>
          </a:p>
          <a:p>
            <a:pPr marL="274320" indent="-274320" fontAlgn="auto">
              <a:spcAft>
                <a:spcPts val="0"/>
              </a:spcAft>
              <a:buFont typeface="Wingdings"/>
              <a:buChar char=""/>
              <a:defRPr/>
            </a:pPr>
            <a:r>
              <a:rPr lang="en-US" sz="1550" i="1" dirty="0"/>
              <a:t>Consider the process of our own learning – a process of metacognition</a:t>
            </a:r>
          </a:p>
          <a:p>
            <a:pPr marL="274320" indent="-274320" fontAlgn="auto">
              <a:spcAft>
                <a:spcPts val="0"/>
              </a:spcAft>
              <a:buFont typeface="Wingdings"/>
              <a:buChar char=""/>
              <a:defRPr/>
            </a:pPr>
            <a:r>
              <a:rPr lang="en-US" sz="1550" i="1" dirty="0"/>
              <a:t>Critically review something - our own </a:t>
            </a:r>
            <a:r>
              <a:rPr lang="en-US" sz="1550" i="1" dirty="0" err="1"/>
              <a:t>behaviour</a:t>
            </a:r>
            <a:r>
              <a:rPr lang="en-US" sz="1550" i="1" dirty="0"/>
              <a:t>, that of others or the product of </a:t>
            </a:r>
            <a:r>
              <a:rPr lang="en-US" sz="1550" i="1" dirty="0" err="1"/>
              <a:t>behaviour</a:t>
            </a:r>
            <a:r>
              <a:rPr lang="en-US" sz="1550" i="1" dirty="0"/>
              <a:t> (e.g. an essay, book, painting etc.)</a:t>
            </a:r>
          </a:p>
          <a:p>
            <a:pPr marL="274320" indent="-274320" fontAlgn="auto">
              <a:spcAft>
                <a:spcPts val="0"/>
              </a:spcAft>
              <a:buFont typeface="Wingdings"/>
              <a:buChar char=""/>
              <a:defRPr/>
            </a:pPr>
            <a:r>
              <a:rPr lang="en-US" sz="1550" i="1" dirty="0"/>
              <a:t>Build theory from observations: we draw theory from </a:t>
            </a:r>
            <a:r>
              <a:rPr lang="en-US" sz="1550" i="1" dirty="0" err="1"/>
              <a:t>generalisations</a:t>
            </a:r>
            <a:r>
              <a:rPr lang="en-US" sz="1550" i="1" dirty="0"/>
              <a:t> - sometimes in practical situations, sometimes in thoughts or a mixture of the two</a:t>
            </a:r>
          </a:p>
          <a:p>
            <a:pPr marL="274320" indent="-274320" fontAlgn="auto">
              <a:spcAft>
                <a:spcPts val="0"/>
              </a:spcAft>
              <a:buFont typeface="Wingdings"/>
              <a:buChar char=""/>
              <a:defRPr/>
            </a:pPr>
            <a:r>
              <a:rPr lang="en-US" sz="1550" i="1" dirty="0"/>
              <a:t>Engage in personal or self development</a:t>
            </a:r>
          </a:p>
          <a:p>
            <a:pPr marL="274320" indent="-274320" fontAlgn="auto">
              <a:spcAft>
                <a:spcPts val="0"/>
              </a:spcAft>
              <a:buFont typeface="Wingdings"/>
              <a:buChar char=""/>
              <a:defRPr/>
            </a:pPr>
            <a:r>
              <a:rPr lang="en-US" sz="1550" i="1" dirty="0"/>
              <a:t>Make decisions or resolve uncertainty</a:t>
            </a:r>
          </a:p>
          <a:p>
            <a:pPr marL="274320" indent="-274320" fontAlgn="auto">
              <a:spcAft>
                <a:spcPts val="0"/>
              </a:spcAft>
              <a:buFont typeface="Wingdings"/>
              <a:buChar char=""/>
              <a:defRPr/>
            </a:pPr>
            <a:r>
              <a:rPr lang="en-US" sz="1550" i="1" dirty="0"/>
              <a:t>Empower or emancipate ourselves as individuals (and then it is close to self-development) or to empower/emancipate ourselves within the context of our social groups.</a:t>
            </a:r>
          </a:p>
          <a:p>
            <a:pPr marL="0" indent="0" algn="r" fontAlgn="auto">
              <a:spcAft>
                <a:spcPts val="0"/>
              </a:spcAft>
              <a:buFont typeface="Wingdings"/>
              <a:buNone/>
              <a:defRPr/>
            </a:pPr>
            <a:r>
              <a:rPr lang="en-US" sz="1550" i="1" dirty="0"/>
              <a:t>				(Moon, 1999, pp23)</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err="1">
                <a:solidFill>
                  <a:schemeClr val="accent1"/>
                </a:solidFill>
              </a:rPr>
              <a:t>Adlewyrchu</a:t>
            </a:r>
            <a:r>
              <a:rPr lang="en-GB" dirty="0">
                <a:solidFill>
                  <a:schemeClr val="accent1"/>
                </a:solidFill>
              </a:rPr>
              <a:t> </a:t>
            </a:r>
            <a:r>
              <a:rPr lang="en-GB" dirty="0" err="1">
                <a:solidFill>
                  <a:schemeClr val="accent1"/>
                </a:solidFill>
              </a:rPr>
              <a:t>Beirniadol</a:t>
            </a:r>
            <a:r>
              <a:rPr lang="en-GB" dirty="0">
                <a:solidFill>
                  <a:schemeClr val="accent1"/>
                </a:solidFill>
              </a:rPr>
              <a:t/>
            </a:r>
            <a:br>
              <a:rPr lang="en-GB" dirty="0">
                <a:solidFill>
                  <a:schemeClr val="accent1"/>
                </a:solidFill>
              </a:rPr>
            </a:br>
            <a:r>
              <a:rPr lang="en-GB" dirty="0"/>
              <a:t>Critical Reflection </a:t>
            </a:r>
            <a:endParaRPr lang="en-US" dirty="0"/>
          </a:p>
        </p:txBody>
      </p:sp>
      <p:sp>
        <p:nvSpPr>
          <p:cNvPr id="3" name="Content Placeholder 2"/>
          <p:cNvSpPr>
            <a:spLocks noGrp="1"/>
          </p:cNvSpPr>
          <p:nvPr>
            <p:ph idx="1"/>
          </p:nvPr>
        </p:nvSpPr>
        <p:spPr>
          <a:xfrm>
            <a:off x="611188" y="4005263"/>
            <a:ext cx="7345362" cy="2592387"/>
          </a:xfrm>
        </p:spPr>
        <p:style>
          <a:lnRef idx="2">
            <a:schemeClr val="accent1"/>
          </a:lnRef>
          <a:fillRef idx="1">
            <a:schemeClr val="lt1"/>
          </a:fillRef>
          <a:effectRef idx="0">
            <a:schemeClr val="accent1"/>
          </a:effectRef>
          <a:fontRef idx="minor">
            <a:schemeClr val="dk1"/>
          </a:fontRef>
        </p:style>
        <p:txBody>
          <a:bodyPr>
            <a:normAutofit lnSpcReduction="10000"/>
          </a:bodyPr>
          <a:lstStyle/>
          <a:p>
            <a:pPr marL="274320" indent="-274320" fontAlgn="auto">
              <a:spcAft>
                <a:spcPts val="0"/>
              </a:spcAft>
              <a:buFont typeface="Wingdings"/>
              <a:buChar char=""/>
              <a:defRPr/>
            </a:pPr>
            <a:r>
              <a:rPr lang="en-US" dirty="0"/>
              <a:t>“… the core difference between whether a person repeats the same experience several times becoming highly proficient at one </a:t>
            </a:r>
            <a:r>
              <a:rPr lang="en-US" dirty="0" err="1"/>
              <a:t>behaviour</a:t>
            </a:r>
            <a:r>
              <a:rPr lang="en-US" dirty="0"/>
              <a:t>, or learns from experience in such a way that he or she is cognitively or affectively changed.”</a:t>
            </a:r>
          </a:p>
          <a:p>
            <a:pPr marL="274320" indent="-274320" fontAlgn="auto">
              <a:spcAft>
                <a:spcPts val="0"/>
              </a:spcAft>
              <a:buFont typeface="Wingdings"/>
              <a:buChar char=""/>
              <a:defRPr/>
            </a:pPr>
            <a:endParaRPr lang="en-US" dirty="0"/>
          </a:p>
          <a:p>
            <a:pPr marL="0" indent="0" algn="r" fontAlgn="auto">
              <a:spcAft>
                <a:spcPts val="0"/>
              </a:spcAft>
              <a:buFont typeface="Wingdings"/>
              <a:buNone/>
              <a:defRPr/>
            </a:pPr>
            <a:r>
              <a:rPr lang="en-US" dirty="0"/>
              <a:t>(Boyd and </a:t>
            </a:r>
            <a:r>
              <a:rPr lang="en-US" dirty="0" err="1"/>
              <a:t>Fale</a:t>
            </a:r>
            <a:r>
              <a:rPr lang="en-US" dirty="0"/>
              <a:t>, 1983)</a:t>
            </a:r>
          </a:p>
        </p:txBody>
      </p:sp>
      <p:pic>
        <p:nvPicPr>
          <p:cNvPr id="18436" name="Picture 2" descr="C:\Users\TERRY\AppData\Local\Microsoft\Windows\INetCache\IE\RCMPPI9Y\photo[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52775" y="1628775"/>
            <a:ext cx="1935163" cy="193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282700"/>
          </a:xfrm>
        </p:spPr>
        <p:txBody>
          <a:bodyPr>
            <a:noAutofit/>
          </a:bodyPr>
          <a:lstStyle/>
          <a:p>
            <a:pPr algn="ctr" fontAlgn="auto">
              <a:spcAft>
                <a:spcPts val="0"/>
              </a:spcAft>
              <a:defRPr/>
            </a:pPr>
            <a:r>
              <a:rPr lang="en-GB" sz="3600" dirty="0">
                <a:solidFill>
                  <a:schemeClr val="accent1"/>
                </a:solidFill>
              </a:rPr>
              <a:t>Her? </a:t>
            </a:r>
            <a:r>
              <a:rPr lang="en-GB" sz="3600" dirty="0"/>
              <a:t/>
            </a:r>
            <a:br>
              <a:rPr lang="en-GB" sz="3600" dirty="0"/>
            </a:br>
            <a:r>
              <a:rPr lang="en-GB" sz="3600" dirty="0"/>
              <a:t>Challenge?</a:t>
            </a:r>
          </a:p>
        </p:txBody>
      </p:sp>
      <p:sp>
        <p:nvSpPr>
          <p:cNvPr id="3" name="Content Placeholder 2"/>
          <p:cNvSpPr>
            <a:spLocks noGrp="1"/>
          </p:cNvSpPr>
          <p:nvPr>
            <p:ph sz="half" idx="1"/>
          </p:nvPr>
        </p:nvSpPr>
        <p:spPr>
          <a:xfrm>
            <a:off x="468313" y="1844675"/>
            <a:ext cx="3816350" cy="3384550"/>
          </a:xfrm>
        </p:spPr>
        <p:style>
          <a:lnRef idx="2">
            <a:schemeClr val="accent1"/>
          </a:lnRef>
          <a:fillRef idx="1">
            <a:schemeClr val="lt1"/>
          </a:fillRef>
          <a:effectRef idx="0">
            <a:schemeClr val="accent1"/>
          </a:effectRef>
          <a:fontRef idx="minor">
            <a:schemeClr val="dk1"/>
          </a:fontRef>
        </p:style>
        <p:txBody>
          <a:bodyPr>
            <a:normAutofit/>
          </a:bodyPr>
          <a:lstStyle/>
          <a:p>
            <a:pPr marL="274320" indent="-274320" fontAlgn="auto">
              <a:spcAft>
                <a:spcPts val="0"/>
              </a:spcAft>
              <a:buFont typeface="Wingdings"/>
              <a:buChar char=""/>
              <a:defRPr/>
            </a:pPr>
            <a:r>
              <a:rPr lang="en-GB" dirty="0">
                <a:latin typeface="Arial" panose="020B0604020202020204" pitchFamily="34" charset="0"/>
                <a:cs typeface="Arial" panose="020B0604020202020204" pitchFamily="34" charset="0"/>
              </a:rPr>
              <a:t>Proses </a:t>
            </a:r>
            <a:r>
              <a:rPr lang="en-GB" dirty="0" err="1">
                <a:latin typeface="Arial" panose="020B0604020202020204" pitchFamily="34" charset="0"/>
                <a:cs typeface="Arial" panose="020B0604020202020204" pitchFamily="34" charset="0"/>
              </a:rPr>
              <a:t>heriol</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Medru</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anghyfforddus</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Ymateb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naturiol</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anwybyddu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esgusodion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amser</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ymarfer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fedru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adlewyrchu’n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716463" y="1844675"/>
            <a:ext cx="3671887" cy="3384550"/>
          </a:xfrm>
        </p:spPr>
        <p:style>
          <a:lnRef idx="2">
            <a:schemeClr val="dk1"/>
          </a:lnRef>
          <a:fillRef idx="1">
            <a:schemeClr val="lt1"/>
          </a:fillRef>
          <a:effectRef idx="0">
            <a:schemeClr val="dk1"/>
          </a:effectRef>
          <a:fontRef idx="minor">
            <a:schemeClr val="dk1"/>
          </a:fontRef>
        </p:style>
        <p:txBody>
          <a:bodyPr>
            <a:normAutofit/>
          </a:bodyPr>
          <a:lstStyle/>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A challenging process</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Can be uncomfortable</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A natural response – to ignore, make excuses, apportion blame</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Time and practice is needed to be able to reflect well</a:t>
            </a:r>
          </a:p>
          <a:p>
            <a:pPr marL="274320" indent="-274320" fontAlgn="auto">
              <a:spcAft>
                <a:spcPts val="0"/>
              </a:spcAft>
              <a:buFont typeface="Wingdings"/>
              <a:buChar char=""/>
              <a:defRPr/>
            </a:pPr>
            <a:endParaRPr lang="en-GB" dirty="0"/>
          </a:p>
        </p:txBody>
      </p:sp>
      <p:pic>
        <p:nvPicPr>
          <p:cNvPr id="19461"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6013" y="5516563"/>
            <a:ext cx="6800850" cy="1352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a:t>Time to Reflect</a:t>
            </a:r>
            <a:br>
              <a:rPr lang="en-GB" dirty="0"/>
            </a:br>
            <a:r>
              <a:rPr lang="en-GB" dirty="0" err="1"/>
              <a:t>Amser</a:t>
            </a:r>
            <a:r>
              <a:rPr lang="en-GB" dirty="0"/>
              <a:t> </a:t>
            </a:r>
            <a:r>
              <a:rPr lang="en-GB" dirty="0" err="1"/>
              <a:t>i</a:t>
            </a:r>
            <a:r>
              <a:rPr lang="en-GB" dirty="0"/>
              <a:t> </a:t>
            </a:r>
            <a:r>
              <a:rPr lang="en-GB" dirty="0" err="1"/>
              <a:t>Adlewyrchu</a:t>
            </a:r>
            <a:endParaRPr lang="en-GB" dirty="0"/>
          </a:p>
        </p:txBody>
      </p:sp>
      <p:sp>
        <p:nvSpPr>
          <p:cNvPr id="20483" name="Content Placeholder 2"/>
          <p:cNvSpPr>
            <a:spLocks noGrp="1"/>
          </p:cNvSpPr>
          <p:nvPr>
            <p:ph sz="quarter" idx="1"/>
          </p:nvPr>
        </p:nvSpPr>
        <p:spPr/>
        <p:style>
          <a:lnRef idx="2">
            <a:schemeClr val="accent1"/>
          </a:lnRef>
          <a:fillRef idx="1">
            <a:schemeClr val="lt1"/>
          </a:fillRef>
          <a:effectRef idx="0">
            <a:schemeClr val="accent1"/>
          </a:effectRef>
          <a:fontRef idx="minor">
            <a:schemeClr val="dk1"/>
          </a:fontRef>
        </p:style>
        <p:txBody>
          <a:bodyPr/>
          <a:lstStyle/>
          <a:p>
            <a:r>
              <a:rPr lang="en-GB" altLang="en-US" dirty="0" err="1"/>
              <a:t>Dewiswch</a:t>
            </a:r>
            <a:r>
              <a:rPr lang="en-GB" altLang="en-US" dirty="0"/>
              <a:t> garden.</a:t>
            </a:r>
          </a:p>
          <a:p>
            <a:r>
              <a:rPr lang="en-GB" altLang="en-US" dirty="0" err="1"/>
              <a:t>Meddyliwch</a:t>
            </a:r>
            <a:r>
              <a:rPr lang="en-GB" altLang="en-US" dirty="0"/>
              <a:t> am </a:t>
            </a:r>
            <a:r>
              <a:rPr lang="en-GB" altLang="en-US" dirty="0" err="1"/>
              <a:t>eich</a:t>
            </a:r>
            <a:r>
              <a:rPr lang="en-GB" altLang="en-US" dirty="0"/>
              <a:t> </a:t>
            </a:r>
            <a:r>
              <a:rPr lang="en-GB" altLang="en-US" dirty="0" err="1"/>
              <a:t>dewis</a:t>
            </a:r>
            <a:r>
              <a:rPr lang="en-GB" altLang="en-US" dirty="0"/>
              <a:t>. </a:t>
            </a:r>
            <a:r>
              <a:rPr lang="en-GB" altLang="en-US" dirty="0" err="1"/>
              <a:t>Gwnewch</a:t>
            </a:r>
            <a:r>
              <a:rPr lang="en-GB" altLang="en-US" dirty="0"/>
              <a:t> </a:t>
            </a:r>
            <a:r>
              <a:rPr lang="en-GB" altLang="en-US" dirty="0" err="1"/>
              <a:t>nodiadau</a:t>
            </a:r>
            <a:r>
              <a:rPr lang="en-GB" altLang="en-US" dirty="0"/>
              <a:t> </a:t>
            </a:r>
            <a:r>
              <a:rPr lang="en-GB" altLang="en-US" dirty="0" err="1"/>
              <a:t>os</a:t>
            </a:r>
            <a:r>
              <a:rPr lang="en-GB" altLang="en-US" dirty="0"/>
              <a:t> </a:t>
            </a:r>
            <a:r>
              <a:rPr lang="en-GB" altLang="en-US" dirty="0" err="1"/>
              <a:t>dymunwch</a:t>
            </a:r>
            <a:r>
              <a:rPr lang="en-GB" altLang="en-US" dirty="0"/>
              <a:t>.</a:t>
            </a:r>
          </a:p>
          <a:p>
            <a:r>
              <a:rPr lang="en-GB" altLang="en-US" dirty="0" err="1"/>
              <a:t>Trafodwch</a:t>
            </a:r>
            <a:r>
              <a:rPr lang="en-GB" altLang="en-US" dirty="0"/>
              <a:t> </a:t>
            </a:r>
            <a:r>
              <a:rPr lang="en-GB" altLang="en-US" dirty="0" err="1"/>
              <a:t>gyda</a:t>
            </a:r>
            <a:r>
              <a:rPr lang="en-GB" altLang="en-US" dirty="0"/>
              <a:t> </a:t>
            </a:r>
            <a:r>
              <a:rPr lang="en-GB" altLang="en-US" dirty="0" err="1"/>
              <a:t>phartner</a:t>
            </a:r>
            <a:r>
              <a:rPr lang="en-GB" altLang="en-US" dirty="0"/>
              <a:t> am un </a:t>
            </a:r>
            <a:r>
              <a:rPr lang="en-GB" altLang="en-US" dirty="0" err="1"/>
              <a:t>munud</a:t>
            </a:r>
            <a:r>
              <a:rPr lang="en-GB" altLang="en-US" dirty="0"/>
              <a:t> </a:t>
            </a:r>
            <a:r>
              <a:rPr lang="en-GB" altLang="en-US" dirty="0" err="1"/>
              <a:t>gan</a:t>
            </a:r>
            <a:r>
              <a:rPr lang="en-GB" altLang="en-US" dirty="0"/>
              <a:t> </a:t>
            </a:r>
            <a:r>
              <a:rPr lang="en-GB" altLang="en-US" dirty="0" err="1"/>
              <a:t>adlewyrchu’n</a:t>
            </a:r>
            <a:r>
              <a:rPr lang="en-GB" altLang="en-US" dirty="0"/>
              <a:t> </a:t>
            </a:r>
            <a:r>
              <a:rPr lang="en-GB" altLang="en-US" dirty="0" err="1"/>
              <a:t>rhydd</a:t>
            </a:r>
            <a:r>
              <a:rPr lang="en-GB" altLang="en-US" dirty="0"/>
              <a:t> </a:t>
            </a:r>
            <a:r>
              <a:rPr lang="en-GB" altLang="en-US" dirty="0" err="1"/>
              <a:t>ar</a:t>
            </a:r>
            <a:r>
              <a:rPr lang="en-GB" altLang="en-US" dirty="0"/>
              <a:t> y </a:t>
            </a:r>
            <a:r>
              <a:rPr lang="en-GB" altLang="en-US" dirty="0" err="1"/>
              <a:t>digwyddiad</a:t>
            </a:r>
            <a:r>
              <a:rPr lang="en-GB" altLang="en-US" dirty="0"/>
              <a:t>. </a:t>
            </a:r>
          </a:p>
          <a:p>
            <a:pPr marL="0" indent="0">
              <a:buNone/>
            </a:pPr>
            <a:endParaRPr lang="en-GB" altLang="en-US" dirty="0"/>
          </a:p>
        </p:txBody>
      </p:sp>
      <p:sp>
        <p:nvSpPr>
          <p:cNvPr id="20484" name="Content Placeholder 3"/>
          <p:cNvSpPr>
            <a:spLocks noGrp="1"/>
          </p:cNvSpPr>
          <p:nvPr>
            <p:ph sz="quarter" idx="2"/>
          </p:nvPr>
        </p:nvSpPr>
        <p:spPr>
          <a:xfrm>
            <a:off x="4270375" y="1600200"/>
            <a:ext cx="3657600" cy="4572000"/>
          </a:xfrm>
        </p:spPr>
        <p:style>
          <a:lnRef idx="2">
            <a:schemeClr val="dk1"/>
          </a:lnRef>
          <a:fillRef idx="1">
            <a:schemeClr val="lt1"/>
          </a:fillRef>
          <a:effectRef idx="0">
            <a:schemeClr val="dk1"/>
          </a:effectRef>
          <a:fontRef idx="minor">
            <a:schemeClr val="dk1"/>
          </a:fontRef>
        </p:style>
        <p:txBody>
          <a:bodyPr/>
          <a:lstStyle/>
          <a:p>
            <a:r>
              <a:rPr lang="en-GB" altLang="en-US" dirty="0"/>
              <a:t>Choose a card from the bag. </a:t>
            </a:r>
          </a:p>
          <a:p>
            <a:r>
              <a:rPr lang="en-GB" altLang="en-US" dirty="0"/>
              <a:t>Spend some time thinking about your event. You may make notes if you wish.</a:t>
            </a:r>
          </a:p>
          <a:p>
            <a:r>
              <a:rPr lang="en-GB" altLang="en-US" dirty="0"/>
              <a:t>Discuss with your partner for around a minute. Reflect freely on the event you have chosen.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a:t>Dialogic Reflection</a:t>
            </a:r>
            <a:endParaRPr lang="en-US" dirty="0"/>
          </a:p>
        </p:txBody>
      </p:sp>
      <p:pic>
        <p:nvPicPr>
          <p:cNvPr id="21507" name="Picture 2" descr="http://jalt-publications.org/old_tlt/2002/07/graves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1524000"/>
            <a:ext cx="5907088"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620688"/>
            <a:ext cx="7467600" cy="592412"/>
          </a:xfrm>
        </p:spPr>
        <p:txBody>
          <a:bodyPr>
            <a:normAutofit/>
          </a:bodyPr>
          <a:lstStyle/>
          <a:p>
            <a:pPr algn="ctr" fontAlgn="auto">
              <a:spcAft>
                <a:spcPts val="0"/>
              </a:spcAft>
              <a:defRPr/>
            </a:pPr>
            <a:r>
              <a:rPr lang="en-GB" sz="2800" dirty="0">
                <a:latin typeface="Arial" panose="020B0604020202020204" pitchFamily="34" charset="0"/>
                <a:cs typeface="Arial" panose="020B0604020202020204" pitchFamily="34" charset="0"/>
              </a:rPr>
              <a:t>Kolb’s Experiential Learning Theory</a:t>
            </a:r>
          </a:p>
        </p:txBody>
      </p:sp>
      <p:sp>
        <p:nvSpPr>
          <p:cNvPr id="4" name="Content Placeholder 3"/>
          <p:cNvSpPr>
            <a:spLocks noGrp="1"/>
          </p:cNvSpPr>
          <p:nvPr>
            <p:ph sz="half" idx="2"/>
          </p:nvPr>
        </p:nvSpPr>
        <p:spPr>
          <a:xfrm>
            <a:off x="4614461" y="1340768"/>
            <a:ext cx="4038600" cy="4896544"/>
          </a:xfrm>
        </p:spPr>
        <p:style>
          <a:lnRef idx="2">
            <a:schemeClr val="dk1"/>
          </a:lnRef>
          <a:fillRef idx="1">
            <a:schemeClr val="lt1"/>
          </a:fillRef>
          <a:effectRef idx="0">
            <a:schemeClr val="dk1"/>
          </a:effectRef>
          <a:fontRef idx="minor">
            <a:schemeClr val="dk1"/>
          </a:fontRef>
        </p:style>
        <p:txBody>
          <a:bodyPr>
            <a:normAutofit/>
          </a:bodyPr>
          <a:lstStyle/>
          <a:p>
            <a:pPr marL="0" indent="0" fontAlgn="auto">
              <a:spcAft>
                <a:spcPts val="0"/>
              </a:spcAft>
              <a:buNone/>
              <a:defRPr/>
            </a:pPr>
            <a:r>
              <a:rPr lang="en-GB" i="1" dirty="0">
                <a:latin typeface="Arial" panose="020B0604020202020204" pitchFamily="34" charset="0"/>
                <a:cs typeface="Arial" panose="020B0604020202020204" pitchFamily="34" charset="0"/>
                <a:hlinkClick r:id="rId3"/>
              </a:rPr>
              <a:t>https://www.youtube.com/watch?v=ObQ2DheGOKA</a:t>
            </a:r>
            <a:endParaRPr lang="en-GB" i="1" dirty="0">
              <a:latin typeface="Arial" panose="020B0604020202020204" pitchFamily="34" charset="0"/>
              <a:cs typeface="Arial" panose="020B0604020202020204" pitchFamily="34" charset="0"/>
            </a:endParaRPr>
          </a:p>
          <a:p>
            <a:pPr fontAlgn="auto">
              <a:spcAft>
                <a:spcPts val="0"/>
              </a:spcAft>
              <a:defRPr/>
            </a:pPr>
            <a:r>
              <a:rPr lang="en-GB" dirty="0">
                <a:latin typeface="Arial" panose="020B0604020202020204" pitchFamily="34" charset="0"/>
                <a:cs typeface="Arial" panose="020B0604020202020204" pitchFamily="34" charset="0"/>
              </a:rPr>
              <a:t>Holistic model of the learning process </a:t>
            </a:r>
          </a:p>
          <a:p>
            <a:pPr fontAlgn="auto">
              <a:spcAft>
                <a:spcPts val="0"/>
              </a:spcAft>
              <a:defRPr/>
            </a:pPr>
            <a:r>
              <a:rPr lang="en-GB" dirty="0">
                <a:latin typeface="Arial" panose="020B0604020202020204" pitchFamily="34" charset="0"/>
                <a:cs typeface="Arial" panose="020B0604020202020204" pitchFamily="34" charset="0"/>
              </a:rPr>
              <a:t>Helping individuals to learn, grow and develop</a:t>
            </a:r>
          </a:p>
          <a:p>
            <a:pPr marL="0" indent="0" fontAlgn="auto">
              <a:spcAft>
                <a:spcPts val="0"/>
              </a:spcAft>
              <a:buNone/>
              <a:defRPr/>
            </a:pPr>
            <a:r>
              <a:rPr lang="en-GB" sz="2000" dirty="0">
                <a:latin typeface="Arial" panose="020B0604020202020204" pitchFamily="34" charset="0"/>
                <a:cs typeface="Arial" panose="020B0604020202020204" pitchFamily="34" charset="0"/>
              </a:rPr>
              <a:t>       (University of Leicester, 2018)</a:t>
            </a:r>
          </a:p>
          <a:p>
            <a:pPr marL="0" indent="0" fontAlgn="auto">
              <a:spcAft>
                <a:spcPts val="0"/>
              </a:spcAft>
              <a:buNone/>
              <a:defRPr/>
            </a:pPr>
            <a:endParaRPr lang="en-GB" sz="2000" dirty="0">
              <a:latin typeface="Arial" panose="020B0604020202020204" pitchFamily="34" charset="0"/>
              <a:cs typeface="Arial" panose="020B0604020202020204" pitchFamily="34" charset="0"/>
            </a:endParaRPr>
          </a:p>
          <a:p>
            <a:pPr fontAlgn="auto">
              <a:spcAft>
                <a:spcPts val="0"/>
              </a:spcAft>
              <a:defRPr/>
            </a:pPr>
            <a:r>
              <a:rPr lang="en-GB" dirty="0">
                <a:latin typeface="Arial" panose="020B0604020202020204" pitchFamily="34" charset="0"/>
                <a:cs typeface="Arial" panose="020B0604020202020204" pitchFamily="34" charset="0"/>
              </a:rPr>
              <a:t>Example of riding a horse and falling off </a:t>
            </a:r>
          </a:p>
          <a:p>
            <a:pPr marL="0" indent="0" fontAlgn="auto">
              <a:spcAft>
                <a:spcPts val="0"/>
              </a:spcAft>
              <a:buNone/>
              <a:defRPr/>
            </a:pPr>
            <a:r>
              <a:rPr lang="en-GB" sz="2000" dirty="0">
                <a:latin typeface="Arial" panose="020B0604020202020204" pitchFamily="34" charset="0"/>
                <a:cs typeface="Arial" panose="020B0604020202020204" pitchFamily="34" charset="0"/>
              </a:rPr>
              <a:t>        (Department of Health, 2004)</a:t>
            </a:r>
            <a:endParaRPr lang="en-GB"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xmlns="" id="{D8E96BD9-65F9-49B3-AC90-44D193BB850B}"/>
              </a:ext>
            </a:extLst>
          </p:cNvPr>
          <p:cNvSpPr txBox="1"/>
          <p:nvPr/>
        </p:nvSpPr>
        <p:spPr>
          <a:xfrm>
            <a:off x="433534" y="1340768"/>
            <a:ext cx="4014936" cy="378565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0" indent="0" fontAlgn="auto">
              <a:spcAft>
                <a:spcPts val="0"/>
              </a:spcAft>
              <a:buNone/>
              <a:defRPr/>
            </a:pPr>
            <a:r>
              <a:rPr lang="en-GB" sz="2000" i="1" dirty="0">
                <a:latin typeface="Arial" panose="020B0604020202020204" pitchFamily="34" charset="0"/>
                <a:cs typeface="Arial" panose="020B0604020202020204" pitchFamily="34" charset="0"/>
                <a:hlinkClick r:id="rId3"/>
              </a:rPr>
              <a:t>https://</a:t>
            </a:r>
            <a:r>
              <a:rPr lang="en-GB" sz="2000" i="1" dirty="0" smtClean="0">
                <a:latin typeface="Arial" panose="020B0604020202020204" pitchFamily="34" charset="0"/>
                <a:cs typeface="Arial" panose="020B0604020202020204" pitchFamily="34" charset="0"/>
                <a:hlinkClick r:id="rId3"/>
              </a:rPr>
              <a:t>www.youtube.com/watch?v=ObQ2DheGOKA</a:t>
            </a:r>
            <a:endParaRPr lang="en-GB" sz="2000" i="1" dirty="0" smtClean="0">
              <a:latin typeface="Arial" panose="020B0604020202020204" pitchFamily="34" charset="0"/>
              <a:cs typeface="Arial" panose="020B0604020202020204" pitchFamily="34" charset="0"/>
            </a:endParaRPr>
          </a:p>
          <a:p>
            <a:pPr marL="0" indent="0" fontAlgn="auto">
              <a:spcAft>
                <a:spcPts val="0"/>
              </a:spcAft>
              <a:buNone/>
              <a:defRPr/>
            </a:pPr>
            <a:endParaRPr lang="en-GB" sz="2000" i="1" dirty="0">
              <a:latin typeface="Arial" panose="020B0604020202020204" pitchFamily="34" charset="0"/>
              <a:cs typeface="Arial" panose="020B0604020202020204" pitchFamily="34" charset="0"/>
            </a:endParaRPr>
          </a:p>
          <a:p>
            <a:pPr marL="285750" indent="-285750" fontAlgn="auto">
              <a:spcAft>
                <a:spcPts val="0"/>
              </a:spcAft>
              <a:buFont typeface="Arial" panose="020B0604020202020204" pitchFamily="34" charset="0"/>
              <a:buChar char="•"/>
              <a:defRPr/>
            </a:pPr>
            <a:r>
              <a:rPr lang="en-GB" sz="2000" i="1" dirty="0" smtClean="0">
                <a:latin typeface="Arial" panose="020B0604020202020204" pitchFamily="34" charset="0"/>
                <a:cs typeface="Arial" panose="020B0604020202020204" pitchFamily="34" charset="0"/>
              </a:rPr>
              <a:t>Model </a:t>
            </a:r>
            <a:r>
              <a:rPr lang="en-GB" sz="2000" i="1" dirty="0" err="1" smtClean="0">
                <a:latin typeface="Arial" panose="020B0604020202020204" pitchFamily="34" charset="0"/>
                <a:cs typeface="Arial" panose="020B0604020202020204" pitchFamily="34" charset="0"/>
              </a:rPr>
              <a:t>holistaidd</a:t>
            </a:r>
            <a:r>
              <a:rPr lang="en-GB" sz="2000" i="1" dirty="0" smtClean="0">
                <a:latin typeface="Arial" panose="020B0604020202020204" pitchFamily="34" charset="0"/>
                <a:cs typeface="Arial" panose="020B0604020202020204" pitchFamily="34" charset="0"/>
              </a:rPr>
              <a:t> </a:t>
            </a:r>
            <a:r>
              <a:rPr lang="en-GB" sz="2000" i="1" dirty="0" err="1" smtClean="0">
                <a:latin typeface="Arial" panose="020B0604020202020204" pitchFamily="34" charset="0"/>
                <a:cs typeface="Arial" panose="020B0604020202020204" pitchFamily="34" charset="0"/>
              </a:rPr>
              <a:t>o’r</a:t>
            </a:r>
            <a:r>
              <a:rPr lang="en-GB" sz="2000" i="1" dirty="0" smtClean="0">
                <a:latin typeface="Arial" panose="020B0604020202020204" pitchFamily="34" charset="0"/>
                <a:cs typeface="Arial" panose="020B0604020202020204" pitchFamily="34" charset="0"/>
              </a:rPr>
              <a:t> broses </a:t>
            </a:r>
            <a:r>
              <a:rPr lang="en-GB" sz="2000" i="1" dirty="0" err="1" smtClean="0">
                <a:latin typeface="Arial" panose="020B0604020202020204" pitchFamily="34" charset="0"/>
                <a:cs typeface="Arial" panose="020B0604020202020204" pitchFamily="34" charset="0"/>
              </a:rPr>
              <a:t>dysgu</a:t>
            </a:r>
            <a:endParaRPr lang="en-GB" sz="2000" i="1" dirty="0" smtClean="0">
              <a:latin typeface="Arial" panose="020B0604020202020204" pitchFamily="34" charset="0"/>
              <a:cs typeface="Arial" panose="020B0604020202020204" pitchFamily="34" charset="0"/>
            </a:endParaRPr>
          </a:p>
          <a:p>
            <a:pPr marL="285750" indent="-285750" fontAlgn="auto">
              <a:spcAft>
                <a:spcPts val="0"/>
              </a:spcAft>
              <a:buFont typeface="Arial" panose="020B0604020202020204" pitchFamily="34" charset="0"/>
              <a:buChar char="•"/>
              <a:defRPr/>
            </a:pPr>
            <a:r>
              <a:rPr lang="en-GB" sz="2000" i="1" dirty="0" err="1" smtClean="0">
                <a:latin typeface="Arial" panose="020B0604020202020204" pitchFamily="34" charset="0"/>
                <a:cs typeface="Arial" panose="020B0604020202020204" pitchFamily="34" charset="0"/>
              </a:rPr>
              <a:t>Cefnogi</a:t>
            </a:r>
            <a:r>
              <a:rPr lang="en-GB" sz="2000" i="1" dirty="0" smtClean="0">
                <a:latin typeface="Arial" panose="020B0604020202020204" pitchFamily="34" charset="0"/>
                <a:cs typeface="Arial" panose="020B0604020202020204" pitchFamily="34" charset="0"/>
              </a:rPr>
              <a:t> </a:t>
            </a:r>
            <a:r>
              <a:rPr lang="en-GB" sz="2000" i="1" dirty="0" err="1" smtClean="0">
                <a:latin typeface="Arial" panose="020B0604020202020204" pitchFamily="34" charset="0"/>
                <a:cs typeface="Arial" panose="020B0604020202020204" pitchFamily="34" charset="0"/>
              </a:rPr>
              <a:t>unigolion</a:t>
            </a:r>
            <a:r>
              <a:rPr lang="en-GB" sz="2000" i="1" dirty="0" smtClean="0">
                <a:latin typeface="Arial" panose="020B0604020202020204" pitchFamily="34" charset="0"/>
                <a:cs typeface="Arial" panose="020B0604020202020204" pitchFamily="34" charset="0"/>
              </a:rPr>
              <a:t> </a:t>
            </a:r>
            <a:r>
              <a:rPr lang="en-GB" sz="2000" i="1" dirty="0" err="1" smtClean="0">
                <a:latin typeface="Arial" panose="020B0604020202020204" pitchFamily="34" charset="0"/>
                <a:cs typeface="Arial" panose="020B0604020202020204" pitchFamily="34" charset="0"/>
              </a:rPr>
              <a:t>i</a:t>
            </a:r>
            <a:r>
              <a:rPr lang="en-GB" sz="2000" i="1" dirty="0" smtClean="0">
                <a:latin typeface="Arial" panose="020B0604020202020204" pitchFamily="34" charset="0"/>
                <a:cs typeface="Arial" panose="020B0604020202020204" pitchFamily="34" charset="0"/>
              </a:rPr>
              <a:t> </a:t>
            </a:r>
            <a:r>
              <a:rPr lang="en-GB" sz="2000" i="1" dirty="0" err="1" smtClean="0">
                <a:latin typeface="Arial" panose="020B0604020202020204" pitchFamily="34" charset="0"/>
                <a:cs typeface="Arial" panose="020B0604020202020204" pitchFamily="34" charset="0"/>
              </a:rPr>
              <a:t>ddysgu</a:t>
            </a:r>
            <a:r>
              <a:rPr lang="en-GB" sz="2000" i="1" dirty="0" smtClean="0">
                <a:latin typeface="Arial" panose="020B0604020202020204" pitchFamily="34" charset="0"/>
                <a:cs typeface="Arial" panose="020B0604020202020204" pitchFamily="34" charset="0"/>
              </a:rPr>
              <a:t> a </a:t>
            </a:r>
            <a:r>
              <a:rPr lang="en-GB" sz="2000" i="1" dirty="0" err="1" smtClean="0">
                <a:latin typeface="Arial" panose="020B0604020202020204" pitchFamily="34" charset="0"/>
                <a:cs typeface="Arial" panose="020B0604020202020204" pitchFamily="34" charset="0"/>
              </a:rPr>
              <a:t>ddatblygu</a:t>
            </a:r>
            <a:endParaRPr lang="en-GB" sz="2000" i="1" dirty="0" smtClean="0">
              <a:latin typeface="Arial" panose="020B0604020202020204" pitchFamily="34" charset="0"/>
              <a:cs typeface="Arial" panose="020B0604020202020204" pitchFamily="34" charset="0"/>
            </a:endParaRPr>
          </a:p>
          <a:p>
            <a:pPr algn="r" fontAlgn="auto">
              <a:spcAft>
                <a:spcPts val="0"/>
              </a:spcAft>
              <a:defRPr/>
            </a:pPr>
            <a:r>
              <a:rPr lang="en-GB" sz="2000" dirty="0">
                <a:latin typeface="Arial" panose="020B0604020202020204" pitchFamily="34" charset="0"/>
                <a:cs typeface="Arial" panose="020B0604020202020204" pitchFamily="34" charset="0"/>
              </a:rPr>
              <a:t> (University of Leicester, 2018</a:t>
            </a:r>
            <a:r>
              <a:rPr lang="en-GB" sz="2000" dirty="0" smtClean="0">
                <a:latin typeface="Arial" panose="020B0604020202020204" pitchFamily="34" charset="0"/>
                <a:cs typeface="Arial" panose="020B0604020202020204" pitchFamily="34" charset="0"/>
              </a:rPr>
              <a:t>)</a:t>
            </a:r>
          </a:p>
          <a:p>
            <a:pPr algn="r" fontAlgn="auto">
              <a:spcAft>
                <a:spcPts val="0"/>
              </a:spcAft>
              <a:defRPr/>
            </a:pPr>
            <a:endParaRPr lang="en-GB" sz="2000" i="1" dirty="0">
              <a:latin typeface="Arial" panose="020B0604020202020204" pitchFamily="34" charset="0"/>
              <a:cs typeface="Arial" panose="020B0604020202020204" pitchFamily="34" charset="0"/>
            </a:endParaRPr>
          </a:p>
          <a:p>
            <a:pPr marL="285750" indent="-285750" fontAlgn="auto">
              <a:spcAft>
                <a:spcPts val="0"/>
              </a:spcAft>
              <a:buFont typeface="Arial" panose="020B0604020202020204" pitchFamily="34" charset="0"/>
              <a:buChar char="•"/>
              <a:defRPr/>
            </a:pPr>
            <a:r>
              <a:rPr lang="en-GB" sz="2000" i="1" dirty="0" err="1" smtClean="0">
                <a:latin typeface="Arial" panose="020B0604020202020204" pitchFamily="34" charset="0"/>
                <a:cs typeface="Arial" panose="020B0604020202020204" pitchFamily="34" charset="0"/>
              </a:rPr>
              <a:t>Esaimpl</a:t>
            </a:r>
            <a:r>
              <a:rPr lang="en-GB" sz="2000" i="1" dirty="0" smtClean="0">
                <a:latin typeface="Arial" panose="020B0604020202020204" pitchFamily="34" charset="0"/>
                <a:cs typeface="Arial" panose="020B0604020202020204" pitchFamily="34" charset="0"/>
              </a:rPr>
              <a:t> o </a:t>
            </a:r>
            <a:r>
              <a:rPr lang="en-GB" sz="2000" i="1" dirty="0" err="1" smtClean="0">
                <a:latin typeface="Arial" panose="020B0604020202020204" pitchFamily="34" charset="0"/>
                <a:cs typeface="Arial" panose="020B0604020202020204" pitchFamily="34" charset="0"/>
              </a:rPr>
              <a:t>cwmpo</a:t>
            </a:r>
            <a:r>
              <a:rPr lang="en-GB" sz="2000" i="1" dirty="0" smtClean="0">
                <a:latin typeface="Arial" panose="020B0604020202020204" pitchFamily="34" charset="0"/>
                <a:cs typeface="Arial" panose="020B0604020202020204" pitchFamily="34" charset="0"/>
              </a:rPr>
              <a:t> o </a:t>
            </a:r>
            <a:r>
              <a:rPr lang="en-GB" sz="2000" i="1" dirty="0" err="1" smtClean="0">
                <a:latin typeface="Arial" panose="020B0604020202020204" pitchFamily="34" charset="0"/>
                <a:cs typeface="Arial" panose="020B0604020202020204" pitchFamily="34" charset="0"/>
              </a:rPr>
              <a:t>ceffyl</a:t>
            </a:r>
            <a:endParaRPr lang="en-GB" sz="2000" i="1" dirty="0" smtClean="0">
              <a:latin typeface="Arial" panose="020B0604020202020204" pitchFamily="34" charset="0"/>
              <a:cs typeface="Arial" panose="020B0604020202020204" pitchFamily="34" charset="0"/>
            </a:endParaRPr>
          </a:p>
          <a:p>
            <a:pPr marL="285750" indent="-285750" algn="r" fontAlgn="auto">
              <a:spcAft>
                <a:spcPts val="0"/>
              </a:spcAft>
              <a:buFont typeface="Arial" panose="020B0604020202020204" pitchFamily="34" charset="0"/>
              <a:buChar char="•"/>
              <a:defRPr/>
            </a:pPr>
            <a:r>
              <a:rPr lang="en-GB" sz="2000" dirty="0">
                <a:latin typeface="Arial" panose="020B0604020202020204" pitchFamily="34" charset="0"/>
                <a:cs typeface="Arial" panose="020B0604020202020204" pitchFamily="34" charset="0"/>
              </a:rPr>
              <a:t> (Department of Health, 2004)</a:t>
            </a:r>
            <a:endParaRPr lang="en-GB" sz="2000" dirty="0" smtClean="0">
              <a:latin typeface="Arial" panose="020B0604020202020204" pitchFamily="34" charset="0"/>
              <a:cs typeface="Arial" panose="020B0604020202020204" pitchFamily="34" charset="0"/>
            </a:endParaRPr>
          </a:p>
          <a:p>
            <a:pPr marL="285750" indent="-285750" fontAlgn="auto">
              <a:spcAft>
                <a:spcPts val="0"/>
              </a:spcAft>
              <a:buFont typeface="Arial" panose="020B0604020202020204" pitchFamily="34" charset="0"/>
              <a:buChar char="•"/>
              <a:defRPr/>
            </a:pPr>
            <a:endParaRPr lang="en-GB" sz="2000" i="1" dirty="0">
              <a:latin typeface="Arial" panose="020B0604020202020204" pitchFamily="34" charset="0"/>
              <a:cs typeface="Arial" panose="020B0604020202020204" pitchFamily="34" charset="0"/>
            </a:endParaRPr>
          </a:p>
        </p:txBody>
      </p:sp>
      <p:pic>
        <p:nvPicPr>
          <p:cNvPr id="9" name="Content Placeholder 8">
            <a:extLst>
              <a:ext uri="{FF2B5EF4-FFF2-40B4-BE49-F238E27FC236}">
                <a16:creationId xmlns:a16="http://schemas.microsoft.com/office/drawing/2014/main" xmlns="" id="{5EE6D4CD-5CEB-47D5-86A4-C9FBB6BCBBEB}"/>
              </a:ext>
            </a:extLst>
          </p:cNvPr>
          <p:cNvPicPr>
            <a:picLocks noGrp="1" noChangeAspect="1"/>
          </p:cNvPicPr>
          <p:nvPr>
            <p:ph sz="quarter" idx="1"/>
          </p:nvPr>
        </p:nvPicPr>
        <p:blipFill rotWithShape="1">
          <a:blip r:embed="rId4" cstate="print">
            <a:extLst>
              <a:ext uri="{28A0092B-C50C-407E-A947-70E740481C1C}">
                <a14:useLocalDpi xmlns:a14="http://schemas.microsoft.com/office/drawing/2010/main" val="0"/>
              </a:ext>
            </a:extLst>
          </a:blip>
          <a:srcRect b="9062"/>
          <a:stretch/>
        </p:blipFill>
        <p:spPr>
          <a:xfrm>
            <a:off x="7633254" y="5729884"/>
            <a:ext cx="1077212" cy="1014856"/>
          </a:xfrm>
        </p:spPr>
      </p:pic>
      <p:sp>
        <p:nvSpPr>
          <p:cNvPr id="10" name="TextBox 9">
            <a:extLst>
              <a:ext uri="{FF2B5EF4-FFF2-40B4-BE49-F238E27FC236}">
                <a16:creationId xmlns:a16="http://schemas.microsoft.com/office/drawing/2014/main" xmlns="" id="{F0D336FA-038B-4B0F-B4B3-13609B00DA2D}"/>
              </a:ext>
            </a:extLst>
          </p:cNvPr>
          <p:cNvSpPr txBox="1"/>
          <p:nvPr/>
        </p:nvSpPr>
        <p:spPr>
          <a:xfrm>
            <a:off x="5796136" y="6214744"/>
            <a:ext cx="2016224" cy="400110"/>
          </a:xfrm>
          <a:prstGeom prst="rect">
            <a:avLst/>
          </a:prstGeom>
          <a:noFill/>
        </p:spPr>
        <p:txBody>
          <a:bodyPr wrap="square" rtlCol="0">
            <a:spAutoFit/>
          </a:bodyPr>
          <a:lstStyle/>
          <a:p>
            <a:r>
              <a:rPr lang="en-GB" sz="2000" dirty="0">
                <a:latin typeface="Arial" panose="020B0604020202020204" pitchFamily="34" charset="0"/>
              </a:rPr>
              <a:t>(</a:t>
            </a:r>
            <a:r>
              <a:rPr lang="en-GB" sz="2000" dirty="0" err="1">
                <a:latin typeface="Arial" panose="020B0604020202020204" pitchFamily="34" charset="0"/>
              </a:rPr>
              <a:t>Ubisafe</a:t>
            </a:r>
            <a:r>
              <a:rPr lang="en-GB" sz="2000" dirty="0">
                <a:latin typeface="Arial" panose="020B0604020202020204" pitchFamily="34" charset="0"/>
              </a:rPr>
              <a:t>, 2018)</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08154"/>
            <a:ext cx="8147050" cy="609483"/>
          </a:xfrm>
        </p:spPr>
        <p:txBody>
          <a:bodyPr>
            <a:noAutofit/>
          </a:bodyPr>
          <a:lstStyle/>
          <a:p>
            <a:pPr algn="ctr" fontAlgn="auto">
              <a:spcAft>
                <a:spcPts val="0"/>
              </a:spcAft>
              <a:defRPr/>
            </a:pPr>
            <a:r>
              <a:rPr lang="en-GB" sz="2800" dirty="0">
                <a:latin typeface="Arial" panose="020B0604020202020204" pitchFamily="34" charset="0"/>
                <a:cs typeface="Arial" panose="020B0604020202020204" pitchFamily="34" charset="0"/>
              </a:rPr>
              <a:t>Kolb’s Experiential Learning Cycle</a:t>
            </a:r>
          </a:p>
        </p:txBody>
      </p:sp>
      <p:sp>
        <p:nvSpPr>
          <p:cNvPr id="8" name="Content Placeholder 7"/>
          <p:cNvSpPr>
            <a:spLocks noGrp="1"/>
          </p:cNvSpPr>
          <p:nvPr>
            <p:ph sz="quarter" idx="1"/>
          </p:nvPr>
        </p:nvSpPr>
        <p:spPr>
          <a:xfrm>
            <a:off x="4556787" y="1417637"/>
            <a:ext cx="4032250" cy="5170488"/>
          </a:xfrm>
        </p:spPr>
        <p:txBody>
          <a:bodyPr>
            <a:normAutofit/>
          </a:bodyPr>
          <a:lstStyle/>
          <a:p>
            <a:pPr marL="274320" indent="-274320" fontAlgn="auto">
              <a:spcAft>
                <a:spcPts val="0"/>
              </a:spcAft>
              <a:buFont typeface="Wingdings"/>
              <a:buChar char=""/>
              <a:defRPr/>
            </a:pPr>
            <a:r>
              <a:rPr lang="en-GB" dirty="0"/>
              <a:t> </a:t>
            </a:r>
            <a:r>
              <a:rPr lang="en-GB" altLang="en-US" dirty="0"/>
              <a:t>It is possible to enter the cycle at any stage </a:t>
            </a:r>
          </a:p>
          <a:p>
            <a:pPr marL="274320" indent="-274320" fontAlgn="auto">
              <a:spcAft>
                <a:spcPts val="0"/>
              </a:spcAft>
              <a:buFont typeface="Wingdings"/>
              <a:buChar char=""/>
              <a:defRPr/>
            </a:pPr>
            <a:r>
              <a:rPr lang="en-GB" dirty="0"/>
              <a:t> Important for all four stages to be completed for effective learning </a:t>
            </a:r>
            <a:endParaRPr lang="en-GB" dirty="0" smtClean="0"/>
          </a:p>
          <a:p>
            <a:pPr marL="274320" indent="-274320" fontAlgn="auto">
              <a:spcAft>
                <a:spcPts val="0"/>
              </a:spcAft>
              <a:buFont typeface="Wingdings"/>
              <a:buChar char=""/>
              <a:defRPr/>
            </a:pPr>
            <a:endParaRPr lang="en-GB" dirty="0"/>
          </a:p>
          <a:p>
            <a:pPr marL="274320" indent="-274320" fontAlgn="auto">
              <a:spcAft>
                <a:spcPts val="0"/>
              </a:spcAft>
              <a:buFont typeface="Wingdings"/>
              <a:buChar char=""/>
              <a:defRPr/>
            </a:pPr>
            <a:r>
              <a:rPr lang="en-GB" i="1" dirty="0" err="1" smtClean="0"/>
              <a:t>Mae’n</a:t>
            </a:r>
            <a:r>
              <a:rPr lang="en-GB" i="1" dirty="0" smtClean="0"/>
              <a:t> </a:t>
            </a:r>
            <a:r>
              <a:rPr lang="en-GB" i="1" dirty="0" err="1" smtClean="0"/>
              <a:t>bosib</a:t>
            </a:r>
            <a:r>
              <a:rPr lang="en-GB" i="1" dirty="0" smtClean="0"/>
              <a:t> </a:t>
            </a:r>
            <a:r>
              <a:rPr lang="en-GB" i="1" dirty="0" err="1" smtClean="0"/>
              <a:t>i</a:t>
            </a:r>
            <a:r>
              <a:rPr lang="en-GB" i="1" dirty="0" smtClean="0"/>
              <a:t> </a:t>
            </a:r>
            <a:r>
              <a:rPr lang="en-GB" i="1" dirty="0" err="1" smtClean="0"/>
              <a:t>ymuno</a:t>
            </a:r>
            <a:r>
              <a:rPr lang="en-GB" i="1" dirty="0" smtClean="0"/>
              <a:t> </a:t>
            </a:r>
            <a:r>
              <a:rPr lang="en-GB" i="1" dirty="0" err="1" smtClean="0"/>
              <a:t>a’r</a:t>
            </a:r>
            <a:r>
              <a:rPr lang="en-GB" i="1" dirty="0" smtClean="0"/>
              <a:t> </a:t>
            </a:r>
            <a:r>
              <a:rPr lang="en-GB" i="1" dirty="0" err="1" smtClean="0"/>
              <a:t>cylch</a:t>
            </a:r>
            <a:r>
              <a:rPr lang="en-GB" i="1" dirty="0" smtClean="0"/>
              <a:t> </a:t>
            </a:r>
            <a:r>
              <a:rPr lang="en-GB" i="1" dirty="0" err="1" smtClean="0"/>
              <a:t>ar</a:t>
            </a:r>
            <a:r>
              <a:rPr lang="en-GB" i="1" dirty="0" smtClean="0"/>
              <a:t> </a:t>
            </a:r>
            <a:r>
              <a:rPr lang="en-GB" i="1" dirty="0" err="1" smtClean="0"/>
              <a:t>unrhyw</a:t>
            </a:r>
            <a:r>
              <a:rPr lang="en-GB" i="1" dirty="0" smtClean="0"/>
              <a:t> </a:t>
            </a:r>
            <a:r>
              <a:rPr lang="en-GB" i="1" dirty="0" err="1" smtClean="0"/>
              <a:t>adeg</a:t>
            </a:r>
            <a:endParaRPr lang="en-GB" i="1" dirty="0" smtClean="0"/>
          </a:p>
          <a:p>
            <a:pPr marL="274320" indent="-274320" fontAlgn="auto">
              <a:spcAft>
                <a:spcPts val="0"/>
              </a:spcAft>
              <a:buFont typeface="Wingdings"/>
              <a:buChar char=""/>
              <a:defRPr/>
            </a:pPr>
            <a:r>
              <a:rPr lang="en-GB" i="1" dirty="0" err="1" smtClean="0"/>
              <a:t>Pwysig</a:t>
            </a:r>
            <a:r>
              <a:rPr lang="en-GB" i="1" dirty="0" smtClean="0"/>
              <a:t> </a:t>
            </a:r>
            <a:r>
              <a:rPr lang="en-GB" i="1" dirty="0" err="1" smtClean="0"/>
              <a:t>i</a:t>
            </a:r>
            <a:r>
              <a:rPr lang="en-GB" i="1" dirty="0" smtClean="0"/>
              <a:t> bob </a:t>
            </a:r>
            <a:r>
              <a:rPr lang="en-GB" i="1" dirty="0" err="1" smtClean="0"/>
              <a:t>rhan</a:t>
            </a:r>
            <a:r>
              <a:rPr lang="en-GB" i="1" dirty="0" smtClean="0"/>
              <a:t> </a:t>
            </a:r>
            <a:r>
              <a:rPr lang="en-GB" i="1" dirty="0" err="1" smtClean="0"/>
              <a:t>gael</a:t>
            </a:r>
            <a:r>
              <a:rPr lang="en-GB" i="1" dirty="0" smtClean="0"/>
              <a:t> </a:t>
            </a:r>
            <a:r>
              <a:rPr lang="en-GB" i="1" dirty="0" err="1" smtClean="0"/>
              <a:t>eu</a:t>
            </a:r>
            <a:r>
              <a:rPr lang="en-GB" i="1" dirty="0" smtClean="0"/>
              <a:t> </a:t>
            </a:r>
            <a:r>
              <a:rPr lang="en-GB" i="1" dirty="0" err="1" smtClean="0"/>
              <a:t>cyflawni</a:t>
            </a:r>
            <a:r>
              <a:rPr lang="en-GB" i="1" dirty="0" smtClean="0"/>
              <a:t> </a:t>
            </a:r>
            <a:endParaRPr lang="en-GB" i="1" dirty="0"/>
          </a:p>
        </p:txBody>
      </p:sp>
      <p:pic>
        <p:nvPicPr>
          <p:cNvPr id="4" name="Picture 3">
            <a:extLst>
              <a:ext uri="{FF2B5EF4-FFF2-40B4-BE49-F238E27FC236}">
                <a16:creationId xmlns:a16="http://schemas.microsoft.com/office/drawing/2014/main" xmlns="" id="{157D9437-294F-48C8-A8F5-0627A7D7D6B0}"/>
              </a:ext>
            </a:extLst>
          </p:cNvPr>
          <p:cNvPicPr>
            <a:picLocks noChangeAspect="1"/>
          </p:cNvPicPr>
          <p:nvPr/>
        </p:nvPicPr>
        <p:blipFill rotWithShape="1">
          <a:blip r:embed="rId3">
            <a:extLst>
              <a:ext uri="{28A0092B-C50C-407E-A947-70E740481C1C}">
                <a14:useLocalDpi xmlns:a14="http://schemas.microsoft.com/office/drawing/2010/main" val="0"/>
              </a:ext>
            </a:extLst>
          </a:blip>
          <a:srcRect r="-1659" b="12276"/>
          <a:stretch/>
        </p:blipFill>
        <p:spPr>
          <a:xfrm>
            <a:off x="258161" y="1781612"/>
            <a:ext cx="4497666" cy="4277835"/>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27A7FCB-27FA-45DC-94CE-FE8CACFBC894}"/>
              </a:ext>
            </a:extLst>
          </p:cNvPr>
          <p:cNvSpPr>
            <a:spLocks noGrp="1"/>
          </p:cNvSpPr>
          <p:nvPr>
            <p:ph type="title"/>
          </p:nvPr>
        </p:nvSpPr>
        <p:spPr>
          <a:xfrm>
            <a:off x="707435" y="510490"/>
            <a:ext cx="7467600" cy="508918"/>
          </a:xfrm>
        </p:spPr>
        <p:txBody>
          <a:bodyPr>
            <a:normAutofit fontScale="90000"/>
          </a:bodyPr>
          <a:lstStyle/>
          <a:p>
            <a:pPr algn="ctr"/>
            <a:r>
              <a:rPr lang="en-GB" sz="2800" dirty="0">
                <a:latin typeface="Arial" panose="020B0604020202020204" pitchFamily="34" charset="0"/>
                <a:cs typeface="Arial" panose="020B0604020202020204" pitchFamily="34" charset="0"/>
              </a:rPr>
              <a:t>Task – Kolb’s Experiential Learning Cycle</a:t>
            </a:r>
          </a:p>
        </p:txBody>
      </p:sp>
      <p:graphicFrame>
        <p:nvGraphicFramePr>
          <p:cNvPr id="5" name="Table 4">
            <a:extLst>
              <a:ext uri="{FF2B5EF4-FFF2-40B4-BE49-F238E27FC236}">
                <a16:creationId xmlns:a16="http://schemas.microsoft.com/office/drawing/2014/main" xmlns="" id="{42248CE3-7757-452B-ABE2-2396E54BDA06}"/>
              </a:ext>
            </a:extLst>
          </p:cNvPr>
          <p:cNvGraphicFramePr>
            <a:graphicFrameLocks noGrp="1"/>
          </p:cNvGraphicFramePr>
          <p:nvPr>
            <p:extLst>
              <p:ext uri="{D42A27DB-BD31-4B8C-83A1-F6EECF244321}">
                <p14:modId xmlns:p14="http://schemas.microsoft.com/office/powerpoint/2010/main" val="492396617"/>
              </p:ext>
            </p:extLst>
          </p:nvPr>
        </p:nvGraphicFramePr>
        <p:xfrm>
          <a:off x="982079" y="1183819"/>
          <a:ext cx="6918312" cy="3230880"/>
        </p:xfrm>
        <a:graphic>
          <a:graphicData uri="http://schemas.openxmlformats.org/drawingml/2006/table">
            <a:tbl>
              <a:tblPr firstRow="1" bandRow="1">
                <a:tableStyleId>{5C22544A-7EE6-4342-B048-85BDC9FD1C3A}</a:tableStyleId>
              </a:tblPr>
              <a:tblGrid>
                <a:gridCol w="1733736">
                  <a:extLst>
                    <a:ext uri="{9D8B030D-6E8A-4147-A177-3AD203B41FA5}">
                      <a16:colId xmlns:a16="http://schemas.microsoft.com/office/drawing/2014/main" xmlns="" val="3302759981"/>
                    </a:ext>
                  </a:extLst>
                </a:gridCol>
                <a:gridCol w="2664296">
                  <a:extLst>
                    <a:ext uri="{9D8B030D-6E8A-4147-A177-3AD203B41FA5}">
                      <a16:colId xmlns:a16="http://schemas.microsoft.com/office/drawing/2014/main" xmlns="" val="4169363750"/>
                    </a:ext>
                  </a:extLst>
                </a:gridCol>
                <a:gridCol w="2520280">
                  <a:extLst>
                    <a:ext uri="{9D8B030D-6E8A-4147-A177-3AD203B41FA5}">
                      <a16:colId xmlns:a16="http://schemas.microsoft.com/office/drawing/2014/main" xmlns="" val="2825971985"/>
                    </a:ext>
                  </a:extLst>
                </a:gridCol>
              </a:tblGrid>
              <a:tr h="244518">
                <a:tc>
                  <a:txBody>
                    <a:bodyPr/>
                    <a:lstStyle/>
                    <a:p>
                      <a:r>
                        <a:rPr kumimoji="0" lang="en-GB" sz="1400" b="1" kern="1200" dirty="0">
                          <a:solidFill>
                            <a:schemeClr val="lt1"/>
                          </a:solidFill>
                          <a:effectLst/>
                          <a:latin typeface="Arial" panose="020B0604020202020204" pitchFamily="34" charset="0"/>
                          <a:ea typeface="+mn-ea"/>
                          <a:cs typeface="Arial" panose="020B0604020202020204" pitchFamily="34" charset="0"/>
                        </a:rPr>
                        <a:t>Stages of Experiential Learning Cycle</a:t>
                      </a:r>
                      <a:endParaRPr lang="en-GB" sz="1400" dirty="0">
                        <a:latin typeface="Arial" panose="020B0604020202020204" pitchFamily="34" charset="0"/>
                        <a:cs typeface="Arial" panose="020B0604020202020204" pitchFamily="34" charset="0"/>
                      </a:endParaRPr>
                    </a:p>
                  </a:txBody>
                  <a:tcPr/>
                </a:tc>
                <a:tc>
                  <a:txBody>
                    <a:bodyPr/>
                    <a:lstStyle/>
                    <a:p>
                      <a:r>
                        <a:rPr kumimoji="0" lang="en-GB" sz="1400" b="1" kern="1200" dirty="0">
                          <a:solidFill>
                            <a:schemeClr val="lt1"/>
                          </a:solidFill>
                          <a:effectLst/>
                          <a:latin typeface="Arial" panose="020B0604020202020204" pitchFamily="34" charset="0"/>
                          <a:ea typeface="+mn-ea"/>
                          <a:cs typeface="Arial" panose="020B0604020202020204" pitchFamily="34" charset="0"/>
                        </a:rPr>
                        <a:t>Example of using Kolb’s Learning cycle</a:t>
                      </a:r>
                      <a:endParaRPr lang="en-GB" sz="1400" dirty="0">
                        <a:latin typeface="Arial" panose="020B0604020202020204" pitchFamily="34" charset="0"/>
                        <a:cs typeface="Arial" panose="020B0604020202020204" pitchFamily="34" charset="0"/>
                      </a:endParaRPr>
                    </a:p>
                  </a:txBody>
                  <a:tcPr/>
                </a:tc>
                <a:tc>
                  <a:txBody>
                    <a:bodyPr/>
                    <a:lstStyle/>
                    <a:p>
                      <a:r>
                        <a:rPr lang="en-GB" sz="1400" dirty="0">
                          <a:latin typeface="Arial" panose="020B0604020202020204" pitchFamily="34" charset="0"/>
                          <a:cs typeface="Arial" panose="020B0604020202020204" pitchFamily="34" charset="0"/>
                        </a:rPr>
                        <a:t>Barriers to overcome </a:t>
                      </a:r>
                    </a:p>
                  </a:txBody>
                  <a:tcPr/>
                </a:tc>
                <a:extLst>
                  <a:ext uri="{0D108BD9-81ED-4DB2-BD59-A6C34878D82A}">
                    <a16:rowId xmlns:a16="http://schemas.microsoft.com/office/drawing/2014/main" xmlns="" val="2337480151"/>
                  </a:ext>
                </a:extLst>
              </a:tr>
              <a:tr h="370888">
                <a:tc>
                  <a:txBody>
                    <a:bodyPr/>
                    <a:lstStyle/>
                    <a:p>
                      <a:r>
                        <a:rPr lang="en-GB" sz="1400" dirty="0">
                          <a:latin typeface="Arial" panose="020B0604020202020204" pitchFamily="34" charset="0"/>
                          <a:cs typeface="Arial" panose="020B0604020202020204" pitchFamily="34" charset="0"/>
                        </a:rPr>
                        <a:t>Concrete Experience</a:t>
                      </a:r>
                    </a:p>
                  </a:txBody>
                  <a:tcPr/>
                </a:tc>
                <a:tc>
                  <a:txBody>
                    <a:bodyPr/>
                    <a:lstStyle/>
                    <a:p>
                      <a:r>
                        <a:rPr lang="en-GB" sz="1400" dirty="0">
                          <a:latin typeface="Arial" panose="020B0604020202020204" pitchFamily="34" charset="0"/>
                          <a:cs typeface="Arial" panose="020B0604020202020204" pitchFamily="34" charset="0"/>
                        </a:rPr>
                        <a:t>Example – You give a 5 minute presentation in class and received low marks for presentation style.</a:t>
                      </a:r>
                    </a:p>
                  </a:txBody>
                  <a:tcPr/>
                </a:tc>
                <a:tc>
                  <a:txBody>
                    <a:bodyPr/>
                    <a:lstStyle/>
                    <a:p>
                      <a:endParaRPr lang="en-GB"/>
                    </a:p>
                  </a:txBody>
                  <a:tcPr/>
                </a:tc>
                <a:extLst>
                  <a:ext uri="{0D108BD9-81ED-4DB2-BD59-A6C34878D82A}">
                    <a16:rowId xmlns:a16="http://schemas.microsoft.com/office/drawing/2014/main" xmlns="" val="2570187242"/>
                  </a:ext>
                </a:extLst>
              </a:tr>
              <a:tr h="370888">
                <a:tc>
                  <a:txBody>
                    <a:bodyPr/>
                    <a:lstStyle/>
                    <a:p>
                      <a:r>
                        <a:rPr lang="en-GB" sz="1400" dirty="0">
                          <a:latin typeface="Arial" panose="020B0604020202020204" pitchFamily="34" charset="0"/>
                          <a:cs typeface="Arial" panose="020B0604020202020204" pitchFamily="34" charset="0"/>
                        </a:rPr>
                        <a:t>Reflective Observation</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xmlns="" val="1605360736"/>
                  </a:ext>
                </a:extLst>
              </a:tr>
              <a:tr h="370888">
                <a:tc>
                  <a:txBody>
                    <a:bodyPr/>
                    <a:lstStyle/>
                    <a:p>
                      <a:r>
                        <a:rPr lang="en-GB" sz="1400" dirty="0">
                          <a:latin typeface="Arial" panose="020B0604020202020204" pitchFamily="34" charset="0"/>
                          <a:cs typeface="Arial" panose="020B0604020202020204" pitchFamily="34" charset="0"/>
                        </a:rPr>
                        <a:t>Abstract Conceptualisation</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xmlns="" val="2394941054"/>
                  </a:ext>
                </a:extLst>
              </a:tr>
              <a:tr h="370888">
                <a:tc>
                  <a:txBody>
                    <a:bodyPr/>
                    <a:lstStyle/>
                    <a:p>
                      <a:r>
                        <a:rPr lang="en-GB" sz="1400" dirty="0">
                          <a:latin typeface="Arial" panose="020B0604020202020204" pitchFamily="34" charset="0"/>
                          <a:cs typeface="Arial" panose="020B0604020202020204" pitchFamily="34" charset="0"/>
                        </a:rPr>
                        <a:t>Active Experimentation</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xmlns="" val="3811769810"/>
                  </a:ext>
                </a:extLst>
              </a:tr>
            </a:tbl>
          </a:graphicData>
        </a:graphic>
      </p:graphicFrame>
      <p:sp>
        <p:nvSpPr>
          <p:cNvPr id="6" name="TextBox 5">
            <a:extLst>
              <a:ext uri="{FF2B5EF4-FFF2-40B4-BE49-F238E27FC236}">
                <a16:creationId xmlns:a16="http://schemas.microsoft.com/office/drawing/2014/main" xmlns="" id="{78F8259E-BFA3-4215-B379-9CC2B1E57739}"/>
              </a:ext>
            </a:extLst>
          </p:cNvPr>
          <p:cNvSpPr txBox="1"/>
          <p:nvPr/>
        </p:nvSpPr>
        <p:spPr>
          <a:xfrm>
            <a:off x="982079" y="4520019"/>
            <a:ext cx="6918312" cy="230832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a:latin typeface="Arial" panose="020B0604020202020204" pitchFamily="34" charset="0"/>
                <a:cs typeface="Arial" panose="020B0604020202020204" pitchFamily="34" charset="0"/>
              </a:rPr>
              <a:t>Identify teaching activities that support different aspects of the learning cycle:</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Concrete Experience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Reflective Observation</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Abstract Conceptualisation</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Active Experimentation </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98985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err="1">
                <a:solidFill>
                  <a:schemeClr val="accent1"/>
                </a:solidFill>
              </a:rPr>
              <a:t>Sgiliau</a:t>
            </a:r>
            <a:r>
              <a:rPr lang="en-GB" dirty="0">
                <a:solidFill>
                  <a:schemeClr val="accent1"/>
                </a:solidFill>
              </a:rPr>
              <a:t> </a:t>
            </a:r>
            <a:r>
              <a:rPr lang="en-GB" dirty="0" err="1">
                <a:solidFill>
                  <a:schemeClr val="accent1"/>
                </a:solidFill>
              </a:rPr>
              <a:t>trosglwyddadwy</a:t>
            </a:r>
            <a:r>
              <a:rPr lang="en-GB" dirty="0">
                <a:solidFill>
                  <a:schemeClr val="accent1"/>
                </a:solidFill>
              </a:rPr>
              <a:t> </a:t>
            </a:r>
            <a:br>
              <a:rPr lang="en-GB" dirty="0">
                <a:solidFill>
                  <a:schemeClr val="accent1"/>
                </a:solidFill>
              </a:rPr>
            </a:br>
            <a:r>
              <a:rPr lang="en-GB" dirty="0"/>
              <a:t>Transferable skills</a:t>
            </a:r>
          </a:p>
        </p:txBody>
      </p:sp>
      <p:sp>
        <p:nvSpPr>
          <p:cNvPr id="3" name="Content Placeholder 2"/>
          <p:cNvSpPr>
            <a:spLocks noGrp="1"/>
          </p:cNvSpPr>
          <p:nvPr>
            <p:ph sz="half" idx="1"/>
          </p:nvPr>
        </p:nvSpPr>
        <p:spPr>
          <a:xfrm>
            <a:off x="457200" y="1600200"/>
            <a:ext cx="3846513" cy="2908300"/>
          </a:xfrm>
        </p:spPr>
        <p:style>
          <a:lnRef idx="2">
            <a:schemeClr val="accent1"/>
          </a:lnRef>
          <a:fillRef idx="1">
            <a:schemeClr val="lt1"/>
          </a:fillRef>
          <a:effectRef idx="0">
            <a:schemeClr val="accent1"/>
          </a:effectRef>
          <a:fontRef idx="minor">
            <a:schemeClr val="dk1"/>
          </a:fontRef>
        </p:style>
        <p:txBody>
          <a:bodyPr>
            <a:normAutofit/>
          </a:bodyPr>
          <a:lstStyle/>
          <a:p>
            <a:pPr marL="365125" indent="-255588">
              <a:spcBef>
                <a:spcPts val="400"/>
              </a:spcBef>
              <a:buClr>
                <a:srgbClr val="2DA2BF"/>
              </a:buClr>
              <a:buSzPct val="68000"/>
              <a:buFont typeface="Wingdings 3" pitchFamily="18" charset="2"/>
              <a:buChar char=""/>
              <a:defRPr/>
            </a:pPr>
            <a:r>
              <a:rPr lang="en-US" altLang="en-US" sz="2800" dirty="0" err="1">
                <a:solidFill>
                  <a:prstClr val="black"/>
                </a:solidFill>
                <a:latin typeface="Arial" panose="020B0604020202020204" pitchFamily="34" charset="0"/>
                <a:cs typeface="Arial" panose="020B0604020202020204" pitchFamily="34" charset="0"/>
              </a:rPr>
              <a:t>datrys</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problemau</a:t>
            </a:r>
            <a:endParaRPr lang="en-US" altLang="en-US" sz="2800" dirty="0">
              <a:solidFill>
                <a:prstClr val="black"/>
              </a:solidFill>
              <a:latin typeface="Arial" panose="020B0604020202020204" pitchFamily="34" charset="0"/>
              <a:cs typeface="Arial" panose="020B0604020202020204" pitchFamily="34" charset="0"/>
            </a:endParaRPr>
          </a:p>
          <a:p>
            <a:pPr marL="365125" indent="-255588">
              <a:spcBef>
                <a:spcPts val="400"/>
              </a:spcBef>
              <a:buClr>
                <a:srgbClr val="2DA2BF"/>
              </a:buClr>
              <a:buSzPct val="68000"/>
              <a:buFont typeface="Wingdings 3" pitchFamily="18" charset="2"/>
              <a:buChar char=""/>
              <a:defRPr/>
            </a:pPr>
            <a:r>
              <a:rPr lang="en-US" altLang="en-US" sz="2800" dirty="0" err="1">
                <a:solidFill>
                  <a:prstClr val="black"/>
                </a:solidFill>
                <a:latin typeface="Arial" panose="020B0604020202020204" pitchFamily="34" charset="0"/>
                <a:cs typeface="Arial" panose="020B0604020202020204" pitchFamily="34" charset="0"/>
              </a:rPr>
              <a:t>rheoli</a:t>
            </a:r>
            <a:r>
              <a:rPr lang="en-US" altLang="en-US" sz="2800" dirty="0">
                <a:solidFill>
                  <a:prstClr val="black"/>
                </a:solidFill>
                <a:latin typeface="Arial" panose="020B0604020202020204" pitchFamily="34" charset="0"/>
                <a:cs typeface="Arial" panose="020B0604020202020204" pitchFamily="34" charset="0"/>
              </a:rPr>
              <a:t> / </a:t>
            </a:r>
            <a:r>
              <a:rPr lang="en-US" altLang="en-US" sz="2800" dirty="0" err="1">
                <a:solidFill>
                  <a:prstClr val="black"/>
                </a:solidFill>
                <a:latin typeface="Arial" panose="020B0604020202020204" pitchFamily="34" charset="0"/>
                <a:cs typeface="Arial" panose="020B0604020202020204" pitchFamily="34" charset="0"/>
              </a:rPr>
              <a:t>trefnu</a:t>
            </a:r>
            <a:endParaRPr lang="en-US" altLang="en-US" sz="2800" dirty="0">
              <a:solidFill>
                <a:prstClr val="black"/>
              </a:solidFill>
              <a:latin typeface="Arial" panose="020B0604020202020204" pitchFamily="34" charset="0"/>
              <a:cs typeface="Arial" panose="020B0604020202020204" pitchFamily="34" charset="0"/>
            </a:endParaRPr>
          </a:p>
          <a:p>
            <a:pPr marL="365125" indent="-255588">
              <a:spcBef>
                <a:spcPts val="400"/>
              </a:spcBef>
              <a:buClr>
                <a:srgbClr val="2DA2BF"/>
              </a:buClr>
              <a:buSzPct val="68000"/>
              <a:buFont typeface="Wingdings 3" pitchFamily="18" charset="2"/>
              <a:buChar char=""/>
              <a:defRPr/>
            </a:pPr>
            <a:r>
              <a:rPr lang="en-US" altLang="en-US" sz="2800" dirty="0" err="1">
                <a:solidFill>
                  <a:prstClr val="black"/>
                </a:solidFill>
                <a:latin typeface="Arial" panose="020B0604020202020204" pitchFamily="34" charset="0"/>
                <a:cs typeface="Arial" panose="020B0604020202020204" pitchFamily="34" charset="0"/>
              </a:rPr>
              <a:t>gwaith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tîm</a:t>
            </a:r>
            <a:r>
              <a:rPr lang="en-US" altLang="en-US" sz="2800" dirty="0">
                <a:solidFill>
                  <a:prstClr val="black"/>
                </a:solidFill>
                <a:latin typeface="Arial" panose="020B0604020202020204" pitchFamily="34" charset="0"/>
                <a:cs typeface="Arial" panose="020B0604020202020204" pitchFamily="34" charset="0"/>
              </a:rPr>
              <a:t>  </a:t>
            </a:r>
          </a:p>
          <a:p>
            <a:pPr marL="365125" indent="-255588">
              <a:spcBef>
                <a:spcPts val="400"/>
              </a:spcBef>
              <a:buClr>
                <a:srgbClr val="2DA2BF"/>
              </a:buClr>
              <a:buSzPct val="68000"/>
              <a:buFont typeface="Wingdings 3" pitchFamily="18" charset="2"/>
              <a:buChar char=""/>
              <a:defRPr/>
            </a:pPr>
            <a:r>
              <a:rPr lang="en-US" altLang="en-US" sz="2800" dirty="0" err="1">
                <a:solidFill>
                  <a:prstClr val="black"/>
                </a:solidFill>
                <a:latin typeface="Arial" panose="020B0604020202020204" pitchFamily="34" charset="0"/>
                <a:cs typeface="Arial" panose="020B0604020202020204" pitchFamily="34" charset="0"/>
              </a:rPr>
              <a:t>cyfathrebu</a:t>
            </a:r>
            <a:endParaRPr lang="en-US" altLang="en-US" sz="2800" dirty="0">
              <a:solidFill>
                <a:prstClr val="black"/>
              </a:solidFill>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endParaRPr lang="en-GB" dirty="0"/>
          </a:p>
        </p:txBody>
      </p:sp>
      <p:sp>
        <p:nvSpPr>
          <p:cNvPr id="4" name="Content Placeholder 3"/>
          <p:cNvSpPr>
            <a:spLocks noGrp="1"/>
          </p:cNvSpPr>
          <p:nvPr>
            <p:ph sz="half" idx="2"/>
          </p:nvPr>
        </p:nvSpPr>
        <p:spPr>
          <a:xfrm>
            <a:off x="4572000" y="1557338"/>
            <a:ext cx="4032250" cy="2951162"/>
          </a:xfrm>
        </p:spPr>
        <p:style>
          <a:lnRef idx="2">
            <a:schemeClr val="dk1"/>
          </a:lnRef>
          <a:fillRef idx="1">
            <a:schemeClr val="lt1"/>
          </a:fillRef>
          <a:effectRef idx="0">
            <a:schemeClr val="dk1"/>
          </a:effectRef>
          <a:fontRef idx="minor">
            <a:schemeClr val="dk1"/>
          </a:fontRef>
        </p:style>
        <p:txBody>
          <a:bodyPr>
            <a:normAutofit/>
          </a:bodyPr>
          <a:lstStyle/>
          <a:p>
            <a:pPr marL="365125" indent="-255588">
              <a:spcBef>
                <a:spcPts val="400"/>
              </a:spcBef>
              <a:buClr>
                <a:srgbClr val="2DA2BF"/>
              </a:buClr>
              <a:buSzPct val="68000"/>
              <a:buFont typeface="Wingdings 3" pitchFamily="18" charset="2"/>
              <a:buChar char=""/>
              <a:defRPr/>
            </a:pPr>
            <a:r>
              <a:rPr lang="en-GB" altLang="en-US" sz="2800" i="1" dirty="0">
                <a:solidFill>
                  <a:prstClr val="black"/>
                </a:solidFill>
                <a:latin typeface="Arial" panose="020B0604020202020204" pitchFamily="34" charset="0"/>
                <a:cs typeface="Arial" panose="020B0604020202020204" pitchFamily="34" charset="0"/>
              </a:rPr>
              <a:t>problem solving</a:t>
            </a:r>
          </a:p>
          <a:p>
            <a:pPr marL="365125" indent="-255588">
              <a:spcBef>
                <a:spcPts val="400"/>
              </a:spcBef>
              <a:buClr>
                <a:srgbClr val="2DA2BF"/>
              </a:buClr>
              <a:buSzPct val="68000"/>
              <a:buFont typeface="Wingdings 3" pitchFamily="18" charset="2"/>
              <a:buChar char=""/>
              <a:defRPr/>
            </a:pPr>
            <a:r>
              <a:rPr lang="en-GB" altLang="en-US" sz="2800" i="1" dirty="0">
                <a:solidFill>
                  <a:prstClr val="black"/>
                </a:solidFill>
                <a:latin typeface="Arial" panose="020B0604020202020204" pitchFamily="34" charset="0"/>
                <a:cs typeface="Arial" panose="020B0604020202020204" pitchFamily="34" charset="0"/>
              </a:rPr>
              <a:t>managing/organising</a:t>
            </a:r>
          </a:p>
          <a:p>
            <a:pPr marL="365125" indent="-255588">
              <a:spcBef>
                <a:spcPts val="400"/>
              </a:spcBef>
              <a:buClr>
                <a:srgbClr val="2DA2BF"/>
              </a:buClr>
              <a:buSzPct val="68000"/>
              <a:buFont typeface="Wingdings 3" pitchFamily="18" charset="2"/>
              <a:buChar char=""/>
              <a:defRPr/>
            </a:pPr>
            <a:r>
              <a:rPr lang="en-GB" altLang="en-US" sz="2800" i="1" dirty="0">
                <a:solidFill>
                  <a:prstClr val="black"/>
                </a:solidFill>
                <a:latin typeface="Arial" panose="020B0604020202020204" pitchFamily="34" charset="0"/>
                <a:cs typeface="Arial" panose="020B0604020202020204" pitchFamily="34" charset="0"/>
              </a:rPr>
              <a:t>team work </a:t>
            </a:r>
          </a:p>
          <a:p>
            <a:pPr marL="365125" indent="-255588">
              <a:spcBef>
                <a:spcPts val="400"/>
              </a:spcBef>
              <a:buClr>
                <a:srgbClr val="2DA2BF"/>
              </a:buClr>
              <a:buSzPct val="68000"/>
              <a:buFont typeface="Wingdings 3" pitchFamily="18" charset="2"/>
              <a:buChar char=""/>
              <a:defRPr/>
            </a:pPr>
            <a:r>
              <a:rPr lang="en-GB" altLang="en-US" sz="2800" i="1" dirty="0">
                <a:solidFill>
                  <a:prstClr val="black"/>
                </a:solidFill>
                <a:latin typeface="Arial" panose="020B0604020202020204" pitchFamily="34" charset="0"/>
                <a:cs typeface="Arial" panose="020B0604020202020204" pitchFamily="34" charset="0"/>
              </a:rPr>
              <a:t>communication</a:t>
            </a:r>
          </a:p>
          <a:p>
            <a:pPr marL="274320" indent="-274320" fontAlgn="auto">
              <a:spcAft>
                <a:spcPts val="0"/>
              </a:spcAft>
              <a:buFont typeface="Wingdings"/>
              <a:buChar char=""/>
              <a:defRPr/>
            </a:pPr>
            <a:endParaRPr lang="en-GB" dirty="0"/>
          </a:p>
        </p:txBody>
      </p:sp>
      <p:pic>
        <p:nvPicPr>
          <p:cNvPr id="25605" name="Picture 2" descr="C:\Users\l.roberts\AppData\Local\Microsoft\Windows\Temporary Internet Files\Content.IE5\6IDJCSBB\MP900442176[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550" y="4724400"/>
            <a:ext cx="6662738" cy="196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260350"/>
            <a:ext cx="7467600" cy="1143000"/>
          </a:xfrm>
        </p:spPr>
        <p:txBody>
          <a:bodyPr/>
          <a:lstStyle/>
          <a:p>
            <a:pPr algn="ctr" fontAlgn="auto">
              <a:spcAft>
                <a:spcPts val="0"/>
              </a:spcAft>
              <a:defRPr/>
            </a:pPr>
            <a:r>
              <a:rPr lang="en-GB" sz="3200" dirty="0" err="1">
                <a:solidFill>
                  <a:schemeClr val="accent1"/>
                </a:solidFill>
              </a:rPr>
              <a:t>Yr</a:t>
            </a:r>
            <a:r>
              <a:rPr lang="en-GB" sz="3200" dirty="0">
                <a:solidFill>
                  <a:schemeClr val="accent1"/>
                </a:solidFill>
              </a:rPr>
              <a:t> </a:t>
            </a:r>
            <a:r>
              <a:rPr lang="en-GB" sz="3200" dirty="0" err="1">
                <a:solidFill>
                  <a:schemeClr val="accent1"/>
                </a:solidFill>
              </a:rPr>
              <a:t>Ymarferydd</a:t>
            </a:r>
            <a:r>
              <a:rPr lang="en-GB" sz="3200" dirty="0">
                <a:solidFill>
                  <a:schemeClr val="accent1"/>
                </a:solidFill>
              </a:rPr>
              <a:t> </a:t>
            </a:r>
            <a:r>
              <a:rPr lang="en-GB" sz="3200" dirty="0" err="1">
                <a:solidFill>
                  <a:schemeClr val="accent1"/>
                </a:solidFill>
              </a:rPr>
              <a:t>Adlewyrchol</a:t>
            </a:r>
            <a:r>
              <a:rPr lang="en-GB" sz="3200" dirty="0">
                <a:solidFill>
                  <a:schemeClr val="accent1"/>
                </a:solidFill>
              </a:rPr>
              <a:t> </a:t>
            </a:r>
            <a:br>
              <a:rPr lang="en-GB" sz="3200" dirty="0">
                <a:solidFill>
                  <a:schemeClr val="accent1"/>
                </a:solidFill>
              </a:rPr>
            </a:br>
            <a:r>
              <a:rPr lang="en-GB" sz="3200" dirty="0"/>
              <a:t>The Reflective Practitioner</a:t>
            </a:r>
          </a:p>
        </p:txBody>
      </p:sp>
      <p:sp>
        <p:nvSpPr>
          <p:cNvPr id="3" name="Content Placeholder 2"/>
          <p:cNvSpPr>
            <a:spLocks noGrp="1"/>
          </p:cNvSpPr>
          <p:nvPr>
            <p:ph sz="half" idx="1"/>
          </p:nvPr>
        </p:nvSpPr>
        <p:spPr>
          <a:xfrm>
            <a:off x="323850" y="1773238"/>
            <a:ext cx="3960813" cy="4572000"/>
          </a:xfrm>
        </p:spPr>
        <p:style>
          <a:lnRef idx="2">
            <a:schemeClr val="accent1"/>
          </a:lnRef>
          <a:fillRef idx="1">
            <a:schemeClr val="lt1"/>
          </a:fillRef>
          <a:effectRef idx="0">
            <a:schemeClr val="accent1"/>
          </a:effectRef>
          <a:fontRef idx="minor">
            <a:schemeClr val="dk1"/>
          </a:fontRef>
        </p:style>
        <p:txBody>
          <a:bodyPr>
            <a:normAutofit/>
          </a:bodyPr>
          <a:lstStyle/>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Cymryd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cyfrifoldeb</a:t>
            </a:r>
            <a:r>
              <a:rPr lang="en-GB" dirty="0">
                <a:latin typeface="Arial" panose="020B0604020202020204" pitchFamily="34" charset="0"/>
                <a:cs typeface="Arial" panose="020B0604020202020204" pitchFamily="34" charset="0"/>
              </a:rPr>
              <a:t> am</a:t>
            </a:r>
          </a:p>
          <a:p>
            <a:pPr marL="274320" indent="-274320" fontAlgn="auto">
              <a:spcAft>
                <a:spcPts val="0"/>
              </a:spcAft>
              <a:buFontTx/>
              <a:buChar char="-"/>
              <a:defRPr/>
            </a:pPr>
            <a:r>
              <a:rPr lang="en-GB" dirty="0" err="1">
                <a:latin typeface="Arial" panose="020B0604020202020204" pitchFamily="34" charset="0"/>
                <a:cs typeface="Arial" panose="020B0604020202020204" pitchFamily="34" charset="0"/>
              </a:rPr>
              <a:t>Datblygiad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parhaus</a:t>
            </a:r>
            <a:endParaRPr lang="en-GB" dirty="0">
              <a:latin typeface="Arial" panose="020B0604020202020204" pitchFamily="34" charset="0"/>
              <a:cs typeface="Arial" panose="020B0604020202020204" pitchFamily="34" charset="0"/>
            </a:endParaRPr>
          </a:p>
          <a:p>
            <a:pPr marL="274320" indent="-274320" fontAlgn="auto">
              <a:spcAft>
                <a:spcPts val="0"/>
              </a:spcAft>
              <a:buFontTx/>
              <a:buChar char="-"/>
              <a:defRPr/>
            </a:pPr>
            <a:r>
              <a:rPr lang="en-GB" dirty="0" err="1">
                <a:latin typeface="Arial" panose="020B0604020202020204" pitchFamily="34" charset="0"/>
                <a:cs typeface="Arial" panose="020B0604020202020204" pitchFamily="34" charset="0"/>
              </a:rPr>
              <a:t>Arfarnu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endParaRPr lang="en-GB" dirty="0">
              <a:latin typeface="Arial" panose="020B0604020202020204" pitchFamily="34" charset="0"/>
              <a:cs typeface="Arial" panose="020B0604020202020204" pitchFamily="34" charset="0"/>
            </a:endParaRPr>
          </a:p>
          <a:p>
            <a:pPr marL="274320" indent="-274320" fontAlgn="auto">
              <a:spcAft>
                <a:spcPts val="0"/>
              </a:spcAft>
              <a:buFontTx/>
              <a:buChar char="-"/>
              <a:defRPr/>
            </a:pPr>
            <a:r>
              <a:rPr lang="en-GB" dirty="0" err="1">
                <a:latin typeface="Arial" panose="020B0604020202020204" pitchFamily="34" charset="0"/>
                <a:cs typeface="Arial" panose="020B0604020202020204" pitchFamily="34" charset="0"/>
              </a:rPr>
              <a:t>Defnyddio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gweithle</a:t>
            </a:r>
            <a:endParaRPr lang="en-GB" dirty="0">
              <a:latin typeface="Arial" panose="020B0604020202020204" pitchFamily="34" charset="0"/>
              <a:cs typeface="Arial" panose="020B0604020202020204" pitchFamily="34" charset="0"/>
            </a:endParaRPr>
          </a:p>
          <a:p>
            <a:pPr marL="274320" indent="-274320" fontAlgn="auto">
              <a:spcAft>
                <a:spcPts val="0"/>
              </a:spcAft>
              <a:buFontTx/>
              <a:buChar char="-"/>
              <a:defRPr/>
            </a:pPr>
            <a:r>
              <a:rPr lang="en-GB" dirty="0" err="1">
                <a:latin typeface="Arial" panose="020B0604020202020204" pitchFamily="34" charset="0"/>
                <a:cs typeface="Arial" panose="020B0604020202020204" pitchFamily="34" charset="0"/>
              </a:rPr>
              <a:t>Cyfrannu’n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endParaRPr lang="en-GB" dirty="0">
              <a:latin typeface="Arial" panose="020B0604020202020204" pitchFamily="34" charset="0"/>
              <a:cs typeface="Arial" panose="020B0604020202020204" pitchFamily="34" charset="0"/>
            </a:endParaRPr>
          </a:p>
          <a:p>
            <a:pPr marL="274320" indent="-274320" fontAlgn="auto">
              <a:spcAft>
                <a:spcPts val="0"/>
              </a:spcAft>
              <a:buFontTx/>
              <a:buChar char="-"/>
              <a:defRPr/>
            </a:pPr>
            <a:r>
              <a:rPr lang="en-GB" dirty="0" err="1">
                <a:latin typeface="Arial" panose="020B0604020202020204" pitchFamily="34" charset="0"/>
                <a:cs typeface="Arial" panose="020B0604020202020204" pitchFamily="34" charset="0"/>
              </a:rPr>
              <a:t>Gwella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perfformiad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personol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endParaRPr lang="en-GB" dirty="0">
              <a:latin typeface="Arial" panose="020B0604020202020204" pitchFamily="34" charset="0"/>
              <a:cs typeface="Arial" panose="020B0604020202020204" pitchFamily="34" charset="0"/>
            </a:endParaRPr>
          </a:p>
          <a:p>
            <a:pPr marL="0" indent="0" fontAlgn="auto">
              <a:spcAft>
                <a:spcPts val="0"/>
              </a:spcAft>
              <a:buFont typeface="Wingdings"/>
              <a:buNone/>
              <a:defRPr/>
            </a:pPr>
            <a:endParaRPr lang="en-GB" dirty="0"/>
          </a:p>
        </p:txBody>
      </p:sp>
      <p:sp>
        <p:nvSpPr>
          <p:cNvPr id="4" name="Content Placeholder 3"/>
          <p:cNvSpPr>
            <a:spLocks noGrp="1"/>
          </p:cNvSpPr>
          <p:nvPr>
            <p:ph sz="half" idx="2"/>
          </p:nvPr>
        </p:nvSpPr>
        <p:spPr>
          <a:xfrm>
            <a:off x="4643438" y="1773238"/>
            <a:ext cx="4032250" cy="4632325"/>
          </a:xfrm>
        </p:spPr>
        <p:style>
          <a:lnRef idx="2">
            <a:schemeClr val="dk1"/>
          </a:lnRef>
          <a:fillRef idx="1">
            <a:schemeClr val="lt1"/>
          </a:fillRef>
          <a:effectRef idx="0">
            <a:schemeClr val="dk1"/>
          </a:effectRef>
          <a:fontRef idx="minor">
            <a:schemeClr val="dk1"/>
          </a:fontRef>
        </p:style>
        <p:txBody>
          <a:bodyPr>
            <a:normAutofit/>
          </a:bodyPr>
          <a:lstStyle/>
          <a:p>
            <a:pPr marL="274320" indent="-274320" fontAlgn="auto">
              <a:lnSpc>
                <a:spcPct val="110000"/>
              </a:lnSpc>
              <a:spcAft>
                <a:spcPts val="0"/>
              </a:spcAft>
              <a:buFont typeface="Wingdings"/>
              <a:buChar char=""/>
              <a:defRPr/>
            </a:pPr>
            <a:r>
              <a:rPr lang="en-GB" i="1" dirty="0">
                <a:latin typeface="Arial" panose="020B0604020202020204" pitchFamily="34" charset="0"/>
                <a:cs typeface="Arial" panose="020B0604020202020204" pitchFamily="34" charset="0"/>
              </a:rPr>
              <a:t>Taking responsibility for</a:t>
            </a:r>
          </a:p>
          <a:p>
            <a:pPr marL="274320" indent="-274320" fontAlgn="auto">
              <a:lnSpc>
                <a:spcPct val="110000"/>
              </a:lnSpc>
              <a:spcAft>
                <a:spcPts val="0"/>
              </a:spcAft>
              <a:buFontTx/>
              <a:buChar char="-"/>
              <a:defRPr/>
            </a:pPr>
            <a:r>
              <a:rPr lang="en-GB" i="1" dirty="0">
                <a:latin typeface="Arial" panose="020B0604020202020204" pitchFamily="34" charset="0"/>
                <a:cs typeface="Arial" panose="020B0604020202020204" pitchFamily="34" charset="0"/>
              </a:rPr>
              <a:t>Continuing professional development</a:t>
            </a:r>
          </a:p>
          <a:p>
            <a:pPr marL="274320" indent="-274320" fontAlgn="auto">
              <a:lnSpc>
                <a:spcPct val="110000"/>
              </a:lnSpc>
              <a:spcAft>
                <a:spcPts val="0"/>
              </a:spcAft>
              <a:buFontTx/>
              <a:buChar char="-"/>
              <a:defRPr/>
            </a:pPr>
            <a:r>
              <a:rPr lang="en-GB" i="1" dirty="0">
                <a:latin typeface="Arial" panose="020B0604020202020204" pitchFamily="34" charset="0"/>
                <a:cs typeface="Arial" panose="020B0604020202020204" pitchFamily="34" charset="0"/>
              </a:rPr>
              <a:t>Evaluating experiences, skills</a:t>
            </a:r>
          </a:p>
          <a:p>
            <a:pPr marL="274320" indent="-274320" fontAlgn="auto">
              <a:lnSpc>
                <a:spcPct val="110000"/>
              </a:lnSpc>
              <a:spcAft>
                <a:spcPts val="0"/>
              </a:spcAft>
              <a:buFontTx/>
              <a:buChar char="-"/>
              <a:defRPr/>
            </a:pPr>
            <a:r>
              <a:rPr lang="en-GB" i="1" dirty="0">
                <a:latin typeface="Arial" panose="020B0604020202020204" pitchFamily="34" charset="0"/>
                <a:cs typeface="Arial" panose="020B0604020202020204" pitchFamily="34" charset="0"/>
              </a:rPr>
              <a:t>Using skills in the workplace</a:t>
            </a:r>
          </a:p>
          <a:p>
            <a:pPr marL="274320" indent="-274320" fontAlgn="auto">
              <a:lnSpc>
                <a:spcPct val="110000"/>
              </a:lnSpc>
              <a:spcAft>
                <a:spcPts val="0"/>
              </a:spcAft>
              <a:buFontTx/>
              <a:buChar char="-"/>
              <a:defRPr/>
            </a:pPr>
            <a:r>
              <a:rPr lang="en-GB" i="1" dirty="0">
                <a:latin typeface="Arial" panose="020B0604020202020204" pitchFamily="34" charset="0"/>
                <a:cs typeface="Arial" panose="020B0604020202020204" pitchFamily="34" charset="0"/>
              </a:rPr>
              <a:t>Full contribution to a team</a:t>
            </a:r>
          </a:p>
          <a:p>
            <a:pPr marL="274320" indent="-274320" fontAlgn="auto">
              <a:lnSpc>
                <a:spcPct val="110000"/>
              </a:lnSpc>
              <a:spcAft>
                <a:spcPts val="0"/>
              </a:spcAft>
              <a:buFontTx/>
              <a:buChar char="-"/>
              <a:defRPr/>
            </a:pPr>
            <a:r>
              <a:rPr lang="en-GB" i="1" dirty="0">
                <a:latin typeface="Arial" panose="020B0604020202020204" pitchFamily="34" charset="0"/>
                <a:cs typeface="Arial" panose="020B0604020202020204" pitchFamily="34" charset="0"/>
              </a:rPr>
              <a:t>Improving own and team performance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err="1">
                <a:solidFill>
                  <a:schemeClr val="accent1"/>
                </a:solidFill>
              </a:rPr>
              <a:t>Elfennau</a:t>
            </a:r>
            <a:r>
              <a:rPr lang="en-GB" dirty="0">
                <a:solidFill>
                  <a:schemeClr val="accent1"/>
                </a:solidFill>
              </a:rPr>
              <a:t> </a:t>
            </a:r>
            <a:r>
              <a:rPr lang="en-GB" dirty="0" err="1">
                <a:solidFill>
                  <a:schemeClr val="accent1"/>
                </a:solidFill>
              </a:rPr>
              <a:t>Adlewyrchu</a:t>
            </a:r>
            <a:r>
              <a:rPr lang="en-GB" dirty="0">
                <a:solidFill>
                  <a:schemeClr val="accent1"/>
                </a:solidFill>
              </a:rPr>
              <a:t/>
            </a:r>
            <a:br>
              <a:rPr lang="en-GB" dirty="0">
                <a:solidFill>
                  <a:schemeClr val="accent1"/>
                </a:solidFill>
              </a:rPr>
            </a:br>
            <a:r>
              <a:rPr lang="en-GB" dirty="0"/>
              <a:t>Elements of Reflection</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a:bodyPr>
          <a:lstStyle/>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Gwneud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synnwyr</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Sefyll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nôl</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Ailwneud</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Gonestrwydd</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Dod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farn</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Eglurder</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Deall</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Gwneud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penderfyniad</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270375" y="1600200"/>
            <a:ext cx="3657600" cy="4572000"/>
          </a:xfrm>
        </p:spPr>
        <p:style>
          <a:lnRef idx="2">
            <a:schemeClr val="dk1"/>
          </a:lnRef>
          <a:fillRef idx="1">
            <a:schemeClr val="lt1"/>
          </a:fillRef>
          <a:effectRef idx="0">
            <a:schemeClr val="dk1"/>
          </a:effectRef>
          <a:fontRef idx="minor">
            <a:schemeClr val="dk1"/>
          </a:fontRef>
        </p:style>
        <p:txBody>
          <a:bodyPr>
            <a:normAutofit/>
          </a:bodyPr>
          <a:lstStyle/>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Make sense</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Stand back</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Repetition</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Honesty</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‘Weighing up’</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Clarify</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Understand</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Making a decision</a:t>
            </a:r>
          </a:p>
        </p:txBody>
      </p:sp>
      <p:pic>
        <p:nvPicPr>
          <p:cNvPr id="26629" name="Picture 2" descr="C:\Users\TERRY\AppData\Local\Microsoft\Windows\INetCache\IE\IQSXOLVE\puzzle-pieces[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588" y="404813"/>
            <a:ext cx="1697037" cy="176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err="1">
                <a:solidFill>
                  <a:schemeClr val="accent1"/>
                </a:solidFill>
              </a:rPr>
              <a:t>Cwestiynnu</a:t>
            </a:r>
            <a:r>
              <a:rPr lang="en-GB" dirty="0">
                <a:solidFill>
                  <a:schemeClr val="accent1"/>
                </a:solidFill>
              </a:rPr>
              <a:t> </a:t>
            </a:r>
            <a:br>
              <a:rPr lang="en-GB" dirty="0">
                <a:solidFill>
                  <a:schemeClr val="accent1"/>
                </a:solidFill>
              </a:rPr>
            </a:br>
            <a:r>
              <a:rPr lang="en-GB" dirty="0"/>
              <a:t>Questioning</a:t>
            </a:r>
          </a:p>
        </p:txBody>
      </p:sp>
      <p:sp>
        <p:nvSpPr>
          <p:cNvPr id="3" name="Content Placeholder 2"/>
          <p:cNvSpPr>
            <a:spLocks noGrp="1"/>
          </p:cNvSpPr>
          <p:nvPr>
            <p:ph sz="half" idx="1"/>
          </p:nvPr>
        </p:nvSpPr>
        <p:spPr>
          <a:xfrm>
            <a:off x="457200" y="1600200"/>
            <a:ext cx="3657600" cy="5068888"/>
          </a:xfrm>
        </p:spPr>
        <p:style>
          <a:lnRef idx="2">
            <a:schemeClr val="accent1"/>
          </a:lnRef>
          <a:fillRef idx="1">
            <a:schemeClr val="lt1"/>
          </a:fillRef>
          <a:effectRef idx="0">
            <a:schemeClr val="accent1"/>
          </a:effectRef>
          <a:fontRef idx="minor">
            <a:schemeClr val="dk1"/>
          </a:fontRef>
        </p:style>
        <p:txBody>
          <a:bodyPr>
            <a:normAutofit lnSpcReduction="10000"/>
          </a:bodyPr>
          <a:lstStyle/>
          <a:p>
            <a:pPr marL="274320" indent="-274320" fontAlgn="auto">
              <a:spcAft>
                <a:spcPts val="0"/>
              </a:spcAft>
              <a:buFont typeface="Wingdings"/>
              <a:buChar char=""/>
              <a:defRPr/>
            </a:pPr>
            <a:r>
              <a:rPr lang="en-GB" sz="2800" dirty="0" err="1">
                <a:latin typeface="Arial" panose="020B0604020202020204" pitchFamily="34" charset="0"/>
                <a:cs typeface="Arial" panose="020B0604020202020204" pitchFamily="34" charset="0"/>
              </a:rPr>
              <a:t>Adlewrchu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ar</a:t>
            </a:r>
            <a:r>
              <a:rPr lang="en-GB" sz="2800" dirty="0">
                <a:latin typeface="Arial" panose="020B0604020202020204" pitchFamily="34" charset="0"/>
                <a:cs typeface="Arial" panose="020B0604020202020204" pitchFamily="34" charset="0"/>
              </a:rPr>
              <a:t> y </a:t>
            </a:r>
            <a:r>
              <a:rPr lang="en-GB" sz="2800" dirty="0" err="1">
                <a:latin typeface="Arial" panose="020B0604020202020204" pitchFamily="34" charset="0"/>
                <a:cs typeface="Arial" panose="020B0604020202020204" pitchFamily="34" charset="0"/>
              </a:rPr>
              <a:t>dasg</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ddarllen</a:t>
            </a:r>
            <a:r>
              <a:rPr lang="en-GB" sz="2800" dirty="0">
                <a:latin typeface="Arial" panose="020B0604020202020204" pitchFamily="34" charset="0"/>
                <a:cs typeface="Arial" panose="020B0604020202020204" pitchFamily="34" charset="0"/>
              </a:rPr>
              <a:t> ( </a:t>
            </a:r>
            <a:r>
              <a:rPr lang="en-GB" sz="2800" dirty="0" err="1">
                <a:latin typeface="Arial" panose="020B0604020202020204" pitchFamily="34" charset="0"/>
                <a:cs typeface="Arial" panose="020B0604020202020204" pitchFamily="34" charset="0"/>
              </a:rPr>
              <a:t>Tlodi</a:t>
            </a:r>
            <a:r>
              <a:rPr lang="en-GB" sz="2800" dirty="0">
                <a:latin typeface="Arial" panose="020B0604020202020204" pitchFamily="34" charset="0"/>
                <a:cs typeface="Arial" panose="020B0604020202020204" pitchFamily="34" charset="0"/>
              </a:rPr>
              <a:t> Plant)</a:t>
            </a:r>
          </a:p>
          <a:p>
            <a:pPr marL="640080" lvl="1" indent="-274320" fontAlgn="auto">
              <a:spcAft>
                <a:spcPts val="0"/>
              </a:spcAft>
              <a:buFontTx/>
              <a:buChar char="-"/>
              <a:defRPr/>
            </a:pPr>
            <a:r>
              <a:rPr lang="en-GB" sz="2400" dirty="0" err="1">
                <a:latin typeface="Arial" panose="020B0604020202020204" pitchFamily="34" charset="0"/>
                <a:cs typeface="Arial" panose="020B0604020202020204" pitchFamily="34" charset="0"/>
              </a:rPr>
              <a:t>Sut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wnes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a:t>
            </a:r>
          </a:p>
          <a:p>
            <a:pPr marL="640080" lvl="1" indent="-274320" fontAlgn="auto">
              <a:spcAft>
                <a:spcPts val="0"/>
              </a:spcAft>
              <a:buFontTx/>
              <a:buChar char="-"/>
              <a:defRPr/>
            </a:pPr>
            <a:r>
              <a:rPr lang="en-GB" sz="2400" dirty="0">
                <a:latin typeface="Arial" panose="020B0604020202020204" pitchFamily="34" charset="0"/>
                <a:cs typeface="Arial" panose="020B0604020202020204" pitchFamily="34" charset="0"/>
              </a:rPr>
              <a:t>Pam </a:t>
            </a:r>
            <a:r>
              <a:rPr lang="en-GB" sz="2400" dirty="0" err="1">
                <a:latin typeface="Arial" panose="020B0604020202020204" pitchFamily="34" charset="0"/>
                <a:cs typeface="Arial" panose="020B0604020202020204" pitchFamily="34" charset="0"/>
              </a:rPr>
              <a:t>wnes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a:t>
            </a:r>
          </a:p>
          <a:p>
            <a:pPr marL="640080" lvl="1" indent="-274320" fontAlgn="auto">
              <a:spcAft>
                <a:spcPts val="0"/>
              </a:spcAft>
              <a:buFontTx/>
              <a:buChar char="-"/>
              <a:defRPr/>
            </a:pPr>
            <a:r>
              <a:rPr lang="en-GB" sz="2400" dirty="0" err="1">
                <a:latin typeface="Arial" panose="020B0604020202020204" pitchFamily="34" charset="0"/>
                <a:cs typeface="Arial" panose="020B0604020202020204" pitchFamily="34" charset="0"/>
              </a:rPr>
              <a:t>Ond</a:t>
            </a:r>
            <a:r>
              <a:rPr lang="en-GB" sz="2400" dirty="0">
                <a:latin typeface="Arial" panose="020B0604020202020204" pitchFamily="34" charset="0"/>
                <a:cs typeface="Arial" panose="020B0604020202020204" pitchFamily="34" charset="0"/>
              </a:rPr>
              <a:t> pam </a:t>
            </a:r>
            <a:r>
              <a:rPr lang="en-GB" sz="2400" dirty="0" err="1">
                <a:latin typeface="Arial" panose="020B0604020202020204" pitchFamily="34" charset="0"/>
                <a:cs typeface="Arial" panose="020B0604020202020204" pitchFamily="34" charset="0"/>
              </a:rPr>
              <a:t>wnes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a:t>
            </a:r>
          </a:p>
          <a:p>
            <a:pPr marL="640080" lvl="1" indent="-274320" fontAlgn="auto">
              <a:spcAft>
                <a:spcPts val="0"/>
              </a:spcAft>
              <a:buFontTx/>
              <a:buChar char="-"/>
              <a:defRPr/>
            </a:pPr>
            <a:r>
              <a:rPr lang="en-GB" sz="2400" dirty="0">
                <a:latin typeface="Arial" panose="020B0604020202020204" pitchFamily="34" charset="0"/>
                <a:cs typeface="Arial" panose="020B0604020202020204" pitchFamily="34" charset="0"/>
              </a:rPr>
              <a:t>A </a:t>
            </a:r>
            <a:r>
              <a:rPr lang="en-GB" sz="2400" dirty="0" err="1">
                <a:latin typeface="Arial" panose="020B0604020202020204" pitchFamily="34" charset="0"/>
                <a:cs typeface="Arial" panose="020B0604020202020204" pitchFamily="34" charset="0"/>
              </a:rPr>
              <a:t>medrwn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wedi</a:t>
            </a:r>
            <a:r>
              <a:rPr lang="en-GB" sz="2400" dirty="0">
                <a:latin typeface="Arial" panose="020B0604020202020204" pitchFamily="34" charset="0"/>
                <a:cs typeface="Arial" panose="020B0604020202020204" pitchFamily="34" charset="0"/>
              </a:rPr>
              <a:t>…?</a:t>
            </a:r>
          </a:p>
          <a:p>
            <a:pPr marL="640080" lvl="1" indent="-274320" fontAlgn="auto">
              <a:spcAft>
                <a:spcPts val="0"/>
              </a:spcAft>
              <a:buFontTx/>
              <a:buChar char="-"/>
              <a:defRPr/>
            </a:pPr>
            <a:r>
              <a:rPr lang="en-GB" sz="2400" dirty="0" err="1">
                <a:latin typeface="Arial" panose="020B0604020202020204" pitchFamily="34" charset="0"/>
                <a:cs typeface="Arial" panose="020B0604020202020204" pitchFamily="34" charset="0"/>
              </a:rPr>
              <a:t>Pryd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wnes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a:t>
            </a:r>
          </a:p>
          <a:p>
            <a:pPr marL="640080" lvl="1" indent="-274320" fontAlgn="auto">
              <a:spcAft>
                <a:spcPts val="0"/>
              </a:spcAft>
              <a:buFontTx/>
              <a:buChar char="-"/>
              <a:defRPr/>
            </a:pPr>
            <a:r>
              <a:rPr lang="en-GB" sz="2400" dirty="0">
                <a:latin typeface="Arial" panose="020B0604020202020204" pitchFamily="34" charset="0"/>
                <a:cs typeface="Arial" panose="020B0604020202020204" pitchFamily="34" charset="0"/>
              </a:rPr>
              <a:t>Beth </a:t>
            </a:r>
            <a:r>
              <a:rPr lang="en-GB" sz="2400" dirty="0" err="1">
                <a:latin typeface="Arial" panose="020B0604020202020204" pitchFamily="34" charset="0"/>
                <a:cs typeface="Arial" panose="020B0604020202020204" pitchFamily="34" charset="0"/>
              </a:rPr>
              <a:t>oedd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orau</a:t>
            </a:r>
            <a:r>
              <a:rPr lang="en-GB" sz="2400" dirty="0">
                <a:latin typeface="Arial" panose="020B0604020202020204" pitchFamily="34" charset="0"/>
                <a:cs typeface="Arial" panose="020B0604020202020204" pitchFamily="34" charset="0"/>
              </a:rPr>
              <a:t>…?</a:t>
            </a:r>
          </a:p>
          <a:p>
            <a:pPr marL="640080" lvl="1" indent="-274320" fontAlgn="auto">
              <a:spcAft>
                <a:spcPts val="0"/>
              </a:spcAft>
              <a:buFontTx/>
              <a:buChar char="-"/>
              <a:defRPr/>
            </a:pPr>
            <a:r>
              <a:rPr lang="en-GB" sz="2400" dirty="0">
                <a:latin typeface="Arial" panose="020B0604020202020204" pitchFamily="34" charset="0"/>
                <a:cs typeface="Arial" panose="020B0604020202020204" pitchFamily="34" charset="0"/>
              </a:rPr>
              <a:t>Beth </a:t>
            </a:r>
            <a:r>
              <a:rPr lang="en-GB" sz="2400" dirty="0" err="1">
                <a:latin typeface="Arial" panose="020B0604020202020204" pitchFamily="34" charset="0"/>
                <a:cs typeface="Arial" panose="020B0604020202020204" pitchFamily="34" charset="0"/>
              </a:rPr>
              <a:t>fyswn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newid</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tro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nesa</a:t>
            </a:r>
            <a:r>
              <a:rPr lang="en-GB" sz="2400" dirty="0">
                <a:latin typeface="Arial" panose="020B0604020202020204" pitchFamily="34" charset="0"/>
                <a:cs typeface="Arial" panose="020B0604020202020204" pitchFamily="34" charset="0"/>
              </a:rPr>
              <a:t>…?</a:t>
            </a:r>
          </a:p>
          <a:p>
            <a:pPr marL="274320" indent="-274320" fontAlgn="auto">
              <a:spcAft>
                <a:spcPts val="0"/>
              </a:spcAft>
              <a:buFont typeface="Wingdings"/>
              <a:buChar char=""/>
              <a:defRPr/>
            </a:pPr>
            <a:endParaRPr lang="en-GB" dirty="0"/>
          </a:p>
        </p:txBody>
      </p:sp>
      <p:sp>
        <p:nvSpPr>
          <p:cNvPr id="4" name="Content Placeholder 3"/>
          <p:cNvSpPr>
            <a:spLocks noGrp="1"/>
          </p:cNvSpPr>
          <p:nvPr>
            <p:ph sz="half" idx="2"/>
          </p:nvPr>
        </p:nvSpPr>
        <p:spPr>
          <a:xfrm>
            <a:off x="4270375" y="1600200"/>
            <a:ext cx="3686175" cy="5068888"/>
          </a:xfrm>
        </p:spPr>
        <p:style>
          <a:lnRef idx="2">
            <a:schemeClr val="dk1"/>
          </a:lnRef>
          <a:fillRef idx="1">
            <a:schemeClr val="lt1"/>
          </a:fillRef>
          <a:effectRef idx="0">
            <a:schemeClr val="dk1"/>
          </a:effectRef>
          <a:fontRef idx="minor">
            <a:schemeClr val="dk1"/>
          </a:fontRef>
        </p:style>
        <p:txBody>
          <a:bodyPr>
            <a:noAutofit/>
          </a:bodyPr>
          <a:lstStyle/>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Reflection on the reading task ( Child Poverty)</a:t>
            </a:r>
          </a:p>
          <a:p>
            <a:pPr marL="640080" lvl="1" indent="-274320" fontAlgn="auto">
              <a:spcAft>
                <a:spcPts val="0"/>
              </a:spcAft>
              <a:buFontTx/>
              <a:buChar char="-"/>
              <a:defRPr/>
            </a:pPr>
            <a:r>
              <a:rPr lang="en-GB" sz="2400" i="1" dirty="0">
                <a:latin typeface="Arial" panose="020B0604020202020204" pitchFamily="34" charset="0"/>
                <a:cs typeface="Arial" panose="020B0604020202020204" pitchFamily="34" charset="0"/>
              </a:rPr>
              <a:t>How did I…?</a:t>
            </a:r>
          </a:p>
          <a:p>
            <a:pPr marL="640080" lvl="1" indent="-274320" fontAlgn="auto">
              <a:spcAft>
                <a:spcPts val="0"/>
              </a:spcAft>
              <a:buFontTx/>
              <a:buChar char="-"/>
              <a:defRPr/>
            </a:pPr>
            <a:r>
              <a:rPr lang="en-GB" sz="2400" i="1" dirty="0">
                <a:latin typeface="Arial" panose="020B0604020202020204" pitchFamily="34" charset="0"/>
                <a:cs typeface="Arial" panose="020B0604020202020204" pitchFamily="34" charset="0"/>
              </a:rPr>
              <a:t>Why did I…?</a:t>
            </a:r>
          </a:p>
          <a:p>
            <a:pPr marL="640080" lvl="1" indent="-274320" fontAlgn="auto">
              <a:spcAft>
                <a:spcPts val="0"/>
              </a:spcAft>
              <a:buFontTx/>
              <a:buChar char="-"/>
              <a:defRPr/>
            </a:pPr>
            <a:r>
              <a:rPr lang="en-GB" sz="2400" i="1" dirty="0">
                <a:latin typeface="Arial" panose="020B0604020202020204" pitchFamily="34" charset="0"/>
                <a:cs typeface="Arial" panose="020B0604020202020204" pitchFamily="34" charset="0"/>
              </a:rPr>
              <a:t>But why did I…?</a:t>
            </a:r>
          </a:p>
          <a:p>
            <a:pPr marL="640080" lvl="1" indent="-274320" fontAlgn="auto">
              <a:spcAft>
                <a:spcPts val="0"/>
              </a:spcAft>
              <a:buFontTx/>
              <a:buChar char="-"/>
              <a:defRPr/>
            </a:pPr>
            <a:r>
              <a:rPr lang="en-GB" sz="2400" i="1" dirty="0">
                <a:latin typeface="Arial" panose="020B0604020202020204" pitchFamily="34" charset="0"/>
                <a:cs typeface="Arial" panose="020B0604020202020204" pitchFamily="34" charset="0"/>
              </a:rPr>
              <a:t>Could I have…?</a:t>
            </a:r>
          </a:p>
          <a:p>
            <a:pPr marL="640080" lvl="1" indent="-274320" fontAlgn="auto">
              <a:spcAft>
                <a:spcPts val="0"/>
              </a:spcAft>
              <a:buFontTx/>
              <a:buChar char="-"/>
              <a:defRPr/>
            </a:pPr>
            <a:r>
              <a:rPr lang="en-GB" sz="2400" i="1" dirty="0">
                <a:latin typeface="Arial" panose="020B0604020202020204" pitchFamily="34" charset="0"/>
                <a:cs typeface="Arial" panose="020B0604020202020204" pitchFamily="34" charset="0"/>
              </a:rPr>
              <a:t>When did I…?</a:t>
            </a:r>
          </a:p>
          <a:p>
            <a:pPr marL="640080" lvl="1" indent="-274320" fontAlgn="auto">
              <a:spcAft>
                <a:spcPts val="0"/>
              </a:spcAft>
              <a:buFontTx/>
              <a:buChar char="-"/>
              <a:defRPr/>
            </a:pPr>
            <a:r>
              <a:rPr lang="en-GB" sz="2400" i="1" dirty="0">
                <a:latin typeface="Arial" panose="020B0604020202020204" pitchFamily="34" charset="0"/>
                <a:cs typeface="Arial" panose="020B0604020202020204" pitchFamily="34" charset="0"/>
              </a:rPr>
              <a:t>What was best …?</a:t>
            </a:r>
          </a:p>
          <a:p>
            <a:pPr marL="640080" lvl="1" indent="-274320" fontAlgn="auto">
              <a:spcAft>
                <a:spcPts val="0"/>
              </a:spcAft>
              <a:buFontTx/>
              <a:buChar char="-"/>
              <a:defRPr/>
            </a:pPr>
            <a:r>
              <a:rPr lang="en-GB" sz="2400" i="1" dirty="0">
                <a:latin typeface="Arial" panose="020B0604020202020204" pitchFamily="34" charset="0"/>
                <a:cs typeface="Arial" panose="020B0604020202020204" pitchFamily="34" charset="0"/>
              </a:rPr>
              <a:t>What would I change next time…?</a:t>
            </a:r>
          </a:p>
        </p:txBody>
      </p:sp>
      <p:pic>
        <p:nvPicPr>
          <p:cNvPr id="27653" name="Picture 2" descr="C:\Users\l.roberts\AppData\Local\Microsoft\Windows\Temporary Internet Files\Content.IE5\6IDJCSBB\MP900382673[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0" y="228600"/>
            <a:ext cx="12192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err="1">
                <a:solidFill>
                  <a:schemeClr val="accent1"/>
                </a:solidFill>
              </a:rPr>
              <a:t>Pryd</a:t>
            </a:r>
            <a:r>
              <a:rPr lang="en-GB" dirty="0">
                <a:solidFill>
                  <a:schemeClr val="accent1"/>
                </a:solidFill>
              </a:rPr>
              <a:t> </a:t>
            </a:r>
            <a:r>
              <a:rPr lang="en-GB" dirty="0" err="1">
                <a:solidFill>
                  <a:schemeClr val="accent1"/>
                </a:solidFill>
              </a:rPr>
              <a:t>fydda</a:t>
            </a:r>
            <a:r>
              <a:rPr lang="en-GB" dirty="0">
                <a:solidFill>
                  <a:schemeClr val="accent1"/>
                </a:solidFill>
              </a:rPr>
              <a:t> I </a:t>
            </a:r>
            <a:r>
              <a:rPr lang="en-GB" dirty="0" err="1">
                <a:solidFill>
                  <a:schemeClr val="accent1"/>
                </a:solidFill>
              </a:rPr>
              <a:t>yn</a:t>
            </a:r>
            <a:r>
              <a:rPr lang="en-GB" dirty="0">
                <a:solidFill>
                  <a:schemeClr val="accent1"/>
                </a:solidFill>
              </a:rPr>
              <a:t> </a:t>
            </a:r>
            <a:r>
              <a:rPr lang="en-GB" dirty="0" err="1">
                <a:solidFill>
                  <a:schemeClr val="accent1"/>
                </a:solidFill>
              </a:rPr>
              <a:t>adlewyrchu</a:t>
            </a:r>
            <a:r>
              <a:rPr lang="en-GB" dirty="0">
                <a:solidFill>
                  <a:schemeClr val="accent1"/>
                </a:solidFill>
              </a:rPr>
              <a:t>?</a:t>
            </a:r>
            <a:br>
              <a:rPr lang="en-GB" dirty="0">
                <a:solidFill>
                  <a:schemeClr val="accent1"/>
                </a:solidFill>
              </a:rPr>
            </a:br>
            <a:r>
              <a:rPr lang="en-GB" dirty="0"/>
              <a:t>When will I be reflecting?</a:t>
            </a:r>
          </a:p>
        </p:txBody>
      </p:sp>
      <p:sp>
        <p:nvSpPr>
          <p:cNvPr id="3" name="Content Placeholder 2"/>
          <p:cNvSpPr>
            <a:spLocks noGrp="1"/>
          </p:cNvSpPr>
          <p:nvPr>
            <p:ph sz="quarter" idx="1"/>
          </p:nvPr>
        </p:nvSpPr>
        <p:spPr>
          <a:xfrm>
            <a:off x="457200" y="2997200"/>
            <a:ext cx="3657600" cy="3175000"/>
          </a:xfrm>
        </p:spPr>
        <p:style>
          <a:lnRef idx="2">
            <a:schemeClr val="accent1"/>
          </a:lnRef>
          <a:fillRef idx="1">
            <a:schemeClr val="lt1"/>
          </a:fillRef>
          <a:effectRef idx="0">
            <a:schemeClr val="accent1"/>
          </a:effectRef>
          <a:fontRef idx="minor">
            <a:schemeClr val="dk1"/>
          </a:fontRef>
        </p:style>
        <p:txBody>
          <a:bodyPr>
            <a:normAutofit/>
          </a:bodyPr>
          <a:lstStyle/>
          <a:p>
            <a:pPr marL="274320" indent="-274320" fontAlgn="auto">
              <a:spcAft>
                <a:spcPts val="0"/>
              </a:spcAft>
              <a:buFont typeface="Wingdings"/>
              <a:buChar char=""/>
              <a:defRPr/>
            </a:pPr>
            <a:r>
              <a:rPr lang="en-GB" dirty="0" err="1"/>
              <a:t>Gyda</a:t>
            </a:r>
            <a:r>
              <a:rPr lang="en-GB" dirty="0"/>
              <a:t> partner, </a:t>
            </a:r>
            <a:r>
              <a:rPr lang="en-GB" dirty="0" err="1"/>
              <a:t>ysgrifennwch</a:t>
            </a:r>
            <a:r>
              <a:rPr lang="en-GB" dirty="0"/>
              <a:t> </a:t>
            </a:r>
            <a:r>
              <a:rPr lang="en-GB" dirty="0" err="1"/>
              <a:t>rhestr</a:t>
            </a:r>
            <a:r>
              <a:rPr lang="en-GB" dirty="0"/>
              <a:t> o </a:t>
            </a:r>
            <a:r>
              <a:rPr lang="en-GB" dirty="0" err="1"/>
              <a:t>pryd</a:t>
            </a:r>
            <a:r>
              <a:rPr lang="en-GB" dirty="0"/>
              <a:t> y </a:t>
            </a:r>
            <a:r>
              <a:rPr lang="en-GB" dirty="0" err="1"/>
              <a:t>ddylech</a:t>
            </a:r>
            <a:r>
              <a:rPr lang="en-GB" dirty="0"/>
              <a:t> </a:t>
            </a:r>
            <a:r>
              <a:rPr lang="en-GB" dirty="0" err="1"/>
              <a:t>disgwyl</a:t>
            </a:r>
            <a:r>
              <a:rPr lang="en-GB" dirty="0"/>
              <a:t> </a:t>
            </a:r>
            <a:r>
              <a:rPr lang="en-GB" dirty="0" err="1"/>
              <a:t>defnyddio’r</a:t>
            </a:r>
            <a:r>
              <a:rPr lang="en-GB" dirty="0"/>
              <a:t> </a:t>
            </a:r>
            <a:r>
              <a:rPr lang="en-GB" dirty="0" err="1"/>
              <a:t>sgil</a:t>
            </a:r>
            <a:r>
              <a:rPr lang="en-GB" dirty="0"/>
              <a:t> o </a:t>
            </a:r>
            <a:r>
              <a:rPr lang="en-GB" dirty="0" err="1"/>
              <a:t>adlewyrchu</a:t>
            </a:r>
            <a:r>
              <a:rPr lang="en-GB" dirty="0"/>
              <a:t>. </a:t>
            </a:r>
          </a:p>
        </p:txBody>
      </p:sp>
      <p:sp>
        <p:nvSpPr>
          <p:cNvPr id="4" name="Content Placeholder 3"/>
          <p:cNvSpPr>
            <a:spLocks noGrp="1"/>
          </p:cNvSpPr>
          <p:nvPr>
            <p:ph sz="quarter" idx="2"/>
          </p:nvPr>
        </p:nvSpPr>
        <p:spPr>
          <a:xfrm>
            <a:off x="4270375" y="2997200"/>
            <a:ext cx="3657600" cy="3175000"/>
          </a:xfrm>
        </p:spPr>
        <p:style>
          <a:lnRef idx="2">
            <a:schemeClr val="dk1"/>
          </a:lnRef>
          <a:fillRef idx="1">
            <a:schemeClr val="lt1"/>
          </a:fillRef>
          <a:effectRef idx="0">
            <a:schemeClr val="dk1"/>
          </a:effectRef>
          <a:fontRef idx="minor">
            <a:schemeClr val="dk1"/>
          </a:fontRef>
        </p:style>
        <p:txBody>
          <a:bodyPr>
            <a:normAutofit/>
          </a:bodyPr>
          <a:lstStyle/>
          <a:p>
            <a:pPr marL="274320" indent="-274320" fontAlgn="auto">
              <a:spcAft>
                <a:spcPts val="0"/>
              </a:spcAft>
              <a:buFont typeface="Wingdings"/>
              <a:buChar char=""/>
              <a:defRPr/>
            </a:pPr>
            <a:r>
              <a:rPr lang="en-GB" dirty="0"/>
              <a:t>With a partner, write a list of when you might be expected to use the skill of reflection. </a:t>
            </a:r>
          </a:p>
        </p:txBody>
      </p:sp>
      <p:pic>
        <p:nvPicPr>
          <p:cNvPr id="28677" name="Picture 2" descr="C:\Users\TERRY\AppData\Local\Microsoft\Windows\INetCache\IE\KWYYDASA\question-mark[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6600" y="1412875"/>
            <a:ext cx="1692275" cy="1692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11188" y="476250"/>
            <a:ext cx="7467600" cy="1143000"/>
          </a:xfrm>
        </p:spPr>
        <p:txBody>
          <a:bodyPr/>
          <a:lstStyle/>
          <a:p>
            <a:pPr algn="ctr" fontAlgn="auto">
              <a:spcAft>
                <a:spcPts val="0"/>
              </a:spcAft>
              <a:defRPr/>
            </a:pPr>
            <a:r>
              <a:rPr lang="en-GB" sz="5400" dirty="0" err="1">
                <a:solidFill>
                  <a:schemeClr val="accent1"/>
                </a:solidFill>
              </a:rPr>
              <a:t>Pob</a:t>
            </a:r>
            <a:r>
              <a:rPr lang="en-GB" sz="5400" dirty="0">
                <a:solidFill>
                  <a:schemeClr val="accent1"/>
                </a:solidFill>
              </a:rPr>
              <a:t> </a:t>
            </a:r>
            <a:r>
              <a:rPr lang="en-GB" sz="5400" dirty="0" err="1">
                <a:solidFill>
                  <a:schemeClr val="accent1"/>
                </a:solidFill>
              </a:rPr>
              <a:t>asesiad</a:t>
            </a:r>
            <a:endParaRPr lang="cy-GB" sz="5400" dirty="0">
              <a:solidFill>
                <a:schemeClr val="accent1"/>
              </a:solidFill>
            </a:endParaRPr>
          </a:p>
        </p:txBody>
      </p:sp>
      <p:graphicFrame>
        <p:nvGraphicFramePr>
          <p:cNvPr id="7" name="Content Placeholder 6"/>
          <p:cNvGraphicFramePr>
            <a:graphicFrameLocks noGrp="1"/>
          </p:cNvGraphicFramePr>
          <p:nvPr>
            <p:ph idx="1"/>
          </p:nvPr>
        </p:nvGraphicFramePr>
        <p:xfrm>
          <a:off x="228600" y="2209800"/>
          <a:ext cx="8458200" cy="4215270"/>
        </p:xfrm>
        <a:graphic>
          <a:graphicData uri="http://schemas.openxmlformats.org/drawingml/2006/table">
            <a:tbl>
              <a:tblPr firstRow="1" firstCol="1" lastRow="1" lastCol="1" bandRow="1" bandCol="1"/>
              <a:tblGrid>
                <a:gridCol w="3978379">
                  <a:extLst>
                    <a:ext uri="{9D8B030D-6E8A-4147-A177-3AD203B41FA5}">
                      <a16:colId xmlns:a16="http://schemas.microsoft.com/office/drawing/2014/main" xmlns="" val="20000"/>
                    </a:ext>
                  </a:extLst>
                </a:gridCol>
                <a:gridCol w="4479821">
                  <a:extLst>
                    <a:ext uri="{9D8B030D-6E8A-4147-A177-3AD203B41FA5}">
                      <a16:colId xmlns:a16="http://schemas.microsoft.com/office/drawing/2014/main" xmlns="" val="20001"/>
                    </a:ext>
                  </a:extLst>
                </a:gridCol>
              </a:tblGrid>
              <a:tr h="1645615">
                <a:tc gridSpan="2">
                  <a:txBody>
                    <a:bodyPr/>
                    <a:lstStyle/>
                    <a:p>
                      <a:pPr algn="ctr">
                        <a:spcAft>
                          <a:spcPts val="0"/>
                        </a:spcAft>
                      </a:pPr>
                      <a:r>
                        <a:rPr lang="cy-GB" sz="1800" b="1" dirty="0">
                          <a:solidFill>
                            <a:srgbClr val="000000"/>
                          </a:solidFill>
                          <a:effectLst/>
                          <a:latin typeface="Arial"/>
                          <a:ea typeface="Times New Roman"/>
                        </a:rPr>
                        <a:t>Gwerthusiad personol – </a:t>
                      </a:r>
                      <a:r>
                        <a:rPr lang="cy-GB" sz="1800" dirty="0">
                          <a:solidFill>
                            <a:srgbClr val="000000"/>
                          </a:solidFill>
                          <a:effectLst/>
                          <a:latin typeface="Arial"/>
                          <a:ea typeface="Times New Roman"/>
                        </a:rPr>
                        <a:t>er mwyn cefnogi eich cynnydd academaidd, mae darllen eich asesiad chi o’r gwaith hwn o ddiddordeb i ni, fel mesur o’ch ymdrech bersonol ac er mwyn i ni allu gwneud sylwadau am eich cryfderau a’ch gwendidau.</a:t>
                      </a:r>
                      <a:endParaRPr lang="cy-GB" sz="1800" dirty="0">
                        <a:solidFill>
                          <a:srgbClr val="000000"/>
                        </a:solidFill>
                        <a:effectLst/>
                        <a:latin typeface="Times New Roman"/>
                        <a:ea typeface="Times New Roman"/>
                      </a:endParaRPr>
                    </a:p>
                    <a:p>
                      <a:pPr algn="ctr">
                        <a:spcAft>
                          <a:spcPts val="0"/>
                        </a:spcAft>
                      </a:pPr>
                      <a:r>
                        <a:rPr lang="cy-GB" sz="1800" b="1" u="sng" dirty="0">
                          <a:solidFill>
                            <a:srgbClr val="FF0000"/>
                          </a:solidFill>
                          <a:effectLst/>
                          <a:latin typeface="Arial"/>
                          <a:ea typeface="Times New Roman"/>
                        </a:rPr>
                        <a:t>Cofiwch lenwi’r asesiad hwn cyn cyflwyno eich gwaith</a:t>
                      </a:r>
                      <a:r>
                        <a:rPr lang="cy-GB" sz="1800" b="1" u="sng" dirty="0">
                          <a:solidFill>
                            <a:srgbClr val="000000"/>
                          </a:solidFill>
                          <a:effectLst/>
                          <a:latin typeface="Arial"/>
                          <a:ea typeface="Times New Roman"/>
                        </a:rPr>
                        <a:t>.</a:t>
                      </a:r>
                      <a:endParaRPr lang="cy-GB" sz="1800" dirty="0">
                        <a:solidFill>
                          <a:srgbClr val="000000"/>
                        </a:solidFill>
                        <a:effectLst/>
                        <a:latin typeface="Times New Roman"/>
                        <a:ea typeface="Times New Roman"/>
                      </a:endParaRPr>
                    </a:p>
                    <a:p>
                      <a:pPr algn="ctr">
                        <a:spcAft>
                          <a:spcPts val="0"/>
                        </a:spcAft>
                      </a:pPr>
                      <a:r>
                        <a:rPr lang="cy-GB" sz="1800" dirty="0">
                          <a:solidFill>
                            <a:srgbClr val="000000"/>
                          </a:solidFill>
                          <a:effectLst/>
                          <a:latin typeface="Arial"/>
                          <a:ea typeface="Times New Roman"/>
                        </a:rPr>
                        <a:t> </a:t>
                      </a:r>
                      <a:endParaRPr lang="cy-GB" sz="1800" dirty="0">
                        <a:solidFill>
                          <a:srgbClr val="000000"/>
                        </a:solidFill>
                        <a:effectLst/>
                        <a:latin typeface="Times New Roman"/>
                        <a:ea typeface="Times New Roman"/>
                      </a:endParaRPr>
                    </a:p>
                  </a:txBody>
                  <a:tcPr marL="68580" marR="68580" marT="0" marB="0">
                    <a:lnL w="19050" cap="flat" cmpd="dbl"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9050" cap="flat" cmpd="dbl"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cy-GB"/>
                    </a:p>
                  </a:txBody>
                  <a:tcPr/>
                </a:tc>
                <a:extLst>
                  <a:ext uri="{0D108BD9-81ED-4DB2-BD59-A6C34878D82A}">
                    <a16:rowId xmlns:a16="http://schemas.microsoft.com/office/drawing/2014/main" xmlns="" val="10000"/>
                  </a:ext>
                </a:extLst>
              </a:tr>
              <a:tr h="822808">
                <a:tc>
                  <a:txBody>
                    <a:bodyPr/>
                    <a:lstStyle/>
                    <a:p>
                      <a:pPr algn="l">
                        <a:spcAft>
                          <a:spcPts val="0"/>
                        </a:spcAft>
                      </a:pPr>
                      <a:r>
                        <a:rPr lang="cy-GB" sz="1800" dirty="0">
                          <a:solidFill>
                            <a:srgbClr val="000000"/>
                          </a:solidFill>
                          <a:effectLst/>
                          <a:latin typeface="Arial"/>
                          <a:ea typeface="Times New Roman"/>
                        </a:rPr>
                        <a:t>Beth yn eich barn chi yw agweddau gorau’r gwaith hwn?    </a:t>
                      </a:r>
                      <a:endParaRPr lang="cy-GB" sz="1800" dirty="0">
                        <a:solidFill>
                          <a:srgbClr val="000000"/>
                        </a:solidFill>
                        <a:effectLst/>
                        <a:latin typeface="Times New Roman"/>
                        <a:ea typeface="Times New Roman"/>
                      </a:endParaRPr>
                    </a:p>
                    <a:p>
                      <a:pPr algn="l">
                        <a:spcAft>
                          <a:spcPts val="0"/>
                        </a:spcAft>
                      </a:pPr>
                      <a:r>
                        <a:rPr lang="cy-GB" sz="1800" dirty="0">
                          <a:solidFill>
                            <a:srgbClr val="000000"/>
                          </a:solidFill>
                          <a:effectLst/>
                          <a:latin typeface="Arial"/>
                          <a:ea typeface="Times New Roman"/>
                        </a:rPr>
                        <a:t> </a:t>
                      </a:r>
                      <a:endParaRPr lang="cy-GB" sz="1800" dirty="0">
                        <a:solidFill>
                          <a:srgbClr val="000000"/>
                        </a:solidFill>
                        <a:effectLst/>
                        <a:latin typeface="Times New Roman"/>
                        <a:ea typeface="Times New Roman"/>
                      </a:endParaRPr>
                    </a:p>
                  </a:txBody>
                  <a:tcPr marL="68580" marR="68580" marT="0" marB="0">
                    <a:lnL w="19050"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cy-GB" sz="1200">
                          <a:solidFill>
                            <a:srgbClr val="000000"/>
                          </a:solidFill>
                          <a:effectLst/>
                          <a:latin typeface="Arial"/>
                          <a:ea typeface="Times New Roman"/>
                        </a:rPr>
                        <a:t> </a:t>
                      </a:r>
                      <a:endParaRPr lang="cy-GB" sz="1200">
                        <a:solidFill>
                          <a:srgbClr val="000000"/>
                        </a:solidFill>
                        <a:effectLst/>
                        <a:latin typeface="Times New Roman"/>
                        <a:ea typeface="Times New Roman"/>
                      </a:endParaRPr>
                    </a:p>
                    <a:p>
                      <a:pPr algn="l">
                        <a:spcAft>
                          <a:spcPts val="0"/>
                        </a:spcAft>
                      </a:pPr>
                      <a:r>
                        <a:rPr lang="cy-GB" sz="1200">
                          <a:solidFill>
                            <a:srgbClr val="000000"/>
                          </a:solidFill>
                          <a:effectLst/>
                          <a:latin typeface="Arial"/>
                          <a:ea typeface="Times New Roman"/>
                        </a:rPr>
                        <a:t> </a:t>
                      </a:r>
                      <a:endParaRPr lang="cy-GB" sz="1200">
                        <a:solidFill>
                          <a:srgbClr val="000000"/>
                        </a:solidFill>
                        <a:effectLst/>
                        <a:latin typeface="Times New Roman"/>
                        <a:ea typeface="Times New Roman"/>
                      </a:endParaRPr>
                    </a:p>
                    <a:p>
                      <a:pPr algn="l">
                        <a:spcAft>
                          <a:spcPts val="0"/>
                        </a:spcAft>
                      </a:pPr>
                      <a:r>
                        <a:rPr lang="cy-GB" sz="1200">
                          <a:solidFill>
                            <a:srgbClr val="000000"/>
                          </a:solidFill>
                          <a:effectLst/>
                          <a:latin typeface="Arial"/>
                          <a:ea typeface="Times New Roman"/>
                        </a:rPr>
                        <a:t> </a:t>
                      </a:r>
                      <a:endParaRPr lang="cy-GB" sz="1200">
                        <a:solidFill>
                          <a:srgbClr val="000000"/>
                        </a:solidFill>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1"/>
                  </a:ext>
                </a:extLst>
              </a:tr>
              <a:tr h="873195">
                <a:tc>
                  <a:txBody>
                    <a:bodyPr/>
                    <a:lstStyle/>
                    <a:p>
                      <a:pPr algn="l">
                        <a:spcAft>
                          <a:spcPts val="0"/>
                        </a:spcAft>
                      </a:pPr>
                      <a:r>
                        <a:rPr lang="cy-GB" sz="1800" dirty="0">
                          <a:solidFill>
                            <a:srgbClr val="000000"/>
                          </a:solidFill>
                          <a:effectLst/>
                          <a:latin typeface="Arial"/>
                          <a:ea typeface="Times New Roman"/>
                        </a:rPr>
                        <a:t>Pa agweddau, yn eich barn chi, y gellid bod wedi’u gwella yn y gwaith hwn?</a:t>
                      </a:r>
                      <a:endParaRPr lang="cy-GB" sz="1800" dirty="0">
                        <a:solidFill>
                          <a:srgbClr val="000000"/>
                        </a:solidFill>
                        <a:effectLst/>
                        <a:latin typeface="Times New Roman"/>
                        <a:ea typeface="Times New Roman"/>
                      </a:endParaRPr>
                    </a:p>
                  </a:txBody>
                  <a:tcPr marL="68580" marR="68580" marT="0" marB="0">
                    <a:lnL w="19050"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cy-GB" sz="1200">
                          <a:solidFill>
                            <a:srgbClr val="000000"/>
                          </a:solidFill>
                          <a:effectLst/>
                          <a:latin typeface="Arial"/>
                          <a:ea typeface="Times New Roman"/>
                        </a:rPr>
                        <a:t> </a:t>
                      </a:r>
                      <a:endParaRPr lang="cy-GB" sz="1200">
                        <a:solidFill>
                          <a:srgbClr val="000000"/>
                        </a:solidFill>
                        <a:effectLst/>
                        <a:latin typeface="Times New Roman"/>
                        <a:ea typeface="Times New Roman"/>
                      </a:endParaRPr>
                    </a:p>
                    <a:p>
                      <a:pPr algn="l">
                        <a:spcAft>
                          <a:spcPts val="0"/>
                        </a:spcAft>
                      </a:pPr>
                      <a:r>
                        <a:rPr lang="cy-GB" sz="1200">
                          <a:solidFill>
                            <a:srgbClr val="000000"/>
                          </a:solidFill>
                          <a:effectLst/>
                          <a:latin typeface="Arial"/>
                          <a:ea typeface="Times New Roman"/>
                        </a:rPr>
                        <a:t> </a:t>
                      </a:r>
                      <a:endParaRPr lang="cy-GB" sz="1200">
                        <a:solidFill>
                          <a:srgbClr val="000000"/>
                        </a:solidFill>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2"/>
                  </a:ext>
                </a:extLst>
              </a:tr>
              <a:tr h="873195">
                <a:tc>
                  <a:txBody>
                    <a:bodyPr/>
                    <a:lstStyle/>
                    <a:p>
                      <a:pPr algn="l">
                        <a:spcAft>
                          <a:spcPts val="0"/>
                        </a:spcAft>
                      </a:pPr>
                      <a:r>
                        <a:rPr lang="cy-GB" sz="1800" dirty="0">
                          <a:solidFill>
                            <a:srgbClr val="000000"/>
                          </a:solidFill>
                          <a:effectLst/>
                          <a:latin typeface="Arial"/>
                          <a:ea typeface="Times New Roman"/>
                        </a:rPr>
                        <a:t>Beth a </a:t>
                      </a:r>
                      <a:r>
                        <a:rPr lang="cy-GB" sz="1800" dirty="0" err="1">
                          <a:solidFill>
                            <a:srgbClr val="000000"/>
                          </a:solidFill>
                          <a:effectLst/>
                          <a:latin typeface="Arial"/>
                          <a:ea typeface="Times New Roman"/>
                        </a:rPr>
                        <a:t>roddodd</a:t>
                      </a:r>
                      <a:r>
                        <a:rPr lang="cy-GB" sz="1800" dirty="0">
                          <a:solidFill>
                            <a:srgbClr val="000000"/>
                          </a:solidFill>
                          <a:effectLst/>
                          <a:latin typeface="Arial"/>
                          <a:ea typeface="Times New Roman"/>
                        </a:rPr>
                        <a:t> y boddhad mwyaf i chi wrth baratoi’r cyflwyniad hwn? </a:t>
                      </a:r>
                      <a:endParaRPr lang="cy-GB" sz="1800" dirty="0">
                        <a:solidFill>
                          <a:srgbClr val="000000"/>
                        </a:solidFill>
                        <a:effectLst/>
                        <a:latin typeface="Times New Roman"/>
                        <a:ea typeface="Times New Roman"/>
                      </a:endParaRPr>
                    </a:p>
                  </a:txBody>
                  <a:tcPr marL="68580" marR="68580" marT="0" marB="0">
                    <a:lnL w="19050"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tcPr>
                </a:tc>
                <a:tc>
                  <a:txBody>
                    <a:bodyPr/>
                    <a:lstStyle/>
                    <a:p>
                      <a:pPr algn="l">
                        <a:spcAft>
                          <a:spcPts val="0"/>
                        </a:spcAft>
                      </a:pPr>
                      <a:r>
                        <a:rPr lang="cy-GB" sz="1200" dirty="0">
                          <a:solidFill>
                            <a:srgbClr val="000000"/>
                          </a:solidFill>
                          <a:effectLst/>
                          <a:latin typeface="Arial"/>
                          <a:ea typeface="Times New Roman"/>
                        </a:rPr>
                        <a:t> </a:t>
                      </a:r>
                      <a:endParaRPr lang="cy-GB" sz="1200" dirty="0">
                        <a:solidFill>
                          <a:srgbClr val="000000"/>
                        </a:solidFill>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tcPr>
                </a:tc>
                <a:extLst>
                  <a:ext uri="{0D108BD9-81ED-4DB2-BD59-A6C34878D82A}">
                    <a16:rowId xmlns:a16="http://schemas.microsoft.com/office/drawing/2014/main" xmlns="" val="10003"/>
                  </a:ext>
                </a:extLst>
              </a:tr>
            </a:tbl>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sz="5400" dirty="0">
                <a:solidFill>
                  <a:schemeClr val="tx1"/>
                </a:solidFill>
              </a:rPr>
              <a:t>All assessments</a:t>
            </a:r>
            <a:endParaRPr lang="cy-GB" sz="5400" dirty="0">
              <a:solidFill>
                <a:schemeClr val="tx1"/>
              </a:solidFill>
            </a:endParaRPr>
          </a:p>
        </p:txBody>
      </p:sp>
      <p:graphicFrame>
        <p:nvGraphicFramePr>
          <p:cNvPr id="6" name="Content Placeholder 5"/>
          <p:cNvGraphicFramePr>
            <a:graphicFrameLocks noGrp="1"/>
          </p:cNvGraphicFramePr>
          <p:nvPr>
            <p:ph idx="1"/>
          </p:nvPr>
        </p:nvGraphicFramePr>
        <p:xfrm>
          <a:off x="381000" y="1828800"/>
          <a:ext cx="8458200" cy="4827588"/>
        </p:xfrm>
        <a:graphic>
          <a:graphicData uri="http://schemas.openxmlformats.org/drawingml/2006/table">
            <a:tbl>
              <a:tblPr firstRow="1" firstCol="1" lastRow="1" lastCol="1" bandRow="1" bandCol="1"/>
              <a:tblGrid>
                <a:gridCol w="3665220">
                  <a:extLst>
                    <a:ext uri="{9D8B030D-6E8A-4147-A177-3AD203B41FA5}">
                      <a16:colId xmlns:a16="http://schemas.microsoft.com/office/drawing/2014/main" xmlns="" val="20000"/>
                    </a:ext>
                  </a:extLst>
                </a:gridCol>
                <a:gridCol w="4792980">
                  <a:extLst>
                    <a:ext uri="{9D8B030D-6E8A-4147-A177-3AD203B41FA5}">
                      <a16:colId xmlns:a16="http://schemas.microsoft.com/office/drawing/2014/main" xmlns="" val="20001"/>
                    </a:ext>
                  </a:extLst>
                </a:gridCol>
              </a:tblGrid>
              <a:tr h="1243397">
                <a:tc gridSpan="2">
                  <a:txBody>
                    <a:bodyPr/>
                    <a:lstStyle/>
                    <a:p>
                      <a:pPr algn="ctr">
                        <a:spcAft>
                          <a:spcPts val="0"/>
                        </a:spcAft>
                      </a:pPr>
                      <a:r>
                        <a:rPr lang="en-GB" sz="1600" b="1" dirty="0">
                          <a:effectLst/>
                          <a:latin typeface="Arial"/>
                          <a:ea typeface="Times New Roman"/>
                          <a:cs typeface="Times New Roman"/>
                        </a:rPr>
                        <a:t>Personal Evaluation</a:t>
                      </a:r>
                      <a:r>
                        <a:rPr lang="en-GB" sz="1600" dirty="0">
                          <a:effectLst/>
                          <a:latin typeface="Arial"/>
                          <a:ea typeface="Times New Roman"/>
                          <a:cs typeface="Times New Roman"/>
                        </a:rPr>
                        <a:t> – to support your academic progress, we are interested to read your own assessment of this work as a measure of your own effort and in order that we may comment on your strengths and weaknesses.</a:t>
                      </a:r>
                      <a:endParaRPr lang="cy-GB" sz="1600" dirty="0">
                        <a:effectLst/>
                        <a:latin typeface="Tahoma"/>
                        <a:ea typeface="Times New Roman"/>
                        <a:cs typeface="Times New Roman"/>
                      </a:endParaRPr>
                    </a:p>
                    <a:p>
                      <a:pPr algn="ctr">
                        <a:spcAft>
                          <a:spcPts val="0"/>
                        </a:spcAft>
                      </a:pPr>
                      <a:r>
                        <a:rPr lang="en-GB" sz="1600" b="1" u="sng" dirty="0">
                          <a:solidFill>
                            <a:srgbClr val="FF0000"/>
                          </a:solidFill>
                          <a:effectLst/>
                          <a:latin typeface="Arial"/>
                          <a:ea typeface="Times New Roman"/>
                          <a:cs typeface="Times New Roman"/>
                        </a:rPr>
                        <a:t>Please ensure you complete this assessment before submitting your work</a:t>
                      </a:r>
                      <a:r>
                        <a:rPr lang="en-GB" sz="1600" b="1" u="sng" dirty="0">
                          <a:effectLst/>
                          <a:latin typeface="Arial"/>
                          <a:ea typeface="Times New Roman"/>
                          <a:cs typeface="Times New Roman"/>
                        </a:rPr>
                        <a:t>.</a:t>
                      </a:r>
                      <a:endParaRPr lang="cy-GB" sz="1600" dirty="0">
                        <a:effectLst/>
                        <a:latin typeface="Tahoma"/>
                        <a:ea typeface="Times New Roman"/>
                        <a:cs typeface="Times New Roman"/>
                      </a:endParaRPr>
                    </a:p>
                    <a:p>
                      <a:pPr algn="ctr">
                        <a:spcAft>
                          <a:spcPts val="0"/>
                        </a:spcAft>
                      </a:pPr>
                      <a:r>
                        <a:rPr lang="en-GB" sz="1600" dirty="0">
                          <a:effectLst/>
                          <a:latin typeface="Arial"/>
                          <a:ea typeface="Times New Roman"/>
                          <a:cs typeface="Times New Roman"/>
                        </a:rPr>
                        <a:t> </a:t>
                      </a:r>
                      <a:endParaRPr lang="cy-GB" sz="1600" dirty="0">
                        <a:effectLst/>
                        <a:latin typeface="Tahoma"/>
                        <a:ea typeface="Times New Roman"/>
                        <a:cs typeface="Times New Roman"/>
                      </a:endParaRPr>
                    </a:p>
                  </a:txBody>
                  <a:tcPr marL="68580" marR="68580" marT="0" marB="0">
                    <a:lnL w="19050" cap="flat" cmpd="dbl"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9050" cap="flat" cmpd="dbl"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cy-GB"/>
                    </a:p>
                  </a:txBody>
                  <a:tcPr/>
                </a:tc>
                <a:extLst>
                  <a:ext uri="{0D108BD9-81ED-4DB2-BD59-A6C34878D82A}">
                    <a16:rowId xmlns:a16="http://schemas.microsoft.com/office/drawing/2014/main" xmlns="" val="10000"/>
                  </a:ext>
                </a:extLst>
              </a:tr>
              <a:tr h="1243397">
                <a:tc>
                  <a:txBody>
                    <a:bodyPr/>
                    <a:lstStyle/>
                    <a:p>
                      <a:pPr algn="l">
                        <a:spcAft>
                          <a:spcPts val="0"/>
                        </a:spcAft>
                      </a:pPr>
                      <a:r>
                        <a:rPr lang="en-GB" sz="1800" dirty="0">
                          <a:effectLst/>
                          <a:latin typeface="Arial"/>
                          <a:ea typeface="Times New Roman"/>
                          <a:cs typeface="Times New Roman"/>
                        </a:rPr>
                        <a:t>What do you consider are the best aspects of this piece of work?    </a:t>
                      </a:r>
                      <a:endParaRPr lang="cy-GB" sz="1800" dirty="0">
                        <a:effectLst/>
                        <a:latin typeface="Tahoma"/>
                        <a:ea typeface="Times New Roman"/>
                        <a:cs typeface="Times New Roman"/>
                      </a:endParaRPr>
                    </a:p>
                    <a:p>
                      <a:pPr algn="l">
                        <a:spcAft>
                          <a:spcPts val="0"/>
                        </a:spcAft>
                      </a:pPr>
                      <a:r>
                        <a:rPr lang="en-GB" sz="1800" dirty="0">
                          <a:effectLst/>
                          <a:latin typeface="Arial"/>
                          <a:ea typeface="Times New Roman"/>
                          <a:cs typeface="Times New Roman"/>
                        </a:rPr>
                        <a:t> </a:t>
                      </a:r>
                      <a:endParaRPr lang="cy-GB" sz="1800" dirty="0">
                        <a:effectLst/>
                        <a:latin typeface="Tahoma"/>
                        <a:ea typeface="Times New Roman"/>
                        <a:cs typeface="Times New Roman"/>
                      </a:endParaRPr>
                    </a:p>
                  </a:txBody>
                  <a:tcPr marL="68580" marR="68580" marT="0" marB="0">
                    <a:lnL w="19050"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200" dirty="0">
                          <a:effectLst/>
                          <a:latin typeface="Arial"/>
                          <a:ea typeface="Times New Roman"/>
                          <a:cs typeface="Times New Roman"/>
                        </a:rPr>
                        <a:t> </a:t>
                      </a:r>
                      <a:endParaRPr lang="cy-GB" sz="1200" dirty="0">
                        <a:effectLst/>
                        <a:latin typeface="Tahoma"/>
                        <a:ea typeface="Times New Roman"/>
                        <a:cs typeface="Times New Roman"/>
                      </a:endParaRPr>
                    </a:p>
                    <a:p>
                      <a:pPr algn="l">
                        <a:spcAft>
                          <a:spcPts val="0"/>
                        </a:spcAft>
                      </a:pPr>
                      <a:r>
                        <a:rPr lang="en-GB" sz="1200" dirty="0">
                          <a:effectLst/>
                          <a:latin typeface="Arial"/>
                          <a:ea typeface="Times New Roman"/>
                          <a:cs typeface="Times New Roman"/>
                        </a:rPr>
                        <a:t> </a:t>
                      </a:r>
                      <a:endParaRPr lang="cy-GB" sz="1200" dirty="0">
                        <a:effectLst/>
                        <a:latin typeface="Tahoma"/>
                        <a:ea typeface="Times New Roman"/>
                        <a:cs typeface="Times New Roman"/>
                      </a:endParaRPr>
                    </a:p>
                    <a:p>
                      <a:pPr algn="l">
                        <a:spcAft>
                          <a:spcPts val="0"/>
                        </a:spcAft>
                      </a:pPr>
                      <a:r>
                        <a:rPr lang="en-GB" sz="1200" dirty="0">
                          <a:effectLst/>
                          <a:latin typeface="Arial"/>
                          <a:ea typeface="Times New Roman"/>
                          <a:cs typeface="Times New Roman"/>
                        </a:rPr>
                        <a:t> </a:t>
                      </a:r>
                      <a:endParaRPr lang="cy-GB" sz="1200" dirty="0">
                        <a:effectLst/>
                        <a:latin typeface="Tahoma"/>
                        <a:ea typeface="Times New Roman"/>
                        <a:cs typeface="Times New Roman"/>
                      </a:endParaRPr>
                    </a:p>
                    <a:p>
                      <a:pPr algn="l">
                        <a:spcAft>
                          <a:spcPts val="0"/>
                        </a:spcAft>
                      </a:pPr>
                      <a:r>
                        <a:rPr lang="en-GB" sz="1200" dirty="0">
                          <a:effectLst/>
                          <a:latin typeface="Arial"/>
                          <a:ea typeface="Times New Roman"/>
                          <a:cs typeface="Times New Roman"/>
                        </a:rPr>
                        <a:t> </a:t>
                      </a:r>
                      <a:endParaRPr lang="cy-GB" sz="1200" dirty="0">
                        <a:effectLst/>
                        <a:latin typeface="Tahoma"/>
                        <a:ea typeface="Times New Roman"/>
                        <a:cs typeface="Times New Roman"/>
                      </a:endParaRPr>
                    </a:p>
                    <a:p>
                      <a:pPr algn="l">
                        <a:spcAft>
                          <a:spcPts val="0"/>
                        </a:spcAft>
                      </a:pPr>
                      <a:r>
                        <a:rPr lang="en-GB" sz="1200" dirty="0">
                          <a:effectLst/>
                          <a:latin typeface="Arial"/>
                          <a:ea typeface="Times New Roman"/>
                          <a:cs typeface="Times New Roman"/>
                        </a:rPr>
                        <a:t> </a:t>
                      </a:r>
                      <a:endParaRPr lang="cy-GB" sz="1200" dirty="0">
                        <a:effectLst/>
                        <a:latin typeface="Tahoma"/>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1"/>
                  </a:ext>
                </a:extLst>
              </a:tr>
              <a:tr h="1097397">
                <a:tc>
                  <a:txBody>
                    <a:bodyPr/>
                    <a:lstStyle/>
                    <a:p>
                      <a:pPr algn="l">
                        <a:spcAft>
                          <a:spcPts val="0"/>
                        </a:spcAft>
                      </a:pPr>
                      <a:r>
                        <a:rPr lang="en-GB" sz="1800" dirty="0">
                          <a:effectLst/>
                          <a:latin typeface="Arial"/>
                          <a:ea typeface="Times New Roman"/>
                          <a:cs typeface="Times New Roman"/>
                        </a:rPr>
                        <a:t>Which aspects do you consider could have been improved in this piece of work?</a:t>
                      </a:r>
                      <a:endParaRPr lang="cy-GB" sz="1800" dirty="0">
                        <a:effectLst/>
                        <a:latin typeface="Tahoma"/>
                        <a:ea typeface="Times New Roman"/>
                        <a:cs typeface="Times New Roman"/>
                      </a:endParaRPr>
                    </a:p>
                    <a:p>
                      <a:pPr algn="l">
                        <a:spcAft>
                          <a:spcPts val="0"/>
                        </a:spcAft>
                      </a:pPr>
                      <a:r>
                        <a:rPr lang="en-GB" sz="1800" dirty="0">
                          <a:effectLst/>
                          <a:latin typeface="Arial"/>
                          <a:ea typeface="Times New Roman"/>
                          <a:cs typeface="Times New Roman"/>
                        </a:rPr>
                        <a:t> </a:t>
                      </a:r>
                      <a:endParaRPr lang="cy-GB" sz="1800" dirty="0">
                        <a:effectLst/>
                        <a:latin typeface="Tahoma"/>
                        <a:ea typeface="Times New Roman"/>
                        <a:cs typeface="Times New Roman"/>
                      </a:endParaRPr>
                    </a:p>
                  </a:txBody>
                  <a:tcPr marL="68580" marR="68580" marT="0" marB="0">
                    <a:lnL w="19050"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200">
                          <a:effectLst/>
                          <a:latin typeface="Arial"/>
                          <a:ea typeface="Times New Roman"/>
                          <a:cs typeface="Times New Roman"/>
                        </a:rPr>
                        <a:t> </a:t>
                      </a:r>
                      <a:endParaRPr lang="cy-GB" sz="1200">
                        <a:effectLst/>
                        <a:latin typeface="Tahoma"/>
                        <a:ea typeface="Times New Roman"/>
                        <a:cs typeface="Times New Roman"/>
                      </a:endParaRPr>
                    </a:p>
                    <a:p>
                      <a:pPr algn="l">
                        <a:spcAft>
                          <a:spcPts val="0"/>
                        </a:spcAft>
                      </a:pPr>
                      <a:r>
                        <a:rPr lang="en-GB" sz="1200">
                          <a:effectLst/>
                          <a:latin typeface="Arial"/>
                          <a:ea typeface="Times New Roman"/>
                          <a:cs typeface="Times New Roman"/>
                        </a:rPr>
                        <a:t> </a:t>
                      </a:r>
                      <a:endParaRPr lang="cy-GB" sz="1200">
                        <a:effectLst/>
                        <a:latin typeface="Tahoma"/>
                        <a:ea typeface="Times New Roman"/>
                        <a:cs typeface="Times New Roman"/>
                      </a:endParaRPr>
                    </a:p>
                    <a:p>
                      <a:pPr algn="l">
                        <a:spcAft>
                          <a:spcPts val="0"/>
                        </a:spcAft>
                      </a:pPr>
                      <a:r>
                        <a:rPr lang="en-GB" sz="1200">
                          <a:effectLst/>
                          <a:latin typeface="Arial"/>
                          <a:ea typeface="Times New Roman"/>
                          <a:cs typeface="Times New Roman"/>
                        </a:rPr>
                        <a:t> </a:t>
                      </a:r>
                      <a:endParaRPr lang="cy-GB" sz="1200">
                        <a:effectLst/>
                        <a:latin typeface="Tahoma"/>
                        <a:ea typeface="Times New Roman"/>
                        <a:cs typeface="Times New Roman"/>
                      </a:endParaRPr>
                    </a:p>
                    <a:p>
                      <a:pPr algn="l">
                        <a:spcAft>
                          <a:spcPts val="0"/>
                        </a:spcAft>
                      </a:pPr>
                      <a:r>
                        <a:rPr lang="en-GB" sz="1200">
                          <a:effectLst/>
                          <a:latin typeface="Arial"/>
                          <a:ea typeface="Times New Roman"/>
                          <a:cs typeface="Times New Roman"/>
                        </a:rPr>
                        <a:t> </a:t>
                      </a:r>
                      <a:endParaRPr lang="cy-GB" sz="1200">
                        <a:effectLst/>
                        <a:latin typeface="Tahoma"/>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2"/>
                  </a:ext>
                </a:extLst>
              </a:tr>
              <a:tr h="1243397">
                <a:tc>
                  <a:txBody>
                    <a:bodyPr/>
                    <a:lstStyle/>
                    <a:p>
                      <a:pPr algn="l">
                        <a:spcAft>
                          <a:spcPts val="0"/>
                        </a:spcAft>
                      </a:pPr>
                      <a:r>
                        <a:rPr lang="en-GB" sz="1800" dirty="0">
                          <a:effectLst/>
                          <a:latin typeface="Arial"/>
                          <a:ea typeface="Times New Roman"/>
                          <a:cs typeface="Times New Roman"/>
                        </a:rPr>
                        <a:t>What have you found most satisfying whilst undertaking this submission?</a:t>
                      </a:r>
                      <a:endParaRPr lang="cy-GB" sz="1800" dirty="0">
                        <a:effectLst/>
                        <a:latin typeface="Tahoma"/>
                        <a:ea typeface="Times New Roman"/>
                        <a:cs typeface="Times New Roman"/>
                      </a:endParaRPr>
                    </a:p>
                    <a:p>
                      <a:pPr algn="l">
                        <a:spcAft>
                          <a:spcPts val="0"/>
                        </a:spcAft>
                      </a:pPr>
                      <a:r>
                        <a:rPr lang="en-GB" sz="1800" dirty="0">
                          <a:effectLst/>
                          <a:latin typeface="Arial"/>
                          <a:ea typeface="Times New Roman"/>
                          <a:cs typeface="Times New Roman"/>
                        </a:rPr>
                        <a:t> </a:t>
                      </a:r>
                      <a:endParaRPr lang="cy-GB" sz="1800" dirty="0">
                        <a:effectLst/>
                        <a:latin typeface="Tahoma"/>
                        <a:ea typeface="Times New Roman"/>
                        <a:cs typeface="Times New Roman"/>
                      </a:endParaRPr>
                    </a:p>
                  </a:txBody>
                  <a:tcPr marL="68580" marR="68580" marT="0" marB="0">
                    <a:lnL w="19050"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tcPr>
                </a:tc>
                <a:tc>
                  <a:txBody>
                    <a:bodyPr/>
                    <a:lstStyle/>
                    <a:p>
                      <a:pPr algn="l">
                        <a:spcAft>
                          <a:spcPts val="0"/>
                        </a:spcAft>
                      </a:pPr>
                      <a:r>
                        <a:rPr lang="en-GB" sz="1200" dirty="0">
                          <a:effectLst/>
                          <a:latin typeface="Arial"/>
                          <a:ea typeface="Times New Roman"/>
                          <a:cs typeface="Times New Roman"/>
                        </a:rPr>
                        <a:t> </a:t>
                      </a:r>
                      <a:endParaRPr lang="cy-GB" sz="1200" dirty="0">
                        <a:effectLst/>
                        <a:latin typeface="Tahoma"/>
                        <a:ea typeface="Times New Roman"/>
                        <a:cs typeface="Times New Roman"/>
                      </a:endParaRPr>
                    </a:p>
                    <a:p>
                      <a:pPr algn="l">
                        <a:spcAft>
                          <a:spcPts val="0"/>
                        </a:spcAft>
                      </a:pPr>
                      <a:r>
                        <a:rPr lang="en-GB" sz="1200" dirty="0">
                          <a:effectLst/>
                          <a:latin typeface="Arial"/>
                          <a:ea typeface="Times New Roman"/>
                          <a:cs typeface="Times New Roman"/>
                        </a:rPr>
                        <a:t> </a:t>
                      </a:r>
                      <a:endParaRPr lang="cy-GB" sz="1200" dirty="0">
                        <a:effectLst/>
                        <a:latin typeface="Tahoma"/>
                        <a:ea typeface="Times New Roman"/>
                        <a:cs typeface="Times New Roman"/>
                      </a:endParaRPr>
                    </a:p>
                    <a:p>
                      <a:pPr algn="l">
                        <a:spcAft>
                          <a:spcPts val="0"/>
                        </a:spcAft>
                      </a:pPr>
                      <a:r>
                        <a:rPr lang="en-GB" sz="1200" dirty="0">
                          <a:effectLst/>
                          <a:latin typeface="Arial"/>
                          <a:ea typeface="Times New Roman"/>
                          <a:cs typeface="Times New Roman"/>
                        </a:rPr>
                        <a:t> </a:t>
                      </a:r>
                      <a:endParaRPr lang="cy-GB" sz="1200" dirty="0">
                        <a:effectLst/>
                        <a:latin typeface="Tahoma"/>
                        <a:ea typeface="Times New Roman"/>
                        <a:cs typeface="Times New Roman"/>
                      </a:endParaRPr>
                    </a:p>
                    <a:p>
                      <a:pPr algn="l">
                        <a:spcAft>
                          <a:spcPts val="0"/>
                        </a:spcAft>
                      </a:pPr>
                      <a:r>
                        <a:rPr lang="en-GB" sz="1200" dirty="0">
                          <a:effectLst/>
                          <a:latin typeface="Arial"/>
                          <a:ea typeface="Times New Roman"/>
                          <a:cs typeface="Times New Roman"/>
                        </a:rPr>
                        <a:t> </a:t>
                      </a:r>
                      <a:endParaRPr lang="cy-GB" sz="1200" dirty="0">
                        <a:effectLst/>
                        <a:latin typeface="Tahoma"/>
                        <a:ea typeface="Times New Roman"/>
                        <a:cs typeface="Times New Roman"/>
                      </a:endParaRPr>
                    </a:p>
                    <a:p>
                      <a:pPr algn="l">
                        <a:spcAft>
                          <a:spcPts val="0"/>
                        </a:spcAft>
                      </a:pPr>
                      <a:r>
                        <a:rPr lang="en-GB" sz="1200" dirty="0">
                          <a:effectLst/>
                          <a:latin typeface="Arial"/>
                          <a:ea typeface="Times New Roman"/>
                          <a:cs typeface="Times New Roman"/>
                        </a:rPr>
                        <a:t> </a:t>
                      </a:r>
                      <a:endParaRPr lang="cy-GB" sz="1200" dirty="0">
                        <a:effectLst/>
                        <a:latin typeface="Tahoma"/>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tcPr>
                </a:tc>
                <a:extLst>
                  <a:ext uri="{0D108BD9-81ED-4DB2-BD59-A6C34878D82A}">
                    <a16:rowId xmlns:a16="http://schemas.microsoft.com/office/drawing/2014/main" xmlns="" val="10003"/>
                  </a:ext>
                </a:extLst>
              </a:tr>
            </a:tbl>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750" y="28575"/>
            <a:ext cx="7467600" cy="1143000"/>
          </a:xfrm>
        </p:spPr>
        <p:txBody>
          <a:bodyPr/>
          <a:lstStyle/>
          <a:p>
            <a:pPr algn="ctr" fontAlgn="auto">
              <a:spcAft>
                <a:spcPts val="0"/>
              </a:spcAft>
              <a:defRPr/>
            </a:pPr>
            <a:r>
              <a:rPr lang="en-GB" dirty="0" err="1">
                <a:solidFill>
                  <a:schemeClr val="accent1"/>
                </a:solidFill>
              </a:rPr>
              <a:t>Rhai</a:t>
            </a:r>
            <a:r>
              <a:rPr lang="en-GB" dirty="0">
                <a:solidFill>
                  <a:schemeClr val="accent1"/>
                </a:solidFill>
              </a:rPr>
              <a:t> </a:t>
            </a:r>
            <a:r>
              <a:rPr lang="en-GB" dirty="0" err="1">
                <a:solidFill>
                  <a:schemeClr val="accent1"/>
                </a:solidFill>
              </a:rPr>
              <a:t>dulliau</a:t>
            </a:r>
            <a:r>
              <a:rPr lang="en-GB" dirty="0">
                <a:solidFill>
                  <a:schemeClr val="accent1"/>
                </a:solidFill>
              </a:rPr>
              <a:t> </a:t>
            </a:r>
            <a:r>
              <a:rPr lang="en-GB" dirty="0" err="1">
                <a:solidFill>
                  <a:schemeClr val="accent1"/>
                </a:solidFill>
              </a:rPr>
              <a:t>adlewyrchol</a:t>
            </a:r>
            <a:r>
              <a:rPr lang="en-GB" dirty="0">
                <a:solidFill>
                  <a:schemeClr val="accent1"/>
                </a:solidFill>
              </a:rPr>
              <a:t>  </a:t>
            </a:r>
            <a:r>
              <a:rPr lang="en-GB" dirty="0"/>
              <a:t/>
            </a:r>
            <a:br>
              <a:rPr lang="en-GB" dirty="0"/>
            </a:br>
            <a:r>
              <a:rPr lang="en-GB" dirty="0"/>
              <a:t>Some reflective approaches</a:t>
            </a:r>
          </a:p>
        </p:txBody>
      </p:sp>
      <p:sp>
        <p:nvSpPr>
          <p:cNvPr id="3" name="Content Placeholder 2"/>
          <p:cNvSpPr>
            <a:spLocks noGrp="1"/>
          </p:cNvSpPr>
          <p:nvPr>
            <p:ph sz="half" idx="1"/>
          </p:nvPr>
        </p:nvSpPr>
        <p:spPr>
          <a:xfrm>
            <a:off x="395288" y="2708275"/>
            <a:ext cx="3657600" cy="3895725"/>
          </a:xfrm>
        </p:spPr>
        <p:style>
          <a:lnRef idx="2">
            <a:schemeClr val="accent1"/>
          </a:lnRef>
          <a:fillRef idx="1">
            <a:schemeClr val="lt1"/>
          </a:fillRef>
          <a:effectRef idx="0">
            <a:schemeClr val="accent1"/>
          </a:effectRef>
          <a:fontRef idx="minor">
            <a:schemeClr val="dk1"/>
          </a:fontRef>
        </p:style>
        <p:txBody>
          <a:bodyPr>
            <a:normAutofit/>
          </a:bodyPr>
          <a:lstStyle/>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Cwestiynnu</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Adlewyrchu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agored</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Cawod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meddwl</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Ysgrifennu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rhydd</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Trafodaeth</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Adlewyrchu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datblygiadol</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b="1" dirty="0" err="1">
                <a:latin typeface="Arial" panose="020B0604020202020204" pitchFamily="34" charset="0"/>
                <a:cs typeface="Arial" panose="020B0604020202020204" pitchFamily="34" charset="0"/>
              </a:rPr>
              <a:t>Defnyddio</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adborth</a:t>
            </a:r>
            <a:endParaRPr lang="en-GB" b="1"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284663" y="2708275"/>
            <a:ext cx="3657600" cy="3895725"/>
          </a:xfrm>
        </p:spPr>
        <p:style>
          <a:lnRef idx="2">
            <a:schemeClr val="dk1"/>
          </a:lnRef>
          <a:fillRef idx="1">
            <a:schemeClr val="lt1"/>
          </a:fillRef>
          <a:effectRef idx="0">
            <a:schemeClr val="dk1"/>
          </a:effectRef>
          <a:fontRef idx="minor">
            <a:schemeClr val="dk1"/>
          </a:fontRef>
        </p:style>
        <p:txBody>
          <a:bodyPr>
            <a:normAutofit/>
          </a:bodyPr>
          <a:lstStyle/>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Questioning</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Open reflection</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Mind shower</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Free writing</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Discussion</a:t>
            </a:r>
          </a:p>
          <a:p>
            <a:pPr marL="274320" indent="-274320" fontAlgn="auto">
              <a:spcAft>
                <a:spcPts val="0"/>
              </a:spcAft>
              <a:buFont typeface="Wingdings"/>
              <a:buChar char=""/>
              <a:defRPr/>
            </a:pPr>
            <a:r>
              <a:rPr lang="en-GB" i="1" dirty="0">
                <a:latin typeface="Arial" panose="020B0604020202020204" pitchFamily="34" charset="0"/>
                <a:cs typeface="Arial" panose="020B0604020202020204" pitchFamily="34" charset="0"/>
              </a:rPr>
              <a:t>Developmental reflection</a:t>
            </a:r>
          </a:p>
          <a:p>
            <a:pPr marL="274320" indent="-274320" fontAlgn="auto">
              <a:spcAft>
                <a:spcPts val="0"/>
              </a:spcAft>
              <a:buFont typeface="Wingdings"/>
              <a:buChar char=""/>
              <a:defRPr/>
            </a:pPr>
            <a:r>
              <a:rPr lang="en-GB" b="1" i="1" dirty="0">
                <a:latin typeface="Arial" panose="020B0604020202020204" pitchFamily="34" charset="0"/>
                <a:cs typeface="Arial" panose="020B0604020202020204" pitchFamily="34" charset="0"/>
              </a:rPr>
              <a:t>Using feedback</a:t>
            </a:r>
          </a:p>
        </p:txBody>
      </p:sp>
      <p:pic>
        <p:nvPicPr>
          <p:cNvPr id="31749" name="Picture 2" descr="C:\Users\TERRY\AppData\Local\Microsoft\Windows\INetCache\IE\IQSXOLVE\Making-decision[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9000" y="1052513"/>
            <a:ext cx="1743075" cy="1389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fontAlgn="auto">
              <a:spcAft>
                <a:spcPts val="0"/>
              </a:spcAft>
              <a:defRPr/>
            </a:pPr>
            <a:r>
              <a:rPr lang="en-GB" sz="4400" dirty="0" err="1">
                <a:solidFill>
                  <a:schemeClr val="accent1"/>
                </a:solidFill>
              </a:rPr>
              <a:t>Cawod</a:t>
            </a:r>
            <a:r>
              <a:rPr lang="en-GB" sz="4400" dirty="0">
                <a:solidFill>
                  <a:schemeClr val="accent1"/>
                </a:solidFill>
              </a:rPr>
              <a:t> </a:t>
            </a:r>
            <a:r>
              <a:rPr lang="en-GB" sz="4400" dirty="0" err="1">
                <a:solidFill>
                  <a:schemeClr val="accent1"/>
                </a:solidFill>
              </a:rPr>
              <a:t>meddwl</a:t>
            </a:r>
            <a:r>
              <a:rPr lang="en-GB" sz="4400" dirty="0">
                <a:solidFill>
                  <a:schemeClr val="accent1"/>
                </a:solidFill>
              </a:rPr>
              <a:t> : </a:t>
            </a:r>
            <a:r>
              <a:rPr lang="en-GB" sz="4400" dirty="0" err="1">
                <a:solidFill>
                  <a:schemeClr val="accent1"/>
                </a:solidFill>
              </a:rPr>
              <a:t>parau</a:t>
            </a:r>
            <a:r>
              <a:rPr lang="en-GB" sz="4400" dirty="0">
                <a:solidFill>
                  <a:schemeClr val="accent1"/>
                </a:solidFill>
              </a:rPr>
              <a:t/>
            </a:r>
            <a:br>
              <a:rPr lang="en-GB" sz="4400" dirty="0">
                <a:solidFill>
                  <a:schemeClr val="accent1"/>
                </a:solidFill>
              </a:rPr>
            </a:br>
            <a:r>
              <a:rPr lang="en-GB" sz="4400" dirty="0"/>
              <a:t> Mind shower: pairs</a:t>
            </a:r>
          </a:p>
        </p:txBody>
      </p:sp>
      <p:sp>
        <p:nvSpPr>
          <p:cNvPr id="32771" name="Content Placeholder 2"/>
          <p:cNvSpPr>
            <a:spLocks noGrp="1"/>
          </p:cNvSpPr>
          <p:nvPr>
            <p:ph sz="half" idx="1"/>
          </p:nvPr>
        </p:nvSpPr>
        <p:spPr/>
        <p:txBody>
          <a:bodyPr/>
          <a:lstStyle/>
          <a:p>
            <a:r>
              <a:rPr lang="en-GB" altLang="en-US">
                <a:latin typeface="Arial" pitchFamily="34" charset="0"/>
                <a:cs typeface="Arial" pitchFamily="34" charset="0"/>
              </a:rPr>
              <a:t>Trefnu wythnos anwytho</a:t>
            </a:r>
          </a:p>
        </p:txBody>
      </p:sp>
      <p:sp>
        <p:nvSpPr>
          <p:cNvPr id="32772" name="Content Placeholder 3"/>
          <p:cNvSpPr>
            <a:spLocks noGrp="1"/>
          </p:cNvSpPr>
          <p:nvPr>
            <p:ph sz="half" idx="2"/>
          </p:nvPr>
        </p:nvSpPr>
        <p:spPr>
          <a:xfrm>
            <a:off x="4270375" y="1600200"/>
            <a:ext cx="3657600" cy="4572000"/>
          </a:xfrm>
        </p:spPr>
        <p:txBody>
          <a:bodyPr/>
          <a:lstStyle/>
          <a:p>
            <a:r>
              <a:rPr lang="en-GB" altLang="en-US" i="1">
                <a:latin typeface="Arial" pitchFamily="34" charset="0"/>
                <a:cs typeface="Arial" pitchFamily="34" charset="0"/>
              </a:rPr>
              <a:t>Organising induction week</a:t>
            </a:r>
          </a:p>
        </p:txBody>
      </p:sp>
      <p:pic>
        <p:nvPicPr>
          <p:cNvPr id="32773" name="Picture 2" descr="C:\Users\l.roberts\AppData\Local\Microsoft\Windows\Temporary Internet Files\Content.IE5\VT7L4AUG\MC900071191[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2743200"/>
            <a:ext cx="4724400" cy="335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50888"/>
            <a:ext cx="7780338" cy="1143000"/>
          </a:xfrm>
        </p:spPr>
        <p:txBody>
          <a:bodyPr>
            <a:normAutofit fontScale="90000"/>
          </a:bodyPr>
          <a:lstStyle/>
          <a:p>
            <a:pPr algn="ctr" fontAlgn="auto">
              <a:spcAft>
                <a:spcPts val="0"/>
              </a:spcAft>
              <a:defRPr/>
            </a:pPr>
            <a:r>
              <a:rPr lang="en-GB" sz="4400" dirty="0" err="1">
                <a:solidFill>
                  <a:schemeClr val="accent1"/>
                </a:solidFill>
              </a:rPr>
              <a:t>Ysgrifennu</a:t>
            </a:r>
            <a:r>
              <a:rPr lang="en-GB" sz="4400" dirty="0">
                <a:solidFill>
                  <a:schemeClr val="accent1"/>
                </a:solidFill>
              </a:rPr>
              <a:t> </a:t>
            </a:r>
            <a:r>
              <a:rPr lang="en-GB" sz="4400" dirty="0" err="1">
                <a:solidFill>
                  <a:schemeClr val="accent1"/>
                </a:solidFill>
              </a:rPr>
              <a:t>rhydd</a:t>
            </a:r>
            <a:r>
              <a:rPr lang="en-GB" sz="4400" dirty="0">
                <a:solidFill>
                  <a:schemeClr val="accent1"/>
                </a:solidFill>
              </a:rPr>
              <a:t/>
            </a:r>
            <a:br>
              <a:rPr lang="en-GB" sz="4400" dirty="0">
                <a:solidFill>
                  <a:schemeClr val="accent1"/>
                </a:solidFill>
              </a:rPr>
            </a:br>
            <a:r>
              <a:rPr lang="en-GB" sz="4400" dirty="0"/>
              <a:t> Free writing</a:t>
            </a:r>
          </a:p>
        </p:txBody>
      </p:sp>
      <p:sp>
        <p:nvSpPr>
          <p:cNvPr id="33795" name="Content Placeholder 2"/>
          <p:cNvSpPr>
            <a:spLocks noGrp="1"/>
          </p:cNvSpPr>
          <p:nvPr>
            <p:ph sz="half" idx="1"/>
          </p:nvPr>
        </p:nvSpPr>
        <p:spPr>
          <a:xfrm>
            <a:off x="395536" y="1988840"/>
            <a:ext cx="3657600" cy="4572000"/>
          </a:xfrm>
        </p:spPr>
        <p:style>
          <a:lnRef idx="2">
            <a:schemeClr val="accent1"/>
          </a:lnRef>
          <a:fillRef idx="1">
            <a:schemeClr val="lt1"/>
          </a:fillRef>
          <a:effectRef idx="0">
            <a:schemeClr val="accent1"/>
          </a:effectRef>
          <a:fontRef idx="minor">
            <a:schemeClr val="dk1"/>
          </a:fontRef>
        </p:style>
        <p:txBody>
          <a:bodyPr/>
          <a:lstStyle/>
          <a:p>
            <a:r>
              <a:rPr lang="en-GB" altLang="en-US" dirty="0" err="1">
                <a:latin typeface="Arial" pitchFamily="34" charset="0"/>
                <a:cs typeface="Arial" pitchFamily="34" charset="0"/>
              </a:rPr>
              <a:t>Campws</a:t>
            </a:r>
            <a:r>
              <a:rPr lang="en-GB" altLang="en-US" dirty="0">
                <a:latin typeface="Arial" pitchFamily="34" charset="0"/>
                <a:cs typeface="Arial" pitchFamily="34" charset="0"/>
              </a:rPr>
              <a:t> </a:t>
            </a:r>
            <a:r>
              <a:rPr lang="en-GB" altLang="en-US" dirty="0" err="1">
                <a:latin typeface="Arial" pitchFamily="34" charset="0"/>
                <a:cs typeface="Arial" pitchFamily="34" charset="0"/>
              </a:rPr>
              <a:t>Caerfyrddin</a:t>
            </a:r>
            <a:endParaRPr lang="en-GB" altLang="en-US" dirty="0">
              <a:latin typeface="Arial" pitchFamily="34" charset="0"/>
              <a:cs typeface="Arial" pitchFamily="34" charset="0"/>
            </a:endParaRPr>
          </a:p>
          <a:p>
            <a:pPr>
              <a:buFontTx/>
              <a:buChar char="-"/>
            </a:pPr>
            <a:r>
              <a:rPr lang="en-GB" altLang="en-US" dirty="0" err="1">
                <a:latin typeface="Arial" pitchFamily="34" charset="0"/>
                <a:cs typeface="Arial" pitchFamily="34" charset="0"/>
              </a:rPr>
              <a:t>Ysgrifennu</a:t>
            </a:r>
            <a:r>
              <a:rPr lang="en-GB" altLang="en-US" dirty="0">
                <a:latin typeface="Arial" pitchFamily="34" charset="0"/>
                <a:cs typeface="Arial" pitchFamily="34" charset="0"/>
              </a:rPr>
              <a:t> </a:t>
            </a:r>
            <a:r>
              <a:rPr lang="en-GB" altLang="en-US" dirty="0" err="1">
                <a:latin typeface="Arial" pitchFamily="34" charset="0"/>
                <a:cs typeface="Arial" pitchFamily="34" charset="0"/>
              </a:rPr>
              <a:t>unrhywbeth</a:t>
            </a:r>
            <a:r>
              <a:rPr lang="en-GB" altLang="en-US" dirty="0">
                <a:latin typeface="Arial" pitchFamily="34" charset="0"/>
                <a:cs typeface="Arial" pitchFamily="34" charset="0"/>
              </a:rPr>
              <a:t> am 5 </a:t>
            </a:r>
            <a:r>
              <a:rPr lang="en-GB" altLang="en-US" dirty="0" err="1">
                <a:latin typeface="Arial" pitchFamily="34" charset="0"/>
                <a:cs typeface="Arial" pitchFamily="34" charset="0"/>
              </a:rPr>
              <a:t>munud</a:t>
            </a:r>
            <a:r>
              <a:rPr lang="en-GB" altLang="en-US" dirty="0">
                <a:latin typeface="Arial" pitchFamily="34" charset="0"/>
                <a:cs typeface="Arial" pitchFamily="34" charset="0"/>
              </a:rPr>
              <a:t> </a:t>
            </a:r>
          </a:p>
          <a:p>
            <a:pPr>
              <a:buFontTx/>
              <a:buChar char="-"/>
            </a:pPr>
            <a:r>
              <a:rPr lang="en-GB" altLang="en-US" dirty="0" err="1">
                <a:latin typeface="Arial" pitchFamily="34" charset="0"/>
                <a:cs typeface="Arial" pitchFamily="34" charset="0"/>
              </a:rPr>
              <a:t>Bydd</a:t>
            </a:r>
            <a:r>
              <a:rPr lang="en-GB" altLang="en-US" dirty="0">
                <a:latin typeface="Arial" pitchFamily="34" charset="0"/>
                <a:cs typeface="Arial" pitchFamily="34" charset="0"/>
              </a:rPr>
              <a:t> </a:t>
            </a:r>
            <a:r>
              <a:rPr lang="en-GB" altLang="en-US" dirty="0" err="1">
                <a:latin typeface="Arial" pitchFamily="34" charset="0"/>
                <a:cs typeface="Arial" pitchFamily="34" charset="0"/>
              </a:rPr>
              <a:t>angen</a:t>
            </a:r>
            <a:r>
              <a:rPr lang="en-GB" altLang="en-US" dirty="0">
                <a:latin typeface="Arial" pitchFamily="34" charset="0"/>
                <a:cs typeface="Arial" pitchFamily="34" charset="0"/>
              </a:rPr>
              <a:t> </a:t>
            </a:r>
            <a:r>
              <a:rPr lang="en-GB" altLang="en-US" dirty="0" err="1">
                <a:latin typeface="Arial" pitchFamily="34" charset="0"/>
                <a:cs typeface="Arial" pitchFamily="34" charset="0"/>
              </a:rPr>
              <a:t>rhyw</a:t>
            </a:r>
            <a:r>
              <a:rPr lang="en-GB" altLang="en-US" dirty="0">
                <a:latin typeface="Arial" pitchFamily="34" charset="0"/>
                <a:cs typeface="Arial" pitchFamily="34" charset="0"/>
              </a:rPr>
              <a:t> </a:t>
            </a:r>
            <a:r>
              <a:rPr lang="en-GB" altLang="en-US" dirty="0" err="1">
                <a:latin typeface="Arial" pitchFamily="34" charset="0"/>
                <a:cs typeface="Arial" pitchFamily="34" charset="0"/>
              </a:rPr>
              <a:t>fath</a:t>
            </a:r>
            <a:r>
              <a:rPr lang="en-GB" altLang="en-US" dirty="0">
                <a:latin typeface="Arial" pitchFamily="34" charset="0"/>
                <a:cs typeface="Arial" pitchFamily="34" charset="0"/>
              </a:rPr>
              <a:t> o </a:t>
            </a:r>
            <a:r>
              <a:rPr lang="en-GB" altLang="en-US" dirty="0" err="1">
                <a:latin typeface="Arial" pitchFamily="34" charset="0"/>
                <a:cs typeface="Arial" pitchFamily="34" charset="0"/>
              </a:rPr>
              <a:t>gyswllt</a:t>
            </a:r>
            <a:endParaRPr lang="en-GB" altLang="en-US" dirty="0">
              <a:latin typeface="Arial" pitchFamily="34" charset="0"/>
              <a:cs typeface="Arial" pitchFamily="34" charset="0"/>
            </a:endParaRPr>
          </a:p>
          <a:p>
            <a:pPr>
              <a:buFontTx/>
              <a:buChar char="-"/>
            </a:pPr>
            <a:r>
              <a:rPr lang="en-GB" altLang="en-US" dirty="0" err="1">
                <a:latin typeface="Arial" pitchFamily="34" charset="0"/>
                <a:cs typeface="Arial" pitchFamily="34" charset="0"/>
              </a:rPr>
              <a:t>Edrychwch</a:t>
            </a:r>
            <a:r>
              <a:rPr lang="en-GB" altLang="en-US" dirty="0">
                <a:latin typeface="Arial" pitchFamily="34" charset="0"/>
                <a:cs typeface="Arial" pitchFamily="34" charset="0"/>
              </a:rPr>
              <a:t> am </a:t>
            </a:r>
            <a:r>
              <a:rPr lang="en-GB" altLang="en-US" dirty="0" err="1">
                <a:latin typeface="Arial" pitchFamily="34" charset="0"/>
                <a:cs typeface="Arial" pitchFamily="34" charset="0"/>
              </a:rPr>
              <a:t>thema</a:t>
            </a:r>
            <a:endParaRPr lang="en-GB" altLang="en-US" dirty="0">
              <a:latin typeface="Arial" pitchFamily="34" charset="0"/>
              <a:cs typeface="Arial" pitchFamily="34" charset="0"/>
            </a:endParaRPr>
          </a:p>
          <a:p>
            <a:pPr>
              <a:buFontTx/>
              <a:buChar char="-"/>
            </a:pPr>
            <a:r>
              <a:rPr lang="en-GB" altLang="en-US" dirty="0" err="1">
                <a:latin typeface="Arial" pitchFamily="34" charset="0"/>
                <a:cs typeface="Arial" pitchFamily="34" charset="0"/>
              </a:rPr>
              <a:t>Ysgrifennwch</a:t>
            </a:r>
            <a:r>
              <a:rPr lang="en-GB" altLang="en-US" dirty="0">
                <a:latin typeface="Arial" pitchFamily="34" charset="0"/>
                <a:cs typeface="Arial" pitchFamily="34" charset="0"/>
              </a:rPr>
              <a:t> am y </a:t>
            </a:r>
            <a:r>
              <a:rPr lang="en-GB" altLang="en-US" dirty="0" err="1">
                <a:latin typeface="Arial" pitchFamily="34" charset="0"/>
                <a:cs typeface="Arial" pitchFamily="34" charset="0"/>
              </a:rPr>
              <a:t>thema</a:t>
            </a:r>
            <a:endParaRPr lang="en-GB" altLang="en-US" dirty="0">
              <a:latin typeface="Arial" pitchFamily="34" charset="0"/>
              <a:cs typeface="Arial" pitchFamily="34" charset="0"/>
            </a:endParaRPr>
          </a:p>
          <a:p>
            <a:pPr>
              <a:buFontTx/>
              <a:buChar char="-"/>
            </a:pPr>
            <a:r>
              <a:rPr lang="en-GB" altLang="en-US" dirty="0">
                <a:latin typeface="Arial" pitchFamily="34" charset="0"/>
                <a:cs typeface="Arial" pitchFamily="34" charset="0"/>
              </a:rPr>
              <a:t>Y </a:t>
            </a:r>
            <a:r>
              <a:rPr lang="en-GB" altLang="en-US" dirty="0" err="1">
                <a:latin typeface="Arial" pitchFamily="34" charset="0"/>
                <a:cs typeface="Arial" pitchFamily="34" charset="0"/>
              </a:rPr>
              <a:t>bwriad</a:t>
            </a:r>
            <a:r>
              <a:rPr lang="en-GB" altLang="en-US" dirty="0">
                <a:latin typeface="Arial" pitchFamily="34" charset="0"/>
                <a:cs typeface="Arial" pitchFamily="34" charset="0"/>
              </a:rPr>
              <a:t> </a:t>
            </a:r>
            <a:r>
              <a:rPr lang="en-GB" altLang="en-US" dirty="0" err="1">
                <a:latin typeface="Arial" pitchFamily="34" charset="0"/>
                <a:cs typeface="Arial" pitchFamily="34" charset="0"/>
              </a:rPr>
              <a:t>yw</a:t>
            </a:r>
            <a:r>
              <a:rPr lang="en-GB" altLang="en-US" dirty="0">
                <a:latin typeface="Arial" pitchFamily="34" charset="0"/>
                <a:cs typeface="Arial" pitchFamily="34" charset="0"/>
              </a:rPr>
              <a:t> </a:t>
            </a:r>
            <a:r>
              <a:rPr lang="en-GB" altLang="en-US" dirty="0" err="1">
                <a:latin typeface="Arial" pitchFamily="34" charset="0"/>
                <a:cs typeface="Arial" pitchFamily="34" charset="0"/>
              </a:rPr>
              <a:t>datblygu</a:t>
            </a:r>
            <a:r>
              <a:rPr lang="en-GB" altLang="en-US" dirty="0">
                <a:latin typeface="Arial" pitchFamily="34" charset="0"/>
                <a:cs typeface="Arial" pitchFamily="34" charset="0"/>
              </a:rPr>
              <a:t> </a:t>
            </a:r>
            <a:r>
              <a:rPr lang="en-GB" altLang="en-US" dirty="0" err="1">
                <a:latin typeface="Arial" pitchFamily="34" charset="0"/>
                <a:cs typeface="Arial" pitchFamily="34" charset="0"/>
              </a:rPr>
              <a:t>syniadau</a:t>
            </a:r>
            <a:endParaRPr lang="en-GB" altLang="en-US" dirty="0">
              <a:latin typeface="Arial" pitchFamily="34" charset="0"/>
              <a:cs typeface="Arial" pitchFamily="34" charset="0"/>
            </a:endParaRPr>
          </a:p>
        </p:txBody>
      </p:sp>
      <p:sp>
        <p:nvSpPr>
          <p:cNvPr id="33796" name="Content Placeholder 3"/>
          <p:cNvSpPr>
            <a:spLocks noGrp="1"/>
          </p:cNvSpPr>
          <p:nvPr>
            <p:ph sz="half" idx="2"/>
          </p:nvPr>
        </p:nvSpPr>
        <p:spPr>
          <a:xfrm>
            <a:off x="4419600" y="2060848"/>
            <a:ext cx="3657600" cy="4572000"/>
          </a:xfrm>
        </p:spPr>
        <p:style>
          <a:lnRef idx="2">
            <a:schemeClr val="dk1"/>
          </a:lnRef>
          <a:fillRef idx="1">
            <a:schemeClr val="lt1"/>
          </a:fillRef>
          <a:effectRef idx="0">
            <a:schemeClr val="dk1"/>
          </a:effectRef>
          <a:fontRef idx="minor">
            <a:schemeClr val="dk1"/>
          </a:fontRef>
        </p:style>
        <p:txBody>
          <a:bodyPr/>
          <a:lstStyle/>
          <a:p>
            <a:r>
              <a:rPr lang="en-GB" altLang="en-US" i="1" dirty="0">
                <a:latin typeface="Arial" pitchFamily="34" charset="0"/>
                <a:cs typeface="Arial" pitchFamily="34" charset="0"/>
              </a:rPr>
              <a:t>Carmarthen Campus</a:t>
            </a:r>
          </a:p>
          <a:p>
            <a:r>
              <a:rPr lang="en-GB" altLang="en-US" i="1" dirty="0">
                <a:latin typeface="Arial" pitchFamily="34" charset="0"/>
                <a:cs typeface="Arial" pitchFamily="34" charset="0"/>
              </a:rPr>
              <a:t>Write anything for 5 minutes</a:t>
            </a:r>
          </a:p>
          <a:p>
            <a:r>
              <a:rPr lang="en-GB" altLang="en-US" i="1" dirty="0">
                <a:latin typeface="Arial" pitchFamily="34" charset="0"/>
                <a:cs typeface="Arial" pitchFamily="34" charset="0"/>
              </a:rPr>
              <a:t>Aim for some kind of logic</a:t>
            </a:r>
          </a:p>
          <a:p>
            <a:r>
              <a:rPr lang="en-GB" altLang="en-US" i="1" dirty="0">
                <a:latin typeface="Arial" pitchFamily="34" charset="0"/>
                <a:cs typeface="Arial" pitchFamily="34" charset="0"/>
              </a:rPr>
              <a:t>Look for a theme</a:t>
            </a:r>
          </a:p>
          <a:p>
            <a:r>
              <a:rPr lang="en-GB" altLang="en-US" i="1" dirty="0">
                <a:latin typeface="Arial" pitchFamily="34" charset="0"/>
                <a:cs typeface="Arial" pitchFamily="34" charset="0"/>
              </a:rPr>
              <a:t>Write about that theme</a:t>
            </a:r>
          </a:p>
          <a:p>
            <a:r>
              <a:rPr lang="en-GB" altLang="en-US" i="1" dirty="0">
                <a:latin typeface="Arial" pitchFamily="34" charset="0"/>
                <a:cs typeface="Arial" pitchFamily="34" charset="0"/>
              </a:rPr>
              <a:t>The aim is to develop ideas</a:t>
            </a:r>
          </a:p>
        </p:txBody>
      </p:sp>
      <p:pic>
        <p:nvPicPr>
          <p:cNvPr id="33797" name="Picture 4" descr="C:\Users\l.roberts\AppData\Local\Microsoft\Windows\Temporary Internet Files\Content.IE5\HEPN0LIZ\MC900434872[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8400" y="228600"/>
            <a:ext cx="22860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err="1">
                <a:solidFill>
                  <a:schemeClr val="accent1"/>
                </a:solidFill>
              </a:rPr>
              <a:t>Trafodaeth</a:t>
            </a:r>
            <a:r>
              <a:rPr lang="en-GB" dirty="0">
                <a:solidFill>
                  <a:schemeClr val="accent1"/>
                </a:solidFill>
              </a:rPr>
              <a:t> </a:t>
            </a:r>
            <a:br>
              <a:rPr lang="en-GB" dirty="0">
                <a:solidFill>
                  <a:schemeClr val="accent1"/>
                </a:solidFill>
              </a:rPr>
            </a:br>
            <a:r>
              <a:rPr lang="en-GB" dirty="0"/>
              <a:t> Discussion</a:t>
            </a:r>
          </a:p>
        </p:txBody>
      </p:sp>
      <p:sp>
        <p:nvSpPr>
          <p:cNvPr id="34819"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altLang="en-US" dirty="0" err="1">
                <a:latin typeface="Arial" pitchFamily="34" charset="0"/>
                <a:cs typeface="Arial" pitchFamily="34" charset="0"/>
              </a:rPr>
              <a:t>Profiad</a:t>
            </a:r>
            <a:r>
              <a:rPr lang="en-GB" altLang="en-US" dirty="0">
                <a:latin typeface="Arial" pitchFamily="34" charset="0"/>
                <a:cs typeface="Arial" pitchFamily="34" charset="0"/>
              </a:rPr>
              <a:t> </a:t>
            </a:r>
            <a:r>
              <a:rPr lang="en-GB" altLang="en-US" dirty="0" err="1">
                <a:latin typeface="Arial" pitchFamily="34" charset="0"/>
                <a:cs typeface="Arial" pitchFamily="34" charset="0"/>
              </a:rPr>
              <a:t>Prifysgol</a:t>
            </a:r>
            <a:r>
              <a:rPr lang="en-GB" altLang="en-US" dirty="0">
                <a:latin typeface="Arial" pitchFamily="34" charset="0"/>
                <a:cs typeface="Arial" pitchFamily="34" charset="0"/>
              </a:rPr>
              <a:t> ( </a:t>
            </a:r>
            <a:r>
              <a:rPr lang="en-GB" altLang="en-US" dirty="0" err="1">
                <a:latin typeface="Arial" pitchFamily="34" charset="0"/>
                <a:cs typeface="Arial" pitchFamily="34" charset="0"/>
              </a:rPr>
              <a:t>cyn</a:t>
            </a:r>
            <a:r>
              <a:rPr lang="en-GB" altLang="en-US" dirty="0">
                <a:latin typeface="Arial" pitchFamily="34" charset="0"/>
                <a:cs typeface="Arial" pitchFamily="34" charset="0"/>
              </a:rPr>
              <a:t> belled) </a:t>
            </a:r>
          </a:p>
          <a:p>
            <a:r>
              <a:rPr lang="en-GB" altLang="en-US" dirty="0">
                <a:latin typeface="Arial" pitchFamily="34" charset="0"/>
                <a:cs typeface="Arial" pitchFamily="34" charset="0"/>
              </a:rPr>
              <a:t>10 </a:t>
            </a:r>
            <a:r>
              <a:rPr lang="en-GB" altLang="en-US" dirty="0" err="1">
                <a:latin typeface="Arial" pitchFamily="34" charset="0"/>
                <a:cs typeface="Arial" pitchFamily="34" charset="0"/>
              </a:rPr>
              <a:t>munud</a:t>
            </a:r>
            <a:endParaRPr lang="en-GB" altLang="en-US" dirty="0">
              <a:latin typeface="Arial" pitchFamily="34" charset="0"/>
              <a:cs typeface="Arial" pitchFamily="34" charset="0"/>
            </a:endParaRPr>
          </a:p>
          <a:p>
            <a:r>
              <a:rPr lang="en-GB" altLang="en-US" dirty="0" err="1">
                <a:latin typeface="Arial" pitchFamily="34" charset="0"/>
                <a:cs typeface="Arial" pitchFamily="34" charset="0"/>
              </a:rPr>
              <a:t>Grwp</a:t>
            </a:r>
            <a:r>
              <a:rPr lang="en-GB" altLang="en-US" dirty="0">
                <a:latin typeface="Arial" pitchFamily="34" charset="0"/>
                <a:cs typeface="Arial" pitchFamily="34" charset="0"/>
              </a:rPr>
              <a:t> o 3</a:t>
            </a:r>
          </a:p>
          <a:p>
            <a:r>
              <a:rPr lang="en-GB" altLang="en-US" dirty="0">
                <a:latin typeface="Arial" pitchFamily="34" charset="0"/>
                <a:cs typeface="Arial" pitchFamily="34" charset="0"/>
              </a:rPr>
              <a:t>Does dim </a:t>
            </a:r>
            <a:r>
              <a:rPr lang="en-GB" altLang="en-US" dirty="0" err="1">
                <a:latin typeface="Arial" pitchFamily="34" charset="0"/>
                <a:cs typeface="Arial" pitchFamily="34" charset="0"/>
              </a:rPr>
              <a:t>angen</a:t>
            </a:r>
            <a:r>
              <a:rPr lang="en-GB" altLang="en-US" dirty="0">
                <a:latin typeface="Arial" pitchFamily="34" charset="0"/>
                <a:cs typeface="Arial" pitchFamily="34" charset="0"/>
              </a:rPr>
              <a:t> </a:t>
            </a:r>
            <a:r>
              <a:rPr lang="en-GB" altLang="en-US" dirty="0" err="1">
                <a:latin typeface="Arial" pitchFamily="34" charset="0"/>
                <a:cs typeface="Arial" pitchFamily="34" charset="0"/>
              </a:rPr>
              <a:t>cymryd</a:t>
            </a:r>
            <a:r>
              <a:rPr lang="en-GB" altLang="en-US" dirty="0">
                <a:latin typeface="Arial" pitchFamily="34" charset="0"/>
                <a:cs typeface="Arial" pitchFamily="34" charset="0"/>
              </a:rPr>
              <a:t> </a:t>
            </a:r>
            <a:r>
              <a:rPr lang="en-GB" altLang="en-US" dirty="0" err="1">
                <a:latin typeface="Arial" pitchFamily="34" charset="0"/>
                <a:cs typeface="Arial" pitchFamily="34" charset="0"/>
              </a:rPr>
              <a:t>nodiadau</a:t>
            </a:r>
            <a:endParaRPr lang="en-GB" altLang="en-US" dirty="0">
              <a:latin typeface="Arial" pitchFamily="34" charset="0"/>
              <a:cs typeface="Arial" pitchFamily="34" charset="0"/>
            </a:endParaRPr>
          </a:p>
          <a:p>
            <a:r>
              <a:rPr lang="en-GB" altLang="en-US" dirty="0" err="1">
                <a:latin typeface="Arial" pitchFamily="34" charset="0"/>
                <a:cs typeface="Arial" pitchFamily="34" charset="0"/>
              </a:rPr>
              <a:t>Syniadau</a:t>
            </a:r>
            <a:r>
              <a:rPr lang="en-GB" altLang="en-US" dirty="0">
                <a:latin typeface="Arial" pitchFamily="34" charset="0"/>
                <a:cs typeface="Arial" pitchFamily="34" charset="0"/>
              </a:rPr>
              <a:t> </a:t>
            </a:r>
            <a:r>
              <a:rPr lang="en-GB" altLang="en-US" dirty="0" err="1">
                <a:latin typeface="Arial" pitchFamily="34" charset="0"/>
                <a:cs typeface="Arial" pitchFamily="34" charset="0"/>
              </a:rPr>
              <a:t>newydd</a:t>
            </a:r>
            <a:r>
              <a:rPr lang="en-GB" altLang="en-US" dirty="0">
                <a:latin typeface="Arial" pitchFamily="34" charset="0"/>
                <a:cs typeface="Arial" pitchFamily="34" charset="0"/>
              </a:rPr>
              <a:t> </a:t>
            </a:r>
          </a:p>
        </p:txBody>
      </p:sp>
      <p:sp>
        <p:nvSpPr>
          <p:cNvPr id="34820" name="Content Placeholder 3"/>
          <p:cNvSpPr>
            <a:spLocks noGrp="1"/>
          </p:cNvSpPr>
          <p:nvPr>
            <p:ph sz="half" idx="2"/>
          </p:nvPr>
        </p:nvSpPr>
        <p:spPr>
          <a:xfrm>
            <a:off x="4270375" y="1600200"/>
            <a:ext cx="3657600" cy="4572000"/>
          </a:xfrm>
        </p:spPr>
        <p:style>
          <a:lnRef idx="2">
            <a:schemeClr val="dk1"/>
          </a:lnRef>
          <a:fillRef idx="1">
            <a:schemeClr val="lt1"/>
          </a:fillRef>
          <a:effectRef idx="0">
            <a:schemeClr val="dk1"/>
          </a:effectRef>
          <a:fontRef idx="minor">
            <a:schemeClr val="dk1"/>
          </a:fontRef>
        </p:style>
        <p:txBody>
          <a:bodyPr/>
          <a:lstStyle/>
          <a:p>
            <a:r>
              <a:rPr lang="en-GB" altLang="en-US" i="1" dirty="0">
                <a:latin typeface="Arial" pitchFamily="34" charset="0"/>
                <a:cs typeface="Arial" pitchFamily="34" charset="0"/>
              </a:rPr>
              <a:t>University Experience ( so far)</a:t>
            </a:r>
          </a:p>
          <a:p>
            <a:r>
              <a:rPr lang="en-GB" altLang="en-US" i="1" dirty="0">
                <a:latin typeface="Arial" pitchFamily="34" charset="0"/>
                <a:cs typeface="Arial" pitchFamily="34" charset="0"/>
              </a:rPr>
              <a:t>10 minutes</a:t>
            </a:r>
          </a:p>
          <a:p>
            <a:r>
              <a:rPr lang="en-GB" altLang="en-US" i="1" dirty="0">
                <a:latin typeface="Arial" pitchFamily="34" charset="0"/>
                <a:cs typeface="Arial" pitchFamily="34" charset="0"/>
              </a:rPr>
              <a:t>Groups of 3</a:t>
            </a:r>
          </a:p>
          <a:p>
            <a:r>
              <a:rPr lang="en-GB" altLang="en-US" i="1" dirty="0">
                <a:latin typeface="Arial" pitchFamily="34" charset="0"/>
                <a:cs typeface="Arial" pitchFamily="34" charset="0"/>
              </a:rPr>
              <a:t>No need for notes</a:t>
            </a:r>
          </a:p>
          <a:p>
            <a:r>
              <a:rPr lang="en-GB" altLang="en-US" i="1" dirty="0">
                <a:latin typeface="Arial" pitchFamily="34" charset="0"/>
                <a:cs typeface="Arial" pitchFamily="34" charset="0"/>
              </a:rPr>
              <a:t>New ideas</a:t>
            </a:r>
          </a:p>
        </p:txBody>
      </p:sp>
      <p:pic>
        <p:nvPicPr>
          <p:cNvPr id="34821" name="Picture 2" descr="C:\Users\l.roberts\AppData\Local\Microsoft\Windows\Temporary Internet Files\Content.IE5\VT7L4AUG\MP900414104[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4600" y="5181600"/>
            <a:ext cx="35814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92696"/>
            <a:ext cx="7467600" cy="1143000"/>
          </a:xfrm>
        </p:spPr>
        <p:txBody>
          <a:bodyPr/>
          <a:lstStyle/>
          <a:p>
            <a:pPr algn="ctr" fontAlgn="auto">
              <a:spcAft>
                <a:spcPts val="0"/>
              </a:spcAft>
              <a:defRPr/>
            </a:pPr>
            <a:r>
              <a:rPr lang="en-GB" dirty="0" err="1">
                <a:solidFill>
                  <a:schemeClr val="accent1"/>
                </a:solidFill>
              </a:rPr>
              <a:t>Adlewyrchu</a:t>
            </a:r>
            <a:r>
              <a:rPr lang="en-GB" dirty="0">
                <a:solidFill>
                  <a:schemeClr val="accent1"/>
                </a:solidFill>
              </a:rPr>
              <a:t> </a:t>
            </a:r>
            <a:r>
              <a:rPr lang="en-GB" dirty="0" err="1">
                <a:solidFill>
                  <a:schemeClr val="accent1"/>
                </a:solidFill>
              </a:rPr>
              <a:t>Datblygiadol</a:t>
            </a:r>
            <a:r>
              <a:rPr lang="en-GB" dirty="0"/>
              <a:t/>
            </a:r>
            <a:br>
              <a:rPr lang="en-GB" dirty="0"/>
            </a:br>
            <a:r>
              <a:rPr lang="en-GB" dirty="0"/>
              <a:t>Developmental Reflection</a:t>
            </a:r>
          </a:p>
        </p:txBody>
      </p:sp>
      <p:sp>
        <p:nvSpPr>
          <p:cNvPr id="35843" name="Content Placeholder 2"/>
          <p:cNvSpPr>
            <a:spLocks noGrp="1"/>
          </p:cNvSpPr>
          <p:nvPr>
            <p:ph sz="half" idx="1"/>
          </p:nvPr>
        </p:nvSpPr>
        <p:spPr>
          <a:xfrm>
            <a:off x="395536" y="2708920"/>
            <a:ext cx="3657600" cy="2836912"/>
          </a:xfrm>
        </p:spPr>
        <p:style>
          <a:lnRef idx="2">
            <a:schemeClr val="accent1"/>
          </a:lnRef>
          <a:fillRef idx="1">
            <a:schemeClr val="lt1"/>
          </a:fillRef>
          <a:effectRef idx="0">
            <a:schemeClr val="accent1"/>
          </a:effectRef>
          <a:fontRef idx="minor">
            <a:schemeClr val="dk1"/>
          </a:fontRef>
        </p:style>
        <p:txBody>
          <a:bodyPr/>
          <a:lstStyle/>
          <a:p>
            <a:r>
              <a:rPr lang="en-GB" altLang="en-US" dirty="0">
                <a:latin typeface="Arial" pitchFamily="34" charset="0"/>
                <a:cs typeface="Arial" pitchFamily="34" charset="0"/>
              </a:rPr>
              <a:t>Self evaluation on reflective practice</a:t>
            </a:r>
          </a:p>
          <a:p>
            <a:r>
              <a:rPr lang="en-GB" altLang="en-US" dirty="0">
                <a:latin typeface="Arial" pitchFamily="34" charset="0"/>
                <a:cs typeface="Arial" pitchFamily="34" charset="0"/>
              </a:rPr>
              <a:t>Cottrell ( 2010)</a:t>
            </a:r>
          </a:p>
          <a:p>
            <a:r>
              <a:rPr lang="en-GB" altLang="en-US" dirty="0" err="1">
                <a:latin typeface="Arial" pitchFamily="34" charset="0"/>
                <a:cs typeface="Arial" pitchFamily="34" charset="0"/>
              </a:rPr>
              <a:t>Cwblhau</a:t>
            </a:r>
            <a:endParaRPr lang="en-GB" altLang="en-US" dirty="0">
              <a:latin typeface="Arial" pitchFamily="34" charset="0"/>
              <a:cs typeface="Arial" pitchFamily="34" charset="0"/>
            </a:endParaRPr>
          </a:p>
        </p:txBody>
      </p:sp>
      <p:sp>
        <p:nvSpPr>
          <p:cNvPr id="35844" name="Content Placeholder 3"/>
          <p:cNvSpPr>
            <a:spLocks noGrp="1"/>
          </p:cNvSpPr>
          <p:nvPr>
            <p:ph sz="half" idx="2"/>
          </p:nvPr>
        </p:nvSpPr>
        <p:spPr>
          <a:xfrm>
            <a:off x="4270375" y="2708920"/>
            <a:ext cx="3657600" cy="2808312"/>
          </a:xfrm>
        </p:spPr>
        <p:style>
          <a:lnRef idx="2">
            <a:schemeClr val="dk1"/>
          </a:lnRef>
          <a:fillRef idx="1">
            <a:schemeClr val="lt1"/>
          </a:fillRef>
          <a:effectRef idx="0">
            <a:schemeClr val="dk1"/>
          </a:effectRef>
          <a:fontRef idx="minor">
            <a:schemeClr val="dk1"/>
          </a:fontRef>
        </p:style>
        <p:txBody>
          <a:bodyPr/>
          <a:lstStyle/>
          <a:p>
            <a:r>
              <a:rPr lang="en-GB" altLang="en-US" i="1" dirty="0">
                <a:latin typeface="Arial" pitchFamily="34" charset="0"/>
                <a:cs typeface="Arial" pitchFamily="34" charset="0"/>
              </a:rPr>
              <a:t>Self evaluation on reflective practice</a:t>
            </a:r>
          </a:p>
          <a:p>
            <a:r>
              <a:rPr lang="en-GB" altLang="en-US" i="1" dirty="0">
                <a:latin typeface="Arial" pitchFamily="34" charset="0"/>
                <a:cs typeface="Arial" pitchFamily="34" charset="0"/>
              </a:rPr>
              <a:t>Cottrell ( 2010)</a:t>
            </a:r>
          </a:p>
          <a:p>
            <a:r>
              <a:rPr lang="en-GB" altLang="en-US" i="1" dirty="0">
                <a:latin typeface="Arial" pitchFamily="34" charset="0"/>
                <a:cs typeface="Arial" pitchFamily="34" charset="0"/>
              </a:rPr>
              <a:t>Complete</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fontAlgn="auto">
              <a:spcAft>
                <a:spcPts val="0"/>
              </a:spcAft>
              <a:defRPr/>
            </a:pPr>
            <a:r>
              <a:rPr lang="en-GB" sz="4400" dirty="0" err="1">
                <a:solidFill>
                  <a:schemeClr val="accent1"/>
                </a:solidFill>
              </a:rPr>
              <a:t>Defnyddio</a:t>
            </a:r>
            <a:r>
              <a:rPr lang="en-GB" sz="4400" dirty="0">
                <a:solidFill>
                  <a:schemeClr val="accent1"/>
                </a:solidFill>
              </a:rPr>
              <a:t> </a:t>
            </a:r>
            <a:r>
              <a:rPr lang="en-GB" sz="4400" dirty="0" err="1">
                <a:solidFill>
                  <a:schemeClr val="accent1"/>
                </a:solidFill>
              </a:rPr>
              <a:t>adborth</a:t>
            </a:r>
            <a:r>
              <a:rPr lang="en-GB" sz="4400" dirty="0">
                <a:solidFill>
                  <a:schemeClr val="accent1"/>
                </a:solidFill>
              </a:rPr>
              <a:t> </a:t>
            </a:r>
            <a:br>
              <a:rPr lang="en-GB" sz="4400" dirty="0">
                <a:solidFill>
                  <a:schemeClr val="accent1"/>
                </a:solidFill>
              </a:rPr>
            </a:br>
            <a:r>
              <a:rPr lang="en-GB" sz="4400" dirty="0"/>
              <a:t>Using feedback</a:t>
            </a:r>
          </a:p>
        </p:txBody>
      </p:sp>
      <p:sp>
        <p:nvSpPr>
          <p:cNvPr id="36867"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altLang="en-US" dirty="0" err="1">
                <a:latin typeface="Arial" pitchFamily="34" charset="0"/>
                <a:cs typeface="Arial" pitchFamily="34" charset="0"/>
              </a:rPr>
              <a:t>Gwrandewch</a:t>
            </a:r>
            <a:endParaRPr lang="en-GB" altLang="en-US" dirty="0">
              <a:latin typeface="Arial" pitchFamily="34" charset="0"/>
              <a:cs typeface="Arial" pitchFamily="34" charset="0"/>
            </a:endParaRPr>
          </a:p>
          <a:p>
            <a:r>
              <a:rPr lang="en-GB" altLang="en-US" dirty="0" err="1">
                <a:latin typeface="Arial" pitchFamily="34" charset="0"/>
                <a:cs typeface="Arial" pitchFamily="34" charset="0"/>
              </a:rPr>
              <a:t>Darllenwch</a:t>
            </a:r>
            <a:endParaRPr lang="en-GB" altLang="en-US" dirty="0">
              <a:latin typeface="Arial" pitchFamily="34" charset="0"/>
              <a:cs typeface="Arial" pitchFamily="34" charset="0"/>
            </a:endParaRPr>
          </a:p>
          <a:p>
            <a:r>
              <a:rPr lang="en-GB" altLang="en-US" dirty="0" err="1">
                <a:latin typeface="Arial" pitchFamily="34" charset="0"/>
                <a:cs typeface="Arial" pitchFamily="34" charset="0"/>
              </a:rPr>
              <a:t>Ystyriwch</a:t>
            </a:r>
            <a:endParaRPr lang="en-GB" altLang="en-US" dirty="0">
              <a:latin typeface="Arial" pitchFamily="34" charset="0"/>
              <a:cs typeface="Arial" pitchFamily="34" charset="0"/>
            </a:endParaRPr>
          </a:p>
          <a:p>
            <a:r>
              <a:rPr lang="en-GB" altLang="en-US" dirty="0">
                <a:latin typeface="Arial" pitchFamily="34" charset="0"/>
                <a:cs typeface="Arial" pitchFamily="34" charset="0"/>
              </a:rPr>
              <a:t>A </a:t>
            </a:r>
            <a:r>
              <a:rPr lang="en-GB" altLang="en-US" dirty="0" err="1">
                <a:latin typeface="Arial" pitchFamily="34" charset="0"/>
                <a:cs typeface="Arial" pitchFamily="34" charset="0"/>
              </a:rPr>
              <a:t>hoffech</a:t>
            </a:r>
            <a:r>
              <a:rPr lang="en-GB" altLang="en-US" dirty="0">
                <a:latin typeface="Arial" pitchFamily="34" charset="0"/>
                <a:cs typeface="Arial" pitchFamily="34" charset="0"/>
              </a:rPr>
              <a:t> </a:t>
            </a:r>
            <a:r>
              <a:rPr lang="en-GB" altLang="en-US" dirty="0" err="1">
                <a:latin typeface="Arial" pitchFamily="34" charset="0"/>
                <a:cs typeface="Arial" pitchFamily="34" charset="0"/>
              </a:rPr>
              <a:t>sylwadau</a:t>
            </a:r>
            <a:r>
              <a:rPr lang="en-GB" altLang="en-US" dirty="0">
                <a:latin typeface="Arial" pitchFamily="34" charset="0"/>
                <a:cs typeface="Arial" pitchFamily="34" charset="0"/>
              </a:rPr>
              <a:t> </a:t>
            </a:r>
            <a:r>
              <a:rPr lang="en-GB" altLang="en-US" dirty="0" err="1">
                <a:latin typeface="Arial" pitchFamily="34" charset="0"/>
                <a:cs typeface="Arial" pitchFamily="34" charset="0"/>
              </a:rPr>
              <a:t>tebyg</a:t>
            </a:r>
            <a:r>
              <a:rPr lang="en-GB" altLang="en-US" dirty="0">
                <a:latin typeface="Arial" pitchFamily="34" charset="0"/>
                <a:cs typeface="Arial" pitchFamily="34" charset="0"/>
              </a:rPr>
              <a:t> </a:t>
            </a:r>
            <a:r>
              <a:rPr lang="en-GB" altLang="en-US" dirty="0" err="1">
                <a:latin typeface="Arial" pitchFamily="34" charset="0"/>
                <a:cs typeface="Arial" pitchFamily="34" charset="0"/>
              </a:rPr>
              <a:t>tro</a:t>
            </a:r>
            <a:r>
              <a:rPr lang="en-GB" altLang="en-US" dirty="0">
                <a:latin typeface="Arial" pitchFamily="34" charset="0"/>
                <a:cs typeface="Arial" pitchFamily="34" charset="0"/>
              </a:rPr>
              <a:t> </a:t>
            </a:r>
            <a:r>
              <a:rPr lang="en-GB" altLang="en-US" dirty="0" err="1">
                <a:latin typeface="Arial" pitchFamily="34" charset="0"/>
                <a:cs typeface="Arial" pitchFamily="34" charset="0"/>
              </a:rPr>
              <a:t>nesaf</a:t>
            </a:r>
            <a:r>
              <a:rPr lang="en-GB" altLang="en-US" dirty="0">
                <a:latin typeface="Arial" pitchFamily="34" charset="0"/>
                <a:cs typeface="Arial" pitchFamily="34" charset="0"/>
              </a:rPr>
              <a:t>?</a:t>
            </a:r>
          </a:p>
          <a:p>
            <a:r>
              <a:rPr lang="en-GB" altLang="en-US" dirty="0">
                <a:latin typeface="Arial" pitchFamily="34" charset="0"/>
                <a:cs typeface="Arial" pitchFamily="34" charset="0"/>
              </a:rPr>
              <a:t>Pa </a:t>
            </a:r>
            <a:r>
              <a:rPr lang="en-GB" altLang="en-US" dirty="0" err="1">
                <a:latin typeface="Arial" pitchFamily="34" charset="0"/>
                <a:cs typeface="Arial" pitchFamily="34" charset="0"/>
              </a:rPr>
              <a:t>gefnogaeth</a:t>
            </a:r>
            <a:r>
              <a:rPr lang="en-GB" altLang="en-US" dirty="0">
                <a:latin typeface="Arial" pitchFamily="34" charset="0"/>
                <a:cs typeface="Arial" pitchFamily="34" charset="0"/>
              </a:rPr>
              <a:t> </a:t>
            </a:r>
            <a:r>
              <a:rPr lang="en-GB" altLang="en-US" dirty="0" err="1">
                <a:latin typeface="Arial" pitchFamily="34" charset="0"/>
                <a:cs typeface="Arial" pitchFamily="34" charset="0"/>
              </a:rPr>
              <a:t>sydd</a:t>
            </a:r>
            <a:r>
              <a:rPr lang="en-GB" altLang="en-US" dirty="0">
                <a:latin typeface="Arial" pitchFamily="34" charset="0"/>
                <a:cs typeface="Arial" pitchFamily="34" charset="0"/>
              </a:rPr>
              <a:t> </a:t>
            </a:r>
            <a:r>
              <a:rPr lang="en-GB" altLang="en-US" dirty="0" err="1">
                <a:latin typeface="Arial" pitchFamily="34" charset="0"/>
                <a:cs typeface="Arial" pitchFamily="34" charset="0"/>
              </a:rPr>
              <a:t>ar</a:t>
            </a:r>
            <a:r>
              <a:rPr lang="en-GB" altLang="en-US" dirty="0">
                <a:latin typeface="Arial" pitchFamily="34" charset="0"/>
                <a:cs typeface="Arial" pitchFamily="34" charset="0"/>
              </a:rPr>
              <a:t> </a:t>
            </a:r>
            <a:r>
              <a:rPr lang="en-GB" altLang="en-US" dirty="0" err="1">
                <a:latin typeface="Arial" pitchFamily="34" charset="0"/>
                <a:cs typeface="Arial" pitchFamily="34" charset="0"/>
              </a:rPr>
              <a:t>gael</a:t>
            </a:r>
            <a:r>
              <a:rPr lang="en-GB" altLang="en-US" dirty="0">
                <a:latin typeface="Arial" pitchFamily="34" charset="0"/>
                <a:cs typeface="Arial" pitchFamily="34" charset="0"/>
              </a:rPr>
              <a:t>?</a:t>
            </a:r>
          </a:p>
        </p:txBody>
      </p:sp>
      <p:sp>
        <p:nvSpPr>
          <p:cNvPr id="36868" name="Content Placeholder 3"/>
          <p:cNvSpPr>
            <a:spLocks noGrp="1"/>
          </p:cNvSpPr>
          <p:nvPr>
            <p:ph sz="half" idx="2"/>
          </p:nvPr>
        </p:nvSpPr>
        <p:spPr>
          <a:xfrm>
            <a:off x="4270375" y="1600200"/>
            <a:ext cx="3657600" cy="4572000"/>
          </a:xfrm>
        </p:spPr>
        <p:style>
          <a:lnRef idx="2">
            <a:schemeClr val="dk1"/>
          </a:lnRef>
          <a:fillRef idx="1">
            <a:schemeClr val="lt1"/>
          </a:fillRef>
          <a:effectRef idx="0">
            <a:schemeClr val="dk1"/>
          </a:effectRef>
          <a:fontRef idx="minor">
            <a:schemeClr val="dk1"/>
          </a:fontRef>
        </p:style>
        <p:txBody>
          <a:bodyPr/>
          <a:lstStyle/>
          <a:p>
            <a:r>
              <a:rPr lang="en-GB" altLang="en-US" i="1" dirty="0">
                <a:latin typeface="Arial" pitchFamily="34" charset="0"/>
                <a:cs typeface="Arial" pitchFamily="34" charset="0"/>
              </a:rPr>
              <a:t>Listen</a:t>
            </a:r>
          </a:p>
          <a:p>
            <a:r>
              <a:rPr lang="en-GB" altLang="en-US" i="1" dirty="0">
                <a:latin typeface="Arial" pitchFamily="34" charset="0"/>
                <a:cs typeface="Arial" pitchFamily="34" charset="0"/>
              </a:rPr>
              <a:t>Read</a:t>
            </a:r>
          </a:p>
          <a:p>
            <a:r>
              <a:rPr lang="en-GB" altLang="en-US" i="1" dirty="0">
                <a:latin typeface="Arial" pitchFamily="34" charset="0"/>
                <a:cs typeface="Arial" pitchFamily="34" charset="0"/>
              </a:rPr>
              <a:t>Consider</a:t>
            </a:r>
          </a:p>
          <a:p>
            <a:r>
              <a:rPr lang="en-GB" altLang="en-US" i="1" dirty="0">
                <a:latin typeface="Arial" pitchFamily="34" charset="0"/>
                <a:cs typeface="Arial" pitchFamily="34" charset="0"/>
              </a:rPr>
              <a:t>Do you want similar feedback next time?</a:t>
            </a:r>
          </a:p>
          <a:p>
            <a:r>
              <a:rPr lang="en-GB" altLang="en-US" i="1" dirty="0">
                <a:latin typeface="Arial" pitchFamily="34" charset="0"/>
                <a:cs typeface="Arial" pitchFamily="34" charset="0"/>
              </a:rPr>
              <a:t>What support is available?</a:t>
            </a:r>
          </a:p>
        </p:txBody>
      </p:sp>
      <p:pic>
        <p:nvPicPr>
          <p:cNvPr id="36869" name="Picture 2" descr="C:\Users\l.roberts\AppData\Local\Microsoft\Windows\Temporary Internet Files\Content.IE5\VT7L4AUG\MC900441310[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1800" y="4267200"/>
            <a:ext cx="2743200"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196752"/>
            <a:ext cx="7467600" cy="1143000"/>
          </a:xfrm>
        </p:spPr>
        <p:txBody>
          <a:bodyPr>
            <a:noAutofit/>
          </a:bodyPr>
          <a:lstStyle/>
          <a:p>
            <a:pPr algn="ctr"/>
            <a:r>
              <a:rPr lang="en-GB" sz="3600" dirty="0" err="1">
                <a:solidFill>
                  <a:schemeClr val="accent1"/>
                </a:solidFill>
              </a:rPr>
              <a:t>Proffil</a:t>
            </a:r>
            <a:r>
              <a:rPr lang="en-GB" sz="3600" dirty="0">
                <a:solidFill>
                  <a:schemeClr val="accent1"/>
                </a:solidFill>
              </a:rPr>
              <a:t> </a:t>
            </a:r>
            <a:r>
              <a:rPr lang="en-GB" sz="3600" dirty="0" err="1">
                <a:solidFill>
                  <a:schemeClr val="accent1"/>
                </a:solidFill>
              </a:rPr>
              <a:t>Datblygiad</a:t>
            </a:r>
            <a:r>
              <a:rPr lang="en-GB" sz="3600" dirty="0">
                <a:solidFill>
                  <a:schemeClr val="accent1"/>
                </a:solidFill>
              </a:rPr>
              <a:t> </a:t>
            </a:r>
            <a:r>
              <a:rPr lang="en-GB" sz="3600" dirty="0" err="1">
                <a:solidFill>
                  <a:schemeClr val="accent1"/>
                </a:solidFill>
              </a:rPr>
              <a:t>Personol</a:t>
            </a:r>
            <a:r>
              <a:rPr lang="en-GB" sz="3600" dirty="0">
                <a:solidFill>
                  <a:srgbClr val="1F497D"/>
                </a:solidFill>
              </a:rPr>
              <a:t/>
            </a:r>
            <a:br>
              <a:rPr lang="en-GB" sz="3600" dirty="0">
                <a:solidFill>
                  <a:srgbClr val="1F497D"/>
                </a:solidFill>
              </a:rPr>
            </a:br>
            <a:r>
              <a:rPr lang="en-GB" sz="3600" dirty="0">
                <a:solidFill>
                  <a:srgbClr val="1F497D"/>
                </a:solidFill>
              </a:rPr>
              <a:t>Personal Development Planning</a:t>
            </a:r>
            <a:endParaRPr lang="en-GB" sz="2000" dirty="0"/>
          </a:p>
        </p:txBody>
      </p:sp>
      <p:sp>
        <p:nvSpPr>
          <p:cNvPr id="3" name="Content Placeholder 2"/>
          <p:cNvSpPr>
            <a:spLocks noGrp="1"/>
          </p:cNvSpPr>
          <p:nvPr>
            <p:ph sz="half" idx="1"/>
          </p:nvPr>
        </p:nvSpPr>
        <p:spPr>
          <a:xfrm>
            <a:off x="323528" y="3068960"/>
            <a:ext cx="3657600" cy="2908920"/>
          </a:xfrm>
        </p:spPr>
        <p:style>
          <a:lnRef idx="2">
            <a:schemeClr val="accent1"/>
          </a:lnRef>
          <a:fillRef idx="1">
            <a:schemeClr val="lt1"/>
          </a:fillRef>
          <a:effectRef idx="0">
            <a:schemeClr val="accent1"/>
          </a:effectRef>
          <a:fontRef idx="minor">
            <a:schemeClr val="dk1"/>
          </a:fontRef>
        </p:style>
        <p:txBody>
          <a:bodyPr/>
          <a:lstStyle/>
          <a:p>
            <a:r>
              <a:rPr lang="en-GB" dirty="0" err="1">
                <a:latin typeface="Arial" panose="020B0604020202020204" pitchFamily="34" charset="0"/>
                <a:cs typeface="Arial" panose="020B0604020202020204" pitchFamily="34" charset="0"/>
              </a:rPr>
              <a:t>Cofnodydd</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Blog</a:t>
            </a:r>
          </a:p>
          <a:p>
            <a:r>
              <a:rPr lang="en-GB" dirty="0" err="1">
                <a:latin typeface="Arial" panose="020B0604020202020204" pitchFamily="34" charset="0"/>
                <a:cs typeface="Arial" panose="020B0604020202020204" pitchFamily="34" charset="0"/>
              </a:rPr>
              <a:t>Dyddiadur</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Portffolio</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Cynllun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Gweithredu</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Curriculum Vitae (CV)</a:t>
            </a:r>
          </a:p>
        </p:txBody>
      </p:sp>
      <p:sp>
        <p:nvSpPr>
          <p:cNvPr id="4" name="Content Placeholder 3"/>
          <p:cNvSpPr>
            <a:spLocks noGrp="1"/>
          </p:cNvSpPr>
          <p:nvPr>
            <p:ph sz="half" idx="2"/>
          </p:nvPr>
        </p:nvSpPr>
        <p:spPr>
          <a:xfrm>
            <a:off x="4270248" y="3068960"/>
            <a:ext cx="3657600" cy="2952328"/>
          </a:xfrm>
        </p:spPr>
        <p:style>
          <a:lnRef idx="2">
            <a:schemeClr val="dk1"/>
          </a:lnRef>
          <a:fillRef idx="1">
            <a:schemeClr val="lt1"/>
          </a:fillRef>
          <a:effectRef idx="0">
            <a:schemeClr val="dk1"/>
          </a:effectRef>
          <a:fontRef idx="minor">
            <a:schemeClr val="dk1"/>
          </a:fontRef>
        </p:style>
        <p:txBody>
          <a:bodyPr/>
          <a:lstStyle/>
          <a:p>
            <a:r>
              <a:rPr lang="en-GB" i="1" dirty="0">
                <a:latin typeface="Arial" panose="020B0604020202020204" pitchFamily="34" charset="0"/>
                <a:cs typeface="Arial" panose="020B0604020202020204" pitchFamily="34" charset="0"/>
              </a:rPr>
              <a:t>Log</a:t>
            </a:r>
          </a:p>
          <a:p>
            <a:r>
              <a:rPr lang="en-GB" i="1" dirty="0">
                <a:latin typeface="Arial" panose="020B0604020202020204" pitchFamily="34" charset="0"/>
                <a:cs typeface="Arial" panose="020B0604020202020204" pitchFamily="34" charset="0"/>
              </a:rPr>
              <a:t>Blog</a:t>
            </a:r>
          </a:p>
          <a:p>
            <a:r>
              <a:rPr lang="en-GB" i="1" dirty="0">
                <a:latin typeface="Arial" panose="020B0604020202020204" pitchFamily="34" charset="0"/>
                <a:cs typeface="Arial" panose="020B0604020202020204" pitchFamily="34" charset="0"/>
              </a:rPr>
              <a:t>Journal</a:t>
            </a:r>
          </a:p>
          <a:p>
            <a:r>
              <a:rPr lang="en-GB" i="1" dirty="0">
                <a:latin typeface="Arial" panose="020B0604020202020204" pitchFamily="34" charset="0"/>
                <a:cs typeface="Arial" panose="020B0604020202020204" pitchFamily="34" charset="0"/>
              </a:rPr>
              <a:t>Portfolio</a:t>
            </a:r>
          </a:p>
          <a:p>
            <a:r>
              <a:rPr lang="en-GB" i="1" dirty="0">
                <a:latin typeface="Arial" panose="020B0604020202020204" pitchFamily="34" charset="0"/>
                <a:cs typeface="Arial" panose="020B0604020202020204" pitchFamily="34" charset="0"/>
              </a:rPr>
              <a:t>Action Plan</a:t>
            </a:r>
          </a:p>
          <a:p>
            <a:r>
              <a:rPr lang="en-GB" i="1" dirty="0">
                <a:latin typeface="Arial" panose="020B0604020202020204" pitchFamily="34" charset="0"/>
                <a:cs typeface="Arial" panose="020B0604020202020204" pitchFamily="34" charset="0"/>
              </a:rPr>
              <a:t>Curriculum Vitae (CV</a:t>
            </a:r>
            <a:r>
              <a:rPr lang="en-GB" dirty="0"/>
              <a:t>)</a:t>
            </a:r>
          </a:p>
        </p:txBody>
      </p:sp>
      <p:pic>
        <p:nvPicPr>
          <p:cNvPr id="8194" name="Picture 2" descr="C:\Users\l.roberts\AppData\Local\Microsoft\Windows\Temporary Internet Files\Content.IE5\6IDJCSBB\MC900439819[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1840" y="5229200"/>
            <a:ext cx="20574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13401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SWOT</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dirty="0" err="1">
                <a:latin typeface="Arial" panose="020B0604020202020204" pitchFamily="34" charset="0"/>
                <a:cs typeface="Arial" panose="020B0604020202020204" pitchFamily="34" charset="0"/>
              </a:rPr>
              <a:t>Ewch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nôl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dadansoddiad</a:t>
            </a:r>
            <a:r>
              <a:rPr lang="en-GB" dirty="0">
                <a:latin typeface="Arial" panose="020B0604020202020204" pitchFamily="34" charset="0"/>
                <a:cs typeface="Arial" panose="020B0604020202020204" pitchFamily="34" charset="0"/>
              </a:rPr>
              <a:t> ‘SWOT’ o </a:t>
            </a:r>
            <a:r>
              <a:rPr lang="en-GB" dirty="0" err="1">
                <a:latin typeface="Arial" panose="020B0604020202020204" pitchFamily="34" charset="0"/>
                <a:cs typeface="Arial" panose="020B0604020202020204" pitchFamily="34" charset="0"/>
              </a:rPr>
              <a:t>sesiwn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cynharach</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ôl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heddiw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fyddech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ychwanegu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newid</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r>
              <a:rPr lang="en-GB" i="1" dirty="0">
                <a:latin typeface="Arial" panose="020B0604020202020204" pitchFamily="34" charset="0"/>
                <a:cs typeface="Arial" panose="020B0604020202020204" pitchFamily="34" charset="0"/>
              </a:rPr>
              <a:t>Return to your SWOT analysis from an earlier session. </a:t>
            </a:r>
          </a:p>
          <a:p>
            <a:r>
              <a:rPr lang="en-GB" i="1" dirty="0">
                <a:latin typeface="Arial" panose="020B0604020202020204" pitchFamily="34" charset="0"/>
                <a:cs typeface="Arial" panose="020B0604020202020204" pitchFamily="34" charset="0"/>
              </a:rPr>
              <a:t>In light of what you have learnt today, what would you add/change? </a:t>
            </a:r>
          </a:p>
        </p:txBody>
      </p:sp>
      <p:pic>
        <p:nvPicPr>
          <p:cNvPr id="9218" name="Picture 2" descr="C:\Users\l.roberts\AppData\Local\Microsoft\Windows\Temporary Internet Files\Content.IE5\VT7L4AUG\MM900283957[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6019800" y="4267200"/>
            <a:ext cx="25146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79801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sz="4400" dirty="0"/>
              <a:t>Life Design </a:t>
            </a:r>
            <a:endParaRPr lang="cy-GB" sz="4400" dirty="0"/>
          </a:p>
        </p:txBody>
      </p:sp>
      <p:sp>
        <p:nvSpPr>
          <p:cNvPr id="3" name="Content Placeholder 2"/>
          <p:cNvSpPr>
            <a:spLocks noGrp="1"/>
          </p:cNvSpPr>
          <p:nvPr>
            <p:ph sz="half" idx="1"/>
          </p:nvPr>
        </p:nvSpPr>
        <p:spPr>
          <a:xfrm>
            <a:off x="457200" y="1920875"/>
            <a:ext cx="3754438" cy="4708525"/>
          </a:xfrm>
        </p:spPr>
        <p:style>
          <a:lnRef idx="2">
            <a:schemeClr val="accent1"/>
          </a:lnRef>
          <a:fillRef idx="1">
            <a:schemeClr val="lt1"/>
          </a:fillRef>
          <a:effectRef idx="0">
            <a:schemeClr val="accent1"/>
          </a:effectRef>
          <a:fontRef idx="minor">
            <a:schemeClr val="dk1"/>
          </a:fontRef>
        </p:style>
        <p:txBody>
          <a:bodyPr>
            <a:normAutofit fontScale="92500"/>
          </a:bodyPr>
          <a:lstStyle/>
          <a:p>
            <a:pPr marL="274320" indent="-274320" fontAlgn="auto">
              <a:lnSpc>
                <a:spcPct val="120000"/>
              </a:lnSpc>
              <a:spcAft>
                <a:spcPts val="0"/>
              </a:spcAft>
              <a:buFont typeface="Wingdings"/>
              <a:buChar char=""/>
              <a:defRPr/>
            </a:pPr>
            <a:r>
              <a:rPr lang="cy-GB" dirty="0">
                <a:latin typeface="Arial" panose="020B0604020202020204" pitchFamily="34" charset="0"/>
                <a:cs typeface="Arial" panose="020B0604020202020204" pitchFamily="34" charset="0"/>
              </a:rPr>
              <a:t>Rhaglen pedwar cam yw Dylunio Bywyd, gall ein holl fyfyrwyr ei chyrchu, trwy weithdai, digwyddiadau ac  adnoddau ar-lein ac all-lein, sy’n helpu myfyrwyr  i fanteisio i’r eithaf ar eu hamser yn y Brifysgol a pharatoi at eu dyfodol</a:t>
            </a:r>
          </a:p>
          <a:p>
            <a:pPr marL="274320" indent="-274320" fontAlgn="auto">
              <a:spcAft>
                <a:spcPts val="0"/>
              </a:spcAft>
              <a:buFont typeface="Wingdings"/>
              <a:buChar char=""/>
              <a:defRPr/>
            </a:pPr>
            <a:r>
              <a:rPr lang="en-GB" dirty="0">
                <a:latin typeface="Arial" panose="020B0604020202020204" pitchFamily="34" charset="0"/>
                <a:cs typeface="Arial" panose="020B0604020202020204" pitchFamily="34" charset="0"/>
              </a:rPr>
              <a:t>Evans 2015</a:t>
            </a:r>
            <a:endParaRPr lang="cy-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endParaRPr lang="cy-GB" dirty="0"/>
          </a:p>
          <a:p>
            <a:pPr marL="274320" indent="-274320" fontAlgn="auto">
              <a:spcAft>
                <a:spcPts val="0"/>
              </a:spcAft>
              <a:buFont typeface="Wingdings"/>
              <a:buChar char=""/>
              <a:defRPr/>
            </a:pPr>
            <a:endParaRPr lang="cy-GB" dirty="0"/>
          </a:p>
        </p:txBody>
      </p:sp>
      <p:sp>
        <p:nvSpPr>
          <p:cNvPr id="4" name="Content Placeholder 3"/>
          <p:cNvSpPr>
            <a:spLocks noGrp="1"/>
          </p:cNvSpPr>
          <p:nvPr>
            <p:ph sz="half" idx="2"/>
          </p:nvPr>
        </p:nvSpPr>
        <p:spPr>
          <a:xfrm>
            <a:off x="4427538" y="1905000"/>
            <a:ext cx="3781425" cy="4692650"/>
          </a:xfrm>
        </p:spPr>
        <p:style>
          <a:lnRef idx="2">
            <a:schemeClr val="dk1"/>
          </a:lnRef>
          <a:fillRef idx="1">
            <a:schemeClr val="lt1"/>
          </a:fillRef>
          <a:effectRef idx="0">
            <a:schemeClr val="dk1"/>
          </a:effectRef>
          <a:fontRef idx="minor">
            <a:schemeClr val="dk1"/>
          </a:fontRef>
        </p:style>
        <p:txBody>
          <a:bodyPr>
            <a:normAutofit fontScale="92500"/>
          </a:bodyPr>
          <a:lstStyle/>
          <a:p>
            <a:pPr marL="274320" indent="-274320" fontAlgn="auto">
              <a:lnSpc>
                <a:spcPct val="120000"/>
              </a:lnSpc>
              <a:spcAft>
                <a:spcPts val="0"/>
              </a:spcAft>
              <a:buFont typeface="Wingdings"/>
              <a:buChar char=""/>
              <a:defRPr/>
            </a:pPr>
            <a:r>
              <a:rPr lang="en-US" i="1" dirty="0">
                <a:latin typeface="Arial" panose="020B0604020202020204" pitchFamily="34" charset="0"/>
                <a:cs typeface="Arial" panose="020B0604020202020204" pitchFamily="34" charset="0"/>
              </a:rPr>
              <a:t>Life Design is a four step </a:t>
            </a:r>
            <a:r>
              <a:rPr lang="en-US" i="1" dirty="0" err="1">
                <a:latin typeface="Arial" panose="020B0604020202020204" pitchFamily="34" charset="0"/>
                <a:cs typeface="Arial" panose="020B0604020202020204" pitchFamily="34" charset="0"/>
              </a:rPr>
              <a:t>programme</a:t>
            </a:r>
            <a:r>
              <a:rPr lang="en-US" i="1" dirty="0">
                <a:latin typeface="Arial" panose="020B0604020202020204" pitchFamily="34" charset="0"/>
                <a:cs typeface="Arial" panose="020B0604020202020204" pitchFamily="34" charset="0"/>
              </a:rPr>
              <a:t> that all students have access to, through workshops, events, and online and offline resources, and that helps them make the most of their time at University and prepare for their future.</a:t>
            </a:r>
          </a:p>
          <a:p>
            <a:pPr marL="274320" indent="-274320" fontAlgn="auto">
              <a:lnSpc>
                <a:spcPct val="120000"/>
              </a:lnSpc>
              <a:spcAft>
                <a:spcPts val="0"/>
              </a:spcAft>
              <a:buFont typeface="Wingdings"/>
              <a:buChar char=""/>
              <a:defRPr/>
            </a:pPr>
            <a:endParaRPr lang="en-US"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endParaRPr lang="cy-GB" dirty="0">
              <a:latin typeface="Arial" panose="020B0604020202020204" pitchFamily="34" charset="0"/>
              <a:cs typeface="Arial" panose="020B0604020202020204" pitchFamily="34" charset="0"/>
            </a:endParaRPr>
          </a:p>
        </p:txBody>
      </p:sp>
      <p:pic>
        <p:nvPicPr>
          <p:cNvPr id="3789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488" y="188913"/>
            <a:ext cx="1447800" cy="137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a:bodyPr>
          <a:lstStyle/>
          <a:p>
            <a:pPr marL="274320" indent="-274320" fontAlgn="auto">
              <a:lnSpc>
                <a:spcPct val="110000"/>
              </a:lnSpc>
              <a:spcAft>
                <a:spcPts val="0"/>
              </a:spcAft>
              <a:buFont typeface="Wingdings"/>
              <a:buChar char=""/>
              <a:defRPr/>
            </a:pPr>
            <a:r>
              <a:rPr lang="cy-GB" dirty="0">
                <a:latin typeface="Arial" panose="020B0604020202020204" pitchFamily="34" charset="0"/>
                <a:cs typeface="Arial" panose="020B0604020202020204" pitchFamily="34" charset="0"/>
              </a:rPr>
              <a:t>Rydym yn gwybod bod ein myfyrwyr yn dod i’r Brifysgol am ddau brif reswm. Yn gyntaf, i gael profiad dysgu gwych, ac yn ail i lunio gwell bywyd iddyn nhw eu hunain wedi iddyn nhw raddio</a:t>
            </a:r>
          </a:p>
          <a:p>
            <a:pPr marL="274320" indent="-274320" fontAlgn="auto">
              <a:lnSpc>
                <a:spcPct val="110000"/>
              </a:lnSpc>
              <a:spcAft>
                <a:spcPts val="0"/>
              </a:spcAft>
              <a:buFont typeface="Wingdings"/>
              <a:buChar char=""/>
              <a:defRPr/>
            </a:pPr>
            <a:r>
              <a:rPr lang="en-GB" dirty="0">
                <a:latin typeface="Arial" panose="020B0604020202020204" pitchFamily="34" charset="0"/>
                <a:cs typeface="Arial" panose="020B0604020202020204" pitchFamily="34" charset="0"/>
              </a:rPr>
              <a:t>Evans 2015</a:t>
            </a:r>
            <a:endParaRPr lang="cy-GB" dirty="0">
              <a:latin typeface="Arial" panose="020B0604020202020204" pitchFamily="34" charset="0"/>
              <a:cs typeface="Arial" panose="020B0604020202020204" pitchFamily="34" charset="0"/>
            </a:endParaRPr>
          </a:p>
          <a:p>
            <a:pPr marL="274320" indent="-274320" fontAlgn="auto">
              <a:lnSpc>
                <a:spcPct val="110000"/>
              </a:lnSpc>
              <a:spcAft>
                <a:spcPts val="0"/>
              </a:spcAft>
              <a:buFont typeface="Wingdings"/>
              <a:buChar char=""/>
              <a:defRPr/>
            </a:pPr>
            <a:endParaRPr lang="cy-GB" dirty="0"/>
          </a:p>
        </p:txBody>
      </p:sp>
      <p:sp>
        <p:nvSpPr>
          <p:cNvPr id="4" name="Content Placeholder 3"/>
          <p:cNvSpPr>
            <a:spLocks noGrp="1"/>
          </p:cNvSpPr>
          <p:nvPr>
            <p:ph sz="half" idx="2"/>
          </p:nvPr>
        </p:nvSpPr>
        <p:spPr>
          <a:xfrm>
            <a:off x="4270375" y="1600200"/>
            <a:ext cx="3657600" cy="4572000"/>
          </a:xfrm>
        </p:spPr>
        <p:style>
          <a:lnRef idx="2">
            <a:schemeClr val="dk1"/>
          </a:lnRef>
          <a:fillRef idx="1">
            <a:schemeClr val="lt1"/>
          </a:fillRef>
          <a:effectRef idx="0">
            <a:schemeClr val="dk1"/>
          </a:effectRef>
          <a:fontRef idx="minor">
            <a:schemeClr val="dk1"/>
          </a:fontRef>
        </p:style>
        <p:txBody>
          <a:bodyPr>
            <a:normAutofit/>
          </a:bodyPr>
          <a:lstStyle/>
          <a:p>
            <a:pPr marL="274320" indent="-274320" fontAlgn="auto">
              <a:spcAft>
                <a:spcPts val="0"/>
              </a:spcAft>
              <a:buFont typeface="Wingdings"/>
              <a:buChar char=""/>
              <a:defRPr/>
            </a:pPr>
            <a:r>
              <a:rPr lang="en-US" i="1" dirty="0">
                <a:latin typeface="Arial" panose="020B0604020202020204" pitchFamily="34" charset="0"/>
                <a:cs typeface="Arial" panose="020B0604020202020204" pitchFamily="34" charset="0"/>
              </a:rPr>
              <a:t>At UWTSD we know that our students come to University for two main reasons. Firstly, to have a great learning experience, and secondly to make a better life for themselves after they graduate.</a:t>
            </a:r>
          </a:p>
          <a:p>
            <a:pPr marL="274320" indent="-274320" fontAlgn="auto">
              <a:spcAft>
                <a:spcPts val="0"/>
              </a:spcAft>
              <a:buFont typeface="Wingdings"/>
              <a:buChar char=""/>
              <a:defRPr/>
            </a:pPr>
            <a:endParaRPr lang="cy-GB" i="1" dirty="0"/>
          </a:p>
        </p:txBody>
      </p:sp>
      <p:pic>
        <p:nvPicPr>
          <p:cNvPr id="3891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2500" y="0"/>
            <a:ext cx="1444625"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2109"/>
            <a:ext cx="7467600" cy="1143000"/>
          </a:xfrm>
        </p:spPr>
        <p:txBody>
          <a:bodyPr/>
          <a:lstStyle/>
          <a:p>
            <a:pPr algn="ctr"/>
            <a:r>
              <a:rPr lang="en-GB" dirty="0" err="1">
                <a:solidFill>
                  <a:schemeClr val="accent1"/>
                </a:solidFill>
              </a:rPr>
              <a:t>Llyfryddiaeth</a:t>
            </a:r>
            <a:r>
              <a:rPr lang="en-GB" dirty="0">
                <a:solidFill>
                  <a:schemeClr val="accent1"/>
                </a:solidFill>
              </a:rPr>
              <a:t/>
            </a:r>
            <a:br>
              <a:rPr lang="en-GB" dirty="0">
                <a:solidFill>
                  <a:schemeClr val="accent1"/>
                </a:solidFill>
              </a:rPr>
            </a:br>
            <a:r>
              <a:rPr lang="en-GB" dirty="0"/>
              <a:t> Bibliography</a:t>
            </a:r>
          </a:p>
        </p:txBody>
      </p:sp>
      <p:sp>
        <p:nvSpPr>
          <p:cNvPr id="5" name="Content Placeholder 4"/>
          <p:cNvSpPr>
            <a:spLocks noGrp="1"/>
          </p:cNvSpPr>
          <p:nvPr>
            <p:ph idx="1"/>
          </p:nvPr>
        </p:nvSpPr>
        <p:spPr>
          <a:xfrm>
            <a:off x="457200" y="1199659"/>
            <a:ext cx="8229600" cy="5440362"/>
          </a:xfrm>
        </p:spPr>
        <p:txBody>
          <a:bodyPr/>
          <a:lstStyle/>
          <a:p>
            <a:r>
              <a:rPr lang="en-GB" sz="1700" dirty="0"/>
              <a:t>Cottrell, S. ( 2010) Skills for Success ( Second Edition), Hampshire: Palgrave Macmillan</a:t>
            </a:r>
          </a:p>
          <a:p>
            <a:r>
              <a:rPr lang="en-GB" sz="1700" dirty="0"/>
              <a:t>Department of Health (2004) The Cycle of Learning. Available at: </a:t>
            </a:r>
            <a:r>
              <a:rPr lang="en-GB" sz="1700" dirty="0">
                <a:solidFill>
                  <a:schemeClr val="accent3"/>
                </a:solidFill>
                <a:hlinkClick r:id="rId2">
                  <a:extLst>
                    <a:ext uri="{A12FA001-AC4F-418D-AE19-62706E023703}">
                      <ahyp:hlinkClr xmlns:ahyp="http://schemas.microsoft.com/office/drawing/2018/hyperlinkcolor" xmlns="" val="tx"/>
                    </a:ext>
                  </a:extLst>
                </a:hlinkClick>
              </a:rPr>
              <a:t>http://health.gov.au/internet/publications/publishing.nsf/Content/drugtreat-pubs-front1-wk-toc~drugtreat-pubs-front1-wk-secb~drugtreat-pubs-front1-wk-secb-2~drugtreat-pubs-front1-wk-secb-2-4</a:t>
            </a:r>
            <a:r>
              <a:rPr lang="en-GB" sz="1700" dirty="0">
                <a:solidFill>
                  <a:schemeClr val="accent3"/>
                </a:solidFill>
              </a:rPr>
              <a:t> </a:t>
            </a:r>
            <a:r>
              <a:rPr lang="en-GB" sz="1700" dirty="0"/>
              <a:t>(Accessed 8/11/18).</a:t>
            </a:r>
          </a:p>
          <a:p>
            <a:r>
              <a:rPr lang="en-GB" sz="1700" dirty="0"/>
              <a:t>Kolb, D. (1984) Experiential Learning: Experience as the Source of Learning and Development. New Jersey: Pearson Education. </a:t>
            </a:r>
          </a:p>
          <a:p>
            <a:r>
              <a:rPr lang="en-GB" sz="1700" dirty="0"/>
              <a:t>Moon, J., Watton, P. and Collings, J. (2001) Reflective Writing. Available at </a:t>
            </a:r>
            <a:r>
              <a:rPr lang="en-GB" sz="1700" dirty="0">
                <a:hlinkClick r:id="rId3"/>
              </a:rPr>
              <a:t>http://www.exeter.ac.uk/fch/work-experience/reflective-writing-guidance.pdf</a:t>
            </a:r>
            <a:r>
              <a:rPr lang="en-GB" sz="1700" dirty="0"/>
              <a:t> [Accessed 9/8/16]</a:t>
            </a:r>
          </a:p>
          <a:p>
            <a:r>
              <a:rPr lang="en-GB" sz="1700" dirty="0"/>
              <a:t>University of Leicester, (2018) David Kolb. Available at </a:t>
            </a:r>
            <a:r>
              <a:rPr lang="en-GB" sz="1700" dirty="0">
                <a:hlinkClick r:id="rId4"/>
              </a:rPr>
              <a:t>https://www2.le.ac.uk/departments/doctoralcollege/training/eresources/teaching/theories/kolb</a:t>
            </a:r>
            <a:r>
              <a:rPr lang="en-GB" sz="1700" dirty="0"/>
              <a:t> (Accessed 8/11/18).</a:t>
            </a:r>
          </a:p>
          <a:p>
            <a:r>
              <a:rPr lang="en-GB" sz="1700" dirty="0"/>
              <a:t>University of Worcester (</a:t>
            </a:r>
            <a:r>
              <a:rPr lang="en-GB" sz="1700" dirty="0" err="1"/>
              <a:t>n.d.</a:t>
            </a:r>
            <a:r>
              <a:rPr lang="en-GB" sz="1700" dirty="0"/>
              <a:t>) Reflection and Education Theory. Available at </a:t>
            </a:r>
            <a:r>
              <a:rPr lang="en-GB" sz="1700" dirty="0">
                <a:hlinkClick r:id="rId5"/>
              </a:rPr>
              <a:t>http://www.worc.ac.uk/edu/staffguides.htm</a:t>
            </a:r>
            <a:r>
              <a:rPr lang="en-GB" sz="1700" dirty="0"/>
              <a:t> [Accessed 9/8/16]</a:t>
            </a:r>
          </a:p>
          <a:p>
            <a:r>
              <a:rPr lang="en-GB" sz="1700" dirty="0" err="1"/>
              <a:t>Ubisafe</a:t>
            </a:r>
            <a:r>
              <a:rPr lang="en-GB" sz="1700" dirty="0"/>
              <a:t> (2018) Image of a horse with saddle. Available at: </a:t>
            </a:r>
            <a:r>
              <a:rPr lang="en-GB" sz="1700" dirty="0">
                <a:hlinkClick r:id="rId6"/>
              </a:rPr>
              <a:t>https://ubisafe.org/explore/bradoon-clipart-horse-saddlery/</a:t>
            </a:r>
            <a:r>
              <a:rPr lang="en-GB" sz="1700" dirty="0"/>
              <a:t> (Accessed 8/11/18).</a:t>
            </a:r>
          </a:p>
        </p:txBody>
      </p:sp>
    </p:spTree>
    <p:extLst>
      <p:ext uri="{BB962C8B-B14F-4D97-AF65-F5344CB8AC3E}">
        <p14:creationId xmlns:p14="http://schemas.microsoft.com/office/powerpoint/2010/main" val="2305971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otalTime>340</TotalTime>
  <Words>3226</Words>
  <Application>Microsoft Office PowerPoint</Application>
  <PresentationFormat>On-screen Show (4:3)</PresentationFormat>
  <Paragraphs>384</Paragraphs>
  <Slides>35</Slides>
  <Notes>15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35</vt:i4>
      </vt:variant>
    </vt:vector>
  </HeadingPairs>
  <TitlesOfParts>
    <vt:vector size="46" baseType="lpstr">
      <vt:lpstr>Arial</vt:lpstr>
      <vt:lpstr>Calibri</vt:lpstr>
      <vt:lpstr>Cambria</vt:lpstr>
      <vt:lpstr>Century Schoolbook</vt:lpstr>
      <vt:lpstr>Tahoma</vt:lpstr>
      <vt:lpstr>Times New Roman</vt:lpstr>
      <vt:lpstr>Verdana</vt:lpstr>
      <vt:lpstr>Wingdings</vt:lpstr>
      <vt:lpstr>Wingdings 2</vt:lpstr>
      <vt:lpstr>Wingdings 3</vt:lpstr>
      <vt:lpstr>Oriel</vt:lpstr>
      <vt:lpstr>ECGE4001/C </vt:lpstr>
      <vt:lpstr>Deilliannau Dysgu  Learning Outcomes </vt:lpstr>
      <vt:lpstr>Deilliannau Dysgu  Learning Outcomes </vt:lpstr>
      <vt:lpstr>Deilliannau Dysgu  Learning Outcomes </vt:lpstr>
      <vt:lpstr>Deilliannau Dysgu  Learning Outcomes </vt:lpstr>
      <vt:lpstr>Gorolwg Sesiwn  Session Overview</vt:lpstr>
      <vt:lpstr>Adlewyrchu Reflection </vt:lpstr>
      <vt:lpstr>PowerPoint Presentation</vt:lpstr>
      <vt:lpstr>Beth yw Adlewyrchu?  What is reflection? </vt:lpstr>
      <vt:lpstr>Pam adlewyrchu? Why do we reflect? </vt:lpstr>
      <vt:lpstr>Adlewyrchu Beirniadol Critical Reflection </vt:lpstr>
      <vt:lpstr>Her?  Challenge?</vt:lpstr>
      <vt:lpstr>Time to Reflect Amser i Adlewyrchu</vt:lpstr>
      <vt:lpstr>Dialogic Reflection</vt:lpstr>
      <vt:lpstr>Kolb’s Experiential Learning Theory</vt:lpstr>
      <vt:lpstr>Kolb’s Experiential Learning Cycle</vt:lpstr>
      <vt:lpstr>Task – Kolb’s Experiential Learning Cycle</vt:lpstr>
      <vt:lpstr>Sgiliau trosglwyddadwy  Transferable skills</vt:lpstr>
      <vt:lpstr>Yr Ymarferydd Adlewyrchol  The Reflective Practitioner</vt:lpstr>
      <vt:lpstr>Elfennau Adlewyrchu Elements of Reflection</vt:lpstr>
      <vt:lpstr>Cwestiynnu  Questioning</vt:lpstr>
      <vt:lpstr>Pryd fydda I yn adlewyrchu? When will I be reflecting?</vt:lpstr>
      <vt:lpstr>Pob asesiad</vt:lpstr>
      <vt:lpstr>All assessments</vt:lpstr>
      <vt:lpstr>Rhai dulliau adlewyrchol   Some reflective approaches</vt:lpstr>
      <vt:lpstr>Cawod meddwl : parau  Mind shower: pairs</vt:lpstr>
      <vt:lpstr>Ysgrifennu rhydd  Free writing</vt:lpstr>
      <vt:lpstr>Trafodaeth   Discussion</vt:lpstr>
      <vt:lpstr>Adlewyrchu Datblygiadol Developmental Reflection</vt:lpstr>
      <vt:lpstr>Defnyddio adborth  Using feedback</vt:lpstr>
      <vt:lpstr>Proffil Datblygiad Personol Personal Development Planning</vt:lpstr>
      <vt:lpstr>SWOT</vt:lpstr>
      <vt:lpstr>Life Design </vt:lpstr>
      <vt:lpstr>PowerPoint Presentation</vt:lpstr>
      <vt:lpstr>Llyfryddiaeth  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SJEU4001/C  Skills for Studying Education  Sgiliau ar gyfer Astudio Addysg</dc:title>
  <dc:creator>Sarah Stewart</dc:creator>
  <cp:lastModifiedBy>Sarah Stewart</cp:lastModifiedBy>
  <cp:revision>42</cp:revision>
  <dcterms:created xsi:type="dcterms:W3CDTF">2016-08-09T12:52:26Z</dcterms:created>
  <dcterms:modified xsi:type="dcterms:W3CDTF">2018-11-12T08:50:10Z</dcterms:modified>
</cp:coreProperties>
</file>