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3" r:id="rId2"/>
    <p:sldId id="256" r:id="rId3"/>
    <p:sldId id="257" r:id="rId4"/>
    <p:sldId id="258" r:id="rId5"/>
    <p:sldId id="259" r:id="rId6"/>
    <p:sldId id="260" r:id="rId7"/>
    <p:sldId id="261" r:id="rId8"/>
    <p:sldId id="262" r:id="rId9"/>
    <p:sldId id="263" r:id="rId10"/>
    <p:sldId id="265" r:id="rId11"/>
    <p:sldId id="266" r:id="rId12"/>
    <p:sldId id="267" r:id="rId13"/>
    <p:sldId id="268" r:id="rId14"/>
    <p:sldId id="269" r:id="rId15"/>
    <p:sldId id="270" r:id="rId16"/>
    <p:sldId id="271" r:id="rId17"/>
    <p:sldId id="272"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uel Veres" initials="SV" lastIdx="1" clrIdx="0">
    <p:extLst>
      <p:ext uri="{19B8F6BF-5375-455C-9EA6-DF929625EA0E}">
        <p15:presenceInfo xmlns:p15="http://schemas.microsoft.com/office/powerpoint/2012/main" userId="S::1818847@student.uwtsd.ac.uk::f6ebb1de-62d4-411f-a94c-d48dc98d0a1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45" autoAdjust="0"/>
  </p:normalViewPr>
  <p:slideViewPr>
    <p:cSldViewPr snapToGrid="0">
      <p:cViewPr varScale="1">
        <p:scale>
          <a:sx n="53" d="100"/>
          <a:sy n="53" d="100"/>
        </p:scale>
        <p:origin x="43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svg"/><Relationship Id="rId1"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7952DD6-59EB-407B-B265-71A24DAC17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340129-FBEE-44A1-9746-7A8189117D79}">
      <dgm:prSet/>
      <dgm:spPr/>
      <dgm:t>
        <a:bodyPr/>
        <a:lstStyle/>
        <a:p>
          <a:pPr>
            <a:lnSpc>
              <a:spcPct val="100000"/>
            </a:lnSpc>
          </a:pPr>
          <a:r>
            <a:rPr lang="en-GB" dirty="0"/>
            <a:t>“Perception is the root of all organisational behaviour and any situation can be </a:t>
          </a:r>
          <a:r>
            <a:rPr lang="en-GB" dirty="0" err="1"/>
            <a:t>analised</a:t>
          </a:r>
          <a:r>
            <a:rPr lang="en-GB" dirty="0"/>
            <a:t> in terms of its perpetual connotations”(Mullins, 2002) .</a:t>
          </a:r>
          <a:endParaRPr lang="en-US" dirty="0"/>
        </a:p>
      </dgm:t>
    </dgm:pt>
    <dgm:pt modelId="{298F866E-3403-49C5-B64C-6331A80F3531}" type="parTrans" cxnId="{20752C10-1D01-491E-A048-890B9EE67529}">
      <dgm:prSet/>
      <dgm:spPr/>
      <dgm:t>
        <a:bodyPr/>
        <a:lstStyle/>
        <a:p>
          <a:endParaRPr lang="en-US"/>
        </a:p>
      </dgm:t>
    </dgm:pt>
    <dgm:pt modelId="{A25E2F5B-7283-4321-8406-89EBD1267412}" type="sibTrans" cxnId="{20752C10-1D01-491E-A048-890B9EE67529}">
      <dgm:prSet/>
      <dgm:spPr/>
      <dgm:t>
        <a:bodyPr/>
        <a:lstStyle/>
        <a:p>
          <a:endParaRPr lang="en-US"/>
        </a:p>
      </dgm:t>
    </dgm:pt>
    <dgm:pt modelId="{635B750A-E300-4EA0-A347-0046BA9B2BFE}">
      <dgm:prSet/>
      <dgm:spPr/>
      <dgm:t>
        <a:bodyPr/>
        <a:lstStyle/>
        <a:p>
          <a:pPr>
            <a:lnSpc>
              <a:spcPct val="100000"/>
            </a:lnSpc>
          </a:pPr>
          <a:r>
            <a:rPr lang="en-GB" dirty="0"/>
            <a:t>For TESCO’s managers and staff members it is vital the understanding of perception to ensure that they are aware of the problems that can arise due to the influence of the internal and external factors ” (Mullins, 2002).</a:t>
          </a:r>
          <a:endParaRPr lang="en-US" dirty="0"/>
        </a:p>
      </dgm:t>
    </dgm:pt>
    <dgm:pt modelId="{59575D6C-5678-4545-A5CA-8915B877D434}" type="parTrans" cxnId="{99029859-7EBB-4FE7-A95F-79574C1C402C}">
      <dgm:prSet/>
      <dgm:spPr/>
      <dgm:t>
        <a:bodyPr/>
        <a:lstStyle/>
        <a:p>
          <a:endParaRPr lang="en-US"/>
        </a:p>
      </dgm:t>
    </dgm:pt>
    <dgm:pt modelId="{D7CBB66D-C8FF-462F-97E9-0D0D8C7EB00C}" type="sibTrans" cxnId="{99029859-7EBB-4FE7-A95F-79574C1C402C}">
      <dgm:prSet/>
      <dgm:spPr/>
      <dgm:t>
        <a:bodyPr/>
        <a:lstStyle/>
        <a:p>
          <a:endParaRPr lang="en-US"/>
        </a:p>
      </dgm:t>
    </dgm:pt>
    <dgm:pt modelId="{4D6B9440-E36D-40EF-8B0A-3F059A01A7B0}">
      <dgm:prSet/>
      <dgm:spPr/>
      <dgm:t>
        <a:bodyPr/>
        <a:lstStyle/>
        <a:p>
          <a:pPr>
            <a:lnSpc>
              <a:spcPct val="100000"/>
            </a:lnSpc>
          </a:pPr>
          <a:r>
            <a:rPr lang="en-US" dirty="0"/>
            <a:t>Part of the process of perception according to Mullins (2002) is to attribute characteristics to them.</a:t>
          </a:r>
        </a:p>
      </dgm:t>
    </dgm:pt>
    <dgm:pt modelId="{CDBBF7A8-97D2-490B-AE5D-AF9EB427D880}" type="parTrans" cxnId="{93786EE7-3868-4674-91C0-12D110DEE3E3}">
      <dgm:prSet/>
      <dgm:spPr/>
    </dgm:pt>
    <dgm:pt modelId="{77B65DBF-13B7-47F8-84E4-A77DD7A074D9}" type="sibTrans" cxnId="{93786EE7-3868-4674-91C0-12D110DEE3E3}">
      <dgm:prSet/>
      <dgm:spPr/>
    </dgm:pt>
    <dgm:pt modelId="{F664221D-1EF0-48E9-A91B-2DDF8DEC36B3}">
      <dgm:prSet/>
      <dgm:spPr/>
      <dgm:t>
        <a:bodyPr/>
        <a:lstStyle/>
        <a:p>
          <a:pPr>
            <a:lnSpc>
              <a:spcPct val="100000"/>
            </a:lnSpc>
          </a:pPr>
          <a:r>
            <a:rPr lang="en-US" dirty="0"/>
            <a:t>Four main features that may arise perceptual errors are: stereotyping; the halo effect; perceptual </a:t>
          </a:r>
          <a:r>
            <a:rPr lang="en-US" dirty="0" err="1"/>
            <a:t>defence</a:t>
          </a:r>
          <a:r>
            <a:rPr lang="en-US" dirty="0"/>
            <a:t>; and projection.</a:t>
          </a:r>
        </a:p>
      </dgm:t>
    </dgm:pt>
    <dgm:pt modelId="{B765C645-B7DF-42DE-81DD-4C94099D8E64}" type="parTrans" cxnId="{890A93A2-4A1F-4554-957A-973B675EEA13}">
      <dgm:prSet/>
      <dgm:spPr/>
    </dgm:pt>
    <dgm:pt modelId="{B3E9AD69-23DC-40C6-82DA-9282CD78C44D}" type="sibTrans" cxnId="{890A93A2-4A1F-4554-957A-973B675EEA13}">
      <dgm:prSet/>
      <dgm:spPr/>
    </dgm:pt>
    <dgm:pt modelId="{C780217E-EAA4-442B-913D-79EF74B917C5}" type="pres">
      <dgm:prSet presAssocID="{97952DD6-59EB-407B-B265-71A24DAC1741}" presName="root" presStyleCnt="0">
        <dgm:presLayoutVars>
          <dgm:dir/>
          <dgm:resizeHandles val="exact"/>
        </dgm:presLayoutVars>
      </dgm:prSet>
      <dgm:spPr/>
    </dgm:pt>
    <dgm:pt modelId="{F834F7CE-5019-487E-B9A5-DA9C2277C9B3}" type="pres">
      <dgm:prSet presAssocID="{B5340129-FBEE-44A1-9746-7A8189117D79}" presName="compNode" presStyleCnt="0"/>
      <dgm:spPr/>
    </dgm:pt>
    <dgm:pt modelId="{B179B496-DEE8-4B3C-99A4-9DA0DF7671C3}" type="pres">
      <dgm:prSet presAssocID="{B5340129-FBEE-44A1-9746-7A8189117D79}" presName="bgRect" presStyleLbl="bgShp" presStyleIdx="0" presStyleCnt="4"/>
      <dgm:spPr/>
    </dgm:pt>
    <dgm:pt modelId="{A7C945F4-9CF1-422F-BB68-016992963350}" type="pres">
      <dgm:prSet presAssocID="{B5340129-FBEE-44A1-9746-7A8189117D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9700ECEB-7690-4DB9-84C9-17B9B958F49B}" type="pres">
      <dgm:prSet presAssocID="{B5340129-FBEE-44A1-9746-7A8189117D79}" presName="spaceRect" presStyleCnt="0"/>
      <dgm:spPr/>
    </dgm:pt>
    <dgm:pt modelId="{256DDB18-BFD0-45F9-B855-CA047FF8E35D}" type="pres">
      <dgm:prSet presAssocID="{B5340129-FBEE-44A1-9746-7A8189117D79}" presName="parTx" presStyleLbl="revTx" presStyleIdx="0" presStyleCnt="4">
        <dgm:presLayoutVars>
          <dgm:chMax val="0"/>
          <dgm:chPref val="0"/>
        </dgm:presLayoutVars>
      </dgm:prSet>
      <dgm:spPr/>
    </dgm:pt>
    <dgm:pt modelId="{2D082F4D-AA16-483D-BE94-B5E04B68392A}" type="pres">
      <dgm:prSet presAssocID="{A25E2F5B-7283-4321-8406-89EBD1267412}" presName="sibTrans" presStyleCnt="0"/>
      <dgm:spPr/>
    </dgm:pt>
    <dgm:pt modelId="{267EEC93-9888-43AA-99A0-F703CC51ABB3}" type="pres">
      <dgm:prSet presAssocID="{635B750A-E300-4EA0-A347-0046BA9B2BFE}" presName="compNode" presStyleCnt="0"/>
      <dgm:spPr/>
    </dgm:pt>
    <dgm:pt modelId="{C9C6E801-1846-4405-B210-0F459592594E}" type="pres">
      <dgm:prSet presAssocID="{635B750A-E300-4EA0-A347-0046BA9B2BFE}" presName="bgRect" presStyleLbl="bgShp" presStyleIdx="1" presStyleCnt="4"/>
      <dgm:spPr/>
    </dgm:pt>
    <dgm:pt modelId="{1E2D31FE-DC10-4098-BA1B-E7F7B5BE15F7}" type="pres">
      <dgm:prSet presAssocID="{635B750A-E300-4EA0-A347-0046BA9B2B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DDE2ABEF-E925-403C-80B0-B094162E197E}" type="pres">
      <dgm:prSet presAssocID="{635B750A-E300-4EA0-A347-0046BA9B2BFE}" presName="spaceRect" presStyleCnt="0"/>
      <dgm:spPr/>
    </dgm:pt>
    <dgm:pt modelId="{D6BE0AF3-5CB8-4724-8448-5DD77EE40F14}" type="pres">
      <dgm:prSet presAssocID="{635B750A-E300-4EA0-A347-0046BA9B2BFE}" presName="parTx" presStyleLbl="revTx" presStyleIdx="1" presStyleCnt="4">
        <dgm:presLayoutVars>
          <dgm:chMax val="0"/>
          <dgm:chPref val="0"/>
        </dgm:presLayoutVars>
      </dgm:prSet>
      <dgm:spPr/>
    </dgm:pt>
    <dgm:pt modelId="{FA9449DC-DBB3-4057-9C51-ABEDD56CE665}" type="pres">
      <dgm:prSet presAssocID="{D7CBB66D-C8FF-462F-97E9-0D0D8C7EB00C}" presName="sibTrans" presStyleCnt="0"/>
      <dgm:spPr/>
    </dgm:pt>
    <dgm:pt modelId="{2C730435-5B3D-4DA8-B0BC-71563477E161}" type="pres">
      <dgm:prSet presAssocID="{4D6B9440-E36D-40EF-8B0A-3F059A01A7B0}" presName="compNode" presStyleCnt="0"/>
      <dgm:spPr/>
    </dgm:pt>
    <dgm:pt modelId="{568D44E9-9D85-4181-934D-4BDC0254A417}" type="pres">
      <dgm:prSet presAssocID="{4D6B9440-E36D-40EF-8B0A-3F059A01A7B0}" presName="bgRect" presStyleLbl="bgShp" presStyleIdx="2" presStyleCnt="4"/>
      <dgm:spPr/>
    </dgm:pt>
    <dgm:pt modelId="{57685F7F-B15E-41CE-8ABE-CBF6C6157333}" type="pres">
      <dgm:prSet presAssocID="{4D6B9440-E36D-40EF-8B0A-3F059A01A7B0}" presName="iconRect" presStyleLbl="node1" presStyleIdx="2" presStyleCnt="4"/>
      <dgm:spPr/>
    </dgm:pt>
    <dgm:pt modelId="{2ED8889D-7B20-4BB5-A00B-C5D16AD29C94}" type="pres">
      <dgm:prSet presAssocID="{4D6B9440-E36D-40EF-8B0A-3F059A01A7B0}" presName="spaceRect" presStyleCnt="0"/>
      <dgm:spPr/>
    </dgm:pt>
    <dgm:pt modelId="{C5FF1D86-FC0F-46E5-ADA3-A6DDF2C78B12}" type="pres">
      <dgm:prSet presAssocID="{4D6B9440-E36D-40EF-8B0A-3F059A01A7B0}" presName="parTx" presStyleLbl="revTx" presStyleIdx="2" presStyleCnt="4">
        <dgm:presLayoutVars>
          <dgm:chMax val="0"/>
          <dgm:chPref val="0"/>
        </dgm:presLayoutVars>
      </dgm:prSet>
      <dgm:spPr/>
    </dgm:pt>
    <dgm:pt modelId="{26792178-8F7B-4531-8598-0B6527AC06C7}" type="pres">
      <dgm:prSet presAssocID="{77B65DBF-13B7-47F8-84E4-A77DD7A074D9}" presName="sibTrans" presStyleCnt="0"/>
      <dgm:spPr/>
    </dgm:pt>
    <dgm:pt modelId="{CFAA35CA-40EE-4277-8910-C96A3F14D12D}" type="pres">
      <dgm:prSet presAssocID="{F664221D-1EF0-48E9-A91B-2DDF8DEC36B3}" presName="compNode" presStyleCnt="0"/>
      <dgm:spPr/>
    </dgm:pt>
    <dgm:pt modelId="{52A7AC50-D551-4F69-B66C-2A80094014EA}" type="pres">
      <dgm:prSet presAssocID="{F664221D-1EF0-48E9-A91B-2DDF8DEC36B3}" presName="bgRect" presStyleLbl="bgShp" presStyleIdx="3" presStyleCnt="4"/>
      <dgm:spPr/>
    </dgm:pt>
    <dgm:pt modelId="{7FFFB7F5-C86F-41A8-A951-A32A01AA83F9}" type="pres">
      <dgm:prSet presAssocID="{F664221D-1EF0-48E9-A91B-2DDF8DEC36B3}" presName="iconRect" presStyleLbl="node1" presStyleIdx="3" presStyleCnt="4"/>
      <dgm:spPr/>
    </dgm:pt>
    <dgm:pt modelId="{57A8AA71-4921-4366-84AD-78D7A11F15DC}" type="pres">
      <dgm:prSet presAssocID="{F664221D-1EF0-48E9-A91B-2DDF8DEC36B3}" presName="spaceRect" presStyleCnt="0"/>
      <dgm:spPr/>
    </dgm:pt>
    <dgm:pt modelId="{5B03A34C-8877-45F8-91F0-1F385ADBEA36}" type="pres">
      <dgm:prSet presAssocID="{F664221D-1EF0-48E9-A91B-2DDF8DEC36B3}" presName="parTx" presStyleLbl="revTx" presStyleIdx="3" presStyleCnt="4">
        <dgm:presLayoutVars>
          <dgm:chMax val="0"/>
          <dgm:chPref val="0"/>
        </dgm:presLayoutVars>
      </dgm:prSet>
      <dgm:spPr/>
    </dgm:pt>
  </dgm:ptLst>
  <dgm:cxnLst>
    <dgm:cxn modelId="{20752C10-1D01-491E-A048-890B9EE67529}" srcId="{97952DD6-59EB-407B-B265-71A24DAC1741}" destId="{B5340129-FBEE-44A1-9746-7A8189117D79}" srcOrd="0" destOrd="0" parTransId="{298F866E-3403-49C5-B64C-6331A80F3531}" sibTransId="{A25E2F5B-7283-4321-8406-89EBD1267412}"/>
    <dgm:cxn modelId="{393F5560-208D-4E76-8BFF-2CCC2B8A8FB3}" type="presOf" srcId="{B5340129-FBEE-44A1-9746-7A8189117D79}" destId="{256DDB18-BFD0-45F9-B855-CA047FF8E35D}" srcOrd="0" destOrd="0" presId="urn:microsoft.com/office/officeart/2018/2/layout/IconVerticalSolidList"/>
    <dgm:cxn modelId="{99029859-7EBB-4FE7-A95F-79574C1C402C}" srcId="{97952DD6-59EB-407B-B265-71A24DAC1741}" destId="{635B750A-E300-4EA0-A347-0046BA9B2BFE}" srcOrd="1" destOrd="0" parTransId="{59575D6C-5678-4545-A5CA-8915B877D434}" sibTransId="{D7CBB66D-C8FF-462F-97E9-0D0D8C7EB00C}"/>
    <dgm:cxn modelId="{50DA0486-B8E5-45B9-9BD8-86B4719C2B03}" type="presOf" srcId="{97952DD6-59EB-407B-B265-71A24DAC1741}" destId="{C780217E-EAA4-442B-913D-79EF74B917C5}" srcOrd="0" destOrd="0" presId="urn:microsoft.com/office/officeart/2018/2/layout/IconVerticalSolidList"/>
    <dgm:cxn modelId="{AFCCF28A-47E0-4553-947F-5948C16BABB3}" type="presOf" srcId="{635B750A-E300-4EA0-A347-0046BA9B2BFE}" destId="{D6BE0AF3-5CB8-4724-8448-5DD77EE40F14}" srcOrd="0" destOrd="0" presId="urn:microsoft.com/office/officeart/2018/2/layout/IconVerticalSolidList"/>
    <dgm:cxn modelId="{890A93A2-4A1F-4554-957A-973B675EEA13}" srcId="{97952DD6-59EB-407B-B265-71A24DAC1741}" destId="{F664221D-1EF0-48E9-A91B-2DDF8DEC36B3}" srcOrd="3" destOrd="0" parTransId="{B765C645-B7DF-42DE-81DD-4C94099D8E64}" sibTransId="{B3E9AD69-23DC-40C6-82DA-9282CD78C44D}"/>
    <dgm:cxn modelId="{BFEEE0B9-4E47-4E9B-ABA3-765BABF668E3}" type="presOf" srcId="{F664221D-1EF0-48E9-A91B-2DDF8DEC36B3}" destId="{5B03A34C-8877-45F8-91F0-1F385ADBEA36}" srcOrd="0" destOrd="0" presId="urn:microsoft.com/office/officeart/2018/2/layout/IconVerticalSolidList"/>
    <dgm:cxn modelId="{D76754C5-7FDC-441C-AAD0-0B3CDC58BC00}" type="presOf" srcId="{4D6B9440-E36D-40EF-8B0A-3F059A01A7B0}" destId="{C5FF1D86-FC0F-46E5-ADA3-A6DDF2C78B12}" srcOrd="0" destOrd="0" presId="urn:microsoft.com/office/officeart/2018/2/layout/IconVerticalSolidList"/>
    <dgm:cxn modelId="{93786EE7-3868-4674-91C0-12D110DEE3E3}" srcId="{97952DD6-59EB-407B-B265-71A24DAC1741}" destId="{4D6B9440-E36D-40EF-8B0A-3F059A01A7B0}" srcOrd="2" destOrd="0" parTransId="{CDBBF7A8-97D2-490B-AE5D-AF9EB427D880}" sibTransId="{77B65DBF-13B7-47F8-84E4-A77DD7A074D9}"/>
    <dgm:cxn modelId="{8677FCF0-85E9-4503-9CA0-72CC14F3C1DE}" type="presParOf" srcId="{C780217E-EAA4-442B-913D-79EF74B917C5}" destId="{F834F7CE-5019-487E-B9A5-DA9C2277C9B3}" srcOrd="0" destOrd="0" presId="urn:microsoft.com/office/officeart/2018/2/layout/IconVerticalSolidList"/>
    <dgm:cxn modelId="{D9B0654D-6415-4CE2-8AD5-7607DCFE352B}" type="presParOf" srcId="{F834F7CE-5019-487E-B9A5-DA9C2277C9B3}" destId="{B179B496-DEE8-4B3C-99A4-9DA0DF7671C3}" srcOrd="0" destOrd="0" presId="urn:microsoft.com/office/officeart/2018/2/layout/IconVerticalSolidList"/>
    <dgm:cxn modelId="{4EA66DE9-2E33-435D-A1FF-077186BBD368}" type="presParOf" srcId="{F834F7CE-5019-487E-B9A5-DA9C2277C9B3}" destId="{A7C945F4-9CF1-422F-BB68-016992963350}" srcOrd="1" destOrd="0" presId="urn:microsoft.com/office/officeart/2018/2/layout/IconVerticalSolidList"/>
    <dgm:cxn modelId="{CFB62CDE-8988-41CA-A384-8ADCD6134CB4}" type="presParOf" srcId="{F834F7CE-5019-487E-B9A5-DA9C2277C9B3}" destId="{9700ECEB-7690-4DB9-84C9-17B9B958F49B}" srcOrd="2" destOrd="0" presId="urn:microsoft.com/office/officeart/2018/2/layout/IconVerticalSolidList"/>
    <dgm:cxn modelId="{99B420C4-769B-483D-8566-1FB3115C5CCC}" type="presParOf" srcId="{F834F7CE-5019-487E-B9A5-DA9C2277C9B3}" destId="{256DDB18-BFD0-45F9-B855-CA047FF8E35D}" srcOrd="3" destOrd="0" presId="urn:microsoft.com/office/officeart/2018/2/layout/IconVerticalSolidList"/>
    <dgm:cxn modelId="{B06B0F69-03A1-4EB6-8AB1-44E5D62BE4F3}" type="presParOf" srcId="{C780217E-EAA4-442B-913D-79EF74B917C5}" destId="{2D082F4D-AA16-483D-BE94-B5E04B68392A}" srcOrd="1" destOrd="0" presId="urn:microsoft.com/office/officeart/2018/2/layout/IconVerticalSolidList"/>
    <dgm:cxn modelId="{2C911249-CB5A-4615-AEA5-DB42F2AA8C55}" type="presParOf" srcId="{C780217E-EAA4-442B-913D-79EF74B917C5}" destId="{267EEC93-9888-43AA-99A0-F703CC51ABB3}" srcOrd="2" destOrd="0" presId="urn:microsoft.com/office/officeart/2018/2/layout/IconVerticalSolidList"/>
    <dgm:cxn modelId="{19CAED69-DABD-4DDF-8651-B58A4723DD67}" type="presParOf" srcId="{267EEC93-9888-43AA-99A0-F703CC51ABB3}" destId="{C9C6E801-1846-4405-B210-0F459592594E}" srcOrd="0" destOrd="0" presId="urn:microsoft.com/office/officeart/2018/2/layout/IconVerticalSolidList"/>
    <dgm:cxn modelId="{99373CD5-A895-4D7E-BED7-790B4F0E9700}" type="presParOf" srcId="{267EEC93-9888-43AA-99A0-F703CC51ABB3}" destId="{1E2D31FE-DC10-4098-BA1B-E7F7B5BE15F7}" srcOrd="1" destOrd="0" presId="urn:microsoft.com/office/officeart/2018/2/layout/IconVerticalSolidList"/>
    <dgm:cxn modelId="{863F027A-2A5A-458C-9104-0B5FB9169648}" type="presParOf" srcId="{267EEC93-9888-43AA-99A0-F703CC51ABB3}" destId="{DDE2ABEF-E925-403C-80B0-B094162E197E}" srcOrd="2" destOrd="0" presId="urn:microsoft.com/office/officeart/2018/2/layout/IconVerticalSolidList"/>
    <dgm:cxn modelId="{F5765A38-23F4-45B2-85F3-A78ECC160112}" type="presParOf" srcId="{267EEC93-9888-43AA-99A0-F703CC51ABB3}" destId="{D6BE0AF3-5CB8-4724-8448-5DD77EE40F14}" srcOrd="3" destOrd="0" presId="urn:microsoft.com/office/officeart/2018/2/layout/IconVerticalSolidList"/>
    <dgm:cxn modelId="{1BF42164-3588-4C08-A0AD-0A6682F09842}" type="presParOf" srcId="{C780217E-EAA4-442B-913D-79EF74B917C5}" destId="{FA9449DC-DBB3-4057-9C51-ABEDD56CE665}" srcOrd="3" destOrd="0" presId="urn:microsoft.com/office/officeart/2018/2/layout/IconVerticalSolidList"/>
    <dgm:cxn modelId="{C14A03DC-6C69-4CF1-B908-CFCA804FB070}" type="presParOf" srcId="{C780217E-EAA4-442B-913D-79EF74B917C5}" destId="{2C730435-5B3D-4DA8-B0BC-71563477E161}" srcOrd="4" destOrd="0" presId="urn:microsoft.com/office/officeart/2018/2/layout/IconVerticalSolidList"/>
    <dgm:cxn modelId="{29A7FD3F-51A9-4EBD-98FD-CB771C9379C0}" type="presParOf" srcId="{2C730435-5B3D-4DA8-B0BC-71563477E161}" destId="{568D44E9-9D85-4181-934D-4BDC0254A417}" srcOrd="0" destOrd="0" presId="urn:microsoft.com/office/officeart/2018/2/layout/IconVerticalSolidList"/>
    <dgm:cxn modelId="{3B619AD2-F446-40AA-A92B-D0735D0CF125}" type="presParOf" srcId="{2C730435-5B3D-4DA8-B0BC-71563477E161}" destId="{57685F7F-B15E-41CE-8ABE-CBF6C6157333}" srcOrd="1" destOrd="0" presId="urn:microsoft.com/office/officeart/2018/2/layout/IconVerticalSolidList"/>
    <dgm:cxn modelId="{1C08B94D-1D92-437D-AD69-28820F969495}" type="presParOf" srcId="{2C730435-5B3D-4DA8-B0BC-71563477E161}" destId="{2ED8889D-7B20-4BB5-A00B-C5D16AD29C94}" srcOrd="2" destOrd="0" presId="urn:microsoft.com/office/officeart/2018/2/layout/IconVerticalSolidList"/>
    <dgm:cxn modelId="{3F8B4148-DA46-4912-AF64-809729E70E3F}" type="presParOf" srcId="{2C730435-5B3D-4DA8-B0BC-71563477E161}" destId="{C5FF1D86-FC0F-46E5-ADA3-A6DDF2C78B12}" srcOrd="3" destOrd="0" presId="urn:microsoft.com/office/officeart/2018/2/layout/IconVerticalSolidList"/>
    <dgm:cxn modelId="{7B4D988B-8A92-480A-B6A2-726C30DEBAF6}" type="presParOf" srcId="{C780217E-EAA4-442B-913D-79EF74B917C5}" destId="{26792178-8F7B-4531-8598-0B6527AC06C7}" srcOrd="5" destOrd="0" presId="urn:microsoft.com/office/officeart/2018/2/layout/IconVerticalSolidList"/>
    <dgm:cxn modelId="{AACACDF2-EA7B-4C42-8246-8C4666480305}" type="presParOf" srcId="{C780217E-EAA4-442B-913D-79EF74B917C5}" destId="{CFAA35CA-40EE-4277-8910-C96A3F14D12D}" srcOrd="6" destOrd="0" presId="urn:microsoft.com/office/officeart/2018/2/layout/IconVerticalSolidList"/>
    <dgm:cxn modelId="{E076637B-83A2-4F94-9071-4EBA8EEA9496}" type="presParOf" srcId="{CFAA35CA-40EE-4277-8910-C96A3F14D12D}" destId="{52A7AC50-D551-4F69-B66C-2A80094014EA}" srcOrd="0" destOrd="0" presId="urn:microsoft.com/office/officeart/2018/2/layout/IconVerticalSolidList"/>
    <dgm:cxn modelId="{291B0C71-C796-45FB-8B75-4B77C831A215}" type="presParOf" srcId="{CFAA35CA-40EE-4277-8910-C96A3F14D12D}" destId="{7FFFB7F5-C86F-41A8-A951-A32A01AA83F9}" srcOrd="1" destOrd="0" presId="urn:microsoft.com/office/officeart/2018/2/layout/IconVerticalSolidList"/>
    <dgm:cxn modelId="{E9172DFE-BB93-4EAA-8A0A-B85C871FB98E}" type="presParOf" srcId="{CFAA35CA-40EE-4277-8910-C96A3F14D12D}" destId="{57A8AA71-4921-4366-84AD-78D7A11F15DC}" srcOrd="2" destOrd="0" presId="urn:microsoft.com/office/officeart/2018/2/layout/IconVerticalSolidList"/>
    <dgm:cxn modelId="{254A5FBE-24C7-4045-96CA-94F880919B22}" type="presParOf" srcId="{CFAA35CA-40EE-4277-8910-C96A3F14D12D}" destId="{5B03A34C-8877-45F8-91F0-1F385ADBEA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9B496-DEE8-4B3C-99A4-9DA0DF7671C3}">
      <dsp:nvSpPr>
        <dsp:cNvPr id="0" name=""/>
        <dsp:cNvSpPr/>
      </dsp:nvSpPr>
      <dsp:spPr>
        <a:xfrm>
          <a:off x="0" y="2111"/>
          <a:ext cx="7728267" cy="10701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C945F4-9CF1-422F-BB68-016992963350}">
      <dsp:nvSpPr>
        <dsp:cNvPr id="0" name=""/>
        <dsp:cNvSpPr/>
      </dsp:nvSpPr>
      <dsp:spPr>
        <a:xfrm>
          <a:off x="323713" y="242889"/>
          <a:ext cx="588569" cy="588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6DDB18-BFD0-45F9-B855-CA047FF8E35D}">
      <dsp:nvSpPr>
        <dsp:cNvPr id="0" name=""/>
        <dsp:cNvSpPr/>
      </dsp:nvSpPr>
      <dsp:spPr>
        <a:xfrm>
          <a:off x="1235996" y="2111"/>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11200">
            <a:lnSpc>
              <a:spcPct val="100000"/>
            </a:lnSpc>
            <a:spcBef>
              <a:spcPct val="0"/>
            </a:spcBef>
            <a:spcAft>
              <a:spcPct val="35000"/>
            </a:spcAft>
            <a:buNone/>
          </a:pPr>
          <a:r>
            <a:rPr lang="en-GB" sz="1600" kern="1200" dirty="0"/>
            <a:t>“Perception is the root of all organisational behaviour and any situation can be </a:t>
          </a:r>
          <a:r>
            <a:rPr lang="en-GB" sz="1600" kern="1200" dirty="0" err="1"/>
            <a:t>analised</a:t>
          </a:r>
          <a:r>
            <a:rPr lang="en-GB" sz="1600" kern="1200" dirty="0"/>
            <a:t> in terms of its perpetual connotations”(Mullins, 2002) .</a:t>
          </a:r>
          <a:endParaRPr lang="en-US" sz="1600" kern="1200" dirty="0"/>
        </a:p>
      </dsp:txBody>
      <dsp:txXfrm>
        <a:off x="1235996" y="2111"/>
        <a:ext cx="6492270" cy="1070126"/>
      </dsp:txXfrm>
    </dsp:sp>
    <dsp:sp modelId="{C9C6E801-1846-4405-B210-0F459592594E}">
      <dsp:nvSpPr>
        <dsp:cNvPr id="0" name=""/>
        <dsp:cNvSpPr/>
      </dsp:nvSpPr>
      <dsp:spPr>
        <a:xfrm>
          <a:off x="0" y="1339769"/>
          <a:ext cx="7728267" cy="10701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D31FE-DC10-4098-BA1B-E7F7B5BE15F7}">
      <dsp:nvSpPr>
        <dsp:cNvPr id="0" name=""/>
        <dsp:cNvSpPr/>
      </dsp:nvSpPr>
      <dsp:spPr>
        <a:xfrm>
          <a:off x="323713" y="1580548"/>
          <a:ext cx="588569" cy="588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BE0AF3-5CB8-4724-8448-5DD77EE40F14}">
      <dsp:nvSpPr>
        <dsp:cNvPr id="0" name=""/>
        <dsp:cNvSpPr/>
      </dsp:nvSpPr>
      <dsp:spPr>
        <a:xfrm>
          <a:off x="1235996" y="1339769"/>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11200">
            <a:lnSpc>
              <a:spcPct val="100000"/>
            </a:lnSpc>
            <a:spcBef>
              <a:spcPct val="0"/>
            </a:spcBef>
            <a:spcAft>
              <a:spcPct val="35000"/>
            </a:spcAft>
            <a:buNone/>
          </a:pPr>
          <a:r>
            <a:rPr lang="en-GB" sz="1600" kern="1200" dirty="0"/>
            <a:t>For TESCO’s managers and staff members it is vital the understanding of perception to ensure that they are aware of the problems that can arise due to the influence of the internal and external factors ” (Mullins, 2002).</a:t>
          </a:r>
          <a:endParaRPr lang="en-US" sz="1600" kern="1200" dirty="0"/>
        </a:p>
      </dsp:txBody>
      <dsp:txXfrm>
        <a:off x="1235996" y="1339769"/>
        <a:ext cx="6492270" cy="1070126"/>
      </dsp:txXfrm>
    </dsp:sp>
    <dsp:sp modelId="{568D44E9-9D85-4181-934D-4BDC0254A417}">
      <dsp:nvSpPr>
        <dsp:cNvPr id="0" name=""/>
        <dsp:cNvSpPr/>
      </dsp:nvSpPr>
      <dsp:spPr>
        <a:xfrm>
          <a:off x="0" y="2677427"/>
          <a:ext cx="7728267" cy="10701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85F7F-B15E-41CE-8ABE-CBF6C6157333}">
      <dsp:nvSpPr>
        <dsp:cNvPr id="0" name=""/>
        <dsp:cNvSpPr/>
      </dsp:nvSpPr>
      <dsp:spPr>
        <a:xfrm>
          <a:off x="323713" y="2918206"/>
          <a:ext cx="588569" cy="588569"/>
        </a:xfrm>
        <a:prstGeom prst="rect">
          <a:avLst/>
        </a:prstGeom>
        <a:solidFill>
          <a:schemeClr val="bg1">
            <a:hueOff val="0"/>
            <a:satOff val="0"/>
            <a:lumOff val="0"/>
            <a:alphaOff val="0"/>
          </a:schemeClr>
        </a:solid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FF1D86-FC0F-46E5-ADA3-A6DDF2C78B12}">
      <dsp:nvSpPr>
        <dsp:cNvPr id="0" name=""/>
        <dsp:cNvSpPr/>
      </dsp:nvSpPr>
      <dsp:spPr>
        <a:xfrm>
          <a:off x="1235996" y="2677427"/>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11200">
            <a:lnSpc>
              <a:spcPct val="100000"/>
            </a:lnSpc>
            <a:spcBef>
              <a:spcPct val="0"/>
            </a:spcBef>
            <a:spcAft>
              <a:spcPct val="35000"/>
            </a:spcAft>
            <a:buNone/>
          </a:pPr>
          <a:r>
            <a:rPr lang="en-US" sz="1600" kern="1200" dirty="0"/>
            <a:t>Part of the process of perception according to Mullins (2002) is to attribute characteristics to them.</a:t>
          </a:r>
        </a:p>
      </dsp:txBody>
      <dsp:txXfrm>
        <a:off x="1235996" y="2677427"/>
        <a:ext cx="6492270" cy="1070126"/>
      </dsp:txXfrm>
    </dsp:sp>
    <dsp:sp modelId="{52A7AC50-D551-4F69-B66C-2A80094014EA}">
      <dsp:nvSpPr>
        <dsp:cNvPr id="0" name=""/>
        <dsp:cNvSpPr/>
      </dsp:nvSpPr>
      <dsp:spPr>
        <a:xfrm>
          <a:off x="0" y="4015086"/>
          <a:ext cx="7728267" cy="10701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FB7F5-C86F-41A8-A951-A32A01AA83F9}">
      <dsp:nvSpPr>
        <dsp:cNvPr id="0" name=""/>
        <dsp:cNvSpPr/>
      </dsp:nvSpPr>
      <dsp:spPr>
        <a:xfrm>
          <a:off x="323713" y="4255864"/>
          <a:ext cx="588569" cy="588569"/>
        </a:xfrm>
        <a:prstGeom prst="rect">
          <a:avLst/>
        </a:prstGeom>
        <a:solidFill>
          <a:schemeClr val="bg1">
            <a:hueOff val="0"/>
            <a:satOff val="0"/>
            <a:lumOff val="0"/>
            <a:alphaOff val="0"/>
          </a:schemeClr>
        </a:solid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03A34C-8877-45F8-91F0-1F385ADBEA36}">
      <dsp:nvSpPr>
        <dsp:cNvPr id="0" name=""/>
        <dsp:cNvSpPr/>
      </dsp:nvSpPr>
      <dsp:spPr>
        <a:xfrm>
          <a:off x="1235996" y="4015086"/>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711200">
            <a:lnSpc>
              <a:spcPct val="100000"/>
            </a:lnSpc>
            <a:spcBef>
              <a:spcPct val="0"/>
            </a:spcBef>
            <a:spcAft>
              <a:spcPct val="35000"/>
            </a:spcAft>
            <a:buNone/>
          </a:pPr>
          <a:r>
            <a:rPr lang="en-US" sz="1600" kern="1200" dirty="0"/>
            <a:t>Four main features that may arise perceptual errors are: stereotyping; the halo effect; perceptual </a:t>
          </a:r>
          <a:r>
            <a:rPr lang="en-US" sz="1600" kern="1200" dirty="0" err="1"/>
            <a:t>defence</a:t>
          </a:r>
          <a:r>
            <a:rPr lang="en-US" sz="1600" kern="1200" dirty="0"/>
            <a:t>; and projection.</a:t>
          </a:r>
        </a:p>
      </dsp:txBody>
      <dsp:txXfrm>
        <a:off x="1235996" y="4015086"/>
        <a:ext cx="6492270" cy="10701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6E648B-BE9D-441B-99A7-EEE8A3ED5EA0}" type="datetimeFigureOut">
              <a:rPr lang="en-US" smtClean="0"/>
              <a:t>12/12/2019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87F879-BA7F-467C-A42D-638E982214E4}" type="slidenum">
              <a:rPr lang="en-US" smtClean="0"/>
              <a:t>‹#›</a:t>
            </a:fld>
            <a:endParaRPr lang="en-US"/>
          </a:p>
        </p:txBody>
      </p:sp>
    </p:spTree>
    <p:extLst>
      <p:ext uri="{BB962C8B-B14F-4D97-AF65-F5344CB8AC3E}">
        <p14:creationId xmlns:p14="http://schemas.microsoft.com/office/powerpoint/2010/main" val="3043131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Tesco will also use the money earning by Bags of Help project to repair the buildings for the people of the communities, purchasing equipment and also employing coaches, who will be the hosts for various events that occur at the communities. </a:t>
            </a:r>
            <a:endParaRPr lang="en-US" dirty="0"/>
          </a:p>
        </p:txBody>
      </p:sp>
      <p:sp>
        <p:nvSpPr>
          <p:cNvPr id="4" name="Slide Number Placeholder 3"/>
          <p:cNvSpPr>
            <a:spLocks noGrp="1"/>
          </p:cNvSpPr>
          <p:nvPr>
            <p:ph type="sldNum" sz="quarter" idx="10"/>
          </p:nvPr>
        </p:nvSpPr>
        <p:spPr/>
        <p:txBody>
          <a:bodyPr/>
          <a:lstStyle/>
          <a:p>
            <a:fld id="{9C87F879-BA7F-467C-A42D-638E982214E4}" type="slidenum">
              <a:rPr lang="en-US" smtClean="0"/>
              <a:t>3</a:t>
            </a:fld>
            <a:endParaRPr lang="en-US"/>
          </a:p>
        </p:txBody>
      </p:sp>
    </p:spTree>
    <p:extLst>
      <p:ext uri="{BB962C8B-B14F-4D97-AF65-F5344CB8AC3E}">
        <p14:creationId xmlns:p14="http://schemas.microsoft.com/office/powerpoint/2010/main" val="1780949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£80 million worth of projects for the 27000 communities are highly benefited for the Bags of Life project. It has a great values and many of the customers of Tesco highly encourage the project also they willingly participate in</a:t>
            </a:r>
            <a:r>
              <a:rPr lang="en-US" sz="1200" kern="1200" baseline="0" dirty="0">
                <a:solidFill>
                  <a:schemeClr val="tx1"/>
                </a:solidFill>
                <a:effectLst/>
                <a:latin typeface="+mn-lt"/>
                <a:ea typeface="+mn-ea"/>
                <a:cs typeface="+mn-cs"/>
              </a:rPr>
              <a:t> there. </a:t>
            </a:r>
            <a:endParaRPr lang="en-US" dirty="0"/>
          </a:p>
        </p:txBody>
      </p:sp>
      <p:sp>
        <p:nvSpPr>
          <p:cNvPr id="4" name="Slide Number Placeholder 3"/>
          <p:cNvSpPr>
            <a:spLocks noGrp="1"/>
          </p:cNvSpPr>
          <p:nvPr>
            <p:ph type="sldNum" sz="quarter" idx="10"/>
          </p:nvPr>
        </p:nvSpPr>
        <p:spPr/>
        <p:txBody>
          <a:bodyPr/>
          <a:lstStyle/>
          <a:p>
            <a:fld id="{9C87F879-BA7F-467C-A42D-638E982214E4}" type="slidenum">
              <a:rPr lang="en-US" smtClean="0"/>
              <a:t>4</a:t>
            </a:fld>
            <a:endParaRPr lang="en-US"/>
          </a:p>
        </p:txBody>
      </p:sp>
    </p:spTree>
    <p:extLst>
      <p:ext uri="{BB962C8B-B14F-4D97-AF65-F5344CB8AC3E}">
        <p14:creationId xmlns:p14="http://schemas.microsoft.com/office/powerpoint/2010/main" val="2202890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community project is absolutely to help and ensure a sustainable value addition in society. There are many regional people will be benefited</a:t>
            </a:r>
            <a:r>
              <a:rPr lang="en-US" baseline="0" dirty="0"/>
              <a:t> for this project. In </a:t>
            </a:r>
            <a:r>
              <a:rPr lang="en-US" sz="1200" kern="1200" dirty="0">
                <a:solidFill>
                  <a:schemeClr val="tx1"/>
                </a:solidFill>
                <a:effectLst/>
                <a:latin typeface="+mn-lt"/>
                <a:ea typeface="+mn-ea"/>
                <a:cs typeface="+mn-cs"/>
              </a:rPr>
              <a:t>Westminster Tesco and the partner organization arranged program with Groundwork as the Bags of Help project made £52 million</a:t>
            </a:r>
            <a:r>
              <a:rPr lang="en-US" sz="1200" kern="1200" baseline="0" dirty="0">
                <a:solidFill>
                  <a:schemeClr val="tx1"/>
                </a:solidFill>
                <a:effectLst/>
                <a:latin typeface="+mn-lt"/>
                <a:ea typeface="+mn-ea"/>
                <a:cs typeface="+mn-cs"/>
              </a:rPr>
              <a:t> and it will be invested through different workings under the project</a:t>
            </a:r>
          </a:p>
        </p:txBody>
      </p:sp>
      <p:sp>
        <p:nvSpPr>
          <p:cNvPr id="4" name="Slide Number Placeholder 3"/>
          <p:cNvSpPr>
            <a:spLocks noGrp="1"/>
          </p:cNvSpPr>
          <p:nvPr>
            <p:ph type="sldNum" sz="quarter" idx="10"/>
          </p:nvPr>
        </p:nvSpPr>
        <p:spPr/>
        <p:txBody>
          <a:bodyPr/>
          <a:lstStyle/>
          <a:p>
            <a:fld id="{9C87F879-BA7F-467C-A42D-638E982214E4}" type="slidenum">
              <a:rPr lang="en-US" smtClean="0"/>
              <a:t>5</a:t>
            </a:fld>
            <a:endParaRPr lang="en-US"/>
          </a:p>
        </p:txBody>
      </p:sp>
    </p:spTree>
    <p:extLst>
      <p:ext uri="{BB962C8B-B14F-4D97-AF65-F5344CB8AC3E}">
        <p14:creationId xmlns:p14="http://schemas.microsoft.com/office/powerpoint/2010/main" val="2750217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invests decent</a:t>
            </a:r>
            <a:r>
              <a:rPr lang="en-US" baseline="0" dirty="0"/>
              <a:t> amount in every year for many CSR and community projects those run for social benefits and the assurance of helping others (</a:t>
            </a:r>
            <a:r>
              <a:rPr lang="en-US" sz="1200" dirty="0" err="1">
                <a:solidFill>
                  <a:schemeClr val="tx1"/>
                </a:solidFill>
                <a:latin typeface="Times New Roman" panose="02020603050405020304" pitchFamily="18" charset="0"/>
                <a:cs typeface="Times New Roman" panose="02020603050405020304" pitchFamily="18" charset="0"/>
              </a:rPr>
              <a:t>Lorette</a:t>
            </a:r>
            <a:r>
              <a:rPr lang="en-US" sz="1200" dirty="0">
                <a:solidFill>
                  <a:schemeClr val="tx1"/>
                </a:solidFill>
                <a:latin typeface="Times New Roman" panose="02020603050405020304" pitchFamily="18" charset="0"/>
                <a:cs typeface="Times New Roman" panose="02020603050405020304" pitchFamily="18" charset="0"/>
              </a:rPr>
              <a:t>, 2017)</a:t>
            </a:r>
            <a:r>
              <a:rPr lang="en-US" baseline="0" dirty="0"/>
              <a:t>. </a:t>
            </a:r>
            <a:r>
              <a:rPr lang="en-US" sz="1200" kern="1200" dirty="0">
                <a:solidFill>
                  <a:schemeClr val="tx1"/>
                </a:solidFill>
                <a:effectLst/>
                <a:latin typeface="+mn-lt"/>
                <a:ea typeface="+mn-ea"/>
                <a:cs typeface="+mn-cs"/>
              </a:rPr>
              <a:t>Hence, the funding was also aimed at the goodwill for the people of the communities. The project initiation is also carried out after the people of the communities provide their unanimous decision by the use of the voting process, so the active participation and acceptance also stay always. </a:t>
            </a:r>
            <a:endParaRPr lang="en-US" dirty="0"/>
          </a:p>
        </p:txBody>
      </p:sp>
      <p:sp>
        <p:nvSpPr>
          <p:cNvPr id="4" name="Slide Number Placeholder 3"/>
          <p:cNvSpPr>
            <a:spLocks noGrp="1"/>
          </p:cNvSpPr>
          <p:nvPr>
            <p:ph type="sldNum" sz="quarter" idx="10"/>
          </p:nvPr>
        </p:nvSpPr>
        <p:spPr/>
        <p:txBody>
          <a:bodyPr/>
          <a:lstStyle/>
          <a:p>
            <a:fld id="{9C87F879-BA7F-467C-A42D-638E982214E4}" type="slidenum">
              <a:rPr lang="en-US" smtClean="0"/>
              <a:t>6</a:t>
            </a:fld>
            <a:endParaRPr lang="en-US"/>
          </a:p>
        </p:txBody>
      </p:sp>
    </p:spTree>
    <p:extLst>
      <p:ext uri="{BB962C8B-B14F-4D97-AF65-F5344CB8AC3E}">
        <p14:creationId xmlns:p14="http://schemas.microsoft.com/office/powerpoint/2010/main" val="705137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Both the leaders of Tesco and the organization Groundwork that initiated the Bags of Help project are considered as visionary leaders as they articulated a project that will help in community development across UK. Here the performance runs</a:t>
            </a:r>
            <a:r>
              <a:rPr lang="en-US" sz="1200" kern="1200" baseline="0" dirty="0">
                <a:solidFill>
                  <a:schemeClr val="tx1"/>
                </a:solidFill>
                <a:effectLst/>
                <a:latin typeface="+mn-lt"/>
                <a:ea typeface="+mn-ea"/>
                <a:cs typeface="+mn-cs"/>
              </a:rPr>
              <a:t> with mixture of democratic style where everybody has right to participate &amp; share views and also connect their workings.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C87F879-BA7F-467C-A42D-638E982214E4}" type="slidenum">
              <a:rPr lang="en-US" smtClean="0"/>
              <a:t>7</a:t>
            </a:fld>
            <a:endParaRPr lang="en-US"/>
          </a:p>
        </p:txBody>
      </p:sp>
    </p:spTree>
    <p:extLst>
      <p:ext uri="{BB962C8B-B14F-4D97-AF65-F5344CB8AC3E}">
        <p14:creationId xmlns:p14="http://schemas.microsoft.com/office/powerpoint/2010/main" val="323740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can be concurred at the end for the company Tesco that, the organization has used the creative and innovative inputs of their leaders that used diverse forms of leadership process. But all these has significant return obviously as the projects has good intentions</a:t>
            </a:r>
            <a:r>
              <a:rPr lang="en-US" sz="1200" kern="1200" baseline="0" dirty="0">
                <a:solidFill>
                  <a:schemeClr val="tx1"/>
                </a:solidFill>
                <a:effectLst/>
                <a:latin typeface="+mn-lt"/>
                <a:ea typeface="+mn-ea"/>
                <a:cs typeface="+mn-cs"/>
              </a:rPr>
              <a:t> to help communities. </a:t>
            </a:r>
            <a:endParaRPr lang="en-US" dirty="0"/>
          </a:p>
        </p:txBody>
      </p:sp>
      <p:sp>
        <p:nvSpPr>
          <p:cNvPr id="4" name="Slide Number Placeholder 3"/>
          <p:cNvSpPr>
            <a:spLocks noGrp="1"/>
          </p:cNvSpPr>
          <p:nvPr>
            <p:ph type="sldNum" sz="quarter" idx="10"/>
          </p:nvPr>
        </p:nvSpPr>
        <p:spPr/>
        <p:txBody>
          <a:bodyPr/>
          <a:lstStyle/>
          <a:p>
            <a:fld id="{9C87F879-BA7F-467C-A42D-638E982214E4}" type="slidenum">
              <a:rPr lang="en-US" smtClean="0"/>
              <a:t>8</a:t>
            </a:fld>
            <a:endParaRPr lang="en-US"/>
          </a:p>
        </p:txBody>
      </p:sp>
    </p:spTree>
    <p:extLst>
      <p:ext uri="{BB962C8B-B14F-4D97-AF65-F5344CB8AC3E}">
        <p14:creationId xmlns:p14="http://schemas.microsoft.com/office/powerpoint/2010/main" val="2167186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Both the leaders of Tesco and the organization Groundwork that initiated the Bags of Help project are considered as visionary leaders as they articulated a project that will help in community development across UK. The </a:t>
            </a:r>
            <a:r>
              <a:rPr lang="en-US" sz="1200" i="1" kern="1200" dirty="0">
                <a:solidFill>
                  <a:schemeClr val="tx1"/>
                </a:solidFill>
                <a:effectLst/>
                <a:latin typeface="+mn-lt"/>
                <a:ea typeface="+mn-ea"/>
                <a:cs typeface="+mn-cs"/>
              </a:rPr>
              <a:t>zero carbon emission of 2050 </a:t>
            </a:r>
            <a:r>
              <a:rPr lang="en-US" sz="1200" kern="1200" dirty="0">
                <a:solidFill>
                  <a:schemeClr val="tx1"/>
                </a:solidFill>
                <a:effectLst/>
                <a:latin typeface="+mn-lt"/>
                <a:ea typeface="+mn-ea"/>
                <a:cs typeface="+mn-cs"/>
              </a:rPr>
              <a:t>plan for Tesco will require their leaders to have more time to make liaison with environmental and governmental officials while the employee can plan to draw plans that can emit carbon emission, made by the operations of Tesco. </a:t>
            </a:r>
          </a:p>
        </p:txBody>
      </p:sp>
      <p:sp>
        <p:nvSpPr>
          <p:cNvPr id="4" name="Slide Number Placeholder 3"/>
          <p:cNvSpPr>
            <a:spLocks noGrp="1"/>
          </p:cNvSpPr>
          <p:nvPr>
            <p:ph type="sldNum" sz="quarter" idx="10"/>
          </p:nvPr>
        </p:nvSpPr>
        <p:spPr/>
        <p:txBody>
          <a:bodyPr/>
          <a:lstStyle/>
          <a:p>
            <a:fld id="{9C87F879-BA7F-467C-A42D-638E982214E4}" type="slidenum">
              <a:rPr lang="en-US" smtClean="0"/>
              <a:t>9</a:t>
            </a:fld>
            <a:endParaRPr lang="en-US"/>
          </a:p>
        </p:txBody>
      </p:sp>
    </p:spTree>
    <p:extLst>
      <p:ext uri="{BB962C8B-B14F-4D97-AF65-F5344CB8AC3E}">
        <p14:creationId xmlns:p14="http://schemas.microsoft.com/office/powerpoint/2010/main" val="2115846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19E92F-8372-4A82-BADE-AA92C29BFE0F}" type="datetimeFigureOut">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1623574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19E92F-8372-4A82-BADE-AA92C29BFE0F}" type="datetimeFigureOut">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2406316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19E92F-8372-4A82-BADE-AA92C29BFE0F}" type="datetimeFigureOut">
              <a:rPr lang="en-US" smtClean="0"/>
              <a:t>12/12/2019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3219312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D19E92F-8372-4A82-BADE-AA92C29BFE0F}" type="datetimeFigureOut">
              <a:rPr lang="en-US" smtClean="0"/>
              <a:t>12/12/2019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432615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1D19E92F-8372-4A82-BADE-AA92C29BFE0F}" type="datetimeFigureOut">
              <a:rPr lang="en-US" smtClean="0"/>
              <a:t>12/12/2019</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2109183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D19E92F-8372-4A82-BADE-AA92C29BFE0F}" type="datetimeFigureOut">
              <a:rPr lang="en-US" smtClean="0"/>
              <a:t>12/12/2019</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4061776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19E92F-8372-4A82-BADE-AA92C29BFE0F}" type="datetimeFigureOut">
              <a:rPr lang="en-US" smtClean="0"/>
              <a:t>12/12/2019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116545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D19E92F-8372-4A82-BADE-AA92C29BFE0F}" type="datetimeFigureOut">
              <a:rPr lang="en-US" smtClean="0"/>
              <a:t>12/12/2019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3586450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D19E92F-8372-4A82-BADE-AA92C29BFE0F}" type="datetimeFigureOut">
              <a:rPr lang="en-US" smtClean="0"/>
              <a:t>12/12/2019</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385256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19E92F-8372-4A82-BADE-AA92C29BFE0F}" type="datetimeFigureOut">
              <a:rPr lang="en-US" smtClean="0"/>
              <a:t>12/12/2019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511234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19E92F-8372-4A82-BADE-AA92C29BFE0F}" type="datetimeFigureOut">
              <a:rPr lang="en-US" smtClean="0"/>
              <a:t>12/12/2019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5B4E7C-1DE2-470D-AF84-1523F192EC1A}" type="slidenum">
              <a:rPr lang="en-US" smtClean="0"/>
              <a:t>‹#›</a:t>
            </a:fld>
            <a:endParaRPr lang="en-US"/>
          </a:p>
        </p:txBody>
      </p:sp>
    </p:spTree>
    <p:extLst>
      <p:ext uri="{BB962C8B-B14F-4D97-AF65-F5344CB8AC3E}">
        <p14:creationId xmlns:p14="http://schemas.microsoft.com/office/powerpoint/2010/main" val="988303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D19E92F-8372-4A82-BADE-AA92C29BFE0F}" type="datetimeFigureOut">
              <a:rPr lang="en-US" smtClean="0"/>
              <a:t>12/12/2019</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0C5B4E7C-1DE2-470D-AF84-1523F192EC1A}" type="slidenum">
              <a:rPr lang="en-US" smtClean="0"/>
              <a:t>‹#›</a:t>
            </a:fld>
            <a:endParaRPr lang="en-US"/>
          </a:p>
        </p:txBody>
      </p:sp>
    </p:spTree>
    <p:extLst>
      <p:ext uri="{BB962C8B-B14F-4D97-AF65-F5344CB8AC3E}">
        <p14:creationId xmlns:p14="http://schemas.microsoft.com/office/powerpoint/2010/main" val="2923763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0A5067-E116-4372-8AD0-E85EEA9FD899}"/>
              </a:ext>
            </a:extLst>
          </p:cNvPr>
          <p:cNvPicPr>
            <a:picLocks noChangeAspect="1"/>
          </p:cNvPicPr>
          <p:nvPr/>
        </p:nvPicPr>
        <p:blipFill>
          <a:blip r:embed="rId2"/>
          <a:stretch>
            <a:fillRect/>
          </a:stretch>
        </p:blipFill>
        <p:spPr>
          <a:xfrm>
            <a:off x="7487208" y="1780673"/>
            <a:ext cx="4188938" cy="1186866"/>
          </a:xfrm>
          <a:prstGeom prst="rect">
            <a:avLst/>
          </a:prstGeom>
        </p:spPr>
      </p:pic>
      <p:pic>
        <p:nvPicPr>
          <p:cNvPr id="5" name="Picture 4">
            <a:extLst>
              <a:ext uri="{FF2B5EF4-FFF2-40B4-BE49-F238E27FC236}">
                <a16:creationId xmlns:a16="http://schemas.microsoft.com/office/drawing/2014/main" id="{851E08B8-43FB-4903-BA51-5113FE0F4094}"/>
              </a:ext>
            </a:extLst>
          </p:cNvPr>
          <p:cNvPicPr>
            <a:picLocks noChangeAspect="1"/>
          </p:cNvPicPr>
          <p:nvPr/>
        </p:nvPicPr>
        <p:blipFill>
          <a:blip r:embed="rId2"/>
          <a:stretch>
            <a:fillRect/>
          </a:stretch>
        </p:blipFill>
        <p:spPr>
          <a:xfrm>
            <a:off x="252919" y="3541545"/>
            <a:ext cx="2857500" cy="809625"/>
          </a:xfrm>
          <a:prstGeom prst="rect">
            <a:avLst/>
          </a:prstGeom>
        </p:spPr>
      </p:pic>
      <p:sp>
        <p:nvSpPr>
          <p:cNvPr id="2" name="Title 1">
            <a:extLst>
              <a:ext uri="{FF2B5EF4-FFF2-40B4-BE49-F238E27FC236}">
                <a16:creationId xmlns:a16="http://schemas.microsoft.com/office/drawing/2014/main" id="{E9D0618E-9FA6-46FA-8B82-E1746DB8DFC2}"/>
              </a:ext>
            </a:extLst>
          </p:cNvPr>
          <p:cNvSpPr>
            <a:spLocks noGrp="1"/>
          </p:cNvSpPr>
          <p:nvPr>
            <p:ph type="title"/>
          </p:nvPr>
        </p:nvSpPr>
        <p:spPr/>
        <p:txBody>
          <a:bodyPr/>
          <a:lstStyle/>
          <a:p>
            <a:r>
              <a:rPr lang="en-GB"/>
              <a:t>Introducing the Modern Workplace (Assessment-2)</a:t>
            </a:r>
            <a:endParaRPr lang="en-GB" dirty="0"/>
          </a:p>
        </p:txBody>
      </p:sp>
      <p:sp>
        <p:nvSpPr>
          <p:cNvPr id="3" name="Content Placeholder 2">
            <a:extLst>
              <a:ext uri="{FF2B5EF4-FFF2-40B4-BE49-F238E27FC236}">
                <a16:creationId xmlns:a16="http://schemas.microsoft.com/office/drawing/2014/main" id="{5CCFF9E5-5CD9-414E-8A15-E51D6C89DECF}"/>
              </a:ext>
            </a:extLst>
          </p:cNvPr>
          <p:cNvSpPr>
            <a:spLocks noGrp="1"/>
          </p:cNvSpPr>
          <p:nvPr>
            <p:ph idx="1"/>
          </p:nvPr>
        </p:nvSpPr>
        <p:spPr>
          <a:xfrm>
            <a:off x="3765884" y="864108"/>
            <a:ext cx="7442647" cy="5120640"/>
          </a:xfrm>
        </p:spPr>
        <p:txBody>
          <a:bodyPr/>
          <a:lstStyle/>
          <a:p>
            <a:pPr marL="0" indent="0">
              <a:buNone/>
            </a:pPr>
            <a:r>
              <a:rPr lang="en-GB" dirty="0"/>
              <a:t>Submitted by:</a:t>
            </a:r>
          </a:p>
          <a:p>
            <a:pPr marL="0" indent="0">
              <a:buNone/>
            </a:pPr>
            <a:r>
              <a:rPr lang="en-GB" dirty="0"/>
              <a:t>Bodnar </a:t>
            </a:r>
            <a:r>
              <a:rPr lang="en-GB" dirty="0" err="1"/>
              <a:t>Ioana</a:t>
            </a:r>
            <a:r>
              <a:rPr lang="en-GB" dirty="0"/>
              <a:t> Gabriela:1817471</a:t>
            </a:r>
          </a:p>
          <a:p>
            <a:pPr marL="0" indent="0">
              <a:buNone/>
            </a:pPr>
            <a:r>
              <a:rPr lang="en-GB" dirty="0" err="1"/>
              <a:t>Petre</a:t>
            </a:r>
            <a:r>
              <a:rPr lang="en-GB" dirty="0"/>
              <a:t> Violeta Nicoleta-1817473</a:t>
            </a:r>
          </a:p>
          <a:p>
            <a:pPr marL="0" indent="0">
              <a:buNone/>
            </a:pPr>
            <a:r>
              <a:rPr lang="en-GB" dirty="0" err="1"/>
              <a:t>Smarandoiu</a:t>
            </a:r>
            <a:r>
              <a:rPr lang="en-GB" dirty="0"/>
              <a:t> Denisa-Maria-1816244</a:t>
            </a:r>
          </a:p>
          <a:p>
            <a:pPr marL="0" indent="0">
              <a:buNone/>
            </a:pPr>
            <a:r>
              <a:rPr lang="en-GB" dirty="0"/>
              <a:t>Veres Samuel-1818847</a:t>
            </a:r>
          </a:p>
          <a:p>
            <a:pPr marL="0" indent="0">
              <a:buNone/>
            </a:pPr>
            <a:r>
              <a:rPr lang="en-GB" dirty="0"/>
              <a:t>Module Title: Introducing the Modern Workplace (LCBB4003)</a:t>
            </a:r>
          </a:p>
          <a:p>
            <a:pPr marL="0" indent="0">
              <a:buNone/>
            </a:pPr>
            <a:r>
              <a:rPr lang="en-GB" dirty="0"/>
              <a:t>Assignment Title: Introducing the Modern Workplace (Assessment-2)</a:t>
            </a:r>
          </a:p>
          <a:p>
            <a:pPr marL="0" indent="0">
              <a:buNone/>
            </a:pPr>
            <a:r>
              <a:rPr lang="en-GB" dirty="0"/>
              <a:t>Module Lecturer`s Name: </a:t>
            </a:r>
            <a:r>
              <a:rPr lang="en-GB" dirty="0" err="1"/>
              <a:t>Husam</a:t>
            </a:r>
            <a:r>
              <a:rPr lang="en-GB" dirty="0"/>
              <a:t> Helmi</a:t>
            </a:r>
          </a:p>
          <a:p>
            <a:pPr marL="0" indent="0">
              <a:buNone/>
            </a:pPr>
            <a:endParaRPr lang="en-GB" dirty="0"/>
          </a:p>
        </p:txBody>
      </p:sp>
    </p:spTree>
    <p:extLst>
      <p:ext uri="{BB962C8B-B14F-4D97-AF65-F5344CB8AC3E}">
        <p14:creationId xmlns:p14="http://schemas.microsoft.com/office/powerpoint/2010/main" val="910512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15" y="2285999"/>
            <a:ext cx="7315200" cy="785276"/>
          </a:xfrm>
        </p:spPr>
        <p:txBody>
          <a:bodyPr>
            <a:normAutofit/>
          </a:bodyPr>
          <a:lstStyle/>
          <a:p>
            <a:pPr algn="ctr"/>
            <a:r>
              <a:rPr lang="en-US" sz="4000" b="1" i="1" dirty="0"/>
              <a:t>Introducing the Modern Workplace</a:t>
            </a:r>
            <a:endParaRPr lang="en-US" sz="4000" dirty="0"/>
          </a:p>
        </p:txBody>
      </p:sp>
      <p:sp>
        <p:nvSpPr>
          <p:cNvPr id="4" name="Subtitle 3"/>
          <p:cNvSpPr>
            <a:spLocks noGrp="1"/>
          </p:cNvSpPr>
          <p:nvPr>
            <p:ph type="subTitle" idx="1"/>
          </p:nvPr>
        </p:nvSpPr>
        <p:spPr>
          <a:xfrm>
            <a:off x="1100015" y="4019082"/>
            <a:ext cx="7315200" cy="914400"/>
          </a:xfrm>
        </p:spPr>
        <p:txBody>
          <a:bodyPr>
            <a:normAutofit/>
          </a:bodyPr>
          <a:lstStyle/>
          <a:p>
            <a:pPr algn="ctr"/>
            <a:r>
              <a:rPr lang="en-US" sz="2800" dirty="0">
                <a:solidFill>
                  <a:srgbClr val="FFFF00"/>
                </a:solidFill>
                <a:latin typeface="Berlin Sans FB Demi" panose="020E0802020502020306" pitchFamily="34" charset="0"/>
              </a:rPr>
              <a:t>“Bags of Help”</a:t>
            </a:r>
          </a:p>
        </p:txBody>
      </p:sp>
      <p:pic>
        <p:nvPicPr>
          <p:cNvPr id="7" name="Picture 6"/>
          <p:cNvPicPr>
            <a:picLocks noChangeAspect="1"/>
          </p:cNvPicPr>
          <p:nvPr/>
        </p:nvPicPr>
        <p:blipFill>
          <a:blip r:embed="rId2"/>
          <a:stretch>
            <a:fillRect/>
          </a:stretch>
        </p:blipFill>
        <p:spPr>
          <a:xfrm>
            <a:off x="9523700" y="1523532"/>
            <a:ext cx="2371725" cy="3409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04425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93369"/>
            <a:ext cx="2947482" cy="4531651"/>
          </a:xfrm>
        </p:spPr>
        <p:txBody>
          <a:bodyPr>
            <a:normAutofit/>
          </a:bodyPr>
          <a:lstStyle/>
          <a:p>
            <a:pPr algn="ctr"/>
            <a:r>
              <a:rPr lang="en-US" sz="2800" b="1" dirty="0">
                <a:solidFill>
                  <a:srgbClr val="FFFF00"/>
                </a:solidFill>
              </a:rPr>
              <a:t>Tesco &amp; its project</a:t>
            </a:r>
            <a:br>
              <a:rPr lang="en-US" sz="2800" b="1" dirty="0">
                <a:solidFill>
                  <a:srgbClr val="FFFF00"/>
                </a:solidFill>
              </a:rPr>
            </a:br>
            <a:br>
              <a:rPr lang="en-US" sz="2800" b="1" dirty="0">
                <a:solidFill>
                  <a:srgbClr val="FFFF00"/>
                </a:solidFill>
              </a:rPr>
            </a:br>
            <a:br>
              <a:rPr lang="en-US" sz="2800" b="1" dirty="0">
                <a:solidFill>
                  <a:srgbClr val="FFFF00"/>
                </a:solidFill>
              </a:rPr>
            </a:br>
            <a:br>
              <a:rPr lang="en-US" sz="2800" b="1" dirty="0">
                <a:solidFill>
                  <a:srgbClr val="FFFF00"/>
                </a:solidFill>
              </a:rPr>
            </a:br>
            <a:br>
              <a:rPr lang="en-US" sz="2800" dirty="0">
                <a:solidFill>
                  <a:srgbClr val="FFFF00"/>
                </a:solidFill>
              </a:rPr>
            </a:br>
            <a:br>
              <a:rPr lang="en-US" sz="2800" dirty="0">
                <a:solidFill>
                  <a:srgbClr val="FFFF00"/>
                </a:solidFill>
              </a:rPr>
            </a:br>
            <a:br>
              <a:rPr lang="en-US" sz="2800" dirty="0">
                <a:solidFill>
                  <a:srgbClr val="FFFF00"/>
                </a:solidFill>
              </a:rPr>
            </a:br>
            <a:endParaRPr lang="en-US" sz="2800" dirty="0">
              <a:solidFill>
                <a:srgbClr val="FFFF00"/>
              </a:solidFill>
            </a:endParaRPr>
          </a:p>
        </p:txBody>
      </p:sp>
      <p:sp>
        <p:nvSpPr>
          <p:cNvPr id="3" name="Content Placeholder 2"/>
          <p:cNvSpPr>
            <a:spLocks noGrp="1"/>
          </p:cNvSpPr>
          <p:nvPr>
            <p:ph idx="1"/>
          </p:nvPr>
        </p:nvSpPr>
        <p:spPr>
          <a:xfrm>
            <a:off x="3673098" y="1239864"/>
            <a:ext cx="7511370" cy="4744884"/>
          </a:xfrm>
        </p:spPr>
        <p:txBody>
          <a:bodyPr>
            <a:normAutofit/>
          </a:bodyPr>
          <a:lstStyle/>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Founded by Jack Cohen in 1919</a:t>
            </a: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Operating successfully in UK &amp; 12 nations outside UK- Hungary, Poland, China, India, Malaysia </a:t>
            </a: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Significant funding for CSR &amp; community projects like: “Bags of Help”</a:t>
            </a: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Implemented the policy of the zero carbon business by 2025</a:t>
            </a: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The project ‘Bags of Help’, planned by the company Tesco is aimed to sell the carrier bags, make funding for lifetime to help communities</a:t>
            </a:r>
          </a:p>
        </p:txBody>
      </p:sp>
      <p:pic>
        <p:nvPicPr>
          <p:cNvPr id="4" name="Picture 3"/>
          <p:cNvPicPr>
            <a:picLocks noChangeAspect="1"/>
          </p:cNvPicPr>
          <p:nvPr/>
        </p:nvPicPr>
        <p:blipFill>
          <a:blip r:embed="rId3"/>
          <a:stretch>
            <a:fillRect/>
          </a:stretch>
        </p:blipFill>
        <p:spPr>
          <a:xfrm>
            <a:off x="9418842" y="328818"/>
            <a:ext cx="2238323" cy="11091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4"/>
          <a:stretch>
            <a:fillRect/>
          </a:stretch>
        </p:blipFill>
        <p:spPr>
          <a:xfrm>
            <a:off x="607498" y="2591295"/>
            <a:ext cx="2314575" cy="31337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7372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2193219"/>
            <a:ext cx="2947482" cy="158753"/>
          </a:xfrm>
        </p:spPr>
        <p:txBody>
          <a:bodyPr>
            <a:normAutofit fontScale="90000"/>
          </a:bodyPr>
          <a:lstStyle/>
          <a:p>
            <a:pPr algn="ctr"/>
            <a:r>
              <a:rPr lang="en-US" sz="2800" b="1" dirty="0">
                <a:solidFill>
                  <a:srgbClr val="FFFF00"/>
                </a:solidFill>
              </a:rPr>
              <a:t>Project Background</a:t>
            </a:r>
            <a:br>
              <a:rPr lang="en-US" sz="2800" b="1" dirty="0">
                <a:solidFill>
                  <a:srgbClr val="FFFF00"/>
                </a:solidFill>
              </a:rPr>
            </a:br>
            <a:br>
              <a:rPr lang="en-US" sz="2800" b="1" dirty="0">
                <a:solidFill>
                  <a:srgbClr val="FFFF00"/>
                </a:solidFill>
              </a:rPr>
            </a:br>
            <a:endParaRPr lang="en-US" sz="2800" b="1" dirty="0">
              <a:solidFill>
                <a:srgbClr val="FFFF00"/>
              </a:solidFill>
            </a:endParaRPr>
          </a:p>
        </p:txBody>
      </p:sp>
      <p:sp>
        <p:nvSpPr>
          <p:cNvPr id="3" name="Content Placeholder 2"/>
          <p:cNvSpPr>
            <a:spLocks noGrp="1"/>
          </p:cNvSpPr>
          <p:nvPr>
            <p:ph idx="1"/>
          </p:nvPr>
        </p:nvSpPr>
        <p:spPr/>
        <p:txBody>
          <a:bodyPr>
            <a:normAutofit/>
          </a:bodyPr>
          <a:lstStyle/>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Tesco The company has partnered with the charity organization Groundwork and the organization as they oversee the process of delivering of the grants for carrying out the community projects and the project offers 94% recyclable plastic, to help reduce bag use.</a:t>
            </a:r>
          </a:p>
          <a:p>
            <a:pPr marL="0" indent="0" algn="just">
              <a:buNone/>
            </a:pPr>
            <a:endParaRPr lang="en-US" sz="2400" dirty="0">
              <a:solidFill>
                <a:schemeClr val="bg2">
                  <a:lumMod val="10000"/>
                </a:schemeClr>
              </a:solidFill>
              <a:latin typeface="Times New Roman" panose="02020603050405020304" pitchFamily="18" charset="0"/>
              <a:cs typeface="Times New Roman" panose="02020603050405020304" pitchFamily="18" charset="0"/>
            </a:endParaRP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Tesco also replaced the Bags for Life bags for free</a:t>
            </a:r>
          </a:p>
          <a:p>
            <a:pPr algn="just"/>
            <a:endParaRPr lang="en-US" sz="2400" dirty="0">
              <a:solidFill>
                <a:schemeClr val="bg2">
                  <a:lumMod val="10000"/>
                </a:schemeClr>
              </a:solidFill>
              <a:latin typeface="Times New Roman" panose="02020603050405020304" pitchFamily="18" charset="0"/>
              <a:cs typeface="Times New Roman" panose="02020603050405020304" pitchFamily="18" charset="0"/>
            </a:endParaRP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The budget across 576 areas at UK requires, £2000, £1000, and £500 </a:t>
            </a:r>
          </a:p>
        </p:txBody>
      </p:sp>
      <p:pic>
        <p:nvPicPr>
          <p:cNvPr id="4" name="Picture 3"/>
          <p:cNvPicPr>
            <a:picLocks noChangeAspect="1"/>
          </p:cNvPicPr>
          <p:nvPr/>
        </p:nvPicPr>
        <p:blipFill>
          <a:blip r:embed="rId3"/>
          <a:stretch>
            <a:fillRect/>
          </a:stretch>
        </p:blipFill>
        <p:spPr>
          <a:xfrm>
            <a:off x="134839" y="2382968"/>
            <a:ext cx="3183642" cy="23254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8305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8"/>
            <a:ext cx="2947482" cy="1464380"/>
          </a:xfrm>
        </p:spPr>
        <p:txBody>
          <a:bodyPr>
            <a:normAutofit/>
          </a:bodyPr>
          <a:lstStyle/>
          <a:p>
            <a:pPr algn="ctr"/>
            <a:r>
              <a:rPr lang="en-US" sz="2500" b="1" dirty="0">
                <a:solidFill>
                  <a:srgbClr val="FFFF00"/>
                </a:solidFill>
              </a:rPr>
              <a:t>Project goals &amp; Tesco’s</a:t>
            </a:r>
          </a:p>
        </p:txBody>
      </p:sp>
      <p:sp>
        <p:nvSpPr>
          <p:cNvPr id="3" name="Content Placeholder 2"/>
          <p:cNvSpPr>
            <a:spLocks noGrp="1"/>
          </p:cNvSpPr>
          <p:nvPr>
            <p:ph idx="1"/>
          </p:nvPr>
        </p:nvSpPr>
        <p:spPr/>
        <p:txBody>
          <a:bodyPr>
            <a:normAutofit/>
          </a:bodyPr>
          <a:lstStyle/>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Tesco, the mission and vision are intertwining that shows the main goal of the company. “Every Little Help” the vision statement is very clear to help communities and get closer with customers.</a:t>
            </a:r>
          </a:p>
          <a:p>
            <a:pPr algn="just"/>
            <a:endParaRPr lang="en-US" sz="2400" dirty="0">
              <a:solidFill>
                <a:schemeClr val="bg2">
                  <a:lumMod val="10000"/>
                </a:schemeClr>
              </a:solidFill>
              <a:latin typeface="Times New Roman" panose="02020603050405020304" pitchFamily="18" charset="0"/>
              <a:cs typeface="Times New Roman" panose="02020603050405020304" pitchFamily="18" charset="0"/>
            </a:endParaRPr>
          </a:p>
          <a:p>
            <a:pPr algn="just"/>
            <a:r>
              <a:rPr lang="en-US" sz="2400" dirty="0">
                <a:solidFill>
                  <a:schemeClr val="bg2">
                    <a:lumMod val="10000"/>
                  </a:schemeClr>
                </a:solidFill>
                <a:latin typeface="Times New Roman" panose="02020603050405020304" pitchFamily="18" charset="0"/>
                <a:cs typeface="Times New Roman" panose="02020603050405020304" pitchFamily="18" charset="0"/>
              </a:rPr>
              <a:t>The community works are also controlled by the organization, Groundwork at United Kingdom, The money from the grants will be used to build ponds to support the wildlife such as; the wetland birds, certain insects and fishes (</a:t>
            </a:r>
            <a:r>
              <a:rPr lang="en-US" sz="2400" dirty="0">
                <a:solidFill>
                  <a:schemeClr val="tx1"/>
                </a:solidFill>
                <a:latin typeface="Times New Roman" panose="02020603050405020304" pitchFamily="18" charset="0"/>
                <a:cs typeface="Times New Roman" panose="02020603050405020304" pitchFamily="18" charset="0"/>
              </a:rPr>
              <a:t>Burt, 2003).</a:t>
            </a:r>
            <a:endParaRPr lang="en-US" sz="2400" dirty="0">
              <a:solidFill>
                <a:schemeClr val="bg2">
                  <a:lumMod val="10000"/>
                </a:schemeClr>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25031" y="2275345"/>
            <a:ext cx="1995505" cy="34745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21242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431" y="759417"/>
            <a:ext cx="2947482" cy="1464380"/>
          </a:xfrm>
        </p:spPr>
        <p:txBody>
          <a:bodyPr>
            <a:normAutofit fontScale="90000"/>
          </a:bodyPr>
          <a:lstStyle/>
          <a:p>
            <a:pPr algn="ctr"/>
            <a:r>
              <a:rPr lang="en-US" sz="2800" dirty="0">
                <a:solidFill>
                  <a:srgbClr val="FFFF00"/>
                </a:solidFill>
              </a:rPr>
              <a:t>Projects </a:t>
            </a:r>
            <a:br>
              <a:rPr lang="en-US" sz="2800" dirty="0">
                <a:solidFill>
                  <a:srgbClr val="FFFF00"/>
                </a:solidFill>
              </a:rPr>
            </a:br>
            <a:br>
              <a:rPr lang="en-US" sz="2800" dirty="0">
                <a:solidFill>
                  <a:srgbClr val="FFFF00"/>
                </a:solidFill>
              </a:rPr>
            </a:br>
            <a:r>
              <a:rPr lang="en-US" sz="2800" dirty="0">
                <a:solidFill>
                  <a:srgbClr val="FFFF00"/>
                </a:solidFill>
              </a:rPr>
              <a:t>&amp; </a:t>
            </a:r>
            <a:br>
              <a:rPr lang="en-US" sz="2800" dirty="0">
                <a:solidFill>
                  <a:srgbClr val="FFFF00"/>
                </a:solidFill>
              </a:rPr>
            </a:br>
            <a:r>
              <a:rPr lang="en-US" sz="2800" dirty="0">
                <a:solidFill>
                  <a:srgbClr val="FFFF00"/>
                </a:solidFill>
              </a:rPr>
              <a:t>Benefits</a:t>
            </a:r>
          </a:p>
        </p:txBody>
      </p:sp>
      <p:sp>
        <p:nvSpPr>
          <p:cNvPr id="3" name="Content Placeholder 2"/>
          <p:cNvSpPr>
            <a:spLocks noGrp="1"/>
          </p:cNvSpPr>
          <p:nvPr>
            <p:ph idx="1"/>
          </p:nvPr>
        </p:nvSpPr>
        <p:spPr>
          <a:xfrm>
            <a:off x="4711486" y="325464"/>
            <a:ext cx="6850250" cy="5889356"/>
          </a:xfrm>
        </p:spPr>
        <p:txBody>
          <a:bodyPr>
            <a:normAutofit/>
          </a:bodyPr>
          <a:lstStyle/>
          <a:p>
            <a:pPr marL="0" indent="0" algn="just">
              <a:buNone/>
            </a:pPr>
            <a:endPar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just">
              <a:buNone/>
            </a:pPr>
            <a:endPar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just">
              <a:buNone/>
            </a:pPr>
            <a:r>
              <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Green space project </a:t>
            </a:r>
          </a:p>
          <a:p>
            <a:pPr marL="0" indent="0" algn="just">
              <a:buNone/>
            </a:pPr>
            <a:endPar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dirty="0">
                <a:solidFill>
                  <a:schemeClr val="bg2">
                    <a:lumMod val="10000"/>
                  </a:schemeClr>
                </a:solidFill>
                <a:latin typeface="Times New Roman" panose="02020603050405020304" pitchFamily="18" charset="0"/>
                <a:cs typeface="Times New Roman" panose="02020603050405020304" pitchFamily="18" charset="0"/>
              </a:rPr>
              <a:t>Green space project is aimed to ensure that the care users of the communities get an opportunity to go out to the place such as gardens and parks. </a:t>
            </a:r>
          </a:p>
          <a:p>
            <a:pPr algn="just"/>
            <a:endParaRPr lang="en-US" dirty="0">
              <a:solidFill>
                <a:schemeClr val="bg2">
                  <a:lumMod val="10000"/>
                </a:schemeClr>
              </a:solidFill>
              <a:latin typeface="Times New Roman" panose="02020603050405020304" pitchFamily="18" charset="0"/>
              <a:cs typeface="Times New Roman" panose="02020603050405020304" pitchFamily="18" charset="0"/>
            </a:endParaRPr>
          </a:p>
          <a:p>
            <a:pPr marL="0" indent="0" algn="just">
              <a:buNone/>
            </a:pPr>
            <a:r>
              <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Crisis support initiatives </a:t>
            </a:r>
          </a:p>
          <a:p>
            <a:pPr marL="0" indent="0" algn="just">
              <a:buNone/>
            </a:pPr>
            <a:endParaRPr lang="en-US" sz="2400" i="1" u="sng" dirty="0">
              <a:solidFill>
                <a:schemeClr val="bg2">
                  <a:lumMod val="1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US" dirty="0">
                <a:solidFill>
                  <a:schemeClr val="bg2">
                    <a:lumMod val="10000"/>
                  </a:schemeClr>
                </a:solidFill>
                <a:latin typeface="Times New Roman" panose="02020603050405020304" pitchFamily="18" charset="0"/>
                <a:cs typeface="Times New Roman" panose="02020603050405020304" pitchFamily="18" charset="0"/>
              </a:rPr>
              <a:t>The families of the communities also experience various sorts of emergencies and crisis and this can include their need to get hospitalized, social support and ensuring that the caregivers and the care users are getting the best assistance. </a:t>
            </a:r>
          </a:p>
          <a:p>
            <a:pPr algn="just"/>
            <a:endParaRPr lang="en-US" dirty="0"/>
          </a:p>
        </p:txBody>
      </p:sp>
      <p:pic>
        <p:nvPicPr>
          <p:cNvPr id="5" name="Picture 4"/>
          <p:cNvPicPr>
            <a:picLocks noChangeAspect="1"/>
          </p:cNvPicPr>
          <p:nvPr/>
        </p:nvPicPr>
        <p:blipFill>
          <a:blip r:embed="rId3"/>
          <a:stretch>
            <a:fillRect/>
          </a:stretch>
        </p:blipFill>
        <p:spPr>
          <a:xfrm>
            <a:off x="-54243" y="2223797"/>
            <a:ext cx="4231037" cy="4248064"/>
          </a:xfrm>
          <a:prstGeom prst="rect">
            <a:avLst/>
          </a:prstGeom>
          <a:ln>
            <a:noFill/>
          </a:ln>
          <a:effectLst>
            <a:softEdge rad="112500"/>
          </a:effectLst>
        </p:spPr>
      </p:pic>
    </p:spTree>
    <p:extLst>
      <p:ext uri="{BB962C8B-B14F-4D97-AF65-F5344CB8AC3E}">
        <p14:creationId xmlns:p14="http://schemas.microsoft.com/office/powerpoint/2010/main" val="2301795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dirty="0">
                <a:solidFill>
                  <a:srgbClr val="FFFF00"/>
                </a:solidFill>
              </a:rPr>
              <a:t>Leadership Styles</a:t>
            </a:r>
          </a:p>
        </p:txBody>
      </p:sp>
      <p:sp>
        <p:nvSpPr>
          <p:cNvPr id="3" name="Content Placeholder 2"/>
          <p:cNvSpPr>
            <a:spLocks noGrp="1"/>
          </p:cNvSpPr>
          <p:nvPr>
            <p:ph idx="1"/>
          </p:nvPr>
        </p:nvSpPr>
        <p:spPr>
          <a:xfrm>
            <a:off x="3869268" y="1150620"/>
            <a:ext cx="7367003" cy="4184189"/>
          </a:xfrm>
        </p:spPr>
        <p:txBody>
          <a:bodyPr>
            <a:normAutofit lnSpcReduction="10000"/>
          </a:bodyPr>
          <a:lstStyle/>
          <a:p>
            <a:pPr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Tesco has been also using the participant leadership style which is also form of democratic leadership. The managers also assign leaders which clarifies the employees over their tasks. </a:t>
            </a:r>
          </a:p>
          <a:p>
            <a:pPr marL="0" indent="0" algn="just">
              <a:buNone/>
            </a:pPr>
            <a:endParaRPr lang="en-US" sz="2400" dirty="0">
              <a:solidFill>
                <a:schemeClr val="tx1"/>
              </a:solidFill>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 Situational leadership guides to initiate for different steps at situation demand which may also connect with Tesco’s leadership approach (</a:t>
            </a:r>
            <a:r>
              <a:rPr lang="en-US" sz="2400" dirty="0" err="1">
                <a:solidFill>
                  <a:schemeClr val="tx1"/>
                </a:solidFill>
                <a:latin typeface="Times New Roman" panose="02020603050405020304" pitchFamily="18" charset="0"/>
                <a:cs typeface="Times New Roman" panose="02020603050405020304" pitchFamily="18" charset="0"/>
              </a:rPr>
              <a:t>Lorette</a:t>
            </a:r>
            <a:r>
              <a:rPr lang="en-US" sz="2400" dirty="0">
                <a:solidFill>
                  <a:schemeClr val="tx1"/>
                </a:solidFill>
                <a:latin typeface="Times New Roman" panose="02020603050405020304" pitchFamily="18" charset="0"/>
                <a:cs typeface="Times New Roman" panose="02020603050405020304" pitchFamily="18" charset="0"/>
              </a:rPr>
              <a:t>, 2017). </a:t>
            </a:r>
          </a:p>
          <a:p>
            <a:pPr marL="0" indent="0" algn="just">
              <a:buNone/>
            </a:pPr>
            <a:endParaRPr lang="en-US" sz="2400" dirty="0">
              <a:solidFill>
                <a:schemeClr val="tx1"/>
              </a:solidFill>
              <a:latin typeface="Times New Roman" panose="02020603050405020304" pitchFamily="18" charset="0"/>
              <a:cs typeface="Times New Roman" panose="02020603050405020304" pitchFamily="18" charset="0"/>
            </a:endParaRPr>
          </a:p>
          <a:p>
            <a:pPr algn="just">
              <a:buFont typeface="Wingdings" panose="05000000000000000000" pitchFamily="2" charset="2"/>
              <a:buChar char="q"/>
            </a:pPr>
            <a:r>
              <a:rPr lang="en-US" sz="2400" dirty="0">
                <a:solidFill>
                  <a:schemeClr val="tx1"/>
                </a:solidFill>
                <a:latin typeface="Times New Roman" panose="02020603050405020304" pitchFamily="18" charset="0"/>
                <a:cs typeface="Times New Roman" panose="02020603050405020304" pitchFamily="18" charset="0"/>
              </a:rPr>
              <a:t>Hence visionary leadership come out in front when community projects run by Tesco. </a:t>
            </a:r>
          </a:p>
        </p:txBody>
      </p:sp>
      <p:pic>
        <p:nvPicPr>
          <p:cNvPr id="4" name="Picture 3"/>
          <p:cNvPicPr>
            <a:picLocks noChangeAspect="1"/>
          </p:cNvPicPr>
          <p:nvPr/>
        </p:nvPicPr>
        <p:blipFill>
          <a:blip r:embed="rId3"/>
          <a:stretch>
            <a:fillRect/>
          </a:stretch>
        </p:blipFill>
        <p:spPr>
          <a:xfrm>
            <a:off x="6297820" y="5334809"/>
            <a:ext cx="5285064" cy="1209834"/>
          </a:xfrm>
          <a:prstGeom prst="rect">
            <a:avLst/>
          </a:prstGeom>
        </p:spPr>
      </p:pic>
    </p:spTree>
    <p:extLst>
      <p:ext uri="{BB962C8B-B14F-4D97-AF65-F5344CB8AC3E}">
        <p14:creationId xmlns:p14="http://schemas.microsoft.com/office/powerpoint/2010/main" val="2451558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dirty="0">
                <a:solidFill>
                  <a:srgbClr val="FFFF00"/>
                </a:solidFill>
              </a:rPr>
              <a:t>Prospective &amp; Challenges</a:t>
            </a:r>
          </a:p>
        </p:txBody>
      </p:sp>
      <p:sp>
        <p:nvSpPr>
          <p:cNvPr id="3" name="Content Placeholder 2"/>
          <p:cNvSpPr>
            <a:spLocks noGrp="1"/>
          </p:cNvSpPr>
          <p:nvPr>
            <p:ph idx="1"/>
          </p:nvPr>
        </p:nvSpPr>
        <p:spPr>
          <a:xfrm>
            <a:off x="3556862" y="1212611"/>
            <a:ext cx="7984067" cy="4512409"/>
          </a:xfrm>
        </p:spPr>
        <p:txBody>
          <a:bodyPr>
            <a:normAutofit/>
          </a:bodyPr>
          <a:lstStyle/>
          <a:p>
            <a:pPr algn="just"/>
            <a:r>
              <a:rPr lang="en-US" sz="2400" dirty="0">
                <a:solidFill>
                  <a:schemeClr val="tx1"/>
                </a:solidFill>
                <a:latin typeface="Times New Roman" panose="02020603050405020304" pitchFamily="18" charset="0"/>
                <a:cs typeface="Times New Roman" panose="02020603050405020304" pitchFamily="18" charset="0"/>
              </a:rPr>
              <a:t>Tracking problems easily due to employee collaboration in Tesco by democratic leadership but diverse suggestions that are provided by the employees which always not guaranteed for better output.</a:t>
            </a:r>
          </a:p>
          <a:p>
            <a:pPr marL="0" indent="0" algn="just">
              <a:buNone/>
            </a:pPr>
            <a:endParaRPr lang="en-US" sz="2400"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CSR projects need funding as Beg of Life has but here the fairness of allocating amounts and also sorting the donators a big matter, where visionary leadership may fruitful (Cathy, 2015). At the same time, if projects get wrong for any tactical fault; then the business &amp; leadership approach entirely affected here. </a:t>
            </a:r>
          </a:p>
        </p:txBody>
      </p:sp>
    </p:spTree>
    <p:extLst>
      <p:ext uri="{BB962C8B-B14F-4D97-AF65-F5344CB8AC3E}">
        <p14:creationId xmlns:p14="http://schemas.microsoft.com/office/powerpoint/2010/main" val="266554232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953" y="1123836"/>
            <a:ext cx="2712204" cy="4601183"/>
          </a:xfrm>
        </p:spPr>
        <p:txBody>
          <a:bodyPr>
            <a:normAutofit/>
          </a:bodyPr>
          <a:lstStyle/>
          <a:p>
            <a:pPr algn="ctr"/>
            <a:r>
              <a:rPr lang="en-US" sz="2800" dirty="0">
                <a:solidFill>
                  <a:srgbClr val="FFFF00"/>
                </a:solidFill>
              </a:rPr>
              <a:t>Recommendation </a:t>
            </a:r>
            <a:br>
              <a:rPr lang="en-US" sz="2800" dirty="0">
                <a:solidFill>
                  <a:srgbClr val="FFFF00"/>
                </a:solidFill>
              </a:rPr>
            </a:br>
            <a:r>
              <a:rPr lang="en-US" sz="2800" dirty="0">
                <a:solidFill>
                  <a:srgbClr val="FFFF00"/>
                </a:solidFill>
              </a:rPr>
              <a:t>&amp; future</a:t>
            </a:r>
          </a:p>
        </p:txBody>
      </p:sp>
      <p:sp>
        <p:nvSpPr>
          <p:cNvPr id="3" name="Content Placeholder 2"/>
          <p:cNvSpPr>
            <a:spLocks noGrp="1"/>
          </p:cNvSpPr>
          <p:nvPr>
            <p:ph idx="1"/>
          </p:nvPr>
        </p:nvSpPr>
        <p:spPr/>
        <p:txBody>
          <a:bodyPr>
            <a:normAutofit/>
          </a:bodyPr>
          <a:lstStyle/>
          <a:p>
            <a:pPr algn="just"/>
            <a:r>
              <a:rPr lang="en-US" sz="2400" dirty="0">
                <a:solidFill>
                  <a:schemeClr val="tx1"/>
                </a:solidFill>
                <a:latin typeface="Times New Roman" panose="02020603050405020304" pitchFamily="18" charset="0"/>
                <a:cs typeface="Times New Roman" panose="02020603050405020304" pitchFamily="18" charset="0"/>
              </a:rPr>
              <a:t>The pacesetting leadership process can be also introduced to initiate the zero carbon emission of 2050 by Tesco. </a:t>
            </a:r>
          </a:p>
          <a:p>
            <a:pPr algn="just"/>
            <a:endParaRPr lang="en-US" sz="2400"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This also support their vision to help communities and forecasting the projects before starting definitely will help to create values about Tesco in future more. </a:t>
            </a:r>
          </a:p>
          <a:p>
            <a:pPr marL="0" indent="0" algn="just">
              <a:buNone/>
            </a:pPr>
            <a:endParaRPr lang="en-US" sz="2400"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Campaigns for Bags of Help and workings of Groundwork really impressive as it has successfully completed 27000 community workings for this funding. </a:t>
            </a:r>
          </a:p>
        </p:txBody>
      </p:sp>
    </p:spTree>
    <p:extLst>
      <p:ext uri="{BB962C8B-B14F-4D97-AF65-F5344CB8AC3E}">
        <p14:creationId xmlns:p14="http://schemas.microsoft.com/office/powerpoint/2010/main" val="1880314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B5765-BC99-45EB-B6FF-77895204285B}"/>
              </a:ext>
            </a:extLst>
          </p:cNvPr>
          <p:cNvSpPr>
            <a:spLocks noGrp="1"/>
          </p:cNvSpPr>
          <p:nvPr>
            <p:ph type="title"/>
          </p:nvPr>
        </p:nvSpPr>
        <p:spPr>
          <a:xfrm>
            <a:off x="252919" y="1123837"/>
            <a:ext cx="2947482" cy="4601183"/>
          </a:xfrm>
        </p:spPr>
        <p:txBody>
          <a:bodyPr>
            <a:normAutofit/>
          </a:bodyPr>
          <a:lstStyle/>
          <a:p>
            <a:r>
              <a:rPr lang="en-GB" dirty="0"/>
              <a:t>Group and Team Behaviour at TESCO</a:t>
            </a:r>
          </a:p>
        </p:txBody>
      </p:sp>
      <p:sp>
        <p:nvSpPr>
          <p:cNvPr id="3" name="Content Placeholder 2">
            <a:extLst>
              <a:ext uri="{FF2B5EF4-FFF2-40B4-BE49-F238E27FC236}">
                <a16:creationId xmlns:a16="http://schemas.microsoft.com/office/drawing/2014/main" id="{0DA9C6AF-5CB5-4488-B8E1-1DC8047EBEEB}"/>
              </a:ext>
            </a:extLst>
          </p:cNvPr>
          <p:cNvSpPr>
            <a:spLocks noGrp="1"/>
          </p:cNvSpPr>
          <p:nvPr>
            <p:ph idx="1"/>
          </p:nvPr>
        </p:nvSpPr>
        <p:spPr>
          <a:xfrm>
            <a:off x="3869267" y="864108"/>
            <a:ext cx="3585891" cy="5120640"/>
          </a:xfrm>
        </p:spPr>
        <p:txBody>
          <a:bodyPr>
            <a:normAutofit fontScale="92500" lnSpcReduction="10000"/>
          </a:bodyPr>
          <a:lstStyle/>
          <a:p>
            <a:r>
              <a:rPr lang="en-GB" sz="1300" dirty="0">
                <a:latin typeface="Times New Roman" panose="02020603050405020304" pitchFamily="18" charset="0"/>
                <a:cs typeface="Times New Roman" panose="02020603050405020304" pitchFamily="18" charset="0"/>
              </a:rPr>
              <a:t>Groups are a major feature of organisational life at TESCO . They are formal ( departments, teams, groups that are formed by TESCO and share the same goal of  delivering business activity) and informal ( the goal of the group is the personal wellbeing and psychological)</a:t>
            </a:r>
          </a:p>
          <a:p>
            <a:r>
              <a:rPr lang="en-GB" sz="1300" dirty="0">
                <a:latin typeface="Times New Roman" panose="02020603050405020304" pitchFamily="18" charset="0"/>
                <a:cs typeface="Times New Roman" panose="02020603050405020304" pitchFamily="18" charset="0"/>
              </a:rPr>
              <a:t>According to Mullins(2002) a work group is a collection of people who shares most if not all the following characteristics: </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A definable membership (TESCO </a:t>
            </a:r>
            <a:r>
              <a:rPr lang="en-GB" sz="1300" dirty="0" err="1">
                <a:latin typeface="Times New Roman" panose="02020603050405020304" pitchFamily="18" charset="0"/>
                <a:cs typeface="Times New Roman" panose="02020603050405020304" pitchFamily="18" charset="0"/>
              </a:rPr>
              <a:t>clubcard</a:t>
            </a:r>
            <a:r>
              <a:rPr lang="en-GB" sz="1300" dirty="0">
                <a:latin typeface="Times New Roman" panose="02020603050405020304" pitchFamily="18" charset="0"/>
                <a:cs typeface="Times New Roman" panose="02020603050405020304" pitchFamily="18" charset="0"/>
              </a:rPr>
              <a:t> memberships)</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A group consciousness </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A sense of shared purpose ( TESCO’s groups purpose is the success of business activities)</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Interdependence ( at TESCO different departments and different teams depend upon each other in order to deliver a good service  for the customer)</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Interactions ( staff members at TESCO need to interact with each other in order to be able to perform TESCO’s business activity)</a:t>
            </a:r>
          </a:p>
          <a:p>
            <a:pPr marL="457200" indent="-457200">
              <a:buFont typeface="+mj-lt"/>
              <a:buAutoNum type="arabicPeriod"/>
            </a:pPr>
            <a:r>
              <a:rPr lang="en-GB" sz="1300" dirty="0">
                <a:latin typeface="Times New Roman" panose="02020603050405020304" pitchFamily="18" charset="0"/>
                <a:cs typeface="Times New Roman" panose="02020603050405020304" pitchFamily="18" charset="0"/>
              </a:rPr>
              <a:t>Ability to act in a unity manner ( staff members at TESCO perform their specific job tasks in order to deliver a good service for the customer) </a:t>
            </a:r>
          </a:p>
        </p:txBody>
      </p:sp>
      <p:pic>
        <p:nvPicPr>
          <p:cNvPr id="4" name="Picture 3">
            <a:extLst>
              <a:ext uri="{FF2B5EF4-FFF2-40B4-BE49-F238E27FC236}">
                <a16:creationId xmlns:a16="http://schemas.microsoft.com/office/drawing/2014/main" id="{8884D7C5-0B22-44DC-8BB6-5D23745425D7}"/>
              </a:ext>
            </a:extLst>
          </p:cNvPr>
          <p:cNvPicPr>
            <a:picLocks noChangeAspect="1"/>
          </p:cNvPicPr>
          <p:nvPr/>
        </p:nvPicPr>
        <p:blipFill rotWithShape="1">
          <a:blip r:embed="rId2"/>
          <a:srcRect l="25371" r="21363" b="3"/>
          <a:stretch/>
        </p:blipFill>
        <p:spPr>
          <a:xfrm>
            <a:off x="7818120" y="758952"/>
            <a:ext cx="3617432" cy="5330952"/>
          </a:xfrm>
          <a:prstGeom prst="rect">
            <a:avLst/>
          </a:prstGeom>
        </p:spPr>
      </p:pic>
    </p:spTree>
    <p:extLst>
      <p:ext uri="{BB962C8B-B14F-4D97-AF65-F5344CB8AC3E}">
        <p14:creationId xmlns:p14="http://schemas.microsoft.com/office/powerpoint/2010/main" val="2597523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497AB-5316-4B86-909E-98BE86A25F11}"/>
              </a:ext>
            </a:extLst>
          </p:cNvPr>
          <p:cNvSpPr>
            <a:spLocks noGrp="1"/>
          </p:cNvSpPr>
          <p:nvPr>
            <p:ph type="title"/>
          </p:nvPr>
        </p:nvSpPr>
        <p:spPr>
          <a:xfrm>
            <a:off x="252919" y="1123837"/>
            <a:ext cx="2947482" cy="4601183"/>
          </a:xfrm>
        </p:spPr>
        <p:txBody>
          <a:bodyPr>
            <a:normAutofit/>
          </a:bodyPr>
          <a:lstStyle/>
          <a:p>
            <a:r>
              <a:rPr lang="en-GB" dirty="0"/>
              <a:t>Group and Team Behaviour at TESCO</a:t>
            </a:r>
          </a:p>
        </p:txBody>
      </p:sp>
      <p:sp>
        <p:nvSpPr>
          <p:cNvPr id="3" name="Content Placeholder 2">
            <a:extLst>
              <a:ext uri="{FF2B5EF4-FFF2-40B4-BE49-F238E27FC236}">
                <a16:creationId xmlns:a16="http://schemas.microsoft.com/office/drawing/2014/main" id="{7F33007C-667E-4B92-BF02-6405F4CB964E}"/>
              </a:ext>
            </a:extLst>
          </p:cNvPr>
          <p:cNvSpPr>
            <a:spLocks noGrp="1"/>
          </p:cNvSpPr>
          <p:nvPr>
            <p:ph idx="1"/>
          </p:nvPr>
        </p:nvSpPr>
        <p:spPr>
          <a:xfrm>
            <a:off x="3869267" y="864108"/>
            <a:ext cx="3585891" cy="5120640"/>
          </a:xfrm>
        </p:spPr>
        <p:txBody>
          <a:bodyPr>
            <a:normAutofit/>
          </a:bodyPr>
          <a:lstStyle/>
          <a:p>
            <a:r>
              <a:rPr lang="en-GB" dirty="0"/>
              <a:t>“Teams occur when a number of people have a common goal and recognize that their personal success is dependent on the success of others” Belbin (1981)</a:t>
            </a:r>
          </a:p>
          <a:p>
            <a:r>
              <a:rPr lang="en-GB" dirty="0"/>
              <a:t>The success of TESCO’s as a business rely on the success of the groups and teams which rely as well  on the success of the individuals that comprise that group</a:t>
            </a:r>
          </a:p>
          <a:p>
            <a:r>
              <a:rPr lang="en-GB" dirty="0"/>
              <a:t>Belbin’s (1981) differences between a team and a group</a:t>
            </a:r>
          </a:p>
          <a:p>
            <a:endParaRPr lang="en-GB" dirty="0"/>
          </a:p>
        </p:txBody>
      </p:sp>
      <p:pic>
        <p:nvPicPr>
          <p:cNvPr id="5" name="Picture 4" descr="A screenshot of a cell phone&#10;&#10;Description automatically generated">
            <a:extLst>
              <a:ext uri="{FF2B5EF4-FFF2-40B4-BE49-F238E27FC236}">
                <a16:creationId xmlns:a16="http://schemas.microsoft.com/office/drawing/2014/main" id="{2A433EB2-E97F-4E27-A35F-EB939ED58B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62499" y="1432732"/>
            <a:ext cx="3474720" cy="3247551"/>
          </a:xfrm>
          <a:prstGeom prst="rect">
            <a:avLst/>
          </a:prstGeom>
        </p:spPr>
      </p:pic>
    </p:spTree>
    <p:extLst>
      <p:ext uri="{BB962C8B-B14F-4D97-AF65-F5344CB8AC3E}">
        <p14:creationId xmlns:p14="http://schemas.microsoft.com/office/powerpoint/2010/main" val="4110201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EF07-9442-49B1-ACD3-846DF22E1064}"/>
              </a:ext>
            </a:extLst>
          </p:cNvPr>
          <p:cNvSpPr>
            <a:spLocks noGrp="1"/>
          </p:cNvSpPr>
          <p:nvPr>
            <p:ph type="title"/>
          </p:nvPr>
        </p:nvSpPr>
        <p:spPr>
          <a:xfrm>
            <a:off x="252919" y="1123837"/>
            <a:ext cx="2947482" cy="4601183"/>
          </a:xfrm>
        </p:spPr>
        <p:txBody>
          <a:bodyPr>
            <a:normAutofit/>
          </a:bodyPr>
          <a:lstStyle/>
          <a:p>
            <a:r>
              <a:rPr lang="en-GB" dirty="0"/>
              <a:t>Group and Team Behaviour at TESCO</a:t>
            </a:r>
          </a:p>
        </p:txBody>
      </p:sp>
      <p:sp>
        <p:nvSpPr>
          <p:cNvPr id="9" name="Content Placeholder 8">
            <a:extLst>
              <a:ext uri="{FF2B5EF4-FFF2-40B4-BE49-F238E27FC236}">
                <a16:creationId xmlns:a16="http://schemas.microsoft.com/office/drawing/2014/main" id="{DAF8289F-081B-4728-8D8C-0B8C603F1732}"/>
              </a:ext>
            </a:extLst>
          </p:cNvPr>
          <p:cNvSpPr>
            <a:spLocks noGrp="1"/>
          </p:cNvSpPr>
          <p:nvPr>
            <p:ph idx="1"/>
          </p:nvPr>
        </p:nvSpPr>
        <p:spPr>
          <a:xfrm>
            <a:off x="3729613" y="960361"/>
            <a:ext cx="3602344" cy="5120640"/>
          </a:xfrm>
        </p:spPr>
        <p:txBody>
          <a:bodyPr>
            <a:normAutofit fontScale="92500" lnSpcReduction="20000"/>
          </a:bodyPr>
          <a:lstStyle/>
          <a:p>
            <a:r>
              <a:rPr lang="en-US" dirty="0"/>
              <a:t>Factors that  may promote or inhibit the development of teamwork at TESCO </a:t>
            </a:r>
          </a:p>
          <a:p>
            <a:pPr marL="457200" indent="-457200">
              <a:buFont typeface="+mj-lt"/>
              <a:buAutoNum type="arabicPeriod"/>
            </a:pPr>
            <a:r>
              <a:rPr lang="en-US" dirty="0"/>
              <a:t>Communication</a:t>
            </a:r>
          </a:p>
          <a:p>
            <a:pPr marL="457200" indent="-457200">
              <a:buFont typeface="+mj-lt"/>
              <a:buAutoNum type="arabicPeriod"/>
            </a:pPr>
            <a:r>
              <a:rPr lang="en-US" dirty="0"/>
              <a:t>Positive attitude </a:t>
            </a:r>
          </a:p>
          <a:p>
            <a:pPr marL="457200" indent="-457200">
              <a:buFont typeface="+mj-lt"/>
              <a:buAutoNum type="arabicPeriod"/>
            </a:pPr>
            <a:r>
              <a:rPr lang="en-US" dirty="0"/>
              <a:t>Trust </a:t>
            </a:r>
          </a:p>
          <a:p>
            <a:pPr marL="457200" indent="-457200">
              <a:buFont typeface="+mj-lt"/>
              <a:buAutoNum type="arabicPeriod"/>
            </a:pPr>
            <a:r>
              <a:rPr lang="en-US" dirty="0"/>
              <a:t>Leadership </a:t>
            </a:r>
          </a:p>
          <a:p>
            <a:pPr marL="457200" indent="-457200">
              <a:buFont typeface="+mj-lt"/>
              <a:buAutoNum type="arabicPeriod"/>
            </a:pPr>
            <a:r>
              <a:rPr lang="en-US" dirty="0"/>
              <a:t>Motivation </a:t>
            </a:r>
          </a:p>
          <a:p>
            <a:r>
              <a:rPr lang="en-US" dirty="0"/>
              <a:t>Technology influence the performance of the groups and team easing the process of forming teams E.g. virtual teams forming where the geographical distance is not an impediment and this way the best staff members can form the best teams regarding their location </a:t>
            </a:r>
          </a:p>
        </p:txBody>
      </p:sp>
      <p:pic>
        <p:nvPicPr>
          <p:cNvPr id="5" name="Content Placeholder 4">
            <a:extLst>
              <a:ext uri="{FF2B5EF4-FFF2-40B4-BE49-F238E27FC236}">
                <a16:creationId xmlns:a16="http://schemas.microsoft.com/office/drawing/2014/main" id="{5BAABD84-4924-468F-9ACC-E46D5B297CC6}"/>
              </a:ext>
            </a:extLst>
          </p:cNvPr>
          <p:cNvPicPr>
            <a:picLocks noChangeAspect="1"/>
          </p:cNvPicPr>
          <p:nvPr/>
        </p:nvPicPr>
        <p:blipFill>
          <a:blip r:embed="rId2"/>
          <a:stretch>
            <a:fillRect/>
          </a:stretch>
        </p:blipFill>
        <p:spPr>
          <a:xfrm>
            <a:off x="7685773" y="1448690"/>
            <a:ext cx="3474720" cy="3081746"/>
          </a:xfrm>
          <a:prstGeom prst="rect">
            <a:avLst/>
          </a:prstGeom>
        </p:spPr>
      </p:pic>
      <p:sp>
        <p:nvSpPr>
          <p:cNvPr id="8" name="TextBox 7">
            <a:extLst>
              <a:ext uri="{FF2B5EF4-FFF2-40B4-BE49-F238E27FC236}">
                <a16:creationId xmlns:a16="http://schemas.microsoft.com/office/drawing/2014/main" id="{A71D7B16-061F-4AED-A712-6C1EB0B93CE4}"/>
              </a:ext>
            </a:extLst>
          </p:cNvPr>
          <p:cNvSpPr txBox="1"/>
          <p:nvPr/>
        </p:nvSpPr>
        <p:spPr>
          <a:xfrm>
            <a:off x="7685773" y="4530436"/>
            <a:ext cx="3938191" cy="646331"/>
          </a:xfrm>
          <a:prstGeom prst="rect">
            <a:avLst/>
          </a:prstGeom>
          <a:noFill/>
        </p:spPr>
        <p:txBody>
          <a:bodyPr wrap="square" rtlCol="0">
            <a:spAutoFit/>
          </a:bodyPr>
          <a:lstStyle/>
          <a:p>
            <a:r>
              <a:rPr lang="en-GB" dirty="0"/>
              <a:t>Belbin’s (1981) team roles according to their orientation.</a:t>
            </a:r>
          </a:p>
        </p:txBody>
      </p:sp>
    </p:spTree>
    <p:extLst>
      <p:ext uri="{BB962C8B-B14F-4D97-AF65-F5344CB8AC3E}">
        <p14:creationId xmlns:p14="http://schemas.microsoft.com/office/powerpoint/2010/main" val="1335503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8C22-B76C-4350-BE17-7BDB1A1A9AE7}"/>
              </a:ext>
            </a:extLst>
          </p:cNvPr>
          <p:cNvSpPr>
            <a:spLocks noGrp="1"/>
          </p:cNvSpPr>
          <p:nvPr>
            <p:ph type="title"/>
          </p:nvPr>
        </p:nvSpPr>
        <p:spPr/>
        <p:txBody>
          <a:bodyPr/>
          <a:lstStyle/>
          <a:p>
            <a:r>
              <a:rPr lang="en-GB" dirty="0"/>
              <a:t>Motivation and perception at TESCO </a:t>
            </a:r>
          </a:p>
        </p:txBody>
      </p:sp>
      <p:sp>
        <p:nvSpPr>
          <p:cNvPr id="3" name="Content Placeholder 2">
            <a:extLst>
              <a:ext uri="{FF2B5EF4-FFF2-40B4-BE49-F238E27FC236}">
                <a16:creationId xmlns:a16="http://schemas.microsoft.com/office/drawing/2014/main" id="{5FFE22A0-4108-465D-B1CE-FFC637E85B68}"/>
              </a:ext>
            </a:extLst>
          </p:cNvPr>
          <p:cNvSpPr>
            <a:spLocks noGrp="1"/>
          </p:cNvSpPr>
          <p:nvPr>
            <p:ph idx="1"/>
          </p:nvPr>
        </p:nvSpPr>
        <p:spPr>
          <a:xfrm>
            <a:off x="3869268" y="2078182"/>
            <a:ext cx="7158950" cy="3906566"/>
          </a:xfrm>
        </p:spPr>
        <p:txBody>
          <a:bodyPr>
            <a:normAutofit/>
          </a:bodyPr>
          <a:lstStyle/>
          <a:p>
            <a:r>
              <a:rPr lang="en-GB" dirty="0"/>
              <a:t>Tesco motivates its employees by increasing their knowledge, skills and job satisfaction through training and development and providing relevant and timely reward and recognition.</a:t>
            </a:r>
          </a:p>
          <a:p>
            <a:r>
              <a:rPr lang="en-GB" dirty="0"/>
              <a:t>Motivational factors :</a:t>
            </a:r>
          </a:p>
          <a:p>
            <a:pPr marL="457200" indent="-457200">
              <a:buFont typeface="+mj-lt"/>
              <a:buAutoNum type="arabicPeriod"/>
            </a:pPr>
            <a:r>
              <a:rPr lang="en-GB" dirty="0"/>
              <a:t>Pay ( salary)</a:t>
            </a:r>
          </a:p>
          <a:p>
            <a:pPr marL="457200" indent="-457200">
              <a:buFont typeface="+mj-lt"/>
              <a:buAutoNum type="arabicPeriod"/>
            </a:pPr>
            <a:r>
              <a:rPr lang="en-GB" dirty="0"/>
              <a:t>appreciation of hard work</a:t>
            </a:r>
          </a:p>
          <a:p>
            <a:pPr marL="457200" indent="-457200">
              <a:buFont typeface="+mj-lt"/>
              <a:buAutoNum type="arabicPeriod"/>
            </a:pPr>
            <a:r>
              <a:rPr lang="en-GB" dirty="0"/>
              <a:t>a sense of achievement</a:t>
            </a:r>
          </a:p>
          <a:p>
            <a:pPr marL="457200" indent="-457200">
              <a:buFont typeface="+mj-lt"/>
              <a:buAutoNum type="arabicPeriod"/>
            </a:pPr>
            <a:r>
              <a:rPr lang="en-GB" dirty="0"/>
              <a:t>responsibility and empowerment</a:t>
            </a:r>
          </a:p>
          <a:p>
            <a:pPr marL="457200" indent="-457200">
              <a:buFont typeface="+mj-lt"/>
              <a:buAutoNum type="arabicPeriod"/>
            </a:pPr>
            <a:r>
              <a:rPr lang="en-GB" dirty="0"/>
              <a:t>opportunity for advancement</a:t>
            </a:r>
          </a:p>
          <a:p>
            <a:pPr marL="457200" indent="-457200">
              <a:buFont typeface="+mj-lt"/>
              <a:buAutoNum type="arabicPeriod"/>
            </a:pPr>
            <a:r>
              <a:rPr lang="en-GB" dirty="0"/>
              <a:t>a sense of challenge and enjoyment.</a:t>
            </a:r>
          </a:p>
          <a:p>
            <a:pPr marL="457200" indent="-457200">
              <a:buFont typeface="+mj-lt"/>
              <a:buAutoNum type="arabicPeriod"/>
            </a:pPr>
            <a:endParaRPr lang="en-GB" dirty="0"/>
          </a:p>
        </p:txBody>
      </p:sp>
      <p:pic>
        <p:nvPicPr>
          <p:cNvPr id="4" name="Picture 3">
            <a:extLst>
              <a:ext uri="{FF2B5EF4-FFF2-40B4-BE49-F238E27FC236}">
                <a16:creationId xmlns:a16="http://schemas.microsoft.com/office/drawing/2014/main" id="{6DEB2919-B245-4E8F-919C-5A91BBB43DAC}"/>
              </a:ext>
            </a:extLst>
          </p:cNvPr>
          <p:cNvPicPr>
            <a:picLocks noChangeAspect="1"/>
          </p:cNvPicPr>
          <p:nvPr/>
        </p:nvPicPr>
        <p:blipFill>
          <a:blip r:embed="rId2"/>
          <a:stretch>
            <a:fillRect/>
          </a:stretch>
        </p:blipFill>
        <p:spPr>
          <a:xfrm>
            <a:off x="6134101" y="719024"/>
            <a:ext cx="2857500" cy="809625"/>
          </a:xfrm>
          <a:prstGeom prst="rect">
            <a:avLst/>
          </a:prstGeom>
        </p:spPr>
      </p:pic>
    </p:spTree>
    <p:extLst>
      <p:ext uri="{BB962C8B-B14F-4D97-AF65-F5344CB8AC3E}">
        <p14:creationId xmlns:p14="http://schemas.microsoft.com/office/powerpoint/2010/main" val="3241127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3B2E-6E12-40CF-A24C-5C1532A2388D}"/>
              </a:ext>
            </a:extLst>
          </p:cNvPr>
          <p:cNvSpPr>
            <a:spLocks noGrp="1"/>
          </p:cNvSpPr>
          <p:nvPr>
            <p:ph type="title"/>
          </p:nvPr>
        </p:nvSpPr>
        <p:spPr>
          <a:xfrm>
            <a:off x="252919" y="1123837"/>
            <a:ext cx="2947482" cy="4601183"/>
          </a:xfrm>
        </p:spPr>
        <p:txBody>
          <a:bodyPr>
            <a:normAutofit/>
          </a:bodyPr>
          <a:lstStyle/>
          <a:p>
            <a:r>
              <a:rPr lang="en-GB" dirty="0"/>
              <a:t>Motivation and perception at TESCO </a:t>
            </a:r>
          </a:p>
        </p:txBody>
      </p:sp>
      <p:sp>
        <p:nvSpPr>
          <p:cNvPr id="3" name="Content Placeholder 2">
            <a:extLst>
              <a:ext uri="{FF2B5EF4-FFF2-40B4-BE49-F238E27FC236}">
                <a16:creationId xmlns:a16="http://schemas.microsoft.com/office/drawing/2014/main" id="{40FFCB52-EF7C-451C-AD5F-7030894470B8}"/>
              </a:ext>
            </a:extLst>
          </p:cNvPr>
          <p:cNvSpPr>
            <a:spLocks noGrp="1"/>
          </p:cNvSpPr>
          <p:nvPr>
            <p:ph idx="1"/>
          </p:nvPr>
        </p:nvSpPr>
        <p:spPr>
          <a:xfrm>
            <a:off x="3869267" y="864108"/>
            <a:ext cx="3585891" cy="5120640"/>
          </a:xfrm>
        </p:spPr>
        <p:txBody>
          <a:bodyPr>
            <a:normAutofit/>
          </a:bodyPr>
          <a:lstStyle/>
          <a:p>
            <a:r>
              <a:rPr lang="en-GB" dirty="0"/>
              <a:t>Taylors motivational theory </a:t>
            </a:r>
          </a:p>
          <a:p>
            <a:r>
              <a:rPr lang="en-GB" dirty="0"/>
              <a:t>According to Taylor’s research people worked purely for money (Businesscasestudies.co.uk, 2019).</a:t>
            </a:r>
          </a:p>
          <a:p>
            <a:r>
              <a:rPr lang="en-GB" dirty="0"/>
              <a:t> TESCO’s Employee Reward Programme is similar</a:t>
            </a:r>
          </a:p>
        </p:txBody>
      </p:sp>
      <p:pic>
        <p:nvPicPr>
          <p:cNvPr id="4" name="Picture 3">
            <a:extLst>
              <a:ext uri="{FF2B5EF4-FFF2-40B4-BE49-F238E27FC236}">
                <a16:creationId xmlns:a16="http://schemas.microsoft.com/office/drawing/2014/main" id="{24564345-DCFC-4ABF-BCEE-2177FF8AFCD4}"/>
              </a:ext>
            </a:extLst>
          </p:cNvPr>
          <p:cNvPicPr>
            <a:picLocks noChangeAspect="1"/>
          </p:cNvPicPr>
          <p:nvPr/>
        </p:nvPicPr>
        <p:blipFill>
          <a:blip r:embed="rId2"/>
          <a:stretch>
            <a:fillRect/>
          </a:stretch>
        </p:blipFill>
        <p:spPr>
          <a:xfrm>
            <a:off x="7363325" y="1239253"/>
            <a:ext cx="4271212" cy="3850105"/>
          </a:xfrm>
          <a:prstGeom prst="rect">
            <a:avLst/>
          </a:prstGeom>
        </p:spPr>
      </p:pic>
    </p:spTree>
    <p:extLst>
      <p:ext uri="{BB962C8B-B14F-4D97-AF65-F5344CB8AC3E}">
        <p14:creationId xmlns:p14="http://schemas.microsoft.com/office/powerpoint/2010/main" val="3583067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D889-5ADA-4528-B982-AEB5C45B4701}"/>
              </a:ext>
            </a:extLst>
          </p:cNvPr>
          <p:cNvSpPr>
            <a:spLocks noGrp="1"/>
          </p:cNvSpPr>
          <p:nvPr>
            <p:ph type="title"/>
          </p:nvPr>
        </p:nvSpPr>
        <p:spPr/>
        <p:txBody>
          <a:bodyPr/>
          <a:lstStyle/>
          <a:p>
            <a:r>
              <a:rPr lang="en-GB" dirty="0"/>
              <a:t>Motivation and perception at TESCO </a:t>
            </a:r>
          </a:p>
        </p:txBody>
      </p:sp>
      <p:sp>
        <p:nvSpPr>
          <p:cNvPr id="3" name="Content Placeholder 2">
            <a:extLst>
              <a:ext uri="{FF2B5EF4-FFF2-40B4-BE49-F238E27FC236}">
                <a16:creationId xmlns:a16="http://schemas.microsoft.com/office/drawing/2014/main" id="{F38AD8F6-F22B-4F66-85B5-889339FB04A8}"/>
              </a:ext>
            </a:extLst>
          </p:cNvPr>
          <p:cNvSpPr>
            <a:spLocks noGrp="1"/>
          </p:cNvSpPr>
          <p:nvPr>
            <p:ph idx="1"/>
          </p:nvPr>
        </p:nvSpPr>
        <p:spPr>
          <a:xfrm>
            <a:off x="3929426" y="796034"/>
            <a:ext cx="7315200" cy="1588170"/>
          </a:xfrm>
        </p:spPr>
        <p:txBody>
          <a:bodyPr/>
          <a:lstStyle/>
          <a:p>
            <a:r>
              <a:rPr lang="en-GB" dirty="0"/>
              <a:t>Maslow argues that humans are motivated by 5 essential needs (Businesscasestudies.co.uk, 2019):</a:t>
            </a:r>
          </a:p>
          <a:p>
            <a:endParaRPr lang="en-GB" dirty="0"/>
          </a:p>
        </p:txBody>
      </p:sp>
      <p:pic>
        <p:nvPicPr>
          <p:cNvPr id="4" name="Picture 3">
            <a:extLst>
              <a:ext uri="{FF2B5EF4-FFF2-40B4-BE49-F238E27FC236}">
                <a16:creationId xmlns:a16="http://schemas.microsoft.com/office/drawing/2014/main" id="{CA5803C3-03A3-41B5-A114-0E864CBC1573}"/>
              </a:ext>
            </a:extLst>
          </p:cNvPr>
          <p:cNvPicPr>
            <a:picLocks noChangeAspect="1"/>
          </p:cNvPicPr>
          <p:nvPr/>
        </p:nvPicPr>
        <p:blipFill>
          <a:blip r:embed="rId2"/>
          <a:stretch>
            <a:fillRect/>
          </a:stretch>
        </p:blipFill>
        <p:spPr>
          <a:xfrm>
            <a:off x="3929427" y="1978687"/>
            <a:ext cx="7428384" cy="3531776"/>
          </a:xfrm>
          <a:prstGeom prst="rect">
            <a:avLst/>
          </a:prstGeom>
        </p:spPr>
      </p:pic>
    </p:spTree>
    <p:extLst>
      <p:ext uri="{BB962C8B-B14F-4D97-AF65-F5344CB8AC3E}">
        <p14:creationId xmlns:p14="http://schemas.microsoft.com/office/powerpoint/2010/main" val="1263856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F3C8D-CBC7-4791-BE99-4E2F62B78223}"/>
              </a:ext>
            </a:extLst>
          </p:cNvPr>
          <p:cNvSpPr>
            <a:spLocks noGrp="1"/>
          </p:cNvSpPr>
          <p:nvPr>
            <p:ph type="title"/>
          </p:nvPr>
        </p:nvSpPr>
        <p:spPr>
          <a:xfrm>
            <a:off x="252919" y="1123837"/>
            <a:ext cx="2947482" cy="4601183"/>
          </a:xfrm>
        </p:spPr>
        <p:txBody>
          <a:bodyPr>
            <a:normAutofit/>
          </a:bodyPr>
          <a:lstStyle/>
          <a:p>
            <a:r>
              <a:rPr lang="en-GB" dirty="0"/>
              <a:t>Motivation and Perception </a:t>
            </a:r>
          </a:p>
        </p:txBody>
      </p:sp>
      <p:graphicFrame>
        <p:nvGraphicFramePr>
          <p:cNvPr id="5" name="Content Placeholder 2">
            <a:extLst>
              <a:ext uri="{FF2B5EF4-FFF2-40B4-BE49-F238E27FC236}">
                <a16:creationId xmlns:a16="http://schemas.microsoft.com/office/drawing/2014/main" id="{AAAA475E-F838-4309-B049-3621ECA5E576}"/>
              </a:ext>
            </a:extLst>
          </p:cNvPr>
          <p:cNvGraphicFramePr>
            <a:graphicFrameLocks noGrp="1"/>
          </p:cNvGraphicFramePr>
          <p:nvPr>
            <p:ph idx="1"/>
            <p:extLst>
              <p:ext uri="{D42A27DB-BD31-4B8C-83A1-F6EECF244321}">
                <p14:modId xmlns:p14="http://schemas.microsoft.com/office/powerpoint/2010/main" val="124677283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9867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990F6-0E39-4185-838D-B8939CF9612C}"/>
              </a:ext>
            </a:extLst>
          </p:cNvPr>
          <p:cNvSpPr>
            <a:spLocks noGrp="1"/>
          </p:cNvSpPr>
          <p:nvPr>
            <p:ph type="title"/>
          </p:nvPr>
        </p:nvSpPr>
        <p:spPr/>
        <p:txBody>
          <a:bodyPr/>
          <a:lstStyle/>
          <a:p>
            <a:r>
              <a:rPr lang="en-GB" dirty="0"/>
              <a:t>Motivation and Perception at TESCO</a:t>
            </a:r>
          </a:p>
        </p:txBody>
      </p:sp>
      <p:sp>
        <p:nvSpPr>
          <p:cNvPr id="3" name="Content Placeholder 2">
            <a:extLst>
              <a:ext uri="{FF2B5EF4-FFF2-40B4-BE49-F238E27FC236}">
                <a16:creationId xmlns:a16="http://schemas.microsoft.com/office/drawing/2014/main" id="{473EC453-7656-406E-AB3C-269862C66722}"/>
              </a:ext>
            </a:extLst>
          </p:cNvPr>
          <p:cNvSpPr>
            <a:spLocks noGrp="1"/>
          </p:cNvSpPr>
          <p:nvPr>
            <p:ph idx="1"/>
          </p:nvPr>
        </p:nvSpPr>
        <p:spPr>
          <a:xfrm>
            <a:off x="3869268" y="864108"/>
            <a:ext cx="7344164" cy="1480295"/>
          </a:xfrm>
        </p:spPr>
        <p:txBody>
          <a:bodyPr/>
          <a:lstStyle/>
          <a:p>
            <a:r>
              <a:rPr lang="en-GB" dirty="0"/>
              <a:t>360 degree Feedback program individuals working for </a:t>
            </a:r>
            <a:r>
              <a:rPr lang="en-GB" dirty="0" err="1"/>
              <a:t>TESCo</a:t>
            </a:r>
            <a:r>
              <a:rPr lang="en-GB" dirty="0"/>
              <a:t> to understand how they are perceived by their peers </a:t>
            </a:r>
          </a:p>
        </p:txBody>
      </p:sp>
      <p:pic>
        <p:nvPicPr>
          <p:cNvPr id="4" name="Picture 3">
            <a:extLst>
              <a:ext uri="{FF2B5EF4-FFF2-40B4-BE49-F238E27FC236}">
                <a16:creationId xmlns:a16="http://schemas.microsoft.com/office/drawing/2014/main" id="{A1807662-20DD-423B-A508-872DD5CE9497}"/>
              </a:ext>
            </a:extLst>
          </p:cNvPr>
          <p:cNvPicPr>
            <a:picLocks noChangeAspect="1"/>
          </p:cNvPicPr>
          <p:nvPr/>
        </p:nvPicPr>
        <p:blipFill>
          <a:blip r:embed="rId2"/>
          <a:stretch>
            <a:fillRect/>
          </a:stretch>
        </p:blipFill>
        <p:spPr>
          <a:xfrm>
            <a:off x="5522495" y="2392529"/>
            <a:ext cx="4800600" cy="3380617"/>
          </a:xfrm>
          <a:prstGeom prst="rect">
            <a:avLst/>
          </a:prstGeom>
        </p:spPr>
      </p:pic>
    </p:spTree>
    <p:extLst>
      <p:ext uri="{BB962C8B-B14F-4D97-AF65-F5344CB8AC3E}">
        <p14:creationId xmlns:p14="http://schemas.microsoft.com/office/powerpoint/2010/main" val="2497741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62500" lnSpcReduction="20000"/>
          </a:bodyPr>
          <a:lstStyle/>
          <a:p>
            <a:pPr algn="just"/>
            <a:r>
              <a:rPr lang="en-US" sz="2400" dirty="0">
                <a:solidFill>
                  <a:schemeClr val="tx1"/>
                </a:solidFill>
                <a:latin typeface="Times New Roman" panose="02020603050405020304" pitchFamily="18" charset="0"/>
                <a:cs typeface="Times New Roman" panose="02020603050405020304" pitchFamily="18" charset="0"/>
              </a:rPr>
              <a:t>Cathy, (2015). Clothing at Tesco | Environment. [online] Available at: http://www.clothingattesco.com/corporate-responsibility/environment/page/corp-rsp-env [Accessed 14 Dec. 2015].</a:t>
            </a:r>
          </a:p>
          <a:p>
            <a:pPr algn="just"/>
            <a:r>
              <a:rPr lang="en-US" sz="2400" dirty="0" err="1">
                <a:solidFill>
                  <a:schemeClr val="tx1"/>
                </a:solidFill>
                <a:latin typeface="Times New Roman" panose="02020603050405020304" pitchFamily="18" charset="0"/>
                <a:cs typeface="Times New Roman" panose="02020603050405020304" pitchFamily="18" charset="0"/>
              </a:rPr>
              <a:t>Lorette</a:t>
            </a:r>
            <a:r>
              <a:rPr lang="en-US" sz="2400" dirty="0">
                <a:solidFill>
                  <a:schemeClr val="tx1"/>
                </a:solidFill>
                <a:latin typeface="Times New Roman" panose="02020603050405020304" pitchFamily="18" charset="0"/>
                <a:cs typeface="Times New Roman" panose="02020603050405020304" pitchFamily="18" charset="0"/>
              </a:rPr>
              <a:t>, K. (2017). A Situational Analysis of a Strategic Marketing Plan. [online] Smallbusiness.chron.com. Available at: http://smallbusiness.chron.com/situational-analysis-strategic-marketing-plan-1474.html [Accessed 3 May 2017].</a:t>
            </a:r>
          </a:p>
          <a:p>
            <a:pPr algn="just"/>
            <a:r>
              <a:rPr lang="en-US" sz="2400" dirty="0">
                <a:solidFill>
                  <a:schemeClr val="tx1"/>
                </a:solidFill>
                <a:latin typeface="Times New Roman" panose="02020603050405020304" pitchFamily="18" charset="0"/>
                <a:cs typeface="Times New Roman" panose="02020603050405020304" pitchFamily="18" charset="0"/>
              </a:rPr>
              <a:t>Burt, S. and Sparks, L. (2003). Power and Competition in the UK Retail Grocery Market. British Journal of Management, 14(3), pp.237-254.</a:t>
            </a:r>
          </a:p>
          <a:p>
            <a:pPr algn="just"/>
            <a:r>
              <a:rPr lang="en-US" sz="2400" dirty="0">
                <a:solidFill>
                  <a:schemeClr val="tx1"/>
                </a:solidFill>
                <a:latin typeface="Times New Roman" panose="02020603050405020304" pitchFamily="18" charset="0"/>
                <a:cs typeface="Times New Roman" panose="02020603050405020304" pitchFamily="18" charset="0"/>
              </a:rPr>
              <a:t>Belbin, R. M., 1981. Management Teams: Why They </a:t>
            </a:r>
            <a:r>
              <a:rPr lang="en-US" sz="2400" dirty="0" err="1">
                <a:solidFill>
                  <a:schemeClr val="tx1"/>
                </a:solidFill>
                <a:latin typeface="Times New Roman" panose="02020603050405020304" pitchFamily="18" charset="0"/>
                <a:cs typeface="Times New Roman" panose="02020603050405020304" pitchFamily="18" charset="0"/>
              </a:rPr>
              <a:t>Succed</a:t>
            </a:r>
            <a:r>
              <a:rPr lang="en-US" sz="2400" dirty="0">
                <a:solidFill>
                  <a:schemeClr val="tx1"/>
                </a:solidFill>
                <a:latin typeface="Times New Roman" panose="02020603050405020304" pitchFamily="18" charset="0"/>
                <a:cs typeface="Times New Roman" panose="02020603050405020304" pitchFamily="18" charset="0"/>
              </a:rPr>
              <a:t> or Fail. Oxford: Butterworth-Heinemann.</a:t>
            </a:r>
          </a:p>
          <a:p>
            <a:pPr algn="just"/>
            <a:r>
              <a:rPr lang="en-US" sz="2400" dirty="0">
                <a:solidFill>
                  <a:schemeClr val="tx1"/>
                </a:solidFill>
                <a:latin typeface="Times New Roman" panose="02020603050405020304" pitchFamily="18" charset="0"/>
                <a:cs typeface="Times New Roman" panose="02020603050405020304" pitchFamily="18" charset="0"/>
              </a:rPr>
              <a:t>Businesscasestudies.co.uk, 2019. Motivational theory in practice at Tesco A Tesco. [Online] </a:t>
            </a:r>
          </a:p>
          <a:p>
            <a:pPr algn="just"/>
            <a:r>
              <a:rPr lang="en-US" sz="2400" dirty="0">
                <a:solidFill>
                  <a:schemeClr val="tx1"/>
                </a:solidFill>
                <a:latin typeface="Times New Roman" panose="02020603050405020304" pitchFamily="18" charset="0"/>
                <a:cs typeface="Times New Roman" panose="02020603050405020304" pitchFamily="18" charset="0"/>
              </a:rPr>
              <a:t>Available at: https://businesscasestudies.co.uk/motivational-theory-in-practice-at-tesco/</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[Accessed 6 12 2019].</a:t>
            </a:r>
          </a:p>
          <a:p>
            <a:pPr algn="just"/>
            <a:r>
              <a:rPr lang="en-US" sz="2400" dirty="0" err="1">
                <a:solidFill>
                  <a:schemeClr val="tx1"/>
                </a:solidFill>
                <a:latin typeface="Times New Roman" panose="02020603050405020304" pitchFamily="18" charset="0"/>
                <a:cs typeface="Times New Roman" panose="02020603050405020304" pitchFamily="18" charset="0"/>
              </a:rPr>
              <a:t>Huczniski</a:t>
            </a:r>
            <a:r>
              <a:rPr lang="en-US" sz="2400" dirty="0">
                <a:solidFill>
                  <a:schemeClr val="tx1"/>
                </a:solidFill>
                <a:latin typeface="Times New Roman" panose="02020603050405020304" pitchFamily="18" charset="0"/>
                <a:cs typeface="Times New Roman" panose="02020603050405020304" pitchFamily="18" charset="0"/>
              </a:rPr>
              <a:t>, B. &amp;., 2017. </a:t>
            </a:r>
            <a:r>
              <a:rPr lang="en-US" sz="2400" dirty="0" err="1">
                <a:solidFill>
                  <a:schemeClr val="tx1"/>
                </a:solidFill>
                <a:latin typeface="Times New Roman" panose="02020603050405020304" pitchFamily="18" charset="0"/>
                <a:cs typeface="Times New Roman" panose="02020603050405020304" pitchFamily="18" charset="0"/>
              </a:rPr>
              <a:t>Organisational</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Behaviour</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s.l.:FT</a:t>
            </a:r>
            <a:r>
              <a:rPr lang="en-US" sz="2400" dirty="0">
                <a:solidFill>
                  <a:schemeClr val="tx1"/>
                </a:solidFill>
                <a:latin typeface="Times New Roman" panose="02020603050405020304" pitchFamily="18" charset="0"/>
                <a:cs typeface="Times New Roman" panose="02020603050405020304" pitchFamily="18" charset="0"/>
              </a:rPr>
              <a:t> Prentice Hall.</a:t>
            </a:r>
          </a:p>
          <a:p>
            <a:pPr algn="just"/>
            <a:r>
              <a:rPr lang="en-US" sz="2400" dirty="0">
                <a:solidFill>
                  <a:schemeClr val="tx1"/>
                </a:solidFill>
                <a:latin typeface="Times New Roman" panose="02020603050405020304" pitchFamily="18" charset="0"/>
                <a:cs typeface="Times New Roman" panose="02020603050405020304" pitchFamily="18" charset="0"/>
              </a:rPr>
              <a:t>Mullins, L. J., 2002. Management and </a:t>
            </a:r>
            <a:r>
              <a:rPr lang="en-US" sz="2400" dirty="0" err="1">
                <a:solidFill>
                  <a:schemeClr val="tx1"/>
                </a:solidFill>
                <a:latin typeface="Times New Roman" panose="02020603050405020304" pitchFamily="18" charset="0"/>
                <a:cs typeface="Times New Roman" panose="02020603050405020304" pitchFamily="18" charset="0"/>
              </a:rPr>
              <a:t>Organisational</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Behaviour</a:t>
            </a:r>
            <a:r>
              <a:rPr lang="en-US" sz="2400" dirty="0">
                <a:solidFill>
                  <a:schemeClr val="tx1"/>
                </a:solidFill>
                <a:latin typeface="Times New Roman" panose="02020603050405020304" pitchFamily="18" charset="0"/>
                <a:cs typeface="Times New Roman" panose="02020603050405020304" pitchFamily="18" charset="0"/>
              </a:rPr>
              <a:t>. 6th ed. Harlow: Pearson Education Limited.</a:t>
            </a:r>
          </a:p>
          <a:p>
            <a:pPr algn="just"/>
            <a:r>
              <a:rPr lang="en-US" sz="2400" dirty="0">
                <a:solidFill>
                  <a:schemeClr val="tx1"/>
                </a:solidFill>
                <a:latin typeface="Times New Roman" panose="02020603050405020304" pitchFamily="18" charset="0"/>
                <a:cs typeface="Times New Roman" panose="02020603050405020304" pitchFamily="18" charset="0"/>
              </a:rPr>
              <a:t>Mullins, L. J. &amp; Christy, G., 2016. Management &amp; </a:t>
            </a:r>
            <a:r>
              <a:rPr lang="en-US" sz="2400" dirty="0" err="1">
                <a:solidFill>
                  <a:schemeClr val="tx1"/>
                </a:solidFill>
                <a:latin typeface="Times New Roman" panose="02020603050405020304" pitchFamily="18" charset="0"/>
                <a:cs typeface="Times New Roman" panose="02020603050405020304" pitchFamily="18" charset="0"/>
              </a:rPr>
              <a:t>organisational</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behaviour</a:t>
            </a:r>
            <a:r>
              <a:rPr lang="en-US" sz="2400" dirty="0">
                <a:solidFill>
                  <a:schemeClr val="tx1"/>
                </a:solidFill>
                <a:latin typeface="Times New Roman" panose="02020603050405020304" pitchFamily="18" charset="0"/>
                <a:cs typeface="Times New Roman" panose="02020603050405020304" pitchFamily="18" charset="0"/>
              </a:rPr>
              <a:t>. 11 ed. Harlow, England: Pearson.</a:t>
            </a:r>
          </a:p>
          <a:p>
            <a:pPr algn="just"/>
            <a:endParaRPr lang="en-US" sz="2400" dirty="0">
              <a:solidFill>
                <a:schemeClr val="tx1"/>
              </a:solidFill>
              <a:latin typeface="Times New Roman" panose="02020603050405020304" pitchFamily="18" charset="0"/>
              <a:cs typeface="Times New Roman" panose="02020603050405020304" pitchFamily="18" charset="0"/>
            </a:endParaRPr>
          </a:p>
          <a:p>
            <a:pPr algn="just"/>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6061945"/>
      </p:ext>
    </p:extLst>
  </p:cSld>
  <p:clrMapOvr>
    <a:masterClrMapping/>
  </p:clrMapOvr>
</p:sld>
</file>

<file path=ppt/theme/theme1.xml><?xml version="1.0" encoding="utf-8"?>
<a:theme xmlns:a="http://schemas.openxmlformats.org/drawingml/2006/main" name="Fra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themeOverride>
</file>

<file path=docProps/app.xml><?xml version="1.0" encoding="utf-8"?>
<Properties xmlns="http://schemas.openxmlformats.org/officeDocument/2006/extended-properties" xmlns:vt="http://schemas.openxmlformats.org/officeDocument/2006/docPropsVTypes">
  <TotalTime>18</TotalTime>
  <Words>1555</Words>
  <Application>Microsoft Office PowerPoint</Application>
  <PresentationFormat>Widescreen</PresentationFormat>
  <Paragraphs>122</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Berlin Sans FB Demi</vt:lpstr>
      <vt:lpstr>Calibri</vt:lpstr>
      <vt:lpstr>Corbel</vt:lpstr>
      <vt:lpstr>Times New Roman</vt:lpstr>
      <vt:lpstr>Wingdings</vt:lpstr>
      <vt:lpstr>Wingdings 2</vt:lpstr>
      <vt:lpstr>Frame</vt:lpstr>
      <vt:lpstr>Introducing the Modern Workplace (Assessment-2)</vt:lpstr>
      <vt:lpstr>Introducing the Modern Workplace</vt:lpstr>
      <vt:lpstr>Tesco &amp; its project       </vt:lpstr>
      <vt:lpstr>Project Background  </vt:lpstr>
      <vt:lpstr>Project goals &amp; Tesco’s</vt:lpstr>
      <vt:lpstr>Projects   &amp;  Benefits</vt:lpstr>
      <vt:lpstr>Leadership Styles</vt:lpstr>
      <vt:lpstr>Prospective &amp; Challenges</vt:lpstr>
      <vt:lpstr>Recommendation  &amp; future</vt:lpstr>
      <vt:lpstr>Group and Team Behaviour at TESCO</vt:lpstr>
      <vt:lpstr>Group and Team Behaviour at TESCO</vt:lpstr>
      <vt:lpstr>Group and Team Behaviour at TESCO</vt:lpstr>
      <vt:lpstr>Motivation and perception at TESCO </vt:lpstr>
      <vt:lpstr>Motivation and perception at TESCO </vt:lpstr>
      <vt:lpstr>Motivation and perception at TESCO </vt:lpstr>
      <vt:lpstr>Motivation and Perception </vt:lpstr>
      <vt:lpstr>Motivation and Perception at TESCO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Samuel Veres</dc:creator>
  <cp:lastModifiedBy>Samuel Veres (1818847)</cp:lastModifiedBy>
  <cp:revision>3</cp:revision>
  <dcterms:created xsi:type="dcterms:W3CDTF">2019-12-12T09:10:52Z</dcterms:created>
  <dcterms:modified xsi:type="dcterms:W3CDTF">2019-12-12T09:28:58Z</dcterms:modified>
</cp:coreProperties>
</file>