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468" r:id="rId3"/>
    <p:sldId id="469" r:id="rId4"/>
    <p:sldId id="470" r:id="rId5"/>
    <p:sldId id="471" r:id="rId6"/>
    <p:sldId id="472" r:id="rId7"/>
    <p:sldId id="473" r:id="rId8"/>
    <p:sldId id="474" r:id="rId9"/>
    <p:sldId id="475" r:id="rId10"/>
    <p:sldId id="476" r:id="rId11"/>
    <p:sldId id="477" r:id="rId12"/>
    <p:sldId id="480" r:id="rId13"/>
    <p:sldId id="481" r:id="rId14"/>
    <p:sldId id="478" r:id="rId15"/>
    <p:sldId id="490" r:id="rId16"/>
    <p:sldId id="491" r:id="rId17"/>
    <p:sldId id="492" r:id="rId18"/>
    <p:sldId id="493" r:id="rId19"/>
    <p:sldId id="486" r:id="rId20"/>
    <p:sldId id="487" r:id="rId21"/>
    <p:sldId id="496" r:id="rId22"/>
    <p:sldId id="497" r:id="rId23"/>
    <p:sldId id="494" r:id="rId24"/>
    <p:sldId id="495" r:id="rId25"/>
    <p:sldId id="498" r:id="rId26"/>
    <p:sldId id="499"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2" autoAdjust="0"/>
    <p:restoredTop sz="93313" autoAdjust="0"/>
  </p:normalViewPr>
  <p:slideViewPr>
    <p:cSldViewPr>
      <p:cViewPr varScale="1">
        <p:scale>
          <a:sx n="106" d="100"/>
          <a:sy n="106" d="100"/>
        </p:scale>
        <p:origin x="624"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2168705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18/12/2024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2095472" y="1928803"/>
            <a:ext cx="8176992" cy="3357586"/>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5b</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Writing a Business Plan</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What Is a Business Plan?</a:t>
            </a:r>
          </a:p>
        </p:txBody>
      </p:sp>
      <p:sp>
        <p:nvSpPr>
          <p:cNvPr id="7" name="Content Placeholder 6"/>
          <p:cNvSpPr>
            <a:spLocks noGrp="1"/>
          </p:cNvSpPr>
          <p:nvPr>
            <p:ph idx="1"/>
          </p:nvPr>
        </p:nvSpPr>
        <p:spPr>
          <a:xfrm>
            <a:off x="1091444" y="1562100"/>
            <a:ext cx="10009112" cy="3733800"/>
          </a:xfrm>
        </p:spPr>
        <p:txBody>
          <a:bodyPr/>
          <a:lstStyle/>
          <a:p>
            <a:pPr marL="256032" indent="-256032">
              <a:buSzPct val="100000"/>
            </a:pPr>
            <a:r>
              <a:rPr lang="en-US" sz="2400" dirty="0"/>
              <a:t>Business Plan</a:t>
            </a:r>
          </a:p>
          <a:p>
            <a:pPr lvl="1">
              <a:buFont typeface="Arial" panose="020B0604020202020204" pitchFamily="34" charset="0"/>
              <a:buChar char="‒"/>
            </a:pPr>
            <a:r>
              <a:rPr lang="en-US" sz="2400" dirty="0"/>
              <a:t>A business plan is a written narrative, typically 25 to 35 pages long, that describes what a new business intends to accomplish and how it intends to accomplish it.</a:t>
            </a:r>
          </a:p>
          <a:p>
            <a:pPr lvl="1">
              <a:buFont typeface="Arial" panose="020B0604020202020204" pitchFamily="34" charset="0"/>
              <a:buChar char="‒"/>
            </a:pPr>
            <a:endParaRPr lang="en-US" sz="2400" dirty="0"/>
          </a:p>
          <a:p>
            <a:pPr marL="256032" indent="-256032">
              <a:buSzPct val="100000"/>
            </a:pPr>
            <a:r>
              <a:rPr lang="en-US" sz="2400" dirty="0"/>
              <a:t>Dual-Use Document</a:t>
            </a:r>
          </a:p>
          <a:p>
            <a:pPr marL="740664" lvl="1" indent="-283464">
              <a:buFont typeface="Arial" panose="020B0604020202020204" pitchFamily="34" charset="0"/>
              <a:buChar char="‒"/>
            </a:pPr>
            <a:r>
              <a:rPr lang="en-US" sz="2400" dirty="0"/>
              <a:t>For most new ventures, the business plan is a dual-purpose document that is used both inside and outside the firm.</a:t>
            </a:r>
          </a:p>
        </p:txBody>
      </p:sp>
    </p:spTree>
    <p:extLst>
      <p:ext uri="{BB962C8B-B14F-4D97-AF65-F5344CB8AC3E}">
        <p14:creationId xmlns:p14="http://schemas.microsoft.com/office/powerpoint/2010/main" val="2663637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Who Reads the Business Plan—and What Are They Looking For?</a:t>
            </a:r>
          </a:p>
        </p:txBody>
      </p:sp>
      <p:sp>
        <p:nvSpPr>
          <p:cNvPr id="3" name="Content Placeholder 2"/>
          <p:cNvSpPr>
            <a:spLocks noGrp="1"/>
          </p:cNvSpPr>
          <p:nvPr>
            <p:ph idx="1"/>
          </p:nvPr>
        </p:nvSpPr>
        <p:spPr>
          <a:xfrm>
            <a:off x="1981200" y="1600201"/>
            <a:ext cx="7467600" cy="457200"/>
          </a:xfrm>
        </p:spPr>
        <p:txBody>
          <a:bodyPr/>
          <a:lstStyle/>
          <a:p>
            <a:pPr marL="0" indent="0">
              <a:spcBef>
                <a:spcPct val="50000"/>
              </a:spcBef>
              <a:buNone/>
            </a:pPr>
            <a:r>
              <a:rPr lang="en-US" sz="2200" dirty="0"/>
              <a:t>There are two primary audiences for a firm</a:t>
            </a:r>
            <a:r>
              <a:rPr lang="en-US" altLang="en-US" sz="2200" dirty="0"/>
              <a:t>’</a:t>
            </a:r>
            <a:r>
              <a:rPr lang="en-US" sz="2200" dirty="0"/>
              <a:t>s business plan</a:t>
            </a:r>
          </a:p>
        </p:txBody>
      </p:sp>
      <p:graphicFrame>
        <p:nvGraphicFramePr>
          <p:cNvPr id="4" name="Table 3" descr="A firm’s employees are looking for a clearly written business pan helps the employees of a firm operate in sync and move forward in a consistent and purposeful manner. Investors and other external stakeholders are looking for a firm’s business plan to make the case that the firm is a good use of an investor’s funds or the attention of others."/>
          <p:cNvGraphicFramePr>
            <a:graphicFrameLocks noGrp="1"/>
          </p:cNvGraphicFramePr>
          <p:nvPr/>
        </p:nvGraphicFramePr>
        <p:xfrm>
          <a:off x="2006838" y="2196361"/>
          <a:ext cx="8077200" cy="3162661"/>
        </p:xfrm>
        <a:graphic>
          <a:graphicData uri="http://schemas.openxmlformats.org/drawingml/2006/table">
            <a:tbl>
              <a:tblPr firstRow="1" bandRow="1">
                <a:tableStyleId>{3B4B98B0-60AC-42C2-AFA5-B58CD77FA1E5}</a:tableStyleId>
              </a:tblPr>
              <a:tblGrid>
                <a:gridCol w="2971800">
                  <a:extLst>
                    <a:ext uri="{9D8B030D-6E8A-4147-A177-3AD203B41FA5}">
                      <a16:colId xmlns:a16="http://schemas.microsoft.com/office/drawing/2014/main" val="20000"/>
                    </a:ext>
                  </a:extLst>
                </a:gridCol>
                <a:gridCol w="5105400">
                  <a:extLst>
                    <a:ext uri="{9D8B030D-6E8A-4147-A177-3AD203B41FA5}">
                      <a16:colId xmlns:a16="http://schemas.microsoft.com/office/drawing/2014/main" val="20001"/>
                    </a:ext>
                  </a:extLst>
                </a:gridCol>
              </a:tblGrid>
              <a:tr h="4706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Audience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What They are Looking For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41561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Firm</a:t>
                      </a:r>
                      <a:r>
                        <a:rPr lang="en-US" altLang="en-US" sz="2000" dirty="0"/>
                        <a:t>’</a:t>
                      </a:r>
                      <a:r>
                        <a:rPr lang="en-US" sz="2000" dirty="0"/>
                        <a:t>s Employees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clearly written business plan helps the employees of a firm operate in sync and move forward in a consistent and purposeful manner.</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27641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Investors and other external stakeholders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firm</a:t>
                      </a:r>
                      <a:r>
                        <a:rPr lang="en-US" altLang="en-US" sz="2000" dirty="0"/>
                        <a:t>’</a:t>
                      </a:r>
                      <a:r>
                        <a:rPr lang="en-US" sz="2000" dirty="0"/>
                        <a:t>s business plan must make the case that the firm is a good use of an investor</a:t>
                      </a:r>
                      <a:r>
                        <a:rPr lang="en-US" altLang="en-US" sz="2000" dirty="0"/>
                        <a:t>’</a:t>
                      </a:r>
                      <a:r>
                        <a:rPr lang="en-US" sz="2000" dirty="0"/>
                        <a:t>s funds or the attention of others.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223015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994121"/>
          </a:xfrm>
        </p:spPr>
        <p:txBody>
          <a:bodyPr wrap="square" anchor="ctr">
            <a:normAutofit fontScale="90000"/>
          </a:bodyPr>
          <a:lstStyle/>
          <a:p>
            <a:pPr>
              <a:lnSpc>
                <a:spcPct val="90000"/>
              </a:lnSpc>
            </a:pPr>
            <a:r>
              <a:rPr lang="en-US" sz="3600" dirty="0"/>
              <a:t>Guidelines for Writing a Business </a:t>
            </a:r>
            <a:br>
              <a:rPr lang="en-US" sz="3600" dirty="0"/>
            </a:br>
            <a:r>
              <a:rPr lang="en-US" sz="3600" dirty="0"/>
              <a:t>Plan (1 of 5)</a:t>
            </a:r>
          </a:p>
        </p:txBody>
      </p:sp>
      <p:sp>
        <p:nvSpPr>
          <p:cNvPr id="7" name="Content Placeholder 6"/>
          <p:cNvSpPr>
            <a:spLocks noGrp="1"/>
          </p:cNvSpPr>
          <p:nvPr>
            <p:ph sz="half" idx="1"/>
          </p:nvPr>
        </p:nvSpPr>
        <p:spPr>
          <a:xfrm>
            <a:off x="609600" y="1417638"/>
            <a:ext cx="5384800" cy="4171603"/>
          </a:xfrm>
        </p:spPr>
        <p:txBody>
          <a:bodyPr wrap="square" anchor="t">
            <a:normAutofit/>
          </a:bodyPr>
          <a:lstStyle/>
          <a:p>
            <a:pPr marL="256032" indent="-256032">
              <a:lnSpc>
                <a:spcPct val="90000"/>
              </a:lnSpc>
              <a:buSzPct val="100000"/>
            </a:pPr>
            <a:r>
              <a:rPr lang="en-US" sz="2000" dirty="0"/>
              <a:t>Structure of the Business Plan</a:t>
            </a:r>
          </a:p>
          <a:p>
            <a:pPr marL="740664" lvl="1">
              <a:lnSpc>
                <a:spcPct val="90000"/>
              </a:lnSpc>
            </a:pPr>
            <a:r>
              <a:rPr lang="en-US" sz="2000" dirty="0"/>
              <a:t>To make the best impression, a business plan should follow a conventional structure, such as the outline for the business plan discussed in class or in the core text.</a:t>
            </a:r>
          </a:p>
          <a:p>
            <a:pPr marL="740664" lvl="1">
              <a:lnSpc>
                <a:spcPct val="90000"/>
              </a:lnSpc>
            </a:pPr>
            <a:r>
              <a:rPr lang="en-US" sz="2000" dirty="0"/>
              <a:t>Although some entrepreneurs want to demonstrate creativity, departing from the basic structure of the conventional business plan is usually a mistake.</a:t>
            </a:r>
          </a:p>
          <a:p>
            <a:pPr marL="740664" lvl="1">
              <a:lnSpc>
                <a:spcPct val="90000"/>
              </a:lnSpc>
            </a:pPr>
            <a:r>
              <a:rPr lang="en-US" sz="2000" dirty="0"/>
              <a:t>Typically, investors are busy people and want a plan where they can easily find critical information. </a:t>
            </a:r>
          </a:p>
        </p:txBody>
      </p:sp>
      <p:pic>
        <p:nvPicPr>
          <p:cNvPr id="3" name="Picture 2" descr="Text, company name&#10;&#10;Description automatically generated">
            <a:extLst>
              <a:ext uri="{FF2B5EF4-FFF2-40B4-BE49-F238E27FC236}">
                <a16:creationId xmlns:a16="http://schemas.microsoft.com/office/drawing/2014/main" id="{6F69EC48-14DF-C84C-87B1-888927F3CE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417638"/>
            <a:ext cx="5384800" cy="3989039"/>
          </a:xfrm>
          <a:prstGeom prst="rect">
            <a:avLst/>
          </a:prstGeom>
          <a:noFill/>
        </p:spPr>
      </p:pic>
      <p:sp>
        <p:nvSpPr>
          <p:cNvPr id="12" name="Date Placeholder 4">
            <a:extLst>
              <a:ext uri="{FF2B5EF4-FFF2-40B4-BE49-F238E27FC236}">
                <a16:creationId xmlns:a16="http://schemas.microsoft.com/office/drawing/2014/main" id="{E791D86B-4896-4C6D-930D-07E5CB82F8EC}"/>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18/12/2024</a:t>
            </a:fld>
            <a:endParaRPr lang="en-GB" altLang="en-US"/>
          </a:p>
        </p:txBody>
      </p:sp>
      <p:sp>
        <p:nvSpPr>
          <p:cNvPr id="14" name="Slide Number Placeholder 5">
            <a:extLst>
              <a:ext uri="{FF2B5EF4-FFF2-40B4-BE49-F238E27FC236}">
                <a16:creationId xmlns:a16="http://schemas.microsoft.com/office/drawing/2014/main" id="{E33F263A-A2E6-48AD-BD66-5BB427097103}"/>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spTree>
    <p:extLst>
      <p:ext uri="{BB962C8B-B14F-4D97-AF65-F5344CB8AC3E}">
        <p14:creationId xmlns:p14="http://schemas.microsoft.com/office/powerpoint/2010/main" val="1283207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(2 of 5)</a:t>
            </a:r>
          </a:p>
        </p:txBody>
      </p:sp>
      <p:sp>
        <p:nvSpPr>
          <p:cNvPr id="7" name="Content Placeholder 6"/>
          <p:cNvSpPr>
            <a:spLocks noGrp="1"/>
          </p:cNvSpPr>
          <p:nvPr>
            <p:ph idx="1"/>
          </p:nvPr>
        </p:nvSpPr>
        <p:spPr/>
        <p:txBody>
          <a:bodyPr/>
          <a:lstStyle/>
          <a:p>
            <a:pPr marL="256032" lvl="1" indent="-256032">
              <a:spcBef>
                <a:spcPts val="1500"/>
              </a:spcBef>
              <a:buFont typeface="Arial" panose="020B0604020202020204" pitchFamily="34" charset="0"/>
              <a:buChar char="•"/>
            </a:pPr>
            <a:r>
              <a:rPr lang="en-US" sz="2400" dirty="0"/>
              <a:t>Software Packages</a:t>
            </a:r>
          </a:p>
          <a:p>
            <a:pPr marL="740664" lvl="2" indent="-283464">
              <a:buFont typeface="Arial" panose="020B0604020202020204" pitchFamily="34" charset="0"/>
              <a:buChar char="‒"/>
            </a:pPr>
            <a:r>
              <a:rPr lang="en-US" dirty="0"/>
              <a:t>There are many software packages available that employ an interactive, menu-driven approach to assist in the writing of a business plan.</a:t>
            </a:r>
          </a:p>
          <a:p>
            <a:pPr marL="740664" lvl="2" indent="-283464">
              <a:buFont typeface="Arial" panose="020B0604020202020204" pitchFamily="34" charset="0"/>
              <a:buChar char="‒"/>
            </a:pPr>
            <a:r>
              <a:rPr lang="en-US" dirty="0"/>
              <a:t>Some of these programs are very helpful. However, entrepreneurs should avoid a boilerplate plan that looks as though it came from a </a:t>
            </a:r>
            <a:r>
              <a:rPr lang="en-US" altLang="en-US" dirty="0"/>
              <a:t>“</a:t>
            </a:r>
            <a:r>
              <a:rPr lang="en-US" dirty="0"/>
              <a:t>canned</a:t>
            </a:r>
            <a:r>
              <a:rPr lang="en-US" altLang="en-US" dirty="0"/>
              <a:t>”</a:t>
            </a:r>
            <a:r>
              <a:rPr lang="en-US" dirty="0"/>
              <a:t> source.</a:t>
            </a:r>
          </a:p>
          <a:p>
            <a:pPr marL="256032" lvl="1" indent="-256032">
              <a:spcBef>
                <a:spcPts val="1500"/>
              </a:spcBef>
              <a:buFont typeface="Arial" panose="020B0604020202020204" pitchFamily="34" charset="0"/>
              <a:buChar char="•"/>
            </a:pPr>
            <a:r>
              <a:rPr lang="en-US" sz="2400" dirty="0"/>
              <a:t>Sense of Excitement</a:t>
            </a:r>
          </a:p>
          <a:p>
            <a:pPr marL="740664" lvl="2" indent="-283464">
              <a:buFont typeface="Arial" panose="020B0604020202020204" pitchFamily="34" charset="0"/>
              <a:buChar char="‒"/>
            </a:pPr>
            <a:r>
              <a:rPr lang="en-US" dirty="0"/>
              <a:t>Along with facts and figures, a business plan needs to project a sense of anticipation and excitement about the possibilities that surround a new venture.</a:t>
            </a:r>
          </a:p>
        </p:txBody>
      </p:sp>
    </p:spTree>
    <p:extLst>
      <p:ext uri="{BB962C8B-B14F-4D97-AF65-F5344CB8AC3E}">
        <p14:creationId xmlns:p14="http://schemas.microsoft.com/office/powerpoint/2010/main" val="776746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(3 of 5)</a:t>
            </a:r>
          </a:p>
        </p:txBody>
      </p:sp>
      <p:sp>
        <p:nvSpPr>
          <p:cNvPr id="7" name="Content Placeholder 6"/>
          <p:cNvSpPr>
            <a:spLocks noGrp="1"/>
          </p:cNvSpPr>
          <p:nvPr>
            <p:ph idx="1"/>
          </p:nvPr>
        </p:nvSpPr>
        <p:spPr/>
        <p:txBody>
          <a:bodyPr/>
          <a:lstStyle/>
          <a:p>
            <a:pPr marL="256032" indent="-256032">
              <a:buSzPct val="100000"/>
            </a:pPr>
            <a:r>
              <a:rPr lang="en-US" sz="2400" dirty="0"/>
              <a:t>Content of the Business Plan</a:t>
            </a:r>
          </a:p>
          <a:p>
            <a:pPr marL="740664" lvl="1"/>
            <a:r>
              <a:rPr lang="en-US" sz="2400" dirty="0"/>
              <a:t>The business plan should give clear and concise information on all the important aspects of the proposed venture.</a:t>
            </a:r>
          </a:p>
          <a:p>
            <a:pPr marL="740664" lvl="1"/>
            <a:r>
              <a:rPr lang="en-US" sz="2400" dirty="0"/>
              <a:t>It must be long enough to provide sufficient information yet short enough to maintain reader interest.</a:t>
            </a:r>
          </a:p>
          <a:p>
            <a:pPr marL="740664" lvl="1"/>
            <a:r>
              <a:rPr lang="en-US" sz="2400" dirty="0"/>
              <a:t>For most plans, 25 to 35 pages is sufficient. </a:t>
            </a:r>
            <a:r>
              <a:rPr lang="en-US" sz="2400" dirty="0">
                <a:solidFill>
                  <a:srgbClr val="FF0000"/>
                </a:solidFill>
              </a:rPr>
              <a:t>(The business plan created for the assessment should only be 2000 words)</a:t>
            </a:r>
          </a:p>
          <a:p>
            <a:pPr marL="256032" indent="-256032">
              <a:buSzPct val="100000"/>
            </a:pPr>
            <a:r>
              <a:rPr lang="en-US" sz="2400" dirty="0"/>
              <a:t>Types of Business Plans</a:t>
            </a:r>
          </a:p>
          <a:p>
            <a:pPr marL="740664" lvl="1"/>
            <a:r>
              <a:rPr lang="en-US" sz="2400" dirty="0"/>
              <a:t>There are three types of business plans, which are shown on the next slide.</a:t>
            </a:r>
          </a:p>
        </p:txBody>
      </p:sp>
    </p:spTree>
    <p:extLst>
      <p:ext uri="{BB962C8B-B14F-4D97-AF65-F5344CB8AC3E}">
        <p14:creationId xmlns:p14="http://schemas.microsoft.com/office/powerpoint/2010/main" val="1845771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(4 of 5)</a:t>
            </a:r>
          </a:p>
        </p:txBody>
      </p:sp>
      <p:sp>
        <p:nvSpPr>
          <p:cNvPr id="10" name="Content Placeholder 9"/>
          <p:cNvSpPr>
            <a:spLocks noGrp="1"/>
          </p:cNvSpPr>
          <p:nvPr>
            <p:ph idx="1"/>
          </p:nvPr>
        </p:nvSpPr>
        <p:spPr>
          <a:xfrm>
            <a:off x="1981200" y="1600202"/>
            <a:ext cx="4800600" cy="380999"/>
          </a:xfrm>
        </p:spPr>
        <p:txBody>
          <a:bodyPr/>
          <a:lstStyle/>
          <a:p>
            <a:pPr marL="0" indent="0">
              <a:buNone/>
            </a:pPr>
            <a:r>
              <a:rPr lang="en-US" sz="2200" b="1" dirty="0"/>
              <a:t>Figure 6.2 </a:t>
            </a:r>
            <a:r>
              <a:rPr lang="en-US" sz="2200" dirty="0"/>
              <a:t>Types of Business Plans</a:t>
            </a:r>
          </a:p>
        </p:txBody>
      </p:sp>
      <p:pic>
        <p:nvPicPr>
          <p:cNvPr id="2" name="Picture 1" descr="Three types of business plans are summary, full, and operational. The summary business plans are 10 to 15 pages and works best for new ventures in the early stages of development that want to test the waters to see if investors are interested in their idea. The full business plans are 25 to 35 pages and work best for new ventures who are at the point where they need funding or financing; serves as a blueprint for the company’s operations. The operational business plans are 40 to 100 pages and are meant primarily for an internal audience they also work best as a tool for creating a blueprint for a new venture’s operations and providing guidance to operational manag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78755" y="2362200"/>
            <a:ext cx="8034491" cy="3107606"/>
          </a:xfrm>
          <a:prstGeom prst="rect">
            <a:avLst/>
          </a:prstGeom>
        </p:spPr>
      </p:pic>
    </p:spTree>
    <p:extLst>
      <p:ext uri="{BB962C8B-B14F-4D97-AF65-F5344CB8AC3E}">
        <p14:creationId xmlns:p14="http://schemas.microsoft.com/office/powerpoint/2010/main" val="3658908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dirty="0"/>
              <a:t>(5 of 5)</a:t>
            </a:r>
          </a:p>
        </p:txBody>
      </p:sp>
      <p:sp>
        <p:nvSpPr>
          <p:cNvPr id="7" name="Content Placeholder 6"/>
          <p:cNvSpPr>
            <a:spLocks noGrp="1"/>
          </p:cNvSpPr>
          <p:nvPr>
            <p:ph idx="1"/>
          </p:nvPr>
        </p:nvSpPr>
        <p:spPr>
          <a:xfrm>
            <a:off x="1127448" y="1600200"/>
            <a:ext cx="9937104" cy="3845023"/>
          </a:xfrm>
        </p:spPr>
        <p:txBody>
          <a:bodyPr/>
          <a:lstStyle/>
          <a:p>
            <a:pPr marL="256032" indent="-256032">
              <a:buSzPct val="100000"/>
            </a:pPr>
            <a:r>
              <a:rPr lang="en-US" sz="2400" dirty="0"/>
              <a:t>Recognizing the Elements of the Plan May Change</a:t>
            </a:r>
          </a:p>
          <a:p>
            <a:pPr marL="740664" lvl="1"/>
            <a:r>
              <a:rPr lang="en-US" sz="2400" dirty="0"/>
              <a:t>It</a:t>
            </a:r>
            <a:r>
              <a:rPr lang="en-US" altLang="en-US" sz="2400" dirty="0"/>
              <a:t>’</a:t>
            </a:r>
            <a:r>
              <a:rPr lang="en-US" sz="2400" dirty="0"/>
              <a:t>s important to recognize that the plan will usually change while written.</a:t>
            </a:r>
          </a:p>
          <a:p>
            <a:pPr marL="740664" lvl="1"/>
            <a:r>
              <a:rPr lang="en-US" sz="2400" dirty="0"/>
              <a:t>New insights invariably emerge when an entrepreneur or a team of entrepreneurs immerse themselves in writing the plan and start getting feedback from others.</a:t>
            </a:r>
          </a:p>
          <a:p>
            <a:pPr marL="740664" lvl="1"/>
            <a:r>
              <a:rPr lang="en-US" sz="2400" b="1" dirty="0">
                <a:solidFill>
                  <a:srgbClr val="FF0000"/>
                </a:solidFill>
              </a:rPr>
              <a:t>For the sake of Assessment 2, we would be looking at only 7 elements of a business plan; however, there are other elements that can be included.</a:t>
            </a:r>
          </a:p>
        </p:txBody>
      </p:sp>
    </p:spTree>
    <p:extLst>
      <p:ext uri="{BB962C8B-B14F-4D97-AF65-F5344CB8AC3E}">
        <p14:creationId xmlns:p14="http://schemas.microsoft.com/office/powerpoint/2010/main" val="386191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Outline of Business Plan</a:t>
            </a:r>
          </a:p>
        </p:txBody>
      </p:sp>
      <p:sp>
        <p:nvSpPr>
          <p:cNvPr id="7" name="Content Placeholder 6"/>
          <p:cNvSpPr>
            <a:spLocks noGrp="1"/>
          </p:cNvSpPr>
          <p:nvPr>
            <p:ph idx="1"/>
          </p:nvPr>
        </p:nvSpPr>
        <p:spPr>
          <a:xfrm>
            <a:off x="839416" y="1600201"/>
            <a:ext cx="10297144" cy="3429000"/>
          </a:xfrm>
        </p:spPr>
        <p:txBody>
          <a:bodyPr/>
          <a:lstStyle/>
          <a:p>
            <a:pPr marL="256032" lvl="1" indent="-256032">
              <a:spcBef>
                <a:spcPts val="1500"/>
              </a:spcBef>
              <a:buFont typeface="Arial" panose="020B0604020202020204" pitchFamily="34" charset="0"/>
              <a:buChar char="•"/>
            </a:pPr>
            <a:r>
              <a:rPr lang="en-US" sz="2400" dirty="0"/>
              <a:t>A suggested outline of a business plan is shown on the next several slides.</a:t>
            </a:r>
          </a:p>
          <a:p>
            <a:pPr marL="256032" lvl="1" indent="-256032">
              <a:spcBef>
                <a:spcPts val="1500"/>
              </a:spcBef>
              <a:buFont typeface="Arial" panose="020B0604020202020204" pitchFamily="34" charset="0"/>
              <a:buChar char="•"/>
            </a:pPr>
            <a:r>
              <a:rPr lang="en-US" sz="2400" dirty="0"/>
              <a:t>Most business plans do not include all the elements introduced in the sample plan; we include them here for the purpose of completeness.</a:t>
            </a:r>
          </a:p>
          <a:p>
            <a:pPr marL="256032" lvl="1" indent="-256032">
              <a:spcBef>
                <a:spcPts val="1500"/>
              </a:spcBef>
              <a:buFont typeface="Arial" panose="020B0604020202020204" pitchFamily="34" charset="0"/>
              <a:buChar char="•"/>
            </a:pPr>
            <a:r>
              <a:rPr lang="en-US" sz="2400" dirty="0"/>
              <a:t>Each entrepreneur must decide which elements to include in his or her plan. </a:t>
            </a:r>
            <a:r>
              <a:rPr lang="en-US" sz="2400" dirty="0">
                <a:solidFill>
                  <a:srgbClr val="FF0000"/>
                </a:solidFill>
              </a:rPr>
              <a:t>You need to follow the guidelines provided in the assessment brief in order to include the right elements in your business plan.</a:t>
            </a:r>
          </a:p>
        </p:txBody>
      </p:sp>
    </p:spTree>
    <p:extLst>
      <p:ext uri="{BB962C8B-B14F-4D97-AF65-F5344CB8AC3E}">
        <p14:creationId xmlns:p14="http://schemas.microsoft.com/office/powerpoint/2010/main" val="262098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 Executive Summary </a:t>
            </a:r>
            <a:r>
              <a:rPr lang="en-US" sz="2000" dirty="0"/>
              <a:t>(1 of 2)</a:t>
            </a:r>
          </a:p>
        </p:txBody>
      </p:sp>
      <p:sp>
        <p:nvSpPr>
          <p:cNvPr id="7" name="Content Placeholder 6"/>
          <p:cNvSpPr>
            <a:spLocks noGrp="1"/>
          </p:cNvSpPr>
          <p:nvPr>
            <p:ph idx="1"/>
          </p:nvPr>
        </p:nvSpPr>
        <p:spPr/>
        <p:txBody>
          <a:bodyPr/>
          <a:lstStyle/>
          <a:p>
            <a:pPr marL="256032" indent="-256032">
              <a:buSzPct val="100000"/>
            </a:pPr>
            <a:r>
              <a:rPr lang="en-US" sz="2400" dirty="0"/>
              <a:t>Executive Summary</a:t>
            </a:r>
          </a:p>
          <a:p>
            <a:pPr marL="740664" lvl="1"/>
            <a:r>
              <a:rPr lang="en-US" sz="2400" dirty="0"/>
              <a:t>The executive summary is a short overview of the entire business plan.</a:t>
            </a:r>
          </a:p>
          <a:p>
            <a:pPr marL="740664" lvl="1"/>
            <a:r>
              <a:rPr lang="en-US" sz="2400" dirty="0"/>
              <a:t>It provides a busy reader with everything that needs to be known about the new venture</a:t>
            </a:r>
            <a:r>
              <a:rPr lang="en-US" altLang="en-US" sz="2400" dirty="0"/>
              <a:t>’</a:t>
            </a:r>
            <a:r>
              <a:rPr lang="en-US" sz="2400" dirty="0"/>
              <a:t>s distinctive nature.</a:t>
            </a:r>
          </a:p>
          <a:p>
            <a:pPr marL="740664" lvl="1"/>
            <a:r>
              <a:rPr lang="en-US" sz="2400" dirty="0"/>
              <a:t>An executive summary shouldn</a:t>
            </a:r>
            <a:r>
              <a:rPr lang="en-US" altLang="en-US" sz="2400" dirty="0"/>
              <a:t>’</a:t>
            </a:r>
            <a:r>
              <a:rPr lang="en-US" sz="2400" dirty="0"/>
              <a:t>t exceed two single-spaced pages.</a:t>
            </a:r>
          </a:p>
          <a:p>
            <a:pPr marL="740664" lvl="1"/>
            <a:r>
              <a:rPr lang="en-US" sz="2400" dirty="0"/>
              <a:t>Even though the executive summary appears at the beginning of the business plan, it should be written last.</a:t>
            </a:r>
          </a:p>
          <a:p>
            <a:pPr lvl="2"/>
            <a:r>
              <a:rPr lang="en-US" dirty="0"/>
              <a:t>The plan itself will evolve as it</a:t>
            </a:r>
            <a:r>
              <a:rPr lang="en-US" altLang="en-US" dirty="0"/>
              <a:t>’</a:t>
            </a:r>
            <a:r>
              <a:rPr lang="en-US" dirty="0"/>
              <a:t>s written, so not everything is known at the outset.</a:t>
            </a:r>
          </a:p>
        </p:txBody>
      </p:sp>
    </p:spTree>
    <p:extLst>
      <p:ext uri="{BB962C8B-B14F-4D97-AF65-F5344CB8AC3E}">
        <p14:creationId xmlns:p14="http://schemas.microsoft.com/office/powerpoint/2010/main" val="2813645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1" y="273050"/>
            <a:ext cx="4011084" cy="1162050"/>
          </a:xfrm>
        </p:spPr>
        <p:txBody>
          <a:bodyPr wrap="square" anchor="b">
            <a:normAutofit/>
          </a:bodyPr>
          <a:lstStyle/>
          <a:p>
            <a:r>
              <a:rPr lang="en-US" sz="2200" dirty="0"/>
              <a:t>Section 1: Executive Summary (2 of 2)</a:t>
            </a:r>
          </a:p>
        </p:txBody>
      </p:sp>
      <p:pic>
        <p:nvPicPr>
          <p:cNvPr id="3" name="Picture 2" descr="Text, whiteboard&#10;&#10;Description automatically generated">
            <a:extLst>
              <a:ext uri="{FF2B5EF4-FFF2-40B4-BE49-F238E27FC236}">
                <a16:creationId xmlns:a16="http://schemas.microsoft.com/office/drawing/2014/main" id="{8A4DED49-0B7C-164E-8137-C31E866C2B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3912" y="703682"/>
            <a:ext cx="6278488" cy="4761309"/>
          </a:xfrm>
          <a:prstGeom prst="rect">
            <a:avLst/>
          </a:prstGeom>
          <a:noFill/>
        </p:spPr>
      </p:pic>
      <p:sp>
        <p:nvSpPr>
          <p:cNvPr id="7" name="Content Placeholder 6"/>
          <p:cNvSpPr>
            <a:spLocks noGrp="1"/>
          </p:cNvSpPr>
          <p:nvPr>
            <p:ph type="body" sz="half" idx="2"/>
          </p:nvPr>
        </p:nvSpPr>
        <p:spPr>
          <a:xfrm>
            <a:off x="334432" y="1435101"/>
            <a:ext cx="4825463" cy="4029891"/>
          </a:xfrm>
        </p:spPr>
        <p:txBody>
          <a:bodyPr wrap="square" anchor="t">
            <a:noAutofit/>
          </a:bodyPr>
          <a:lstStyle/>
          <a:p>
            <a:pPr marL="256032" indent="-256032">
              <a:buSzPct val="100000"/>
              <a:buNone/>
            </a:pPr>
            <a:r>
              <a:rPr lang="en-US" sz="2200" b="1" dirty="0"/>
              <a:t>Key Insights</a:t>
            </a:r>
          </a:p>
          <a:p>
            <a:pPr marL="256032" indent="-256032">
              <a:buSzPct val="100000"/>
              <a:buFontTx/>
              <a:buChar char="•"/>
            </a:pPr>
            <a:r>
              <a:rPr lang="en-US" sz="2200" dirty="0"/>
              <a:t>In many instances an investor will first ask for a copy of the firm’s PowerPoint deck or executive summary and will request of a copy of the full business plan only if the PowerPoint deck or executive summary is sufficiently convincing.</a:t>
            </a:r>
          </a:p>
          <a:p>
            <a:pPr marL="256032" indent="-256032">
              <a:buSzPct val="100000"/>
              <a:buFontTx/>
              <a:buChar char="•"/>
            </a:pPr>
            <a:r>
              <a:rPr lang="en-US" sz="2200" b="1" dirty="0"/>
              <a:t>The executive summary, then, is arguably the most important section of a business plan. </a:t>
            </a:r>
          </a:p>
        </p:txBody>
      </p:sp>
      <p:sp>
        <p:nvSpPr>
          <p:cNvPr id="12" name="Date Placeholder 4">
            <a:extLst>
              <a:ext uri="{FF2B5EF4-FFF2-40B4-BE49-F238E27FC236}">
                <a16:creationId xmlns:a16="http://schemas.microsoft.com/office/drawing/2014/main" id="{CD16EA6F-962B-403C-B2E6-59AC9A800A46}"/>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18/12/2024</a:t>
            </a:fld>
            <a:endParaRPr lang="en-GB" altLang="en-US"/>
          </a:p>
        </p:txBody>
      </p:sp>
      <p:sp>
        <p:nvSpPr>
          <p:cNvPr id="14" name="Slide Number Placeholder 5">
            <a:extLst>
              <a:ext uri="{FF2B5EF4-FFF2-40B4-BE49-F238E27FC236}">
                <a16:creationId xmlns:a16="http://schemas.microsoft.com/office/drawing/2014/main" id="{FAF3AAC2-1BEA-40AD-9E79-811B83521EE2}"/>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11</a:t>
            </a:fld>
            <a:endParaRPr lang="en-GB" altLang="en-US"/>
          </a:p>
        </p:txBody>
      </p:sp>
    </p:spTree>
    <p:extLst>
      <p:ext uri="{BB962C8B-B14F-4D97-AF65-F5344CB8AC3E}">
        <p14:creationId xmlns:p14="http://schemas.microsoft.com/office/powerpoint/2010/main" val="3868397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86010"/>
          </a:xfrm>
        </p:spPr>
        <p:txBody>
          <a:bodyPr/>
          <a:lstStyle/>
          <a:p>
            <a:r>
              <a:rPr lang="en-US" sz="3600" dirty="0"/>
              <a:t>Section 2: Business Description </a:t>
            </a:r>
            <a:r>
              <a:rPr lang="en-US" sz="2000" dirty="0"/>
              <a:t>(1 of 2)</a:t>
            </a:r>
          </a:p>
        </p:txBody>
      </p:sp>
      <p:sp>
        <p:nvSpPr>
          <p:cNvPr id="7" name="Content Placeholder 6"/>
          <p:cNvSpPr>
            <a:spLocks noGrp="1"/>
          </p:cNvSpPr>
          <p:nvPr>
            <p:ph idx="1"/>
          </p:nvPr>
        </p:nvSpPr>
        <p:spPr>
          <a:xfrm>
            <a:off x="609600" y="890337"/>
            <a:ext cx="10972800" cy="4800600"/>
          </a:xfrm>
        </p:spPr>
        <p:txBody>
          <a:bodyPr/>
          <a:lstStyle/>
          <a:p>
            <a:pPr marL="256032" indent="-256032">
              <a:buSzPct val="100000"/>
            </a:pPr>
            <a:r>
              <a:rPr lang="en-US" sz="2400" b="1" dirty="0"/>
              <a:t>Business Description</a:t>
            </a:r>
          </a:p>
          <a:p>
            <a:pPr marL="740664" lvl="1"/>
            <a:r>
              <a:rPr lang="en-US" sz="2400" dirty="0"/>
              <a:t>This section begins with a general description of the company.</a:t>
            </a:r>
          </a:p>
          <a:p>
            <a:pPr marL="740664" lvl="1"/>
            <a:r>
              <a:rPr lang="en-US" sz="2400" dirty="0"/>
              <a:t>Items to include in this section but not limited to this:</a:t>
            </a:r>
          </a:p>
          <a:p>
            <a:pPr lvl="2"/>
            <a:r>
              <a:rPr lang="en-US" dirty="0"/>
              <a:t>Company description.</a:t>
            </a:r>
          </a:p>
          <a:p>
            <a:pPr lvl="2"/>
            <a:r>
              <a:rPr lang="en-US" dirty="0"/>
              <a:t>Company history.</a:t>
            </a:r>
          </a:p>
          <a:p>
            <a:pPr lvl="2"/>
            <a:r>
              <a:rPr lang="en-US" dirty="0"/>
              <a:t>Mission statement.</a:t>
            </a:r>
          </a:p>
          <a:p>
            <a:pPr lvl="2"/>
            <a:r>
              <a:rPr lang="en-GB" dirty="0"/>
              <a:t>Description of product or service </a:t>
            </a:r>
            <a:r>
              <a:rPr lang="en-GB" b="1" i="1" dirty="0"/>
              <a:t>with focus on the innovative element that makes it relevant in a post-Covid 19 world,</a:t>
            </a:r>
            <a:r>
              <a:rPr lang="en-GB" dirty="0"/>
              <a:t> which may be in its design or delivery and milestones achieved thus far </a:t>
            </a:r>
          </a:p>
          <a:p>
            <a:pPr lvl="2"/>
            <a:r>
              <a:rPr lang="en-US" dirty="0"/>
              <a:t>Legal status and ownership.</a:t>
            </a:r>
          </a:p>
          <a:p>
            <a:pPr lvl="2"/>
            <a:r>
              <a:rPr lang="en-US" dirty="0"/>
              <a:t>Key partnerships (if any). </a:t>
            </a:r>
          </a:p>
        </p:txBody>
      </p:sp>
    </p:spTree>
    <p:extLst>
      <p:ext uri="{BB962C8B-B14F-4D97-AF65-F5344CB8AC3E}">
        <p14:creationId xmlns:p14="http://schemas.microsoft.com/office/powerpoint/2010/main" val="2577739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2: Business Description </a:t>
            </a:r>
            <a:r>
              <a:rPr lang="en-US" sz="2000" dirty="0"/>
              <a:t>(2 of 2)</a:t>
            </a:r>
          </a:p>
        </p:txBody>
      </p:sp>
      <p:sp>
        <p:nvSpPr>
          <p:cNvPr id="7" name="Content Placeholder 6"/>
          <p:cNvSpPr>
            <a:spLocks noGrp="1"/>
          </p:cNvSpPr>
          <p:nvPr>
            <p:ph idx="1"/>
          </p:nvPr>
        </p:nvSpPr>
        <p:spPr>
          <a:xfrm>
            <a:off x="767408" y="1417638"/>
            <a:ext cx="10441160" cy="3701007"/>
          </a:xfrm>
        </p:spPr>
        <p:txBody>
          <a:bodyPr/>
          <a:lstStyle/>
          <a:p>
            <a:pPr marL="256032" indent="-256032">
              <a:buSzPct val="100000"/>
              <a:buNone/>
            </a:pPr>
            <a:r>
              <a:rPr lang="en-US" sz="2400" b="1" dirty="0"/>
              <a:t>Key Insights</a:t>
            </a:r>
          </a:p>
          <a:p>
            <a:pPr marL="256032" indent="-256032">
              <a:buSzPct val="100000"/>
              <a:buFontTx/>
              <a:buChar char="•"/>
            </a:pPr>
            <a:r>
              <a:rPr lang="en-US" sz="2400" dirty="0"/>
              <a:t>While at first glance this section may seem less important than the others, it is extremely important.</a:t>
            </a:r>
          </a:p>
          <a:p>
            <a:pPr marL="256032" indent="-256032">
              <a:buSzPct val="100000"/>
              <a:buFontTx/>
              <a:buChar char="•"/>
            </a:pPr>
            <a:r>
              <a:rPr lang="en-US" sz="2400" dirty="0"/>
              <a:t>It demonstrates to your reader that you know how to translate an idea into a business.</a:t>
            </a:r>
          </a:p>
          <a:p>
            <a:pPr marL="256032" indent="-256032">
              <a:buSzPct val="100000"/>
              <a:buFontTx/>
              <a:buChar char="•"/>
            </a:pPr>
            <a:r>
              <a:rPr lang="en-US" sz="2400" dirty="0"/>
              <a:t>Related to the assessment 2: You need to highlight how your business product or service would incorporate some form of technology </a:t>
            </a:r>
            <a:r>
              <a:rPr lang="en-US" sz="2400" dirty="0">
                <a:solidFill>
                  <a:srgbClr val="FF0000"/>
                </a:solidFill>
              </a:rPr>
              <a:t>e.g. online sales, IT product, offered through on an online platform</a:t>
            </a:r>
          </a:p>
        </p:txBody>
      </p:sp>
    </p:spTree>
    <p:extLst>
      <p:ext uri="{BB962C8B-B14F-4D97-AF65-F5344CB8AC3E}">
        <p14:creationId xmlns:p14="http://schemas.microsoft.com/office/powerpoint/2010/main" val="839275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62074"/>
          </a:xfrm>
        </p:spPr>
        <p:txBody>
          <a:bodyPr/>
          <a:lstStyle/>
          <a:p>
            <a:r>
              <a:rPr lang="en-US" sz="3600" dirty="0"/>
              <a:t>Section 3: Industry Analysis</a:t>
            </a:r>
            <a:endParaRPr lang="en-US" sz="2000" dirty="0"/>
          </a:p>
        </p:txBody>
      </p:sp>
      <p:sp>
        <p:nvSpPr>
          <p:cNvPr id="7" name="Content Placeholder 6"/>
          <p:cNvSpPr>
            <a:spLocks noGrp="1"/>
          </p:cNvSpPr>
          <p:nvPr>
            <p:ph idx="1"/>
          </p:nvPr>
        </p:nvSpPr>
        <p:spPr>
          <a:xfrm>
            <a:off x="767408" y="908720"/>
            <a:ext cx="10657184" cy="4724400"/>
          </a:xfrm>
        </p:spPr>
        <p:txBody>
          <a:bodyPr/>
          <a:lstStyle/>
          <a:p>
            <a:pPr marL="256032" indent="-256032">
              <a:buSzPct val="100000"/>
            </a:pPr>
            <a:r>
              <a:rPr lang="en-US" sz="2400" dirty="0"/>
              <a:t>Industry Analysis</a:t>
            </a:r>
          </a:p>
          <a:p>
            <a:pPr marL="740664" lvl="1"/>
            <a:r>
              <a:rPr lang="en-US" sz="2400" dirty="0"/>
              <a:t>This section should begin by describing the industry the business will enter in terms of its size, growth rate, and sales projections.</a:t>
            </a:r>
          </a:p>
          <a:p>
            <a:pPr marL="740664" lvl="1"/>
            <a:r>
              <a:rPr lang="en-US" sz="2400" dirty="0"/>
              <a:t>Items to include in this section:</a:t>
            </a:r>
          </a:p>
          <a:p>
            <a:pPr lvl="2"/>
            <a:r>
              <a:rPr lang="en-US" dirty="0"/>
              <a:t>Industry size, growth rate, and sales projections.</a:t>
            </a:r>
          </a:p>
          <a:p>
            <a:pPr lvl="2"/>
            <a:r>
              <a:rPr lang="en-US" dirty="0"/>
              <a:t>Industry structure.</a:t>
            </a:r>
          </a:p>
          <a:p>
            <a:pPr lvl="2"/>
            <a:r>
              <a:rPr lang="en-US" dirty="0"/>
              <a:t>Nature of participants.</a:t>
            </a:r>
          </a:p>
          <a:p>
            <a:pPr lvl="2"/>
            <a:r>
              <a:rPr lang="en-US" dirty="0"/>
              <a:t>Key success factors.</a:t>
            </a:r>
          </a:p>
          <a:p>
            <a:pPr lvl="2"/>
            <a:r>
              <a:rPr lang="en-US" dirty="0"/>
              <a:t>Industry trends.</a:t>
            </a:r>
          </a:p>
          <a:p>
            <a:pPr lvl="2"/>
            <a:r>
              <a:rPr lang="en-US" dirty="0"/>
              <a:t>Long-term prospects.</a:t>
            </a:r>
          </a:p>
          <a:p>
            <a:pPr lvl="2"/>
            <a:r>
              <a:rPr lang="en-US" dirty="0">
                <a:solidFill>
                  <a:srgbClr val="FF0000"/>
                </a:solidFill>
              </a:rPr>
              <a:t>More specific guided would be provided in the second session</a:t>
            </a:r>
          </a:p>
        </p:txBody>
      </p:sp>
    </p:spTree>
    <p:extLst>
      <p:ext uri="{BB962C8B-B14F-4D97-AF65-F5344CB8AC3E}">
        <p14:creationId xmlns:p14="http://schemas.microsoft.com/office/powerpoint/2010/main" val="1042715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62074"/>
          </a:xfrm>
        </p:spPr>
        <p:txBody>
          <a:bodyPr/>
          <a:lstStyle/>
          <a:p>
            <a:r>
              <a:rPr lang="en-US" sz="3600" dirty="0"/>
              <a:t>Section 4: Operations Plan </a:t>
            </a:r>
            <a:r>
              <a:rPr lang="en-US" sz="2000" dirty="0"/>
              <a:t>(1 of 2)</a:t>
            </a:r>
          </a:p>
        </p:txBody>
      </p:sp>
      <p:sp>
        <p:nvSpPr>
          <p:cNvPr id="7" name="Content Placeholder 6"/>
          <p:cNvSpPr>
            <a:spLocks noGrp="1"/>
          </p:cNvSpPr>
          <p:nvPr>
            <p:ph idx="1"/>
          </p:nvPr>
        </p:nvSpPr>
        <p:spPr>
          <a:xfrm>
            <a:off x="911424" y="1028700"/>
            <a:ext cx="10585176" cy="4800600"/>
          </a:xfrm>
        </p:spPr>
        <p:txBody>
          <a:bodyPr/>
          <a:lstStyle/>
          <a:p>
            <a:pPr marL="256032" indent="-256032">
              <a:buSzPct val="100000"/>
            </a:pPr>
            <a:r>
              <a:rPr lang="en-US" sz="2400" dirty="0"/>
              <a:t>Operations Plan</a:t>
            </a:r>
          </a:p>
          <a:p>
            <a:pPr marL="740664" lvl="1" indent="-283464">
              <a:buFont typeface="Arial" panose="020B0604020202020204" pitchFamily="34" charset="0"/>
              <a:buChar char="‒"/>
            </a:pPr>
            <a:r>
              <a:rPr lang="en-US" sz="2400" dirty="0"/>
              <a:t>Outlines how your business </a:t>
            </a:r>
            <a:r>
              <a:rPr lang="en-US" sz="2400" b="1" dirty="0"/>
              <a:t>will be run and how your product or service will be produced.</a:t>
            </a:r>
          </a:p>
          <a:p>
            <a:pPr marL="740664" lvl="1" indent="-283464">
              <a:buFont typeface="Arial" panose="020B0604020202020204" pitchFamily="34" charset="0"/>
              <a:buChar char="‒"/>
            </a:pPr>
            <a:r>
              <a:rPr lang="en-US" sz="2400" dirty="0"/>
              <a:t>A useful way to illustrate how your business will be run is to describe it in terms of </a:t>
            </a:r>
            <a:r>
              <a:rPr lang="en-US" altLang="en-US" sz="2400" dirty="0"/>
              <a:t>“</a:t>
            </a:r>
            <a:r>
              <a:rPr lang="en-US" sz="2400" dirty="0"/>
              <a:t>backstage</a:t>
            </a:r>
            <a:r>
              <a:rPr lang="en-US" altLang="en-US" sz="2400" dirty="0"/>
              <a:t>”</a:t>
            </a:r>
            <a:r>
              <a:rPr lang="en-US" sz="2400" dirty="0"/>
              <a:t> (unseen to the customer) and </a:t>
            </a:r>
            <a:r>
              <a:rPr lang="en-US" altLang="en-US" sz="2400" dirty="0"/>
              <a:t>“</a:t>
            </a:r>
            <a:r>
              <a:rPr lang="en-US" sz="2400" dirty="0"/>
              <a:t>front stage</a:t>
            </a:r>
            <a:r>
              <a:rPr lang="en-US" altLang="en-US" sz="2400" dirty="0"/>
              <a:t>”</a:t>
            </a:r>
            <a:r>
              <a:rPr lang="en-US" sz="2400" dirty="0"/>
              <a:t> (seen by the customer) activities.</a:t>
            </a:r>
          </a:p>
          <a:p>
            <a:pPr marL="740664" lvl="1" indent="-283464">
              <a:buFont typeface="Arial" panose="020B0604020202020204" pitchFamily="34" charset="0"/>
              <a:buChar char="‒"/>
            </a:pPr>
            <a:r>
              <a:rPr lang="en-US" sz="2400" dirty="0"/>
              <a:t>Items to include in this section:</a:t>
            </a:r>
          </a:p>
          <a:p>
            <a:pPr lvl="2"/>
            <a:r>
              <a:rPr lang="en-US" dirty="0"/>
              <a:t>General approach to operations.</a:t>
            </a:r>
          </a:p>
          <a:p>
            <a:pPr lvl="2"/>
            <a:r>
              <a:rPr lang="en-US" dirty="0"/>
              <a:t>Business location.</a:t>
            </a:r>
          </a:p>
          <a:p>
            <a:pPr lvl="2"/>
            <a:r>
              <a:rPr lang="en-US" dirty="0"/>
              <a:t>Facilities and equipment.</a:t>
            </a:r>
          </a:p>
        </p:txBody>
      </p:sp>
    </p:spTree>
    <p:extLst>
      <p:ext uri="{BB962C8B-B14F-4D97-AF65-F5344CB8AC3E}">
        <p14:creationId xmlns:p14="http://schemas.microsoft.com/office/powerpoint/2010/main" val="4009313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1143000"/>
          </a:xfrm>
        </p:spPr>
        <p:txBody>
          <a:bodyPr wrap="square" anchor="ctr">
            <a:normAutofit/>
          </a:bodyPr>
          <a:lstStyle/>
          <a:p>
            <a:r>
              <a:rPr lang="en-US" dirty="0"/>
              <a:t>Section 4: Operations Plan (2 of 2)</a:t>
            </a:r>
          </a:p>
        </p:txBody>
      </p:sp>
      <p:sp>
        <p:nvSpPr>
          <p:cNvPr id="7" name="Content Placeholder 6"/>
          <p:cNvSpPr>
            <a:spLocks noGrp="1"/>
          </p:cNvSpPr>
          <p:nvPr>
            <p:ph sz="half" idx="1"/>
          </p:nvPr>
        </p:nvSpPr>
        <p:spPr>
          <a:xfrm>
            <a:off x="609600" y="1600201"/>
            <a:ext cx="5384800" cy="3989040"/>
          </a:xfrm>
        </p:spPr>
        <p:txBody>
          <a:bodyPr wrap="square" anchor="t">
            <a:normAutofit fontScale="92500" lnSpcReduction="20000"/>
          </a:bodyPr>
          <a:lstStyle/>
          <a:p>
            <a:pPr marL="256032" indent="-256032">
              <a:buSzPct val="100000"/>
              <a:buNone/>
            </a:pPr>
            <a:r>
              <a:rPr lang="en-US" b="1" dirty="0"/>
              <a:t>Key Insights</a:t>
            </a:r>
          </a:p>
          <a:p>
            <a:pPr marL="256032" indent="-256032">
              <a:buSzPct val="100000"/>
              <a:buFontTx/>
              <a:buChar char="•"/>
            </a:pPr>
            <a:r>
              <a:rPr lang="en-US" dirty="0"/>
              <a:t>Your must strike a careful balance between adequately describing this topic and providing too much detail.</a:t>
            </a:r>
          </a:p>
          <a:p>
            <a:pPr marL="256032" indent="-256032">
              <a:buSzPct val="100000"/>
              <a:buFontTx/>
              <a:buChar char="•"/>
            </a:pPr>
            <a:r>
              <a:rPr lang="en-US" dirty="0"/>
              <a:t>As a result, it is best to keep this section short and crisp.</a:t>
            </a:r>
          </a:p>
          <a:p>
            <a:pPr marL="256032" indent="-256032">
              <a:buSzPct val="100000"/>
              <a:buFontTx/>
              <a:buChar char="•"/>
            </a:pPr>
            <a:r>
              <a:rPr lang="en-US" b="1" dirty="0">
                <a:solidFill>
                  <a:srgbClr val="FF0000"/>
                </a:solidFill>
              </a:rPr>
              <a:t>This where you tell us how technology would be incorporated into your product or service</a:t>
            </a:r>
          </a:p>
          <a:p>
            <a:pPr marL="256032" indent="-256032">
              <a:buSzPct val="100000"/>
              <a:buFontTx/>
              <a:buChar char="•"/>
            </a:pPr>
            <a:endParaRPr lang="en-US" dirty="0"/>
          </a:p>
        </p:txBody>
      </p:sp>
      <p:pic>
        <p:nvPicPr>
          <p:cNvPr id="3" name="Picture 2" descr="A screenshot of a cell phone&#10;&#10;Description automatically generated">
            <a:extLst>
              <a:ext uri="{FF2B5EF4-FFF2-40B4-BE49-F238E27FC236}">
                <a16:creationId xmlns:a16="http://schemas.microsoft.com/office/drawing/2014/main" id="{47B4425D-6403-5F48-A3A5-69859C5A42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093" y="1600201"/>
            <a:ext cx="5097814" cy="3989040"/>
          </a:xfrm>
          <a:prstGeom prst="rect">
            <a:avLst/>
          </a:prstGeom>
          <a:noFill/>
        </p:spPr>
      </p:pic>
      <p:sp>
        <p:nvSpPr>
          <p:cNvPr id="12" name="Date Placeholder 4">
            <a:extLst>
              <a:ext uri="{FF2B5EF4-FFF2-40B4-BE49-F238E27FC236}">
                <a16:creationId xmlns:a16="http://schemas.microsoft.com/office/drawing/2014/main" id="{9892BDDE-B6ED-46F9-A1EE-7109A16D78B1}"/>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18/12/2024</a:t>
            </a:fld>
            <a:endParaRPr lang="en-GB" altLang="en-US"/>
          </a:p>
        </p:txBody>
      </p:sp>
      <p:sp>
        <p:nvSpPr>
          <p:cNvPr id="14" name="Slide Number Placeholder 5">
            <a:extLst>
              <a:ext uri="{FF2B5EF4-FFF2-40B4-BE49-F238E27FC236}">
                <a16:creationId xmlns:a16="http://schemas.microsoft.com/office/drawing/2014/main" id="{AC8F8972-0977-41BE-BF9C-A943C0BE9710}"/>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16</a:t>
            </a:fld>
            <a:endParaRPr lang="en-GB" altLang="en-US"/>
          </a:p>
        </p:txBody>
      </p:sp>
    </p:spTree>
    <p:extLst>
      <p:ext uri="{BB962C8B-B14F-4D97-AF65-F5344CB8AC3E}">
        <p14:creationId xmlns:p14="http://schemas.microsoft.com/office/powerpoint/2010/main" val="2065446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5: Management Team and Company Structure </a:t>
            </a:r>
            <a:r>
              <a:rPr lang="en-US" sz="2000" dirty="0"/>
              <a:t>(1 of 2)</a:t>
            </a:r>
            <a:endParaRPr lang="en-US" sz="1200" dirty="0"/>
          </a:p>
        </p:txBody>
      </p:sp>
      <p:sp>
        <p:nvSpPr>
          <p:cNvPr id="7" name="Content Placeholder 6"/>
          <p:cNvSpPr>
            <a:spLocks noGrp="1"/>
          </p:cNvSpPr>
          <p:nvPr>
            <p:ph idx="1"/>
          </p:nvPr>
        </p:nvSpPr>
        <p:spPr>
          <a:xfrm>
            <a:off x="971201" y="1484784"/>
            <a:ext cx="10585176" cy="4104456"/>
          </a:xfrm>
        </p:spPr>
        <p:txBody>
          <a:bodyPr/>
          <a:lstStyle/>
          <a:p>
            <a:pPr>
              <a:buSzPct val="100000"/>
            </a:pPr>
            <a:r>
              <a:rPr lang="en-US" sz="2400" dirty="0"/>
              <a:t>Management Team and Company Structure</a:t>
            </a:r>
          </a:p>
          <a:p>
            <a:pPr marL="740664" lvl="1" indent="-283464">
              <a:buFont typeface="Arial" panose="020B0604020202020204" pitchFamily="34" charset="0"/>
              <a:buChar char="‒"/>
            </a:pPr>
            <a:r>
              <a:rPr lang="en-US" sz="2400" dirty="0"/>
              <a:t>The management team of a new venture typically consists of the founder or founders and a handful of key management personnel.</a:t>
            </a:r>
          </a:p>
          <a:p>
            <a:pPr marL="740664" lvl="1" indent="-283464">
              <a:buFont typeface="Arial" panose="020B0604020202020204" pitchFamily="34" charset="0"/>
              <a:buChar char="‒"/>
            </a:pPr>
            <a:r>
              <a:rPr lang="en-US" sz="2400" dirty="0"/>
              <a:t>Items to include in this section:</a:t>
            </a:r>
          </a:p>
          <a:p>
            <a:pPr lvl="2"/>
            <a:r>
              <a:rPr lang="en-US" dirty="0"/>
              <a:t>Management team.</a:t>
            </a:r>
          </a:p>
          <a:p>
            <a:pPr lvl="2"/>
            <a:r>
              <a:rPr lang="en-US" dirty="0"/>
              <a:t>Board of directors (if you have one).</a:t>
            </a:r>
          </a:p>
          <a:p>
            <a:pPr lvl="2"/>
            <a:r>
              <a:rPr lang="en-US" dirty="0"/>
              <a:t>Board of advisors (if you have one).</a:t>
            </a:r>
          </a:p>
          <a:p>
            <a:pPr lvl="2"/>
            <a:r>
              <a:rPr lang="en-US" dirty="0"/>
              <a:t>Company structure.</a:t>
            </a:r>
          </a:p>
        </p:txBody>
      </p:sp>
    </p:spTree>
    <p:extLst>
      <p:ext uri="{BB962C8B-B14F-4D97-AF65-F5344CB8AC3E}">
        <p14:creationId xmlns:p14="http://schemas.microsoft.com/office/powerpoint/2010/main" val="3985163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1" y="273050"/>
            <a:ext cx="4011084" cy="1162050"/>
          </a:xfrm>
        </p:spPr>
        <p:txBody>
          <a:bodyPr wrap="square" anchor="b">
            <a:normAutofit/>
          </a:bodyPr>
          <a:lstStyle/>
          <a:p>
            <a:r>
              <a:rPr lang="en-US"/>
              <a:t>Section 5: Management Team and Company Structure (2 of 2)</a:t>
            </a:r>
          </a:p>
        </p:txBody>
      </p:sp>
      <p:pic>
        <p:nvPicPr>
          <p:cNvPr id="4" name="Picture 3" descr="A group of people posing for a photo&#10;&#10;Description automatically generated">
            <a:extLst>
              <a:ext uri="{FF2B5EF4-FFF2-40B4-BE49-F238E27FC236}">
                <a16:creationId xmlns:a16="http://schemas.microsoft.com/office/drawing/2014/main" id="{AF15CF6D-48E5-8D45-B0D8-3311128634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7888" y="980728"/>
            <a:ext cx="6768752" cy="4484264"/>
          </a:xfrm>
          <a:prstGeom prst="rect">
            <a:avLst/>
          </a:prstGeom>
          <a:noFill/>
        </p:spPr>
      </p:pic>
      <p:sp>
        <p:nvSpPr>
          <p:cNvPr id="7" name="Content Placeholder 6"/>
          <p:cNvSpPr>
            <a:spLocks noGrp="1"/>
          </p:cNvSpPr>
          <p:nvPr>
            <p:ph type="body" sz="half" idx="2"/>
          </p:nvPr>
        </p:nvSpPr>
        <p:spPr>
          <a:xfrm>
            <a:off x="609600" y="1435101"/>
            <a:ext cx="4478287" cy="4029891"/>
          </a:xfrm>
        </p:spPr>
        <p:txBody>
          <a:bodyPr wrap="square" anchor="t">
            <a:normAutofit lnSpcReduction="10000"/>
          </a:bodyPr>
          <a:lstStyle/>
          <a:p>
            <a:pPr marL="256032" indent="-256032">
              <a:buSzPct val="100000"/>
              <a:buNone/>
            </a:pPr>
            <a:r>
              <a:rPr lang="en-US" sz="2000" b="1" dirty="0"/>
              <a:t>Key Insights</a:t>
            </a:r>
          </a:p>
          <a:p>
            <a:pPr marL="256032" indent="-256032">
              <a:buSzPct val="100000"/>
              <a:buFontTx/>
              <a:buChar char="•"/>
            </a:pPr>
            <a:r>
              <a:rPr lang="en-US" sz="2000" dirty="0"/>
              <a:t>This is a critical section of a business plan.</a:t>
            </a:r>
          </a:p>
          <a:p>
            <a:pPr marL="256032" indent="-256032">
              <a:buSzPct val="100000"/>
              <a:buFontTx/>
              <a:buChar char="•"/>
            </a:pPr>
            <a:r>
              <a:rPr lang="en-US" sz="2000" dirty="0"/>
              <a:t>Many investors and others who read the business plan look first at the executive summary and then go directly to the management team section to assess the strength of the people starting the firm.</a:t>
            </a:r>
          </a:p>
          <a:p>
            <a:pPr marL="256032" indent="-256032">
              <a:buSzPct val="100000"/>
              <a:buFontTx/>
              <a:buChar char="•"/>
            </a:pPr>
            <a:r>
              <a:rPr lang="en-US" sz="2000" b="1" dirty="0">
                <a:solidFill>
                  <a:srgbClr val="FF0000"/>
                </a:solidFill>
              </a:rPr>
              <a:t>The profiles should illustrate why everyone is qualified and will uniquely contribute to the success of the firm. </a:t>
            </a:r>
          </a:p>
          <a:p>
            <a:pPr marL="256032" indent="-256032">
              <a:buSzPct val="100000"/>
              <a:buFontTx/>
              <a:buChar char="•"/>
            </a:pPr>
            <a:endParaRPr lang="en-US" dirty="0"/>
          </a:p>
        </p:txBody>
      </p:sp>
      <p:sp>
        <p:nvSpPr>
          <p:cNvPr id="12" name="Date Placeholder 4">
            <a:extLst>
              <a:ext uri="{FF2B5EF4-FFF2-40B4-BE49-F238E27FC236}">
                <a16:creationId xmlns:a16="http://schemas.microsoft.com/office/drawing/2014/main" id="{53FAA924-32B5-486F-A2C4-C9697F60C187}"/>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18/12/2024</a:t>
            </a:fld>
            <a:endParaRPr lang="en-GB" altLang="en-US"/>
          </a:p>
        </p:txBody>
      </p:sp>
      <p:sp>
        <p:nvSpPr>
          <p:cNvPr id="14" name="Slide Number Placeholder 5">
            <a:extLst>
              <a:ext uri="{FF2B5EF4-FFF2-40B4-BE49-F238E27FC236}">
                <a16:creationId xmlns:a16="http://schemas.microsoft.com/office/drawing/2014/main" id="{C44EDC4B-DDA3-4118-B474-64E88EA5177C}"/>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18</a:t>
            </a:fld>
            <a:endParaRPr lang="en-GB" altLang="en-US"/>
          </a:p>
        </p:txBody>
      </p:sp>
    </p:spTree>
    <p:extLst>
      <p:ext uri="{BB962C8B-B14F-4D97-AF65-F5344CB8AC3E}">
        <p14:creationId xmlns:p14="http://schemas.microsoft.com/office/powerpoint/2010/main" val="444951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6: Marketing Plan </a:t>
            </a:r>
            <a:r>
              <a:rPr lang="en-US" sz="2000" dirty="0"/>
              <a:t>(1 of 2)</a:t>
            </a:r>
          </a:p>
        </p:txBody>
      </p:sp>
      <p:sp>
        <p:nvSpPr>
          <p:cNvPr id="7" name="Content Placeholder 6"/>
          <p:cNvSpPr>
            <a:spLocks noGrp="1"/>
          </p:cNvSpPr>
          <p:nvPr>
            <p:ph idx="1"/>
          </p:nvPr>
        </p:nvSpPr>
        <p:spPr>
          <a:xfrm>
            <a:off x="1019436" y="1398293"/>
            <a:ext cx="10153128" cy="3886200"/>
          </a:xfrm>
        </p:spPr>
        <p:txBody>
          <a:bodyPr/>
          <a:lstStyle/>
          <a:p>
            <a:pPr marL="256032" indent="-256032">
              <a:buSzPct val="100000"/>
            </a:pPr>
            <a:r>
              <a:rPr lang="en-US" sz="2400" dirty="0"/>
              <a:t>Marketing Plan</a:t>
            </a:r>
          </a:p>
          <a:p>
            <a:pPr marL="740664" lvl="1" indent="-283464">
              <a:buFont typeface="Arial" panose="020B0604020202020204" pitchFamily="34" charset="0"/>
              <a:buChar char="‒"/>
            </a:pPr>
            <a:r>
              <a:rPr lang="en-US" sz="2400" dirty="0"/>
              <a:t>The marketing plan focuses on how the business will market and sell its product or service.</a:t>
            </a:r>
          </a:p>
          <a:p>
            <a:pPr marL="740664" lvl="1" indent="-283464">
              <a:buFont typeface="Arial" panose="020B0604020202020204" pitchFamily="34" charset="0"/>
              <a:buChar char="‒"/>
            </a:pPr>
            <a:r>
              <a:rPr lang="en-US" sz="2400" dirty="0"/>
              <a:t>Items to include in this section:</a:t>
            </a:r>
          </a:p>
          <a:p>
            <a:pPr lvl="2"/>
            <a:r>
              <a:rPr lang="en-US" dirty="0"/>
              <a:t>Overall marketing strategy.</a:t>
            </a:r>
          </a:p>
          <a:p>
            <a:pPr lvl="2"/>
            <a:r>
              <a:rPr lang="en-US" dirty="0"/>
              <a:t>Product, price, promotions, and distribution.</a:t>
            </a:r>
          </a:p>
          <a:p>
            <a:pPr lvl="2"/>
            <a:r>
              <a:rPr lang="en-US" dirty="0"/>
              <a:t>Sales process (or cycle).</a:t>
            </a:r>
          </a:p>
          <a:p>
            <a:pPr lvl="2"/>
            <a:r>
              <a:rPr lang="en-US" dirty="0"/>
              <a:t>Sales tactics.</a:t>
            </a:r>
          </a:p>
        </p:txBody>
      </p:sp>
    </p:spTree>
    <p:extLst>
      <p:ext uri="{BB962C8B-B14F-4D97-AF65-F5344CB8AC3E}">
        <p14:creationId xmlns:p14="http://schemas.microsoft.com/office/powerpoint/2010/main" val="463387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6: Marketing Plan </a:t>
            </a:r>
            <a:r>
              <a:rPr lang="en-US" sz="2000" dirty="0"/>
              <a:t>(2 of 2)</a:t>
            </a:r>
          </a:p>
        </p:txBody>
      </p:sp>
      <p:sp>
        <p:nvSpPr>
          <p:cNvPr id="7" name="Content Placeholder 6"/>
          <p:cNvSpPr>
            <a:spLocks noGrp="1"/>
          </p:cNvSpPr>
          <p:nvPr>
            <p:ph idx="1"/>
          </p:nvPr>
        </p:nvSpPr>
        <p:spPr>
          <a:xfrm>
            <a:off x="1235460" y="1628800"/>
            <a:ext cx="9721080" cy="4038600"/>
          </a:xfrm>
        </p:spPr>
        <p:txBody>
          <a:bodyPr/>
          <a:lstStyle/>
          <a:p>
            <a:pPr marL="256032" indent="-256032">
              <a:buSzPct val="100000"/>
              <a:buNone/>
            </a:pPr>
            <a:r>
              <a:rPr lang="en-US" sz="2400" b="1" dirty="0"/>
              <a:t>Key Insights</a:t>
            </a:r>
          </a:p>
          <a:p>
            <a:pPr marL="256032" indent="-256032">
              <a:buSzPct val="100000"/>
              <a:buFontTx/>
              <a:buChar char="•"/>
            </a:pPr>
            <a:r>
              <a:rPr lang="en-US" sz="2400" dirty="0"/>
              <a:t>The best way to describe a start-up</a:t>
            </a:r>
            <a:r>
              <a:rPr lang="en-US" altLang="en-US" sz="2400" dirty="0"/>
              <a:t>’</a:t>
            </a:r>
            <a:r>
              <a:rPr lang="en-US" sz="2400" dirty="0"/>
              <a:t>s marketing plan is to start by articulating its marketing strategy, positioning, and points of differentiation, and then talk about how these overall aspects of the plan will be supported by price, promotional mix, and distribution strategy.</a:t>
            </a:r>
          </a:p>
          <a:p>
            <a:pPr marL="256032" indent="-256032">
              <a:buSzPct val="100000"/>
              <a:buFontTx/>
              <a:buChar char="•"/>
            </a:pPr>
            <a:r>
              <a:rPr lang="en-US" sz="2400" dirty="0"/>
              <a:t>It</a:t>
            </a:r>
            <a:r>
              <a:rPr lang="en-US" altLang="en-US" sz="2400" dirty="0"/>
              <a:t>’</a:t>
            </a:r>
            <a:r>
              <a:rPr lang="en-US" sz="2400" dirty="0"/>
              <a:t>s also important to discuss the company sales process.</a:t>
            </a:r>
          </a:p>
        </p:txBody>
      </p:sp>
    </p:spTree>
    <p:extLst>
      <p:ext uri="{BB962C8B-B14F-4D97-AF65-F5344CB8AC3E}">
        <p14:creationId xmlns:p14="http://schemas.microsoft.com/office/powerpoint/2010/main" val="670103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7: Financial Projections </a:t>
            </a:r>
            <a:r>
              <a:rPr lang="en-US" sz="2000" dirty="0"/>
              <a:t>(1 of 2)</a:t>
            </a:r>
          </a:p>
        </p:txBody>
      </p:sp>
      <p:sp>
        <p:nvSpPr>
          <p:cNvPr id="7" name="Content Placeholder 6"/>
          <p:cNvSpPr>
            <a:spLocks noGrp="1"/>
          </p:cNvSpPr>
          <p:nvPr>
            <p:ph idx="1"/>
          </p:nvPr>
        </p:nvSpPr>
        <p:spPr>
          <a:xfrm>
            <a:off x="911424" y="1268760"/>
            <a:ext cx="9865096" cy="4648200"/>
          </a:xfrm>
        </p:spPr>
        <p:txBody>
          <a:bodyPr/>
          <a:lstStyle/>
          <a:p>
            <a:pPr marL="256032" indent="-256032">
              <a:buSzPct val="100000"/>
            </a:pPr>
            <a:r>
              <a:rPr lang="en-US" sz="2400" dirty="0"/>
              <a:t>Financial Projections</a:t>
            </a:r>
          </a:p>
          <a:p>
            <a:pPr marL="740664" lvl="1"/>
            <a:r>
              <a:rPr lang="en-US" sz="2400" dirty="0"/>
              <a:t>The final section of a business plan presents a firm</a:t>
            </a:r>
            <a:r>
              <a:rPr lang="en-US" altLang="en-US" sz="2400" dirty="0"/>
              <a:t>’</a:t>
            </a:r>
            <a:r>
              <a:rPr lang="en-US" sz="2400" dirty="0"/>
              <a:t>s pro forma (or projected) financial projections.</a:t>
            </a:r>
          </a:p>
          <a:p>
            <a:pPr marL="740664" lvl="1"/>
            <a:r>
              <a:rPr lang="en-US" sz="2400" dirty="0"/>
              <a:t>Items to include in this section:</a:t>
            </a:r>
          </a:p>
          <a:p>
            <a:pPr lvl="2"/>
            <a:r>
              <a:rPr lang="en-US" dirty="0"/>
              <a:t>Sources and uses of funds statement.</a:t>
            </a:r>
          </a:p>
          <a:p>
            <a:pPr lvl="2"/>
            <a:r>
              <a:rPr lang="en-US" dirty="0"/>
              <a:t>Assumptions sheet.</a:t>
            </a:r>
          </a:p>
          <a:p>
            <a:pPr lvl="2"/>
            <a:r>
              <a:rPr lang="en-US" dirty="0"/>
              <a:t>Pro forma income statements.</a:t>
            </a:r>
          </a:p>
          <a:p>
            <a:pPr lvl="2"/>
            <a:r>
              <a:rPr lang="en-US" dirty="0"/>
              <a:t>Pro forma balance sheets.</a:t>
            </a:r>
          </a:p>
          <a:p>
            <a:pPr lvl="2"/>
            <a:r>
              <a:rPr lang="en-US" dirty="0"/>
              <a:t>Pro forma cash flows.</a:t>
            </a:r>
          </a:p>
          <a:p>
            <a:pPr lvl="2"/>
            <a:r>
              <a:rPr lang="en-US" dirty="0"/>
              <a:t>Ratio analysis.</a:t>
            </a:r>
          </a:p>
        </p:txBody>
      </p:sp>
      <p:sp>
        <p:nvSpPr>
          <p:cNvPr id="2" name="Right Brace 1">
            <a:extLst>
              <a:ext uri="{FF2B5EF4-FFF2-40B4-BE49-F238E27FC236}">
                <a16:creationId xmlns:a16="http://schemas.microsoft.com/office/drawing/2014/main" id="{EDBFAA0E-2F22-8A4C-AC43-B385B0A5341F}"/>
              </a:ext>
            </a:extLst>
          </p:cNvPr>
          <p:cNvSpPr/>
          <p:nvPr/>
        </p:nvSpPr>
        <p:spPr>
          <a:xfrm>
            <a:off x="6600056" y="3645024"/>
            <a:ext cx="288032" cy="1440160"/>
          </a:xfrm>
          <a:prstGeom prst="righ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sp>
        <p:nvSpPr>
          <p:cNvPr id="3" name="TextBox 2">
            <a:extLst>
              <a:ext uri="{FF2B5EF4-FFF2-40B4-BE49-F238E27FC236}">
                <a16:creationId xmlns:a16="http://schemas.microsoft.com/office/drawing/2014/main" id="{4A17F640-B570-594A-B5AF-E985E290A584}"/>
              </a:ext>
            </a:extLst>
          </p:cNvPr>
          <p:cNvSpPr txBox="1"/>
          <p:nvPr/>
        </p:nvSpPr>
        <p:spPr>
          <a:xfrm>
            <a:off x="7363472" y="4180438"/>
            <a:ext cx="2937664" cy="369332"/>
          </a:xfrm>
          <a:prstGeom prst="rect">
            <a:avLst/>
          </a:prstGeom>
          <a:noFill/>
        </p:spPr>
        <p:txBody>
          <a:bodyPr wrap="none" rtlCol="0">
            <a:spAutoFit/>
          </a:bodyPr>
          <a:lstStyle/>
          <a:p>
            <a:r>
              <a:rPr lang="en-US" dirty="0">
                <a:solidFill>
                  <a:srgbClr val="FF0000"/>
                </a:solidFill>
              </a:rPr>
              <a:t>We covered this in week 5 </a:t>
            </a:r>
          </a:p>
        </p:txBody>
      </p:sp>
    </p:spTree>
    <p:extLst>
      <p:ext uri="{BB962C8B-B14F-4D97-AF65-F5344CB8AC3E}">
        <p14:creationId xmlns:p14="http://schemas.microsoft.com/office/powerpoint/2010/main" val="1537334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1143000"/>
          </a:xfrm>
        </p:spPr>
        <p:txBody>
          <a:bodyPr wrap="square" anchor="ctr">
            <a:normAutofit/>
          </a:bodyPr>
          <a:lstStyle/>
          <a:p>
            <a:r>
              <a:rPr lang="en-US" dirty="0"/>
              <a:t>Section 7: Financial Projections (2 of 2)</a:t>
            </a:r>
          </a:p>
        </p:txBody>
      </p:sp>
      <p:sp>
        <p:nvSpPr>
          <p:cNvPr id="7" name="Content Placeholder 6"/>
          <p:cNvSpPr>
            <a:spLocks noGrp="1"/>
          </p:cNvSpPr>
          <p:nvPr>
            <p:ph sz="half" idx="1"/>
          </p:nvPr>
        </p:nvSpPr>
        <p:spPr>
          <a:xfrm>
            <a:off x="609600" y="1600201"/>
            <a:ext cx="5384800" cy="3989040"/>
          </a:xfrm>
        </p:spPr>
        <p:txBody>
          <a:bodyPr wrap="square" anchor="t">
            <a:normAutofit/>
          </a:bodyPr>
          <a:lstStyle/>
          <a:p>
            <a:pPr marL="256032" indent="-256032">
              <a:buSzPct val="100000"/>
              <a:buNone/>
            </a:pPr>
            <a:r>
              <a:rPr lang="en-US" b="1" dirty="0"/>
              <a:t>Key Insights</a:t>
            </a:r>
          </a:p>
          <a:p>
            <a:pPr marL="256032" indent="-256032">
              <a:buSzPct val="100000"/>
              <a:buFontTx/>
              <a:buChar char="•"/>
            </a:pPr>
            <a:r>
              <a:rPr lang="en-US" dirty="0"/>
              <a:t>Having completed the earlier sections of the plan, it</a:t>
            </a:r>
            <a:r>
              <a:rPr lang="en-US" altLang="en-US" dirty="0"/>
              <a:t>’</a:t>
            </a:r>
            <a:r>
              <a:rPr lang="en-US" dirty="0"/>
              <a:t>s easy to see why the financial projections come last.</a:t>
            </a:r>
          </a:p>
          <a:p>
            <a:pPr marL="256032" indent="-256032">
              <a:buSzPct val="100000"/>
              <a:buFontTx/>
              <a:buChar char="•"/>
            </a:pPr>
            <a:r>
              <a:rPr lang="en-US" dirty="0"/>
              <a:t>They take the plans you</a:t>
            </a:r>
            <a:r>
              <a:rPr lang="en-US" altLang="en-US" dirty="0"/>
              <a:t>’</a:t>
            </a:r>
            <a:r>
              <a:rPr lang="en-US" dirty="0"/>
              <a:t>ve developed and express them in financial terms.</a:t>
            </a:r>
          </a:p>
          <a:p>
            <a:pPr marL="256032" indent="-256032">
              <a:buSzPct val="100000"/>
              <a:buFontTx/>
              <a:buChar char="•"/>
            </a:pPr>
            <a:endParaRPr lang="en-US" dirty="0"/>
          </a:p>
        </p:txBody>
      </p:sp>
      <p:pic>
        <p:nvPicPr>
          <p:cNvPr id="3" name="Picture 2" descr="A picture containing table&#10;&#10;Description automatically generated">
            <a:extLst>
              <a:ext uri="{FF2B5EF4-FFF2-40B4-BE49-F238E27FC236}">
                <a16:creationId xmlns:a16="http://schemas.microsoft.com/office/drawing/2014/main" id="{97981660-5EFE-8349-84E7-3B5A81F7351F}"/>
              </a:ext>
            </a:extLst>
          </p:cNvPr>
          <p:cNvPicPr>
            <a:picLocks noChangeAspect="1"/>
          </p:cNvPicPr>
          <p:nvPr/>
        </p:nvPicPr>
        <p:blipFill rotWithShape="1">
          <a:blip r:embed="rId2">
            <a:extLst>
              <a:ext uri="{28A0092B-C50C-407E-A947-70E740481C1C}">
                <a14:useLocalDpi xmlns:a14="http://schemas.microsoft.com/office/drawing/2010/main" val="0"/>
              </a:ext>
            </a:extLst>
          </a:blip>
          <a:srcRect l="12740" r="7617" b="2"/>
          <a:stretch/>
        </p:blipFill>
        <p:spPr>
          <a:xfrm>
            <a:off x="6197600" y="1600201"/>
            <a:ext cx="5384800" cy="3989040"/>
          </a:xfrm>
          <a:prstGeom prst="rect">
            <a:avLst/>
          </a:prstGeom>
          <a:noFill/>
        </p:spPr>
      </p:pic>
      <p:sp>
        <p:nvSpPr>
          <p:cNvPr id="12" name="Date Placeholder 4">
            <a:extLst>
              <a:ext uri="{FF2B5EF4-FFF2-40B4-BE49-F238E27FC236}">
                <a16:creationId xmlns:a16="http://schemas.microsoft.com/office/drawing/2014/main" id="{89627D18-5177-4266-9FA5-7C663F89FC5A}"/>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18/12/2024</a:t>
            </a:fld>
            <a:endParaRPr lang="en-GB" altLang="en-US"/>
          </a:p>
        </p:txBody>
      </p:sp>
      <p:sp>
        <p:nvSpPr>
          <p:cNvPr id="14" name="Slide Number Placeholder 5">
            <a:extLst>
              <a:ext uri="{FF2B5EF4-FFF2-40B4-BE49-F238E27FC236}">
                <a16:creationId xmlns:a16="http://schemas.microsoft.com/office/drawing/2014/main" id="{858DBBB1-84A5-4293-B0F4-05A5D983C537}"/>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22</a:t>
            </a:fld>
            <a:endParaRPr lang="en-GB" altLang="en-US"/>
          </a:p>
        </p:txBody>
      </p:sp>
    </p:spTree>
    <p:extLst>
      <p:ext uri="{BB962C8B-B14F-4D97-AF65-F5344CB8AC3E}">
        <p14:creationId xmlns:p14="http://schemas.microsoft.com/office/powerpoint/2010/main" val="3023181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490066"/>
          </a:xfrm>
        </p:spPr>
        <p:txBody>
          <a:bodyPr/>
          <a:lstStyle/>
          <a:p>
            <a:r>
              <a:rPr lang="en-US" sz="3600" dirty="0"/>
              <a:t>Section 8: Overall Schedule</a:t>
            </a:r>
            <a:endParaRPr lang="en-US" sz="2000" dirty="0"/>
          </a:p>
        </p:txBody>
      </p:sp>
      <p:sp>
        <p:nvSpPr>
          <p:cNvPr id="7" name="Content Placeholder 6"/>
          <p:cNvSpPr>
            <a:spLocks noGrp="1"/>
          </p:cNvSpPr>
          <p:nvPr>
            <p:ph idx="1"/>
          </p:nvPr>
        </p:nvSpPr>
        <p:spPr>
          <a:xfrm>
            <a:off x="1019436" y="836712"/>
            <a:ext cx="10153128" cy="4724400"/>
          </a:xfrm>
        </p:spPr>
        <p:txBody>
          <a:bodyPr/>
          <a:lstStyle/>
          <a:p>
            <a:pPr marL="256032">
              <a:buSzPct val="100000"/>
            </a:pPr>
            <a:r>
              <a:rPr lang="en-US" sz="2200" dirty="0"/>
              <a:t>Overall Schedule</a:t>
            </a:r>
          </a:p>
          <a:p>
            <a:pPr marL="740664" lvl="1" indent="-283464">
              <a:buFont typeface="Arial" panose="020B0604020202020204" pitchFamily="34" charset="0"/>
              <a:buChar char="‒"/>
            </a:pPr>
            <a:r>
              <a:rPr lang="en-US" sz="2200" dirty="0"/>
              <a:t>A schedule should be prepared that shows the major events required to launch the business.</a:t>
            </a:r>
          </a:p>
          <a:p>
            <a:pPr marL="740664" lvl="1" indent="-283464">
              <a:buFont typeface="Arial" panose="020B0604020202020204" pitchFamily="34" charset="0"/>
              <a:buChar char="‒"/>
            </a:pPr>
            <a:r>
              <a:rPr lang="en-US" sz="2200" dirty="0"/>
              <a:t>The schedule should be in the format of milestones critical to the business</a:t>
            </a:r>
            <a:r>
              <a:rPr lang="en-US" altLang="en-US" sz="2200" dirty="0"/>
              <a:t>’</a:t>
            </a:r>
            <a:r>
              <a:rPr lang="en-US" sz="2200" dirty="0"/>
              <a:t>s success.</a:t>
            </a:r>
          </a:p>
          <a:p>
            <a:pPr marL="740664" lvl="1" indent="-283464">
              <a:buFont typeface="Arial" panose="020B0604020202020204" pitchFamily="34" charset="0"/>
              <a:buChar char="‒"/>
            </a:pPr>
            <a:r>
              <a:rPr lang="en-US" sz="2200" dirty="0"/>
              <a:t>Examples of milestones – highlight the ones you have already achieved:</a:t>
            </a:r>
          </a:p>
          <a:p>
            <a:pPr lvl="2"/>
            <a:r>
              <a:rPr lang="en-US" sz="2200" dirty="0"/>
              <a:t>Incorporating the venture.</a:t>
            </a:r>
          </a:p>
          <a:p>
            <a:pPr lvl="2"/>
            <a:r>
              <a:rPr lang="en-US" sz="2200" dirty="0"/>
              <a:t>Completion of prototypes.</a:t>
            </a:r>
          </a:p>
          <a:p>
            <a:pPr lvl="2"/>
            <a:r>
              <a:rPr lang="en-US" sz="2200" dirty="0"/>
              <a:t>Rental of facilities.</a:t>
            </a:r>
          </a:p>
          <a:p>
            <a:pPr lvl="2"/>
            <a:r>
              <a:rPr lang="en-US" sz="2200" dirty="0"/>
              <a:t>Obtaining critical financing.</a:t>
            </a:r>
          </a:p>
          <a:p>
            <a:pPr lvl="2"/>
            <a:r>
              <a:rPr lang="en-US" sz="2200" dirty="0"/>
              <a:t>Starting production.</a:t>
            </a:r>
          </a:p>
          <a:p>
            <a:pPr lvl="2"/>
            <a:r>
              <a:rPr lang="en-US" sz="2200" dirty="0"/>
              <a:t>Obtaining the first sale.</a:t>
            </a:r>
          </a:p>
        </p:txBody>
      </p:sp>
    </p:spTree>
    <p:extLst>
      <p:ext uri="{BB962C8B-B14F-4D97-AF65-F5344CB8AC3E}">
        <p14:creationId xmlns:p14="http://schemas.microsoft.com/office/powerpoint/2010/main" val="2510797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8: Overall Schedule </a:t>
            </a:r>
            <a:r>
              <a:rPr lang="en-US" sz="2000" dirty="0"/>
              <a:t>(2 of 2)</a:t>
            </a:r>
          </a:p>
        </p:txBody>
      </p:sp>
      <p:sp>
        <p:nvSpPr>
          <p:cNvPr id="7" name="Content Placeholder 6"/>
          <p:cNvSpPr>
            <a:spLocks noGrp="1"/>
          </p:cNvSpPr>
          <p:nvPr>
            <p:ph idx="1"/>
          </p:nvPr>
        </p:nvSpPr>
        <p:spPr>
          <a:xfrm>
            <a:off x="1271464" y="1628800"/>
            <a:ext cx="9361040" cy="2743200"/>
          </a:xfrm>
        </p:spPr>
        <p:txBody>
          <a:bodyPr/>
          <a:lstStyle/>
          <a:p>
            <a:pPr marL="256032" indent="-256032">
              <a:buSzPct val="100000"/>
              <a:buNone/>
            </a:pPr>
            <a:r>
              <a:rPr lang="en-US" sz="2400" b="1" dirty="0"/>
              <a:t>Key Insight</a:t>
            </a:r>
          </a:p>
          <a:p>
            <a:pPr marL="256032" indent="-256032">
              <a:buSzPct val="100000"/>
              <a:buFontTx/>
              <a:buChar char="•"/>
            </a:pPr>
            <a:r>
              <a:rPr lang="en-US" sz="2400" dirty="0"/>
              <a:t>An effectively prepared and presented schedule can be extremely helpful in convincing potential investors that the management team is aware of what needs to take place to launch the venture and has a plan in place to get there.</a:t>
            </a:r>
          </a:p>
        </p:txBody>
      </p:sp>
    </p:spTree>
    <p:extLst>
      <p:ext uri="{BB962C8B-B14F-4D97-AF65-F5344CB8AC3E}">
        <p14:creationId xmlns:p14="http://schemas.microsoft.com/office/powerpoint/2010/main" val="2172911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Presenting the Business Plan to </a:t>
            </a:r>
            <a:br>
              <a:rPr lang="en-US" sz="3600" dirty="0"/>
            </a:br>
            <a:r>
              <a:rPr lang="en-US" sz="3600" dirty="0"/>
              <a:t>Investors</a:t>
            </a:r>
            <a:endParaRPr lang="en-US" sz="2000" dirty="0"/>
          </a:p>
        </p:txBody>
      </p:sp>
      <p:sp>
        <p:nvSpPr>
          <p:cNvPr id="7" name="Content Placeholder 6"/>
          <p:cNvSpPr>
            <a:spLocks noGrp="1"/>
          </p:cNvSpPr>
          <p:nvPr>
            <p:ph idx="1"/>
          </p:nvPr>
        </p:nvSpPr>
        <p:spPr>
          <a:xfrm>
            <a:off x="911424" y="1600201"/>
            <a:ext cx="10225136" cy="3917031"/>
          </a:xfrm>
        </p:spPr>
        <p:txBody>
          <a:bodyPr/>
          <a:lstStyle/>
          <a:p>
            <a:pPr marL="256032" indent="-256032">
              <a:buSzPct val="100000"/>
            </a:pPr>
            <a:r>
              <a:rPr lang="en-US" sz="2400" dirty="0"/>
              <a:t>The Oral Presentation</a:t>
            </a:r>
          </a:p>
          <a:p>
            <a:pPr marL="740664" lvl="1" indent="-283464">
              <a:buFont typeface="Arial" panose="020B0604020202020204" pitchFamily="34" charset="0"/>
              <a:buChar char="‒"/>
            </a:pPr>
            <a:r>
              <a:rPr lang="en-US" sz="2400" dirty="0"/>
              <a:t>The first rule in making an oral presentation is to follow directions. If you</a:t>
            </a:r>
            <a:r>
              <a:rPr lang="en-US" altLang="en-US" sz="2400" dirty="0"/>
              <a:t>’</a:t>
            </a:r>
            <a:r>
              <a:rPr lang="en-US" sz="2400" dirty="0"/>
              <a:t>re told you have 20 minutes, don</a:t>
            </a:r>
            <a:r>
              <a:rPr lang="en-US" altLang="en-US" sz="2400" dirty="0"/>
              <a:t>’</a:t>
            </a:r>
            <a:r>
              <a:rPr lang="en-US" sz="2400" dirty="0"/>
              <a:t>t talk for more than the allotted time.</a:t>
            </a:r>
          </a:p>
          <a:p>
            <a:pPr marL="740664" lvl="1" indent="-283464">
              <a:buFont typeface="Arial" panose="020B0604020202020204" pitchFamily="34" charset="0"/>
              <a:buChar char="‒"/>
            </a:pPr>
            <a:r>
              <a:rPr lang="en-US" sz="2400" dirty="0"/>
              <a:t>The presentation should be smooth and well-rehearsed.</a:t>
            </a:r>
          </a:p>
          <a:p>
            <a:pPr marL="740664" lvl="1" indent="-283464">
              <a:buFont typeface="Arial" panose="020B0604020202020204" pitchFamily="34" charset="0"/>
              <a:buChar char="‒"/>
            </a:pPr>
            <a:r>
              <a:rPr lang="en-US" sz="2400" dirty="0"/>
              <a:t>The slides should be sharp and not cluttered.</a:t>
            </a:r>
          </a:p>
          <a:p>
            <a:pPr marL="256032" indent="-256032">
              <a:buSzPct val="100000"/>
            </a:pPr>
            <a:r>
              <a:rPr lang="en-US" sz="2400" dirty="0"/>
              <a:t>Questions and Feedback to Expect from Investors</a:t>
            </a:r>
          </a:p>
          <a:p>
            <a:pPr marL="740664" lvl="1"/>
            <a:r>
              <a:rPr lang="en-US" sz="2400" dirty="0"/>
              <a:t>The smart entrepreneur has a good idea of the questions that will be asked and will be prepared for those queries.</a:t>
            </a:r>
          </a:p>
        </p:txBody>
      </p:sp>
    </p:spTree>
    <p:extLst>
      <p:ext uri="{BB962C8B-B14F-4D97-AF65-F5344CB8AC3E}">
        <p14:creationId xmlns:p14="http://schemas.microsoft.com/office/powerpoint/2010/main" val="1064949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52AE-2336-7C42-B912-E5CA7C644005}"/>
              </a:ext>
            </a:extLst>
          </p:cNvPr>
          <p:cNvSpPr>
            <a:spLocks noGrp="1"/>
          </p:cNvSpPr>
          <p:nvPr>
            <p:ph type="title"/>
          </p:nvPr>
        </p:nvSpPr>
        <p:spPr/>
        <p:txBody>
          <a:bodyPr/>
          <a:lstStyle/>
          <a:p>
            <a:r>
              <a:rPr lang="en-US" dirty="0"/>
              <a:t>Sources</a:t>
            </a:r>
          </a:p>
        </p:txBody>
      </p:sp>
      <p:sp>
        <p:nvSpPr>
          <p:cNvPr id="3" name="Content Placeholder 2">
            <a:extLst>
              <a:ext uri="{FF2B5EF4-FFF2-40B4-BE49-F238E27FC236}">
                <a16:creationId xmlns:a16="http://schemas.microsoft.com/office/drawing/2014/main" id="{5843597E-5FBD-4944-B186-768FAC5A52FD}"/>
              </a:ext>
            </a:extLst>
          </p:cNvPr>
          <p:cNvSpPr>
            <a:spLocks noGrp="1"/>
          </p:cNvSpPr>
          <p:nvPr>
            <p:ph idx="1"/>
          </p:nvPr>
        </p:nvSpPr>
        <p:spPr>
          <a:xfrm>
            <a:off x="609600" y="1600201"/>
            <a:ext cx="10972800" cy="3268959"/>
          </a:xfrm>
        </p:spPr>
        <p:txBody>
          <a:bodyPr/>
          <a:lstStyle/>
          <a:p>
            <a:pPr algn="just"/>
            <a:r>
              <a:rPr lang="en-US" dirty="0"/>
              <a:t>Barringer, B., Ireland, D., (2019) Entrepreneurship: Successfully Launching New Ventures. Sixth edition; Global edition. Harlow, England: Pearson.</a:t>
            </a:r>
          </a:p>
          <a:p>
            <a:pPr algn="just"/>
            <a:r>
              <a:rPr lang="en-US" dirty="0"/>
              <a:t>Hisrich, R.D., Peters, M.P., Shepherd, D.A., (2020) Entrepreneurship. Eleventh edition, New York: McGraw-Hill </a:t>
            </a:r>
          </a:p>
          <a:p>
            <a:pPr marL="0" indent="0" algn="just">
              <a:buNone/>
            </a:pPr>
            <a:endParaRPr lang="en-US" dirty="0"/>
          </a:p>
          <a:p>
            <a:endParaRPr lang="en-US" dirty="0"/>
          </a:p>
        </p:txBody>
      </p:sp>
      <p:sp>
        <p:nvSpPr>
          <p:cNvPr id="4" name="Date Placeholder 3">
            <a:extLst>
              <a:ext uri="{FF2B5EF4-FFF2-40B4-BE49-F238E27FC236}">
                <a16:creationId xmlns:a16="http://schemas.microsoft.com/office/drawing/2014/main" id="{3705221C-BA4E-BF4B-81E7-92555D22AEB6}"/>
              </a:ext>
            </a:extLst>
          </p:cNvPr>
          <p:cNvSpPr>
            <a:spLocks noGrp="1"/>
          </p:cNvSpPr>
          <p:nvPr>
            <p:ph type="dt" sz="half" idx="10"/>
          </p:nvPr>
        </p:nvSpPr>
        <p:spPr/>
        <p:txBody>
          <a:bodyPr/>
          <a:lstStyle/>
          <a:p>
            <a:pPr>
              <a:defRPr/>
            </a:pPr>
            <a:fld id="{2303D31F-598B-47EE-BA37-93F097A3D676}" type="datetime1">
              <a:rPr lang="en-GB" altLang="en-US" smtClean="0"/>
              <a:pPr>
                <a:defRPr/>
              </a:pPr>
              <a:t>18/12/2024</a:t>
            </a:fld>
            <a:endParaRPr lang="en-GB" altLang="en-US"/>
          </a:p>
        </p:txBody>
      </p:sp>
      <p:sp>
        <p:nvSpPr>
          <p:cNvPr id="5" name="Slide Number Placeholder 4">
            <a:extLst>
              <a:ext uri="{FF2B5EF4-FFF2-40B4-BE49-F238E27FC236}">
                <a16:creationId xmlns:a16="http://schemas.microsoft.com/office/drawing/2014/main" id="{A49932F7-6218-D743-9A7A-12E3E7F58B03}"/>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6986995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1874</Words>
  <Application>Microsoft Office PowerPoint</Application>
  <PresentationFormat>Widescreen</PresentationFormat>
  <Paragraphs>177</Paragraphs>
  <Slides>26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Myriad Pro</vt:lpstr>
      <vt:lpstr>Verdana</vt:lpstr>
      <vt:lpstr>20140311PresentationUWTSDTemplate</vt:lpstr>
      <vt:lpstr>LCBB5013</vt:lpstr>
      <vt:lpstr>What Is a Business Plan?</vt:lpstr>
      <vt:lpstr>Who Reads the Business Plan—and What Are They Looking For?</vt:lpstr>
      <vt:lpstr>Guidelines for Writing a Business  Plan (1 of 5)</vt:lpstr>
      <vt:lpstr>Guidelines for Writing a Business  Plan (2 of 5)</vt:lpstr>
      <vt:lpstr>Guidelines for Writing a Business  Plan (3 of 5)</vt:lpstr>
      <vt:lpstr>Guidelines for Writing a Business  Plan (4 of 5)</vt:lpstr>
      <vt:lpstr>Guidelines for Writing a Business  Plan (5 of 5)</vt:lpstr>
      <vt:lpstr>Outline of Business Plan</vt:lpstr>
      <vt:lpstr>Section 1: Executive Summary (1 of 2)</vt:lpstr>
      <vt:lpstr>Section 1: Executive Summary (2 of 2)</vt:lpstr>
      <vt:lpstr>Section 2: Business Description (1 of 2)</vt:lpstr>
      <vt:lpstr>Section 2: Business Description (2 of 2)</vt:lpstr>
      <vt:lpstr>Section 3: Industry Analysis</vt:lpstr>
      <vt:lpstr>Section 4: Operations Plan (1 of 2)</vt:lpstr>
      <vt:lpstr>Section 4: Operations Plan (2 of 2)</vt:lpstr>
      <vt:lpstr>Section 5: Management Team and Company Structure (1 of 2)</vt:lpstr>
      <vt:lpstr>Section 5: Management Team and Company Structure (2 of 2)</vt:lpstr>
      <vt:lpstr>Section 6: Marketing Plan (1 of 2)</vt:lpstr>
      <vt:lpstr>Section 6: Marketing Plan (2 of 2)</vt:lpstr>
      <vt:lpstr>Section 7: Financial Projections (1 of 2)</vt:lpstr>
      <vt:lpstr>Section 7: Financial Projections (2 of 2)</vt:lpstr>
      <vt:lpstr>Section 8: Overall Schedule</vt:lpstr>
      <vt:lpstr>Section 8: Overall Schedule (2 of 2)</vt:lpstr>
      <vt:lpstr>Presenting the Business Plan to  Investors</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Nishi Ramsurrun</cp:lastModifiedBy>
  <cp:revision>5</cp:revision>
  <dcterms:created xsi:type="dcterms:W3CDTF">2020-11-16T23:48:25Z</dcterms:created>
  <dcterms:modified xsi:type="dcterms:W3CDTF">2024-12-18T16:27:14Z</dcterms:modified>
</cp:coreProperties>
</file>