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3921"/>
    <a:srgbClr val="FFC9C9"/>
    <a:srgbClr val="F6BCB4"/>
    <a:srgbClr val="F94141"/>
    <a:srgbClr val="E31A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2" autoAdjust="0"/>
    <p:restoredTop sz="73175" autoAdjust="0"/>
  </p:normalViewPr>
  <p:slideViewPr>
    <p:cSldViewPr snapToGrid="0">
      <p:cViewPr varScale="1">
        <p:scale>
          <a:sx n="46" d="100"/>
          <a:sy n="46" d="100"/>
        </p:scale>
        <p:origin x="56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FE71A-D5B1-48CA-85D2-501A0E7259A5}"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83246-8963-42C8-A828-B8A50676C909}" type="slidenum">
              <a:rPr lang="en-US" smtClean="0"/>
              <a:t>‹#›</a:t>
            </a:fld>
            <a:endParaRPr lang="en-US"/>
          </a:p>
        </p:txBody>
      </p:sp>
    </p:spTree>
    <p:extLst>
      <p:ext uri="{BB962C8B-B14F-4D97-AF65-F5344CB8AC3E}">
        <p14:creationId xmlns:p14="http://schemas.microsoft.com/office/powerpoint/2010/main" val="3540602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D983246-8963-42C8-A828-B8A50676C909}" type="slidenum">
              <a:rPr lang="en-US" smtClean="0"/>
              <a:t>1</a:t>
            </a:fld>
            <a:endParaRPr lang="en-US"/>
          </a:p>
        </p:txBody>
      </p:sp>
    </p:spTree>
    <p:extLst>
      <p:ext uri="{BB962C8B-B14F-4D97-AF65-F5344CB8AC3E}">
        <p14:creationId xmlns:p14="http://schemas.microsoft.com/office/powerpoint/2010/main" val="1660447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Guests of LXR Hotels &amp; Resorts can always expect the highest level of service and hospitality during their stay. It is the brand's mission to "create unforgettable experiences for each and every guest." The mix of attentive service, high-end facilities, and relentless pursuit of perfection allows us to do </a:t>
            </a:r>
            <a:r>
              <a:rPr lang="en-US" dirty="0" err="1"/>
              <a:t>this.New</a:t>
            </a:r>
            <a:r>
              <a:rPr lang="en-US" dirty="0"/>
              <a:t> York City, London, Paris, Rome, and Tokyo are just a handful of the cities that boast LXR hotels. Each hotel has its own character, which is a direct reflection of its location and atmosphere. The St. Regis Florence, for instance, occupies a palazzo from the 15th century, while the </a:t>
            </a:r>
            <a:r>
              <a:rPr lang="en-US" dirty="0" err="1"/>
              <a:t>Sukhothai</a:t>
            </a:r>
            <a:r>
              <a:rPr lang="en-US" dirty="0"/>
              <a:t> Bangkok is set in a verdant garden oasis.</a:t>
            </a:r>
          </a:p>
        </p:txBody>
      </p:sp>
      <p:sp>
        <p:nvSpPr>
          <p:cNvPr id="4" name="Slide Number Placeholder 3"/>
          <p:cNvSpPr>
            <a:spLocks noGrp="1"/>
          </p:cNvSpPr>
          <p:nvPr>
            <p:ph type="sldNum" sz="quarter" idx="10"/>
          </p:nvPr>
        </p:nvSpPr>
        <p:spPr/>
        <p:txBody>
          <a:bodyPr/>
          <a:lstStyle/>
          <a:p>
            <a:fld id="{BD983246-8963-42C8-A828-B8A50676C909}" type="slidenum">
              <a:rPr lang="en-US" smtClean="0"/>
              <a:t>3</a:t>
            </a:fld>
            <a:endParaRPr lang="en-US"/>
          </a:p>
        </p:txBody>
      </p:sp>
    </p:spTree>
    <p:extLst>
      <p:ext uri="{BB962C8B-B14F-4D97-AF65-F5344CB8AC3E}">
        <p14:creationId xmlns:p14="http://schemas.microsoft.com/office/powerpoint/2010/main" val="1173326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service at LXR Hotels &amp; Resorts is legendary. It is the brand's mission to "create unforgettable experiences for each and every guest." The mix of attentive service, high-end facilities, and relentless pursuit of perfection allows us to do </a:t>
            </a:r>
            <a:r>
              <a:rPr lang="en-US" dirty="0" err="1"/>
              <a:t>this.The</a:t>
            </a:r>
            <a:r>
              <a:rPr lang="en-US" dirty="0"/>
              <a:t> LXR team has extensive expertise and training in providing exceptional service. They care about their customers and will go above and beyond to make sure everyone has a good time.</a:t>
            </a:r>
          </a:p>
        </p:txBody>
      </p:sp>
      <p:sp>
        <p:nvSpPr>
          <p:cNvPr id="4" name="Slide Number Placeholder 3"/>
          <p:cNvSpPr>
            <a:spLocks noGrp="1"/>
          </p:cNvSpPr>
          <p:nvPr>
            <p:ph type="sldNum" sz="quarter" idx="10"/>
          </p:nvPr>
        </p:nvSpPr>
        <p:spPr/>
        <p:txBody>
          <a:bodyPr/>
          <a:lstStyle/>
          <a:p>
            <a:fld id="{BD983246-8963-42C8-A828-B8A50676C909}" type="slidenum">
              <a:rPr lang="en-US" smtClean="0"/>
              <a:t>4</a:t>
            </a:fld>
            <a:endParaRPr lang="en-US"/>
          </a:p>
        </p:txBody>
      </p:sp>
    </p:spTree>
    <p:extLst>
      <p:ext uri="{BB962C8B-B14F-4D97-AF65-F5344CB8AC3E}">
        <p14:creationId xmlns:p14="http://schemas.microsoft.com/office/powerpoint/2010/main" val="2388564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Planners of special events like weddings are a unique profession. They entrust with their most memorable celebrations, and we do everything in the power to make sure those events will never be forgotten. The venues provide the perfect backdrop for any special occasion, thanks to their refined atmosphere. Discretion is essential while dealing with famous people and VIPs. They appreciate the seclusion and high-quality service at JW Marriott. They can relax and be themselves without fear of judgement. As a token of the appreciation for their loyalty, they provide them with special access and amenities during their stays. At long last, the wellness advocates have arrived. Those who know that the best luxury takes care of both the mind and the body. The JW Marriott is more than just a hotel; it's an opportunity for restorative and </a:t>
            </a:r>
            <a:r>
              <a:rPr lang="en-US" dirty="0" err="1"/>
              <a:t>revitalising</a:t>
            </a:r>
            <a:r>
              <a:rPr lang="en-US" dirty="0"/>
              <a:t> experiences.</a:t>
            </a:r>
          </a:p>
        </p:txBody>
      </p:sp>
      <p:sp>
        <p:nvSpPr>
          <p:cNvPr id="4" name="Slide Number Placeholder 3"/>
          <p:cNvSpPr>
            <a:spLocks noGrp="1"/>
          </p:cNvSpPr>
          <p:nvPr>
            <p:ph type="sldNum" sz="quarter" idx="10"/>
          </p:nvPr>
        </p:nvSpPr>
        <p:spPr/>
        <p:txBody>
          <a:bodyPr/>
          <a:lstStyle/>
          <a:p>
            <a:fld id="{BD983246-8963-42C8-A828-B8A50676C909}" type="slidenum">
              <a:rPr lang="en-US" smtClean="0"/>
              <a:t>5</a:t>
            </a:fld>
            <a:endParaRPr lang="en-US"/>
          </a:p>
        </p:txBody>
      </p:sp>
    </p:spTree>
    <p:extLst>
      <p:ext uri="{BB962C8B-B14F-4D97-AF65-F5344CB8AC3E}">
        <p14:creationId xmlns:p14="http://schemas.microsoft.com/office/powerpoint/2010/main" val="511987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service concept revolves around providing each customer with special care. They create memorable stays rather than just renting out rooms. Consumers own tastes and requests will be carefully considered to create a truly </a:t>
            </a:r>
            <a:r>
              <a:rPr lang="en-US" dirty="0" err="1"/>
              <a:t>personalised</a:t>
            </a:r>
            <a:r>
              <a:rPr lang="en-US" dirty="0"/>
              <a:t> experience. They value the time and have designed the check-in process to be quick and easy so that people can relax and enjoy the stay right away. Looking for a local restaurant expert to recommend a top spot or assist with making a reservation? If people have any questions or need any help, just give the concierge a call and they will respond quickly and be happy to help people discover all the hidden gems in the region. Perfect cleanliness is not just a requirement, but a prerequisite. They value the comfort and safety, which is why they keep the facilities spotless and up to date.</a:t>
            </a:r>
          </a:p>
        </p:txBody>
      </p:sp>
      <p:sp>
        <p:nvSpPr>
          <p:cNvPr id="4" name="Slide Number Placeholder 3"/>
          <p:cNvSpPr>
            <a:spLocks noGrp="1"/>
          </p:cNvSpPr>
          <p:nvPr>
            <p:ph type="sldNum" sz="quarter" idx="10"/>
          </p:nvPr>
        </p:nvSpPr>
        <p:spPr/>
        <p:txBody>
          <a:bodyPr/>
          <a:lstStyle/>
          <a:p>
            <a:fld id="{BD983246-8963-42C8-A828-B8A50676C909}" type="slidenum">
              <a:rPr lang="en-US" smtClean="0"/>
              <a:t>6</a:t>
            </a:fld>
            <a:endParaRPr lang="en-US"/>
          </a:p>
        </p:txBody>
      </p:sp>
    </p:spTree>
    <p:extLst>
      <p:ext uri="{BB962C8B-B14F-4D97-AF65-F5344CB8AC3E}">
        <p14:creationId xmlns:p14="http://schemas.microsoft.com/office/powerpoint/2010/main" val="3435984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visitors to the LXR will make their first contact with a member of the guest services team. They must efficiently check in guests and greet them with a friendly greeting.  When you have questions or need help, the kind people at LXR's guest services are there to help. Both the hotel itself and the surrounding region can be explained by them. They can also assist visitors in completing chores like booking tours, reserving transportation, and making restaurant reservations. The LXR customer care team is dedicated to resolving any issues or complaints in a timely and courteous manner. They are dedicated to ensuring that each guest has a pleasant stay and </a:t>
            </a:r>
            <a:r>
              <a:rPr lang="en-US" dirty="0" err="1"/>
              <a:t>recognise</a:t>
            </a:r>
            <a:r>
              <a:rPr lang="en-US" dirty="0"/>
              <a:t> that even minor issues can have a significant impact on the overall experience.</a:t>
            </a:r>
          </a:p>
        </p:txBody>
      </p:sp>
      <p:sp>
        <p:nvSpPr>
          <p:cNvPr id="4" name="Slide Number Placeholder 3"/>
          <p:cNvSpPr>
            <a:spLocks noGrp="1"/>
          </p:cNvSpPr>
          <p:nvPr>
            <p:ph type="sldNum" sz="quarter" idx="10"/>
          </p:nvPr>
        </p:nvSpPr>
        <p:spPr/>
        <p:txBody>
          <a:bodyPr/>
          <a:lstStyle/>
          <a:p>
            <a:fld id="{BD983246-8963-42C8-A828-B8A50676C909}" type="slidenum">
              <a:rPr lang="en-US" smtClean="0"/>
              <a:t>7</a:t>
            </a:fld>
            <a:endParaRPr lang="en-US"/>
          </a:p>
        </p:txBody>
      </p:sp>
    </p:spTree>
    <p:extLst>
      <p:ext uri="{BB962C8B-B14F-4D97-AF65-F5344CB8AC3E}">
        <p14:creationId xmlns:p14="http://schemas.microsoft.com/office/powerpoint/2010/main" val="643473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but a sampling of the extensive amenities and services provided by LXR Hotels &amp; Resorts. The guest services team plays a crucial role in helping the brand fulfil its promise to provide guests with a memorable and opulent </a:t>
            </a:r>
            <a:r>
              <a:rPr lang="en-US" dirty="0" err="1"/>
              <a:t>stay.When</a:t>
            </a:r>
            <a:r>
              <a:rPr lang="en-US" dirty="0"/>
              <a:t> it comes to serving guests, the team at LXR Hotels &amp; Resorts has extensive training and years of expertise. They care about their customers and will go above and beyond to make sure everyone has a good time.</a:t>
            </a:r>
          </a:p>
        </p:txBody>
      </p:sp>
      <p:sp>
        <p:nvSpPr>
          <p:cNvPr id="4" name="Slide Number Placeholder 3"/>
          <p:cNvSpPr>
            <a:spLocks noGrp="1"/>
          </p:cNvSpPr>
          <p:nvPr>
            <p:ph type="sldNum" sz="quarter" idx="10"/>
          </p:nvPr>
        </p:nvSpPr>
        <p:spPr/>
        <p:txBody>
          <a:bodyPr/>
          <a:lstStyle/>
          <a:p>
            <a:fld id="{BD983246-8963-42C8-A828-B8A50676C909}" type="slidenum">
              <a:rPr lang="en-US" smtClean="0"/>
              <a:t>8</a:t>
            </a:fld>
            <a:endParaRPr lang="en-US"/>
          </a:p>
        </p:txBody>
      </p:sp>
    </p:spTree>
    <p:extLst>
      <p:ext uri="{BB962C8B-B14F-4D97-AF65-F5344CB8AC3E}">
        <p14:creationId xmlns:p14="http://schemas.microsoft.com/office/powerpoint/2010/main" val="887383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possible that a couple staying at the LXR is celebrating their anniversary. It's possible that the hotel's staff will set up a candlelit meal for the couple in their room, replete with fresh flowers and a beautiful cake. Perhaps a guest at an LXR hotel is a family with small children. So that parents may have a romantic or relaxing evening out, the hotel staff may offer to arrange for a </a:t>
            </a:r>
            <a:r>
              <a:rPr lang="en-US" dirty="0" err="1"/>
              <a:t>babysitter.LXR</a:t>
            </a:r>
            <a:r>
              <a:rPr lang="en-US" dirty="0"/>
              <a:t> Hotels &amp; Resorts is dedicated to giving each guest an exceptional stay. From the moment of arrival to the moment of departure, the brand's dedication to hospitality is palpable at every touchpoint.</a:t>
            </a:r>
          </a:p>
        </p:txBody>
      </p:sp>
      <p:sp>
        <p:nvSpPr>
          <p:cNvPr id="4" name="Slide Number Placeholder 3"/>
          <p:cNvSpPr>
            <a:spLocks noGrp="1"/>
          </p:cNvSpPr>
          <p:nvPr>
            <p:ph type="sldNum" sz="quarter" idx="10"/>
          </p:nvPr>
        </p:nvSpPr>
        <p:spPr/>
        <p:txBody>
          <a:bodyPr/>
          <a:lstStyle/>
          <a:p>
            <a:fld id="{BD983246-8963-42C8-A828-B8A50676C909}" type="slidenum">
              <a:rPr lang="en-US" smtClean="0"/>
              <a:t>9</a:t>
            </a:fld>
            <a:endParaRPr lang="en-US"/>
          </a:p>
        </p:txBody>
      </p:sp>
    </p:spTree>
    <p:extLst>
      <p:ext uri="{BB962C8B-B14F-4D97-AF65-F5344CB8AC3E}">
        <p14:creationId xmlns:p14="http://schemas.microsoft.com/office/powerpoint/2010/main" val="664356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LXR Hotels &amp; Resorts is dedicated to giving each guest an exceptional stay. From the moment of arrival to the moment of departure, the brand's dedication to hospitality is palpable at every touchpoint.</a:t>
            </a:r>
          </a:p>
        </p:txBody>
      </p:sp>
      <p:sp>
        <p:nvSpPr>
          <p:cNvPr id="4" name="Slide Number Placeholder 3"/>
          <p:cNvSpPr>
            <a:spLocks noGrp="1"/>
          </p:cNvSpPr>
          <p:nvPr>
            <p:ph type="sldNum" sz="quarter" idx="10"/>
          </p:nvPr>
        </p:nvSpPr>
        <p:spPr/>
        <p:txBody>
          <a:bodyPr/>
          <a:lstStyle/>
          <a:p>
            <a:fld id="{BD983246-8963-42C8-A828-B8A50676C909}" type="slidenum">
              <a:rPr lang="en-US" smtClean="0"/>
              <a:t>10</a:t>
            </a:fld>
            <a:endParaRPr lang="en-US"/>
          </a:p>
        </p:txBody>
      </p:sp>
    </p:spTree>
    <p:extLst>
      <p:ext uri="{BB962C8B-B14F-4D97-AF65-F5344CB8AC3E}">
        <p14:creationId xmlns:p14="http://schemas.microsoft.com/office/powerpoint/2010/main" val="3929333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977C6E3-6CB4-4E4B-AFE4-D0D0A12AE54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1500137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77C6E3-6CB4-4E4B-AFE4-D0D0A12AE54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319984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77C6E3-6CB4-4E4B-AFE4-D0D0A12AE54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2418153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77C6E3-6CB4-4E4B-AFE4-D0D0A12AE54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333027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77C6E3-6CB4-4E4B-AFE4-D0D0A12AE54F}"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3698439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77C6E3-6CB4-4E4B-AFE4-D0D0A12AE54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3307928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77C6E3-6CB4-4E4B-AFE4-D0D0A12AE54F}"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306908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77C6E3-6CB4-4E4B-AFE4-D0D0A12AE54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681171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77C6E3-6CB4-4E4B-AFE4-D0D0A12AE54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2933909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77C6E3-6CB4-4E4B-AFE4-D0D0A12AE54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2676174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77C6E3-6CB4-4E4B-AFE4-D0D0A12AE54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A5272-F1CC-40D5-8A51-9336C14D5328}" type="slidenum">
              <a:rPr lang="en-US" smtClean="0"/>
              <a:t>‹#›</a:t>
            </a:fld>
            <a:endParaRPr lang="en-US"/>
          </a:p>
        </p:txBody>
      </p:sp>
    </p:spTree>
    <p:extLst>
      <p:ext uri="{BB962C8B-B14F-4D97-AF65-F5344CB8AC3E}">
        <p14:creationId xmlns:p14="http://schemas.microsoft.com/office/powerpoint/2010/main" val="2040767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77C6E3-6CB4-4E4B-AFE4-D0D0A12AE54F}"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4A5272-F1CC-40D5-8A51-9336C14D5328}" type="slidenum">
              <a:rPr lang="en-US" smtClean="0"/>
              <a:t>‹#›</a:t>
            </a:fld>
            <a:endParaRPr lang="en-US"/>
          </a:p>
        </p:txBody>
      </p:sp>
    </p:spTree>
    <p:extLst>
      <p:ext uri="{BB962C8B-B14F-4D97-AF65-F5344CB8AC3E}">
        <p14:creationId xmlns:p14="http://schemas.microsoft.com/office/powerpoint/2010/main" val="2427920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5.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8.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958" y="0"/>
            <a:ext cx="12194958" cy="6856336"/>
          </a:xfrm>
          <a:prstGeom prst="rect">
            <a:avLst/>
          </a:prstGeom>
        </p:spPr>
      </p:pic>
      <p:sp>
        <p:nvSpPr>
          <p:cNvPr id="51" name="Rectangle 50"/>
          <p:cNvSpPr/>
          <p:nvPr/>
        </p:nvSpPr>
        <p:spPr>
          <a:xfrm>
            <a:off x="0" y="4342752"/>
            <a:ext cx="12192000" cy="2123658"/>
          </a:xfrm>
          <a:prstGeom prst="rect">
            <a:avLst/>
          </a:prstGeom>
          <a:solidFill>
            <a:schemeClr val="accent4">
              <a:lumMod val="75000"/>
            </a:schemeClr>
          </a:solidFill>
          <a:ln w="38100">
            <a:solidFill>
              <a:schemeClr val="bg1"/>
            </a:solidFill>
          </a:ln>
        </p:spPr>
        <p:txBody>
          <a:bodyPr wrap="square">
            <a:spAutoFit/>
          </a:bodyPr>
          <a:lstStyle/>
          <a:p>
            <a:pPr algn="ctr"/>
            <a:r>
              <a:rPr lang="en-US" sz="4400" b="1" u="sng" dirty="0">
                <a:solidFill>
                  <a:schemeClr val="bg1"/>
                </a:solidFill>
                <a:latin typeface="Bahnschrift Condensed" panose="020B0502040204020203" pitchFamily="34" charset="0"/>
              </a:rPr>
              <a:t>The Role &amp; Importance of Hospitality &amp; Guest Services within the Hotel Industry</a:t>
            </a:r>
          </a:p>
          <a:p>
            <a:pPr algn="ctr"/>
            <a:r>
              <a:rPr lang="en-US" sz="4400" b="1" u="sng" dirty="0">
                <a:solidFill>
                  <a:schemeClr val="bg1"/>
                </a:solidFill>
                <a:latin typeface="Bahnschrift Condensed" panose="020B0502040204020203" pitchFamily="34" charset="0"/>
              </a:rPr>
              <a:t>Student ID: 2243598</a:t>
            </a:r>
          </a:p>
        </p:txBody>
      </p:sp>
    </p:spTree>
    <p:extLst>
      <p:ext uri="{BB962C8B-B14F-4D97-AF65-F5344CB8AC3E}">
        <p14:creationId xmlns:p14="http://schemas.microsoft.com/office/powerpoint/2010/main" val="3349733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Bahnschrift Condensed" panose="020B0502040204020203" pitchFamily="34" charset="0"/>
              </a:rPr>
              <a:t>Table of Content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90956938"/>
              </p:ext>
            </p:extLst>
          </p:nvPr>
        </p:nvGraphicFramePr>
        <p:xfrm>
          <a:off x="838200" y="1825625"/>
          <a:ext cx="10515600" cy="4173731"/>
        </p:xfrm>
        <a:graphic>
          <a:graphicData uri="http://schemas.openxmlformats.org/drawingml/2006/table">
            <a:tbl>
              <a:tblPr firstRow="1" bandRow="1">
                <a:tableStyleId>{2D5ABB26-0587-4C30-8999-92F81FD0307C}</a:tableStyleId>
              </a:tblPr>
              <a:tblGrid>
                <a:gridCol w="10515600">
                  <a:extLst>
                    <a:ext uri="{9D8B030D-6E8A-4147-A177-3AD203B41FA5}">
                      <a16:colId xmlns:a16="http://schemas.microsoft.com/office/drawing/2014/main" val="2180734266"/>
                    </a:ext>
                  </a:extLst>
                </a:gridCol>
              </a:tblGrid>
              <a:tr h="4173731">
                <a:tc>
                  <a:txBody>
                    <a:bodyPr/>
                    <a:lstStyle/>
                    <a:p>
                      <a:pPr marL="514350" indent="-514350">
                        <a:buFont typeface="+mj-lt"/>
                        <a:buAutoNum type="arabicPeriod"/>
                      </a:pPr>
                      <a:r>
                        <a:rPr lang="en-US" sz="3200" b="1" dirty="0">
                          <a:latin typeface="Agency FB" panose="020B0503020202020204" pitchFamily="34" charset="0"/>
                        </a:rPr>
                        <a:t>Introduction </a:t>
                      </a:r>
                    </a:p>
                    <a:p>
                      <a:pPr marL="514350" indent="-514350">
                        <a:buFont typeface="+mj-lt"/>
                        <a:buAutoNum type="arabicPeriod"/>
                      </a:pPr>
                      <a:r>
                        <a:rPr lang="en-US" sz="3200" b="1" dirty="0">
                          <a:latin typeface="Agency FB" panose="020B0503020202020204" pitchFamily="34" charset="0"/>
                        </a:rPr>
                        <a:t>Guest Services </a:t>
                      </a:r>
                    </a:p>
                    <a:p>
                      <a:pPr marL="514350" indent="-514350">
                        <a:buFont typeface="+mj-lt"/>
                        <a:buAutoNum type="arabicPeriod"/>
                      </a:pPr>
                      <a:r>
                        <a:rPr lang="en-US" sz="3200" b="1" dirty="0">
                          <a:latin typeface="Agency FB" panose="020B0503020202020204" pitchFamily="34" charset="0"/>
                        </a:rPr>
                        <a:t>Customer Base</a:t>
                      </a:r>
                    </a:p>
                    <a:p>
                      <a:pPr marL="514350" indent="-514350">
                        <a:buFont typeface="+mj-lt"/>
                        <a:buAutoNum type="arabicPeriod"/>
                      </a:pPr>
                      <a:r>
                        <a:rPr lang="en-US" sz="3200" b="1" dirty="0">
                          <a:latin typeface="Agency FB" panose="020B0503020202020204" pitchFamily="34" charset="0"/>
                        </a:rPr>
                        <a:t>Service Expectations</a:t>
                      </a:r>
                    </a:p>
                    <a:p>
                      <a:pPr marL="514350" indent="-514350">
                        <a:buFont typeface="+mj-lt"/>
                        <a:buAutoNum type="arabicPeriod"/>
                      </a:pPr>
                      <a:r>
                        <a:rPr lang="en-US" sz="3200" b="1" dirty="0">
                          <a:latin typeface="Agency FB" panose="020B0503020202020204" pitchFamily="34" charset="0"/>
                        </a:rPr>
                        <a:t>Role and Function of Guest Services</a:t>
                      </a:r>
                    </a:p>
                    <a:p>
                      <a:pPr marL="514350" indent="-514350">
                        <a:buFont typeface="+mj-lt"/>
                        <a:buAutoNum type="arabicPeriod"/>
                      </a:pPr>
                      <a:r>
                        <a:rPr lang="en-US" sz="3200" b="1" dirty="0">
                          <a:latin typeface="Agency FB" panose="020B0503020202020204" pitchFamily="34" charset="0"/>
                        </a:rPr>
                        <a:t>Meeting Guest Service Expectations</a:t>
                      </a:r>
                    </a:p>
                    <a:p>
                      <a:pPr marL="514350" indent="-514350">
                        <a:buFont typeface="+mj-lt"/>
                        <a:buAutoNum type="arabicPeriod"/>
                      </a:pPr>
                      <a:r>
                        <a:rPr lang="en-US" sz="3200" b="1" dirty="0">
                          <a:latin typeface="Agency FB" panose="020B0503020202020204" pitchFamily="34" charset="0"/>
                        </a:rPr>
                        <a:t>Importance of Hospitality</a:t>
                      </a:r>
                    </a:p>
                    <a:p>
                      <a:pPr marL="514350" indent="-514350">
                        <a:buFont typeface="+mj-lt"/>
                        <a:buAutoNum type="arabicPeriod"/>
                      </a:pPr>
                      <a:r>
                        <a:rPr lang="en-US" sz="3200" b="1" dirty="0">
                          <a:latin typeface="Agency FB" panose="020B0503020202020204" pitchFamily="34" charset="0"/>
                        </a:rPr>
                        <a:t>Summary</a:t>
                      </a:r>
                      <a:endParaRPr lang="en-US" sz="3200" b="1" dirty="0">
                        <a:solidFill>
                          <a:schemeClr val="tx1"/>
                        </a:solidFill>
                        <a:latin typeface="Agency FB" panose="020B0503020202020204" pitchFamily="34" charset="0"/>
                      </a:endParaRPr>
                    </a:p>
                  </a:txBody>
                  <a:tcPr/>
                </a:tc>
                <a:extLst>
                  <a:ext uri="{0D108BD9-81ED-4DB2-BD59-A6C34878D82A}">
                    <a16:rowId xmlns:a16="http://schemas.microsoft.com/office/drawing/2014/main" val="2762120761"/>
                  </a:ext>
                </a:extLst>
              </a:tr>
            </a:tbl>
          </a:graphicData>
        </a:graphic>
      </p:graphicFrame>
      <p:pic>
        <p:nvPicPr>
          <p:cNvPr id="5" name="Picture 4"/>
          <p:cNvPicPr>
            <a:picLocks noChangeAspect="1"/>
          </p:cNvPicPr>
          <p:nvPr/>
        </p:nvPicPr>
        <p:blipFill>
          <a:blip r:embed="rId2"/>
          <a:stretch>
            <a:fillRect/>
          </a:stretch>
        </p:blipFill>
        <p:spPr>
          <a:xfrm>
            <a:off x="18139748" y="10311279"/>
            <a:ext cx="647257" cy="208957"/>
          </a:xfrm>
          <a:prstGeom prst="rect">
            <a:avLst/>
          </a:prstGeom>
        </p:spPr>
      </p:pic>
      <p:pic>
        <p:nvPicPr>
          <p:cNvPr id="1026" name="Picture 2" descr="LXR Hotels &amp; Resorts Latest News | Stories From Hilt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81221" y="5274758"/>
            <a:ext cx="2123362" cy="144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999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360361"/>
            <a:ext cx="10515600" cy="1325563"/>
          </a:xfrm>
        </p:spPr>
        <p:txBody>
          <a:bodyPr/>
          <a:lstStyle/>
          <a:p>
            <a:r>
              <a:rPr lang="en-US" b="1" dirty="0">
                <a:latin typeface="Bahnschrift Condensed" panose="020B0502040204020203" pitchFamily="34" charset="0"/>
              </a:rPr>
              <a:t>Introduction</a:t>
            </a:r>
          </a:p>
        </p:txBody>
      </p:sp>
      <p:sp>
        <p:nvSpPr>
          <p:cNvPr id="3" name="Content Placeholder 2"/>
          <p:cNvSpPr>
            <a:spLocks noGrp="1"/>
          </p:cNvSpPr>
          <p:nvPr>
            <p:ph idx="1"/>
          </p:nvPr>
        </p:nvSpPr>
        <p:spPr>
          <a:xfrm>
            <a:off x="723900" y="1685924"/>
            <a:ext cx="11338932" cy="4375576"/>
          </a:xfrm>
        </p:spPr>
        <p:txBody>
          <a:bodyPr>
            <a:normAutofit/>
          </a:bodyPr>
          <a:lstStyle/>
          <a:p>
            <a:r>
              <a:rPr lang="en-US" dirty="0">
                <a:latin typeface="Bahnschrift Condensed" panose="020B0502040204020203" pitchFamily="34" charset="0"/>
              </a:rPr>
              <a:t>In 2018, Hilton launched a new premium hotel brand known as LXR Hotels &amp; Resorts.</a:t>
            </a:r>
          </a:p>
          <a:p>
            <a:r>
              <a:rPr lang="en-US" dirty="0">
                <a:latin typeface="Bahnschrift Condensed" panose="020B0502040204020203" pitchFamily="34" charset="0"/>
              </a:rPr>
              <a:t>The United States, Great Britain, France, the Netherlands, Italy, Spain, Japan, and Thailand are just a few of the nations where its 10 hotels may be found (Hilton, 2023a).</a:t>
            </a:r>
          </a:p>
          <a:p>
            <a:r>
              <a:rPr lang="en-US" dirty="0">
                <a:latin typeface="Bahnschrift Condensed" panose="020B0502040204020203" pitchFamily="34" charset="0"/>
              </a:rPr>
              <a:t>Christopher </a:t>
            </a:r>
            <a:r>
              <a:rPr lang="en-US" dirty="0" err="1">
                <a:latin typeface="Bahnschrift Condensed" panose="020B0502040204020203" pitchFamily="34" charset="0"/>
              </a:rPr>
              <a:t>Nassetta</a:t>
            </a:r>
            <a:r>
              <a:rPr lang="en-US" dirty="0">
                <a:latin typeface="Bahnschrift Condensed" panose="020B0502040204020203" pitchFamily="34" charset="0"/>
              </a:rPr>
              <a:t>, then CEO of Hilton, created the company.</a:t>
            </a:r>
          </a:p>
          <a:p>
            <a:r>
              <a:rPr lang="en-US" dirty="0">
                <a:latin typeface="Bahnschrift Condensed" panose="020B0502040204020203" pitchFamily="34" charset="0"/>
              </a:rPr>
              <a:t>Each LXR hotel is individually designed to pay homage to its surrounding area and culture.</a:t>
            </a:r>
          </a:p>
          <a:p>
            <a:r>
              <a:rPr lang="en-US" dirty="0">
                <a:latin typeface="Bahnschrift Condensed" panose="020B0502040204020203" pitchFamily="34" charset="0"/>
              </a:rPr>
              <a:t>The brand provides a wide range of services and facilities, such as high-end lodgings, gourmet restaurants, spas of international renown, and state-of-the-art gyms (</a:t>
            </a:r>
            <a:r>
              <a:rPr lang="en-US" dirty="0" err="1">
                <a:latin typeface="Bahnschrift Condensed" panose="020B0502040204020203" pitchFamily="34" charset="0"/>
              </a:rPr>
              <a:t>Baneva</a:t>
            </a:r>
            <a:r>
              <a:rPr lang="en-US" dirty="0">
                <a:latin typeface="Bahnschrift Condensed" panose="020B0502040204020203" pitchFamily="34" charset="0"/>
              </a:rPr>
              <a:t> et al., 2023).</a:t>
            </a:r>
          </a:p>
          <a:p>
            <a:endParaRPr lang="en-US" dirty="0"/>
          </a:p>
        </p:txBody>
      </p:sp>
      <p:pic>
        <p:nvPicPr>
          <p:cNvPr id="5" name="Picture 4"/>
          <p:cNvPicPr>
            <a:picLocks noChangeAspect="1"/>
          </p:cNvPicPr>
          <p:nvPr/>
        </p:nvPicPr>
        <p:blipFill>
          <a:blip r:embed="rId3"/>
          <a:stretch>
            <a:fillRect/>
          </a:stretch>
        </p:blipFill>
        <p:spPr>
          <a:xfrm>
            <a:off x="16101398" y="10093472"/>
            <a:ext cx="647257" cy="208957"/>
          </a:xfrm>
          <a:prstGeom prst="rect">
            <a:avLst/>
          </a:prstGeom>
        </p:spPr>
      </p:pic>
      <p:pic>
        <p:nvPicPr>
          <p:cNvPr id="6"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21092" y="5408805"/>
            <a:ext cx="2123362" cy="144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8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7" y="633639"/>
            <a:ext cx="3932237" cy="707571"/>
          </a:xfrm>
        </p:spPr>
        <p:txBody>
          <a:bodyPr/>
          <a:lstStyle/>
          <a:p>
            <a:r>
              <a:rPr lang="en-US" sz="4400" b="1" dirty="0">
                <a:latin typeface="Bahnschrift Condensed" panose="020B0502040204020203" pitchFamily="34" charset="0"/>
              </a:rPr>
              <a:t>Guest</a:t>
            </a:r>
            <a:r>
              <a:rPr lang="en-US" b="1" dirty="0">
                <a:latin typeface="Bahnschrift Condensed" panose="020B0502040204020203" pitchFamily="34" charset="0"/>
              </a:rPr>
              <a:t> </a:t>
            </a:r>
            <a:r>
              <a:rPr lang="en-US" sz="4400" b="1" dirty="0">
                <a:latin typeface="Bahnschrift Condensed" panose="020B0502040204020203" pitchFamily="34" charset="0"/>
              </a:rPr>
              <a:t>Service</a:t>
            </a:r>
            <a:endParaRPr lang="en-US" b="1" dirty="0">
              <a:latin typeface="Bahnschrift Condensed" panose="020B0502040204020203" pitchFamily="34" charset="0"/>
            </a:endParaRPr>
          </a:p>
        </p:txBody>
      </p:sp>
      <p:sp>
        <p:nvSpPr>
          <p:cNvPr id="4" name="Text Placeholder 3"/>
          <p:cNvSpPr>
            <a:spLocks noGrp="1"/>
          </p:cNvSpPr>
          <p:nvPr>
            <p:ph type="body" sz="half" idx="2"/>
          </p:nvPr>
        </p:nvSpPr>
        <p:spPr>
          <a:xfrm>
            <a:off x="464458" y="1518442"/>
            <a:ext cx="5402942" cy="4806157"/>
          </a:xfrm>
        </p:spPr>
        <p:txBody>
          <a:bodyPr>
            <a:noAutofit/>
          </a:bodyPr>
          <a:lstStyle/>
          <a:p>
            <a:pPr marL="342900" indent="-342900">
              <a:lnSpc>
                <a:spcPct val="150000"/>
              </a:lnSpc>
              <a:buFont typeface="Arial" panose="020B0604020202020204" pitchFamily="34" charset="0"/>
              <a:buChar char="•"/>
            </a:pPr>
            <a:r>
              <a:rPr lang="en-US" sz="2400" dirty="0">
                <a:latin typeface="Bahnschrift Condensed" panose="020B0502040204020203" pitchFamily="34" charset="0"/>
              </a:rPr>
              <a:t>LXR provides tailored service that meets the individual needs of each visitor.</a:t>
            </a:r>
          </a:p>
          <a:p>
            <a:pPr marL="342900" indent="-342900">
              <a:lnSpc>
                <a:spcPct val="150000"/>
              </a:lnSpc>
              <a:buFont typeface="Arial" panose="020B0604020202020204" pitchFamily="34" charset="0"/>
              <a:buChar char="•"/>
            </a:pPr>
            <a:r>
              <a:rPr lang="en-US" sz="2400" dirty="0">
                <a:latin typeface="Bahnschrift Condensed" panose="020B0502040204020203" pitchFamily="34" charset="0"/>
              </a:rPr>
              <a:t>LXR include on-site spas, fitness centers, fine dining restaurants.</a:t>
            </a:r>
          </a:p>
          <a:p>
            <a:pPr marL="342900" indent="-342900">
              <a:lnSpc>
                <a:spcPct val="150000"/>
              </a:lnSpc>
              <a:buFont typeface="Arial" panose="020B0604020202020204" pitchFamily="34" charset="0"/>
              <a:buChar char="•"/>
            </a:pPr>
            <a:r>
              <a:rPr lang="en-US" sz="2400" dirty="0">
                <a:latin typeface="Bahnschrift Condensed" panose="020B0502040204020203" pitchFamily="34" charset="0"/>
              </a:rPr>
              <a:t>A </a:t>
            </a:r>
            <a:r>
              <a:rPr lang="en-US" sz="2400" dirty="0" err="1">
                <a:latin typeface="Bahnschrift Condensed" panose="020B0502040204020203" pitchFamily="34" charset="0"/>
              </a:rPr>
              <a:t>Sukhothai</a:t>
            </a:r>
            <a:r>
              <a:rPr lang="en-US" sz="2400" dirty="0">
                <a:latin typeface="Bahnschrift Condensed" panose="020B0502040204020203" pitchFamily="34" charset="0"/>
              </a:rPr>
              <a:t> Bangkok guest celebrated their anniversary. The hotel staff surprised the couple with a romantic meal in their suite with flowers, candles, and a cake (Hilton, 2023b).</a:t>
            </a:r>
          </a:p>
          <a:p>
            <a:pPr marL="342900" indent="-342900">
              <a:buFont typeface="Arial" panose="020B0604020202020204" pitchFamily="34" charset="0"/>
              <a:buChar char="•"/>
            </a:pPr>
            <a:endParaRPr lang="en-US" sz="2400" dirty="0">
              <a:latin typeface="Bahnschrift Condensed" panose="020B0502040204020203" pitchFamily="34" charset="0"/>
            </a:endParaRPr>
          </a:p>
        </p:txBody>
      </p:sp>
      <p:sp>
        <p:nvSpPr>
          <p:cNvPr id="7" name="TextBox 6"/>
          <p:cNvSpPr txBox="1"/>
          <p:nvPr/>
        </p:nvSpPr>
        <p:spPr>
          <a:xfrm>
            <a:off x="7122284" y="5537200"/>
            <a:ext cx="2857500" cy="369332"/>
          </a:xfrm>
          <a:prstGeom prst="rect">
            <a:avLst/>
          </a:prstGeom>
          <a:noFill/>
        </p:spPr>
        <p:txBody>
          <a:bodyPr wrap="square" rtlCol="0">
            <a:spAutoFit/>
          </a:bodyPr>
          <a:lstStyle/>
          <a:p>
            <a:pPr algn="ctr"/>
            <a:r>
              <a:rPr lang="en-US" dirty="0">
                <a:latin typeface="Bahnschrift Condensed" panose="020B0502040204020203" pitchFamily="34" charset="0"/>
              </a:rPr>
              <a:t>(American Express, 2023)</a:t>
            </a:r>
          </a:p>
        </p:txBody>
      </p:sp>
      <p:pic>
        <p:nvPicPr>
          <p:cNvPr id="8" name="Picture 7"/>
          <p:cNvPicPr>
            <a:picLocks noChangeAspect="1"/>
          </p:cNvPicPr>
          <p:nvPr/>
        </p:nvPicPr>
        <p:blipFill>
          <a:blip r:embed="rId3"/>
          <a:stretch>
            <a:fillRect/>
          </a:stretch>
        </p:blipFill>
        <p:spPr>
          <a:xfrm>
            <a:off x="18158798" y="10573721"/>
            <a:ext cx="647257" cy="208957"/>
          </a:xfrm>
          <a:prstGeom prst="rect">
            <a:avLst/>
          </a:prstGeom>
        </p:spPr>
      </p:pic>
      <p:pic>
        <p:nvPicPr>
          <p:cNvPr id="9"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00271" y="5537200"/>
            <a:ext cx="2123362" cy="144919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Placeholder 9"/>
          <p:cNvPicPr>
            <a:picLocks noGrp="1" noChangeAspect="1"/>
          </p:cNvPicPr>
          <p:nvPr>
            <p:ph type="pic" idx="1"/>
          </p:nvPr>
        </p:nvPicPr>
        <p:blipFill>
          <a:blip r:embed="rId5"/>
          <a:srcRect l="12892" r="12892"/>
          <a:stretch>
            <a:fillRect/>
          </a:stretch>
        </p:blipFill>
        <p:spPr>
          <a:xfrm>
            <a:off x="6722234" y="1341210"/>
            <a:ext cx="5129044" cy="4049940"/>
          </a:xfrm>
          <a:prstGeom prst="rect">
            <a:avLst/>
          </a:prstGeom>
        </p:spPr>
      </p:pic>
    </p:spTree>
    <p:extLst>
      <p:ext uri="{BB962C8B-B14F-4D97-AF65-F5344CB8AC3E}">
        <p14:creationId xmlns:p14="http://schemas.microsoft.com/office/powerpoint/2010/main" val="3037331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059543"/>
            <a:ext cx="3932237" cy="727982"/>
          </a:xfrm>
        </p:spPr>
        <p:txBody>
          <a:bodyPr>
            <a:normAutofit/>
          </a:bodyPr>
          <a:lstStyle/>
          <a:p>
            <a:r>
              <a:rPr lang="en-US" sz="4400" b="1" dirty="0">
                <a:latin typeface="Bahnschrift Condensed" panose="020B0502040204020203" pitchFamily="34" charset="0"/>
              </a:rPr>
              <a:t>Customer Base</a:t>
            </a:r>
          </a:p>
        </p:txBody>
      </p:sp>
      <p:sp>
        <p:nvSpPr>
          <p:cNvPr id="4" name="Text Placeholder 3"/>
          <p:cNvSpPr>
            <a:spLocks noGrp="1"/>
          </p:cNvSpPr>
          <p:nvPr>
            <p:ph type="body" sz="half" idx="2"/>
          </p:nvPr>
        </p:nvSpPr>
        <p:spPr>
          <a:xfrm>
            <a:off x="839787" y="2152651"/>
            <a:ext cx="3932237" cy="2438400"/>
          </a:xfrm>
        </p:spPr>
        <p:txBody>
          <a:bodyPr>
            <a:normAutofit/>
          </a:bodyPr>
          <a:lstStyle/>
          <a:p>
            <a:pPr marL="285750" indent="-285750">
              <a:buFont typeface="Arial" panose="020B0604020202020204" pitchFamily="34" charset="0"/>
              <a:buChar char="•"/>
            </a:pPr>
            <a:r>
              <a:rPr lang="en-US" sz="2400" dirty="0">
                <a:latin typeface="Bahnschrift Condensed" panose="020B0502040204020203" pitchFamily="34" charset="0"/>
              </a:rPr>
              <a:t>Business Travelers</a:t>
            </a:r>
          </a:p>
          <a:p>
            <a:pPr marL="285750" indent="-285750">
              <a:buFont typeface="Arial" panose="020B0604020202020204" pitchFamily="34" charset="0"/>
              <a:buChar char="•"/>
            </a:pPr>
            <a:r>
              <a:rPr lang="en-US" sz="2400" dirty="0">
                <a:latin typeface="Bahnschrift Condensed" panose="020B0502040204020203" pitchFamily="34" charset="0"/>
              </a:rPr>
              <a:t>Luxury Tourists</a:t>
            </a:r>
          </a:p>
          <a:p>
            <a:pPr marL="285750" indent="-285750">
              <a:buFont typeface="Arial" panose="020B0604020202020204" pitchFamily="34" charset="0"/>
              <a:buChar char="•"/>
            </a:pPr>
            <a:r>
              <a:rPr lang="en-US" sz="2400" dirty="0">
                <a:latin typeface="Bahnschrift Condensed" panose="020B0502040204020203" pitchFamily="34" charset="0"/>
              </a:rPr>
              <a:t>Event and Wedding Planners</a:t>
            </a:r>
          </a:p>
          <a:p>
            <a:pPr marL="285750" indent="-285750">
              <a:buFont typeface="Arial" panose="020B0604020202020204" pitchFamily="34" charset="0"/>
              <a:buChar char="•"/>
            </a:pPr>
            <a:r>
              <a:rPr lang="en-US" sz="2400" dirty="0">
                <a:latin typeface="Bahnschrift Condensed" panose="020B0502040204020203" pitchFamily="34" charset="0"/>
              </a:rPr>
              <a:t>Celebrities and VIPs</a:t>
            </a:r>
          </a:p>
          <a:p>
            <a:pPr marL="285750" indent="-285750">
              <a:buFont typeface="Arial" panose="020B0604020202020204" pitchFamily="34" charset="0"/>
              <a:buChar char="•"/>
            </a:pPr>
            <a:r>
              <a:rPr lang="en-US" sz="2400" dirty="0">
                <a:latin typeface="Bahnschrift Condensed" panose="020B0502040204020203" pitchFamily="34" charset="0"/>
              </a:rPr>
              <a:t>High income individuals</a:t>
            </a:r>
          </a:p>
        </p:txBody>
      </p:sp>
      <p:sp>
        <p:nvSpPr>
          <p:cNvPr id="8" name="TextBox 7"/>
          <p:cNvSpPr txBox="1"/>
          <p:nvPr/>
        </p:nvSpPr>
        <p:spPr>
          <a:xfrm>
            <a:off x="7715250" y="5571607"/>
            <a:ext cx="2286000" cy="369332"/>
          </a:xfrm>
          <a:prstGeom prst="rect">
            <a:avLst/>
          </a:prstGeom>
          <a:noFill/>
        </p:spPr>
        <p:txBody>
          <a:bodyPr wrap="square" rtlCol="0">
            <a:spAutoFit/>
          </a:bodyPr>
          <a:lstStyle/>
          <a:p>
            <a:r>
              <a:rPr lang="en-US" dirty="0">
                <a:latin typeface="Bahnschrift Condensed" panose="020B0502040204020203" pitchFamily="34" charset="0"/>
              </a:rPr>
              <a:t>(Kayak, 2023)</a:t>
            </a:r>
          </a:p>
        </p:txBody>
      </p:sp>
      <p:pic>
        <p:nvPicPr>
          <p:cNvPr id="9" name="Picture 8"/>
          <p:cNvPicPr>
            <a:picLocks noChangeAspect="1"/>
          </p:cNvPicPr>
          <p:nvPr/>
        </p:nvPicPr>
        <p:blipFill>
          <a:blip r:embed="rId3"/>
          <a:stretch>
            <a:fillRect/>
          </a:stretch>
        </p:blipFill>
        <p:spPr>
          <a:xfrm>
            <a:off x="18215948" y="10564196"/>
            <a:ext cx="647257" cy="208957"/>
          </a:xfrm>
          <a:prstGeom prst="rect">
            <a:avLst/>
          </a:prstGeom>
        </p:spPr>
      </p:pic>
      <p:pic>
        <p:nvPicPr>
          <p:cNvPr id="10"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57421" y="5527675"/>
            <a:ext cx="2123362" cy="14491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Placeholder 4"/>
          <p:cNvPicPr>
            <a:picLocks noGrp="1" noChangeAspect="1"/>
          </p:cNvPicPr>
          <p:nvPr>
            <p:ph type="pic" idx="1"/>
          </p:nvPr>
        </p:nvPicPr>
        <p:blipFill>
          <a:blip r:embed="rId5"/>
          <a:srcRect l="14398" r="14398"/>
          <a:stretch>
            <a:fillRect/>
          </a:stretch>
        </p:blipFill>
        <p:spPr>
          <a:xfrm>
            <a:off x="4973638" y="632084"/>
            <a:ext cx="6172200" cy="4873625"/>
          </a:xfrm>
          <a:prstGeom prst="rect">
            <a:avLst/>
          </a:prstGeom>
        </p:spPr>
      </p:pic>
    </p:spTree>
    <p:extLst>
      <p:ext uri="{BB962C8B-B14F-4D97-AF65-F5344CB8AC3E}">
        <p14:creationId xmlns:p14="http://schemas.microsoft.com/office/powerpoint/2010/main" val="1415584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017" y="955222"/>
            <a:ext cx="3932237" cy="698953"/>
          </a:xfrm>
        </p:spPr>
        <p:txBody>
          <a:bodyPr>
            <a:normAutofit/>
          </a:bodyPr>
          <a:lstStyle/>
          <a:p>
            <a:r>
              <a:rPr lang="en-US" sz="4400" b="1" dirty="0">
                <a:latin typeface="Bahnschrift Condensed" panose="020B0502040204020203" pitchFamily="34" charset="0"/>
              </a:rPr>
              <a:t>Service Expectation</a:t>
            </a:r>
          </a:p>
        </p:txBody>
      </p:sp>
      <p:sp>
        <p:nvSpPr>
          <p:cNvPr id="4" name="Text Placeholder 3"/>
          <p:cNvSpPr>
            <a:spLocks noGrp="1"/>
          </p:cNvSpPr>
          <p:nvPr>
            <p:ph type="body" sz="half" idx="2"/>
          </p:nvPr>
        </p:nvSpPr>
        <p:spPr>
          <a:xfrm>
            <a:off x="349137" y="1937204"/>
            <a:ext cx="4571999" cy="3574596"/>
          </a:xfrm>
        </p:spPr>
        <p:txBody>
          <a:bodyPr>
            <a:normAutofit/>
          </a:bodyPr>
          <a:lstStyle/>
          <a:p>
            <a:pPr marL="285750" indent="-285750">
              <a:buFont typeface="Arial" panose="020B0604020202020204" pitchFamily="34" charset="0"/>
              <a:buChar char="•"/>
            </a:pPr>
            <a:r>
              <a:rPr lang="en-US" sz="2400" dirty="0">
                <a:latin typeface="Bahnschrift Condensed" panose="020B0502040204020203" pitchFamily="34" charset="0"/>
              </a:rPr>
              <a:t>Prompt and efficient check-in and check-out.</a:t>
            </a:r>
          </a:p>
          <a:p>
            <a:pPr marL="285750" indent="-285750">
              <a:buFont typeface="Arial" panose="020B0604020202020204" pitchFamily="34" charset="0"/>
              <a:buChar char="•"/>
            </a:pPr>
            <a:r>
              <a:rPr lang="en-US" sz="2400" dirty="0">
                <a:latin typeface="Bahnschrift Condensed" panose="020B0502040204020203" pitchFamily="34" charset="0"/>
              </a:rPr>
              <a:t>Clean and comfortable accommodations.</a:t>
            </a:r>
          </a:p>
          <a:p>
            <a:pPr marL="285750" indent="-285750">
              <a:buFont typeface="Arial" panose="020B0604020202020204" pitchFamily="34" charset="0"/>
              <a:buChar char="•"/>
            </a:pPr>
            <a:r>
              <a:rPr lang="en-US" sz="2400" dirty="0">
                <a:latin typeface="Bahnschrift Condensed" panose="020B0502040204020203" pitchFamily="34" charset="0"/>
              </a:rPr>
              <a:t>Attentive and friendly staff.</a:t>
            </a:r>
          </a:p>
          <a:p>
            <a:pPr marL="285750" indent="-285750">
              <a:buFont typeface="Arial" panose="020B0604020202020204" pitchFamily="34" charset="0"/>
              <a:buChar char="•"/>
            </a:pPr>
            <a:r>
              <a:rPr lang="en-US" sz="2400" dirty="0">
                <a:latin typeface="Bahnschrift Condensed" panose="020B0502040204020203" pitchFamily="34" charset="0"/>
              </a:rPr>
              <a:t>High-quality food and beverage.</a:t>
            </a:r>
          </a:p>
          <a:p>
            <a:pPr marL="285750" indent="-285750">
              <a:buFont typeface="Arial" panose="020B0604020202020204" pitchFamily="34" charset="0"/>
              <a:buChar char="•"/>
            </a:pPr>
            <a:r>
              <a:rPr lang="en-US" sz="2400" dirty="0">
                <a:latin typeface="Bahnschrift Condensed" panose="020B0502040204020203" pitchFamily="34" charset="0"/>
              </a:rPr>
              <a:t>A relaxing and enjoyable atmosphere</a:t>
            </a:r>
          </a:p>
        </p:txBody>
      </p:sp>
      <p:sp>
        <p:nvSpPr>
          <p:cNvPr id="9" name="TextBox 8"/>
          <p:cNvSpPr txBox="1"/>
          <p:nvPr/>
        </p:nvSpPr>
        <p:spPr>
          <a:xfrm>
            <a:off x="7505700" y="5142468"/>
            <a:ext cx="2895600" cy="369332"/>
          </a:xfrm>
          <a:prstGeom prst="rect">
            <a:avLst/>
          </a:prstGeom>
          <a:noFill/>
        </p:spPr>
        <p:txBody>
          <a:bodyPr wrap="square" rtlCol="0">
            <a:spAutoFit/>
          </a:bodyPr>
          <a:lstStyle/>
          <a:p>
            <a:pPr algn="ctr"/>
            <a:r>
              <a:rPr lang="en-US" dirty="0">
                <a:latin typeface="Bahnschrift Condensed" panose="020B0502040204020203" pitchFamily="34" charset="0"/>
              </a:rPr>
              <a:t>(Kayak, 2023)</a:t>
            </a:r>
          </a:p>
        </p:txBody>
      </p:sp>
      <p:pic>
        <p:nvPicPr>
          <p:cNvPr id="7" name="Picture 6"/>
          <p:cNvPicPr>
            <a:picLocks noChangeAspect="1"/>
          </p:cNvPicPr>
          <p:nvPr/>
        </p:nvPicPr>
        <p:blipFill>
          <a:blip r:embed="rId3"/>
          <a:stretch>
            <a:fillRect/>
          </a:stretch>
        </p:blipFill>
        <p:spPr>
          <a:xfrm>
            <a:off x="18063548" y="10548321"/>
            <a:ext cx="647257" cy="208957"/>
          </a:xfrm>
          <a:prstGeom prst="rect">
            <a:avLst/>
          </a:prstGeom>
        </p:spPr>
      </p:pic>
      <p:pic>
        <p:nvPicPr>
          <p:cNvPr id="10"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05021" y="5511800"/>
            <a:ext cx="2123362" cy="14491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Placeholder 5"/>
          <p:cNvPicPr>
            <a:picLocks noGrp="1" noChangeAspect="1"/>
          </p:cNvPicPr>
          <p:nvPr>
            <p:ph type="pic" idx="1"/>
          </p:nvPr>
        </p:nvPicPr>
        <p:blipFill>
          <a:blip r:embed="rId5"/>
          <a:srcRect t="649" b="649"/>
          <a:stretch>
            <a:fillRect/>
          </a:stretch>
        </p:blipFill>
        <p:spPr>
          <a:xfrm>
            <a:off x="6038850" y="955222"/>
            <a:ext cx="5126038" cy="4047566"/>
          </a:xfrm>
          <a:prstGeom prst="rect">
            <a:avLst/>
          </a:prstGeom>
        </p:spPr>
      </p:pic>
    </p:spTree>
    <p:extLst>
      <p:ext uri="{BB962C8B-B14F-4D97-AF65-F5344CB8AC3E}">
        <p14:creationId xmlns:p14="http://schemas.microsoft.com/office/powerpoint/2010/main" val="152894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562" y="987425"/>
            <a:ext cx="7734752" cy="698953"/>
          </a:xfrm>
        </p:spPr>
        <p:txBody>
          <a:bodyPr>
            <a:noAutofit/>
          </a:bodyPr>
          <a:lstStyle/>
          <a:p>
            <a:r>
              <a:rPr lang="en-US" sz="4400" b="1" dirty="0">
                <a:latin typeface="Bahnschrift Condensed" panose="020B0502040204020203" pitchFamily="34" charset="0"/>
              </a:rPr>
              <a:t>Role and Function of Guest Services</a:t>
            </a:r>
          </a:p>
        </p:txBody>
      </p:sp>
      <p:sp>
        <p:nvSpPr>
          <p:cNvPr id="4" name="Text Placeholder 3"/>
          <p:cNvSpPr>
            <a:spLocks noGrp="1"/>
          </p:cNvSpPr>
          <p:nvPr>
            <p:ph type="body" sz="half" idx="2"/>
          </p:nvPr>
        </p:nvSpPr>
        <p:spPr>
          <a:xfrm>
            <a:off x="435430" y="1814286"/>
            <a:ext cx="5849256" cy="4426858"/>
          </a:xfrm>
        </p:spPr>
        <p:txBody>
          <a:bodyPr>
            <a:normAutofit lnSpcReduction="10000"/>
          </a:bodyPr>
          <a:lstStyle/>
          <a:p>
            <a:pPr marL="285750" indent="-285750">
              <a:buFont typeface="Arial" panose="020B0604020202020204" pitchFamily="34" charset="0"/>
              <a:buChar char="•"/>
            </a:pPr>
            <a:r>
              <a:rPr lang="en-US" sz="2400" dirty="0">
                <a:latin typeface="Bahnschrift Condensed" panose="020B0502040204020203" pitchFamily="34" charset="0"/>
              </a:rPr>
              <a:t>The services provided by the concierge team include assisting clients with booking tours, reserving transportation, and making dinner reservations.</a:t>
            </a:r>
          </a:p>
          <a:p>
            <a:pPr marL="285750" indent="-285750">
              <a:buFont typeface="Arial" panose="020B0604020202020204" pitchFamily="34" charset="0"/>
              <a:buChar char="•"/>
            </a:pPr>
            <a:r>
              <a:rPr lang="en-US" sz="2400" dirty="0">
                <a:latin typeface="Bahnschrift Condensed" panose="020B0502040204020203" pitchFamily="34" charset="0"/>
              </a:rPr>
              <a:t>Help with bags Upon arrival and departure, the staff is available to assist customers with their luggage.</a:t>
            </a:r>
          </a:p>
          <a:p>
            <a:pPr marL="285750" indent="-285750">
              <a:buFont typeface="Arial" panose="020B0604020202020204" pitchFamily="34" charset="0"/>
              <a:buChar char="•"/>
            </a:pPr>
            <a:r>
              <a:rPr lang="en-US" sz="2400" dirty="0">
                <a:latin typeface="Bahnschrift Condensed" panose="020B0502040204020203" pitchFamily="34" charset="0"/>
              </a:rPr>
              <a:t>In-hotel assistance with luggage and other items is available from the friendly bellhops .</a:t>
            </a:r>
          </a:p>
          <a:p>
            <a:pPr marL="285750" indent="-285750">
              <a:buFont typeface="Arial" panose="020B0604020202020204" pitchFamily="34" charset="0"/>
              <a:buChar char="•"/>
            </a:pPr>
            <a:r>
              <a:rPr lang="en-US" sz="2400" dirty="0">
                <a:latin typeface="Bahnschrift Condensed" panose="020B0502040204020203" pitchFamily="34" charset="0"/>
              </a:rPr>
              <a:t>The hotel has a strict no-smoking policy throughout.</a:t>
            </a:r>
          </a:p>
          <a:p>
            <a:pPr marL="285750" indent="-285750">
              <a:buFont typeface="Arial" panose="020B0604020202020204" pitchFamily="34" charset="0"/>
              <a:buChar char="•"/>
            </a:pPr>
            <a:r>
              <a:rPr lang="en-US" sz="2400" dirty="0">
                <a:latin typeface="Bahnschrift Condensed" panose="020B0502040204020203" pitchFamily="34" charset="0"/>
              </a:rPr>
              <a:t>Massages, facials, and body treatments are just some of the spa offerings available at LXR hotels.</a:t>
            </a:r>
          </a:p>
          <a:p>
            <a:pPr marL="285750" indent="-285750">
              <a:buFont typeface="Arial" panose="020B0604020202020204" pitchFamily="34" charset="0"/>
              <a:buChar char="•"/>
            </a:pPr>
            <a:r>
              <a:rPr lang="en-US" sz="2400" dirty="0">
                <a:latin typeface="Bahnschrift Condensed" panose="020B0502040204020203" pitchFamily="34" charset="0"/>
              </a:rPr>
              <a:t>In-Room Dining In-room dining and beverage service is available (CPP Luxury , 2019).</a:t>
            </a:r>
          </a:p>
        </p:txBody>
      </p:sp>
      <p:sp>
        <p:nvSpPr>
          <p:cNvPr id="9" name="TextBox 8"/>
          <p:cNvSpPr txBox="1"/>
          <p:nvPr/>
        </p:nvSpPr>
        <p:spPr>
          <a:xfrm>
            <a:off x="7715250" y="5530798"/>
            <a:ext cx="2800350" cy="369332"/>
          </a:xfrm>
          <a:prstGeom prst="rect">
            <a:avLst/>
          </a:prstGeom>
          <a:noFill/>
        </p:spPr>
        <p:txBody>
          <a:bodyPr wrap="square" rtlCol="0">
            <a:spAutoFit/>
          </a:bodyPr>
          <a:lstStyle/>
          <a:p>
            <a:pPr algn="ctr"/>
            <a:r>
              <a:rPr lang="en-US" dirty="0">
                <a:latin typeface="Bahnschrift Condensed" panose="020B0502040204020203" pitchFamily="34" charset="0"/>
              </a:rPr>
              <a:t>(Kayak, 2023)</a:t>
            </a:r>
          </a:p>
        </p:txBody>
      </p:sp>
      <p:pic>
        <p:nvPicPr>
          <p:cNvPr id="7" name="Picture 6"/>
          <p:cNvPicPr>
            <a:picLocks noChangeAspect="1"/>
          </p:cNvPicPr>
          <p:nvPr/>
        </p:nvPicPr>
        <p:blipFill>
          <a:blip r:embed="rId3"/>
          <a:stretch>
            <a:fillRect/>
          </a:stretch>
        </p:blipFill>
        <p:spPr>
          <a:xfrm>
            <a:off x="18264527" y="10553067"/>
            <a:ext cx="647257" cy="208957"/>
          </a:xfrm>
          <a:prstGeom prst="rect">
            <a:avLst/>
          </a:prstGeom>
        </p:spPr>
      </p:pic>
      <p:pic>
        <p:nvPicPr>
          <p:cNvPr id="10"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6000" y="5516546"/>
            <a:ext cx="2123362" cy="144919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5"/>
          <a:stretch>
            <a:fillRect/>
          </a:stretch>
        </p:blipFill>
        <p:spPr>
          <a:xfrm>
            <a:off x="6953250" y="2061936"/>
            <a:ext cx="4137705" cy="3310164"/>
          </a:xfrm>
          <a:prstGeom prst="rect">
            <a:avLst/>
          </a:prstGeom>
        </p:spPr>
      </p:pic>
    </p:spTree>
    <p:extLst>
      <p:ext uri="{BB962C8B-B14F-4D97-AF65-F5344CB8AC3E}">
        <p14:creationId xmlns:p14="http://schemas.microsoft.com/office/powerpoint/2010/main" val="3684238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716" y="493939"/>
            <a:ext cx="7734752" cy="698953"/>
          </a:xfrm>
        </p:spPr>
        <p:txBody>
          <a:bodyPr>
            <a:noAutofit/>
          </a:bodyPr>
          <a:lstStyle/>
          <a:p>
            <a:r>
              <a:rPr lang="en-US" sz="4400" b="1" dirty="0">
                <a:latin typeface="Bahnschrift Condensed" panose="020B0502040204020203" pitchFamily="34" charset="0"/>
              </a:rPr>
              <a:t>Meeting Guest Service Expectations</a:t>
            </a:r>
          </a:p>
        </p:txBody>
      </p:sp>
      <p:sp>
        <p:nvSpPr>
          <p:cNvPr id="4" name="Text Placeholder 3"/>
          <p:cNvSpPr>
            <a:spLocks noGrp="1"/>
          </p:cNvSpPr>
          <p:nvPr>
            <p:ph type="body" sz="half" idx="2"/>
          </p:nvPr>
        </p:nvSpPr>
        <p:spPr>
          <a:xfrm>
            <a:off x="435430" y="1473199"/>
            <a:ext cx="7413170" cy="5384801"/>
          </a:xfrm>
        </p:spPr>
        <p:txBody>
          <a:bodyPr>
            <a:normAutofit/>
          </a:bodyPr>
          <a:lstStyle/>
          <a:p>
            <a:pPr marL="285750" indent="-285750">
              <a:buFont typeface="Arial" panose="020B0604020202020204" pitchFamily="34" charset="0"/>
              <a:buChar char="•"/>
            </a:pPr>
            <a:r>
              <a:rPr lang="en-US" sz="2400" dirty="0">
                <a:latin typeface="Bahnschrift Condensed" panose="020B0502040204020203" pitchFamily="34" charset="0"/>
              </a:rPr>
              <a:t>A member of the concierge team may assist a guest in securing a table at a popular but fully booked restaurant.</a:t>
            </a:r>
          </a:p>
          <a:p>
            <a:pPr marL="285750" indent="-285750">
              <a:buFont typeface="Arial" panose="020B0604020202020204" pitchFamily="34" charset="0"/>
              <a:buChar char="•"/>
            </a:pPr>
            <a:r>
              <a:rPr lang="en-US" sz="2400" dirty="0">
                <a:latin typeface="Bahnschrift Condensed" panose="020B0502040204020203" pitchFamily="34" charset="0"/>
              </a:rPr>
              <a:t>Even if a guest is checking in late, they may still be assisted by a member of the luggage assistance team who will carry their bags and show them to their room.</a:t>
            </a:r>
          </a:p>
          <a:p>
            <a:pPr marL="285750" indent="-285750">
              <a:buFont typeface="Arial" panose="020B0604020202020204" pitchFamily="34" charset="0"/>
              <a:buChar char="•"/>
            </a:pPr>
            <a:r>
              <a:rPr lang="en-US" sz="2400" dirty="0">
                <a:latin typeface="Bahnschrift Condensed" panose="020B0502040204020203" pitchFamily="34" charset="0"/>
              </a:rPr>
              <a:t>A member of the bell service team may assist departing guests with their bags and the loading of their automobile.</a:t>
            </a:r>
          </a:p>
          <a:p>
            <a:pPr marL="285750" indent="-285750">
              <a:buFont typeface="Arial" panose="020B0604020202020204" pitchFamily="34" charset="0"/>
              <a:buChar char="•"/>
            </a:pPr>
            <a:r>
              <a:rPr lang="en-US" sz="2400" dirty="0">
                <a:latin typeface="Bahnschrift Condensed" panose="020B0502040204020203" pitchFamily="34" charset="0"/>
              </a:rPr>
              <a:t>If a guest has a reason to celebrate, the room service workers can bring them a </a:t>
            </a:r>
            <a:r>
              <a:rPr lang="en-US" sz="2400" dirty="0" err="1">
                <a:latin typeface="Bahnschrift Condensed" panose="020B0502040204020203" pitchFamily="34" charset="0"/>
              </a:rPr>
              <a:t>customised</a:t>
            </a:r>
            <a:r>
              <a:rPr lang="en-US" sz="2400" dirty="0">
                <a:latin typeface="Bahnschrift Condensed" panose="020B0502040204020203" pitchFamily="34" charset="0"/>
              </a:rPr>
              <a:t> dinner (Al </a:t>
            </a:r>
            <a:r>
              <a:rPr lang="en-US" sz="2400" dirty="0" err="1">
                <a:latin typeface="Bahnschrift Condensed" panose="020B0502040204020203" pitchFamily="34" charset="0"/>
              </a:rPr>
              <a:t>Habtoor</a:t>
            </a:r>
            <a:r>
              <a:rPr lang="en-US" sz="2400" dirty="0">
                <a:latin typeface="Bahnschrift Condensed" panose="020B0502040204020203" pitchFamily="34" charset="0"/>
              </a:rPr>
              <a:t> City , 2023).</a:t>
            </a:r>
          </a:p>
          <a:p>
            <a:pPr marL="285750" indent="-285750">
              <a:buFont typeface="Arial" panose="020B0604020202020204" pitchFamily="34" charset="0"/>
              <a:buChar char="•"/>
            </a:pPr>
            <a:r>
              <a:rPr lang="en-US" sz="2400" dirty="0">
                <a:latin typeface="Bahnschrift Condensed" panose="020B0502040204020203" pitchFamily="34" charset="0"/>
              </a:rPr>
              <a:t>If a guest requests it, a spa employee will tailor a treatment specifically to their wants and needs.</a:t>
            </a:r>
          </a:p>
          <a:p>
            <a:pPr marL="285750" indent="-285750">
              <a:buFont typeface="Arial" panose="020B0604020202020204" pitchFamily="34" charset="0"/>
              <a:buChar char="•"/>
            </a:pPr>
            <a:r>
              <a:rPr lang="en-US" sz="2400" dirty="0">
                <a:latin typeface="Bahnschrift Condensed" panose="020B0502040204020203" pitchFamily="34" charset="0"/>
              </a:rPr>
              <a:t>A member of staff at a fitness </a:t>
            </a:r>
            <a:r>
              <a:rPr lang="en-US" sz="2400" dirty="0" err="1">
                <a:latin typeface="Bahnschrift Condensed" panose="020B0502040204020203" pitchFamily="34" charset="0"/>
              </a:rPr>
              <a:t>centre</a:t>
            </a:r>
            <a:r>
              <a:rPr lang="en-US" sz="2400" dirty="0">
                <a:latin typeface="Bahnschrift Condensed" panose="020B0502040204020203" pitchFamily="34" charset="0"/>
              </a:rPr>
              <a:t> might show a visitor around and offer advice as they develop a regimen for working out.</a:t>
            </a:r>
          </a:p>
        </p:txBody>
      </p:sp>
      <p:sp>
        <p:nvSpPr>
          <p:cNvPr id="7" name="TextBox 6"/>
          <p:cNvSpPr txBox="1"/>
          <p:nvPr/>
        </p:nvSpPr>
        <p:spPr>
          <a:xfrm>
            <a:off x="9410700" y="5201309"/>
            <a:ext cx="2419350" cy="369332"/>
          </a:xfrm>
          <a:prstGeom prst="rect">
            <a:avLst/>
          </a:prstGeom>
          <a:noFill/>
        </p:spPr>
        <p:txBody>
          <a:bodyPr wrap="square" rtlCol="0">
            <a:spAutoFit/>
          </a:bodyPr>
          <a:lstStyle/>
          <a:p>
            <a:r>
              <a:rPr lang="en-US" dirty="0">
                <a:latin typeface="Bahnschrift Condensed" panose="020B0502040204020203" pitchFamily="34" charset="0"/>
              </a:rPr>
              <a:t>(Kayak, 2023)</a:t>
            </a:r>
          </a:p>
        </p:txBody>
      </p:sp>
      <p:pic>
        <p:nvPicPr>
          <p:cNvPr id="8" name="Picture 7"/>
          <p:cNvPicPr>
            <a:picLocks noChangeAspect="1"/>
          </p:cNvPicPr>
          <p:nvPr/>
        </p:nvPicPr>
        <p:blipFill>
          <a:blip r:embed="rId3"/>
          <a:stretch>
            <a:fillRect/>
          </a:stretch>
        </p:blipFill>
        <p:spPr>
          <a:xfrm>
            <a:off x="18065215" y="10582011"/>
            <a:ext cx="647257" cy="208957"/>
          </a:xfrm>
          <a:prstGeom prst="rect">
            <a:avLst/>
          </a:prstGeom>
        </p:spPr>
      </p:pic>
      <p:pic>
        <p:nvPicPr>
          <p:cNvPr id="9" name="Picture 2" descr="LXR Hotels &amp; Resorts Latest News | Stories From Hilt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06688" y="5545490"/>
            <a:ext cx="2123362" cy="144919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Placeholder 9"/>
          <p:cNvPicPr>
            <a:picLocks noGrp="1" noChangeAspect="1"/>
          </p:cNvPicPr>
          <p:nvPr>
            <p:ph type="pic" idx="1"/>
          </p:nvPr>
        </p:nvPicPr>
        <p:blipFill>
          <a:blip r:embed="rId5"/>
          <a:srcRect t="649" b="649"/>
          <a:stretch>
            <a:fillRect/>
          </a:stretch>
        </p:blipFill>
        <p:spPr>
          <a:xfrm>
            <a:off x="8005265" y="2009133"/>
            <a:ext cx="3824785" cy="3020085"/>
          </a:xfrm>
          <a:prstGeom prst="rect">
            <a:avLst/>
          </a:prstGeom>
        </p:spPr>
      </p:pic>
    </p:spTree>
    <p:extLst>
      <p:ext uri="{BB962C8B-B14F-4D97-AF65-F5344CB8AC3E}">
        <p14:creationId xmlns:p14="http://schemas.microsoft.com/office/powerpoint/2010/main" val="1906313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716" y="493939"/>
            <a:ext cx="7734752" cy="698953"/>
          </a:xfrm>
        </p:spPr>
        <p:txBody>
          <a:bodyPr>
            <a:noAutofit/>
          </a:bodyPr>
          <a:lstStyle/>
          <a:p>
            <a:r>
              <a:rPr lang="en-US" sz="4400" b="1" dirty="0">
                <a:latin typeface="Bahnschrift Condensed" panose="020B0502040204020203" pitchFamily="34" charset="0"/>
              </a:rPr>
              <a:t>Importance of Hospitality</a:t>
            </a:r>
          </a:p>
        </p:txBody>
      </p:sp>
      <p:sp>
        <p:nvSpPr>
          <p:cNvPr id="4" name="Text Placeholder 3"/>
          <p:cNvSpPr>
            <a:spLocks noGrp="1"/>
          </p:cNvSpPr>
          <p:nvPr>
            <p:ph type="body" sz="half" idx="2"/>
          </p:nvPr>
        </p:nvSpPr>
        <p:spPr>
          <a:xfrm>
            <a:off x="464457" y="1473199"/>
            <a:ext cx="11263085" cy="5048252"/>
          </a:xfrm>
        </p:spPr>
        <p:txBody>
          <a:bodyPr>
            <a:normAutofit lnSpcReduction="10000"/>
          </a:bodyPr>
          <a:lstStyle/>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The guests' experience is paramount at LXR Hotels &amp; Resorts. </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It is the brand's mission to "create unforgettable experiences for each and every guest." </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The mix of attentive service, high-end facilities, and relentless pursuit of perfection allows us to do this.</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The LXR team has extensive expertise and training in providing exceptional service. </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They care about their customers and will go above and beyond to make sure everyone has a good time.</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LXR Hotels &amp; Resorts is dedicated to giving each guest an exceptional stay (Five Start Alliance , 2023). </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From the moment of arrival to the moment of departure, the brand's dedication to hospitality is palpable at every touchpoint.</a:t>
            </a:r>
          </a:p>
        </p:txBody>
      </p:sp>
      <p:pic>
        <p:nvPicPr>
          <p:cNvPr id="6" name="Picture 2" descr="LXR Hotels &amp; Resorts Latest News | Stories From Hilt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80859" y="5574518"/>
            <a:ext cx="2123362" cy="144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875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716" y="493939"/>
            <a:ext cx="7734752" cy="698953"/>
          </a:xfrm>
        </p:spPr>
        <p:txBody>
          <a:bodyPr>
            <a:noAutofit/>
          </a:bodyPr>
          <a:lstStyle/>
          <a:p>
            <a:r>
              <a:rPr lang="en-US" sz="4400" b="1" dirty="0">
                <a:latin typeface="Bahnschrift Condensed" panose="020B0502040204020203" pitchFamily="34" charset="0"/>
              </a:rPr>
              <a:t>Summary</a:t>
            </a:r>
          </a:p>
        </p:txBody>
      </p:sp>
      <p:sp>
        <p:nvSpPr>
          <p:cNvPr id="4" name="Text Placeholder 3"/>
          <p:cNvSpPr>
            <a:spLocks noGrp="1"/>
          </p:cNvSpPr>
          <p:nvPr>
            <p:ph type="body" sz="half" idx="2"/>
          </p:nvPr>
        </p:nvSpPr>
        <p:spPr>
          <a:xfrm>
            <a:off x="464457" y="1473199"/>
            <a:ext cx="11213193" cy="5048252"/>
          </a:xfrm>
        </p:spPr>
        <p:txBody>
          <a:bodyPr>
            <a:normAutofit fontScale="92500" lnSpcReduction="10000"/>
          </a:bodyPr>
          <a:lstStyle/>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Luxury hotels from LXR Hotels &amp; Resorts are known for their warm and welcoming staffs.</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It is LXR's mission to "create unforgettable experiences for each and every guest.“</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The LXR team in charge of customer support has received extensive training and has years of experience in the industry.</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Concierge help, help with bags, porter service, in-room dining, on-site fitness </a:t>
            </a:r>
            <a:r>
              <a:rPr lang="en-US" sz="2400" dirty="0" err="1">
                <a:latin typeface="Bahnschrift Condensed" panose="020B0502040204020203" pitchFamily="34" charset="0"/>
              </a:rPr>
              <a:t>centres</a:t>
            </a:r>
            <a:r>
              <a:rPr lang="en-US" sz="2400" dirty="0">
                <a:latin typeface="Bahnschrift Condensed" panose="020B0502040204020203" pitchFamily="34" charset="0"/>
              </a:rPr>
              <a:t>, spa treatments and gourmet restaurants are just some of the amenities available at LXR hotels.</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From the minute a guest arrives until the moment they leave, LXR's dedication to hospitality shines through in every detail (Hotel Online , 2019).</a:t>
            </a:r>
          </a:p>
          <a:p>
            <a:pPr marL="285750" indent="-285750">
              <a:lnSpc>
                <a:spcPct val="150000"/>
              </a:lnSpc>
              <a:buFont typeface="Arial" panose="020B0604020202020204" pitchFamily="34" charset="0"/>
              <a:buChar char="•"/>
            </a:pPr>
            <a:r>
              <a:rPr lang="en-US" sz="2400" dirty="0">
                <a:latin typeface="Bahnschrift Condensed" panose="020B0502040204020203" pitchFamily="34" charset="0"/>
              </a:rPr>
              <a:t>LXR is dedicated to providing each visitor with a unique and unforgettable stay.</a:t>
            </a:r>
          </a:p>
        </p:txBody>
      </p:sp>
      <p:pic>
        <p:nvPicPr>
          <p:cNvPr id="6" name="Picture 2" descr="LXR Hotels &amp; Resorts Latest News | Stories From Hilt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54288" y="5352563"/>
            <a:ext cx="2123362" cy="144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509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57" y="170089"/>
            <a:ext cx="7734752" cy="698953"/>
          </a:xfrm>
        </p:spPr>
        <p:txBody>
          <a:bodyPr>
            <a:noAutofit/>
          </a:bodyPr>
          <a:lstStyle/>
          <a:p>
            <a:r>
              <a:rPr lang="en-US" sz="4400" b="1" dirty="0">
                <a:latin typeface="Bahnschrift Condensed" panose="020B0502040204020203" pitchFamily="34" charset="0"/>
              </a:rPr>
              <a:t>References</a:t>
            </a:r>
          </a:p>
        </p:txBody>
      </p:sp>
      <p:sp>
        <p:nvSpPr>
          <p:cNvPr id="4" name="Text Placeholder 3"/>
          <p:cNvSpPr>
            <a:spLocks noGrp="1"/>
          </p:cNvSpPr>
          <p:nvPr>
            <p:ph type="body" sz="half" idx="2"/>
          </p:nvPr>
        </p:nvSpPr>
        <p:spPr>
          <a:xfrm>
            <a:off x="464457" y="869042"/>
            <a:ext cx="11213193" cy="5048252"/>
          </a:xfrm>
        </p:spPr>
        <p:txBody>
          <a:bodyPr>
            <a:noAutofit/>
          </a:bodyPr>
          <a:lstStyle/>
          <a:p>
            <a:pPr marL="342900" indent="-342900">
              <a:lnSpc>
                <a:spcPct val="150000"/>
              </a:lnSpc>
              <a:buFont typeface="+mj-lt"/>
              <a:buAutoNum type="arabicPeriod"/>
            </a:pPr>
            <a:r>
              <a:rPr lang="en-US" sz="1100" dirty="0">
                <a:latin typeface="Bahnschrift Condensed" panose="020B0502040204020203" pitchFamily="34" charset="0"/>
              </a:rPr>
              <a:t>American Express (2023). LXR Hotels &amp; Resorts | Fine Hotels + Resorts | American Express Travel. [online] American Express Travel Premium Hotel Programs. Available at: https://www.americanexpress.com/en-us/travel/discover/brand/lxr-hotels-and-resorts [Accessed 12 Oct. 2023].</a:t>
            </a:r>
          </a:p>
          <a:p>
            <a:pPr marL="342900" indent="-342900">
              <a:lnSpc>
                <a:spcPct val="150000"/>
              </a:lnSpc>
              <a:buFont typeface="+mj-lt"/>
              <a:buAutoNum type="arabicPeriod"/>
            </a:pPr>
            <a:r>
              <a:rPr lang="en-US" sz="1200" dirty="0">
                <a:latin typeface="Bahnschrift Condensed" panose="020B0502040204020203" pitchFamily="34" charset="0"/>
              </a:rPr>
              <a:t>Kayak (2023). </a:t>
            </a:r>
            <a:r>
              <a:rPr lang="en-US" sz="1200" i="1" dirty="0">
                <a:latin typeface="Bahnschrift Condensed" panose="020B0502040204020203" pitchFamily="34" charset="0"/>
              </a:rPr>
              <a:t>The Biltmore Mayfair, LXR Hotels &amp; Resorts from $131. London Hotel Deals &amp; Reviews</a:t>
            </a:r>
            <a:r>
              <a:rPr lang="en-US" sz="1200" dirty="0">
                <a:latin typeface="Bahnschrift Condensed" panose="020B0502040204020203" pitchFamily="34" charset="0"/>
              </a:rPr>
              <a:t>. [online] KAYAK. Available at: https://www.kayak.com/London-Hotels-Millennium-Hotel-Mayfair.55054.ksp [Accessed 12 Oct. 2023].</a:t>
            </a:r>
          </a:p>
          <a:p>
            <a:pPr marL="342900" indent="-342900">
              <a:lnSpc>
                <a:spcPct val="150000"/>
              </a:lnSpc>
              <a:buFont typeface="+mj-lt"/>
              <a:buAutoNum type="arabicPeriod"/>
            </a:pPr>
            <a:r>
              <a:rPr lang="en-US" sz="1100" dirty="0" err="1">
                <a:latin typeface="Bahnschrift Condensed" panose="020B0502040204020203" pitchFamily="34" charset="0"/>
              </a:rPr>
              <a:t>Baneva</a:t>
            </a:r>
            <a:r>
              <a:rPr lang="en-US" sz="1100" dirty="0">
                <a:latin typeface="Bahnschrift Condensed" panose="020B0502040204020203" pitchFamily="34" charset="0"/>
              </a:rPr>
              <a:t>, I., </a:t>
            </a:r>
            <a:r>
              <a:rPr lang="en-US" sz="1100" dirty="0" err="1">
                <a:latin typeface="Bahnschrift Condensed" panose="020B0502040204020203" pitchFamily="34" charset="0"/>
              </a:rPr>
              <a:t>Lebedieva</a:t>
            </a:r>
            <a:r>
              <a:rPr lang="en-US" sz="1100" dirty="0">
                <a:latin typeface="Bahnschrift Condensed" panose="020B0502040204020203" pitchFamily="34" charset="0"/>
              </a:rPr>
              <a:t>, N., </a:t>
            </a:r>
            <a:r>
              <a:rPr lang="en-US" sz="1100" dirty="0" err="1">
                <a:latin typeface="Bahnschrift Condensed" panose="020B0502040204020203" pitchFamily="34" charset="0"/>
              </a:rPr>
              <a:t>Parfinenko</a:t>
            </a:r>
            <a:r>
              <a:rPr lang="en-US" sz="1100" dirty="0">
                <a:latin typeface="Bahnschrift Condensed" panose="020B0502040204020203" pitchFamily="34" charset="0"/>
              </a:rPr>
              <a:t>, T., </a:t>
            </a:r>
            <a:r>
              <a:rPr lang="en-US" sz="1100" dirty="0" err="1">
                <a:latin typeface="Bahnschrift Condensed" panose="020B0502040204020203" pitchFamily="34" charset="0"/>
              </a:rPr>
              <a:t>Velychko</a:t>
            </a:r>
            <a:r>
              <a:rPr lang="en-US" sz="1100" dirty="0">
                <a:latin typeface="Bahnschrift Condensed" panose="020B0502040204020203" pitchFamily="34" charset="0"/>
              </a:rPr>
              <a:t>, O., </a:t>
            </a:r>
            <a:r>
              <a:rPr lang="en-US" sz="1100" dirty="0" err="1">
                <a:latin typeface="Bahnschrift Condensed" panose="020B0502040204020203" pitchFamily="34" charset="0"/>
              </a:rPr>
              <a:t>Petrova</a:t>
            </a:r>
            <a:r>
              <a:rPr lang="en-US" sz="1100" dirty="0">
                <a:latin typeface="Bahnschrift Condensed" panose="020B0502040204020203" pitchFamily="34" charset="0"/>
              </a:rPr>
              <a:t>, O. and </a:t>
            </a:r>
            <a:r>
              <a:rPr lang="en-US" sz="1100" dirty="0" err="1">
                <a:latin typeface="Bahnschrift Condensed" panose="020B0502040204020203" pitchFamily="34" charset="0"/>
              </a:rPr>
              <a:t>Peresichna</a:t>
            </a:r>
            <a:r>
              <a:rPr lang="en-US" sz="1100" dirty="0">
                <a:latin typeface="Bahnschrift Condensed" panose="020B0502040204020203" pitchFamily="34" charset="0"/>
              </a:rPr>
              <a:t>, S., 2023. Digital Tools of Marketing </a:t>
            </a:r>
            <a:r>
              <a:rPr lang="en-US" sz="1100" dirty="0" err="1">
                <a:latin typeface="Bahnschrift Condensed" panose="020B0502040204020203" pitchFamily="34" charset="0"/>
              </a:rPr>
              <a:t>Stategies</a:t>
            </a:r>
            <a:r>
              <a:rPr lang="en-US" sz="1100" dirty="0">
                <a:latin typeface="Bahnschrift Condensed" panose="020B0502040204020203" pitchFamily="34" charset="0"/>
              </a:rPr>
              <a:t> in Hotel Branding.</a:t>
            </a:r>
          </a:p>
          <a:p>
            <a:pPr marL="342900" indent="-342900">
              <a:buFont typeface="+mj-lt"/>
              <a:buAutoNum type="arabicPeriod"/>
            </a:pPr>
            <a:r>
              <a:rPr lang="en-US" sz="1200" dirty="0">
                <a:latin typeface="Bahnschrift Condensed" panose="020B0502040204020203" pitchFamily="34" charset="0"/>
              </a:rPr>
              <a:t>Hilton (2023a). </a:t>
            </a:r>
            <a:r>
              <a:rPr lang="en-US" sz="1200" i="1" dirty="0">
                <a:latin typeface="Bahnschrift Condensed" panose="020B0502040204020203" pitchFamily="34" charset="0"/>
              </a:rPr>
              <a:t>LXR Hotel Locations - Find Hotels</a:t>
            </a:r>
            <a:r>
              <a:rPr lang="en-US" sz="1200" dirty="0">
                <a:latin typeface="Bahnschrift Condensed" panose="020B0502040204020203" pitchFamily="34" charset="0"/>
              </a:rPr>
              <a:t>. [online] Hilton. Available at: https://www.hilton.com/en/locations/lxr-hotels/ [Accessed 12 Oct. 2023].</a:t>
            </a:r>
          </a:p>
          <a:p>
            <a:pPr marL="342900" indent="-342900">
              <a:lnSpc>
                <a:spcPct val="150000"/>
              </a:lnSpc>
              <a:buFont typeface="+mj-lt"/>
              <a:buAutoNum type="arabicPeriod"/>
            </a:pPr>
            <a:r>
              <a:rPr lang="en-US" sz="1200" dirty="0">
                <a:latin typeface="Bahnschrift Condensed" panose="020B0502040204020203" pitchFamily="34" charset="0"/>
              </a:rPr>
              <a:t>Hilton (2023b). </a:t>
            </a:r>
            <a:r>
              <a:rPr lang="en-US" sz="1200" i="1" dirty="0">
                <a:latin typeface="Bahnschrift Condensed" panose="020B0502040204020203" pitchFamily="34" charset="0"/>
              </a:rPr>
              <a:t>LXR Hotels &amp; Resorts - Unique Luxury Hotels</a:t>
            </a:r>
            <a:r>
              <a:rPr lang="en-US" sz="1200" dirty="0">
                <a:latin typeface="Bahnschrift Condensed" panose="020B0502040204020203" pitchFamily="34" charset="0"/>
              </a:rPr>
              <a:t>. [online] Hilton. Available at: https://www.hilton.com/en/brands/lxr-hotels/.</a:t>
            </a:r>
          </a:p>
          <a:p>
            <a:pPr marL="342900" indent="-342900">
              <a:lnSpc>
                <a:spcPct val="150000"/>
              </a:lnSpc>
              <a:buFont typeface="+mj-lt"/>
              <a:buAutoNum type="arabicPeriod"/>
            </a:pPr>
            <a:r>
              <a:rPr lang="en-US" sz="1200" dirty="0">
                <a:latin typeface="Bahnschrift Condensed" panose="020B0502040204020203" pitchFamily="34" charset="0"/>
              </a:rPr>
              <a:t>Business </a:t>
            </a:r>
            <a:r>
              <a:rPr lang="en-US" sz="1200" dirty="0" err="1">
                <a:latin typeface="Bahnschrift Condensed" panose="020B0502040204020203" pitchFamily="34" charset="0"/>
              </a:rPr>
              <a:t>Traveller</a:t>
            </a:r>
            <a:r>
              <a:rPr lang="en-US" sz="1200" dirty="0">
                <a:latin typeface="Bahnschrift Condensed" panose="020B0502040204020203" pitchFamily="34" charset="0"/>
              </a:rPr>
              <a:t> (2023). </a:t>
            </a:r>
            <a:r>
              <a:rPr lang="en-US" sz="1200" i="1" dirty="0">
                <a:latin typeface="Bahnschrift Condensed" panose="020B0502040204020203" pitchFamily="34" charset="0"/>
              </a:rPr>
              <a:t>Hilton launches new luxury brand LXR Hotels and Resorts</a:t>
            </a:r>
            <a:r>
              <a:rPr lang="en-US" sz="1200" dirty="0">
                <a:latin typeface="Bahnschrift Condensed" panose="020B0502040204020203" pitchFamily="34" charset="0"/>
              </a:rPr>
              <a:t>. [online] Business </a:t>
            </a:r>
            <a:r>
              <a:rPr lang="en-US" sz="1200" dirty="0" err="1">
                <a:latin typeface="Bahnschrift Condensed" panose="020B0502040204020203" pitchFamily="34" charset="0"/>
              </a:rPr>
              <a:t>Traveller</a:t>
            </a:r>
            <a:r>
              <a:rPr lang="en-US" sz="1200" dirty="0">
                <a:latin typeface="Bahnschrift Condensed" panose="020B0502040204020203" pitchFamily="34" charset="0"/>
              </a:rPr>
              <a:t>. Available at: https://www.businesstraveller.com/business-travel/2018/08/06/hilton-launches-new-luxury-collection-brand-lxr-hotels-and-resorts/.</a:t>
            </a:r>
          </a:p>
          <a:p>
            <a:pPr marL="342900" indent="-342900">
              <a:lnSpc>
                <a:spcPct val="150000"/>
              </a:lnSpc>
              <a:buFont typeface="+mj-lt"/>
              <a:buAutoNum type="arabicPeriod"/>
            </a:pPr>
            <a:r>
              <a:rPr lang="en-US" sz="1200" dirty="0">
                <a:latin typeface="Bahnschrift Condensed" panose="020B0502040204020203" pitchFamily="34" charset="0"/>
              </a:rPr>
              <a:t>Five Start Alliance (2023). </a:t>
            </a:r>
            <a:r>
              <a:rPr lang="en-US" sz="1200" i="1" dirty="0">
                <a:latin typeface="Bahnschrift Condensed" panose="020B0502040204020203" pitchFamily="34" charset="0"/>
              </a:rPr>
              <a:t>LXR Hotels and Resorts | Five Star Alliance</a:t>
            </a:r>
            <a:r>
              <a:rPr lang="en-US" sz="1200" dirty="0">
                <a:latin typeface="Bahnschrift Condensed" panose="020B0502040204020203" pitchFamily="34" charset="0"/>
              </a:rPr>
              <a:t>. [online] www.fivestaralliance.com. Available at: https://www.fivestaralliance.com/luxury-hotel-brands/14614/lxr-hotels-and-resorts [Accessed 12 Oct. 2023].</a:t>
            </a:r>
          </a:p>
          <a:p>
            <a:pPr marL="342900" indent="-342900">
              <a:lnSpc>
                <a:spcPct val="150000"/>
              </a:lnSpc>
              <a:buFont typeface="+mj-lt"/>
              <a:buAutoNum type="arabicPeriod"/>
            </a:pPr>
            <a:r>
              <a:rPr lang="en-US" sz="1200" dirty="0">
                <a:latin typeface="Bahnschrift Condensed" panose="020B0502040204020203" pitchFamily="34" charset="0"/>
              </a:rPr>
              <a:t>Hotel Online (2019). </a:t>
            </a:r>
            <a:r>
              <a:rPr lang="en-US" sz="1200" i="1" dirty="0" err="1">
                <a:latin typeface="Bahnschrift Condensed" panose="020B0502040204020203" pitchFamily="34" charset="0"/>
              </a:rPr>
              <a:t>lxr</a:t>
            </a:r>
            <a:r>
              <a:rPr lang="en-US" sz="1200" i="1" dirty="0">
                <a:latin typeface="Bahnschrift Condensed" panose="020B0502040204020203" pitchFamily="34" charset="0"/>
              </a:rPr>
              <a:t> hotels &amp; resorts – Hotel-Online</a:t>
            </a:r>
            <a:r>
              <a:rPr lang="en-US" sz="1200" dirty="0">
                <a:latin typeface="Bahnschrift Condensed" panose="020B0502040204020203" pitchFamily="34" charset="0"/>
              </a:rPr>
              <a:t>. [online] Hotel-Online.com . Available at: https://www.hotel-online.com/tag/lxr-hotels-resorts/ [Accessed 12 Oct. 2023].</a:t>
            </a:r>
          </a:p>
          <a:p>
            <a:pPr marL="342900" indent="-342900">
              <a:lnSpc>
                <a:spcPct val="150000"/>
              </a:lnSpc>
              <a:buFont typeface="+mj-lt"/>
              <a:buAutoNum type="arabicPeriod"/>
            </a:pPr>
            <a:r>
              <a:rPr lang="en-US" sz="1200" dirty="0">
                <a:latin typeface="Bahnschrift Condensed" panose="020B0502040204020203" pitchFamily="34" charset="0"/>
              </a:rPr>
              <a:t>Al </a:t>
            </a:r>
            <a:r>
              <a:rPr lang="en-US" sz="1200" dirty="0" err="1">
                <a:latin typeface="Bahnschrift Condensed" panose="020B0502040204020203" pitchFamily="34" charset="0"/>
              </a:rPr>
              <a:t>Habtoor</a:t>
            </a:r>
            <a:r>
              <a:rPr lang="en-US" sz="1200" dirty="0">
                <a:latin typeface="Bahnschrift Condensed" panose="020B0502040204020203" pitchFamily="34" charset="0"/>
              </a:rPr>
              <a:t> City (2023). </a:t>
            </a:r>
            <a:r>
              <a:rPr lang="en-US" sz="1200" i="1" dirty="0" err="1">
                <a:latin typeface="Bahnschrift Condensed" panose="020B0502040204020203" pitchFamily="34" charset="0"/>
              </a:rPr>
              <a:t>Habtoor</a:t>
            </a:r>
            <a:r>
              <a:rPr lang="en-US" sz="1200" i="1" dirty="0">
                <a:latin typeface="Bahnschrift Condensed" panose="020B0502040204020203" pitchFamily="34" charset="0"/>
              </a:rPr>
              <a:t> Palace Dubai - Luxury Hotel in Dubai</a:t>
            </a:r>
            <a:r>
              <a:rPr lang="en-US" sz="1200" dirty="0">
                <a:latin typeface="Bahnschrift Condensed" panose="020B0502040204020203" pitchFamily="34" charset="0"/>
              </a:rPr>
              <a:t>. [online] www.alhabtoorcity.com. Available at: https://www.alhabtoorcity.com/hotels/en-us/habtoor-palace-dubai/home [Accessed 12 Oct. 2023].</a:t>
            </a:r>
          </a:p>
          <a:p>
            <a:pPr marL="342900" indent="-342900">
              <a:lnSpc>
                <a:spcPct val="150000"/>
              </a:lnSpc>
              <a:buFont typeface="+mj-lt"/>
              <a:buAutoNum type="arabicPeriod"/>
            </a:pPr>
            <a:r>
              <a:rPr lang="en-US" sz="1200" dirty="0">
                <a:latin typeface="Bahnschrift Condensed" panose="020B0502040204020203" pitchFamily="34" charset="0"/>
              </a:rPr>
              <a:t>CPP Luxury (2019). </a:t>
            </a:r>
            <a:r>
              <a:rPr lang="en-US" sz="1200" i="1" dirty="0">
                <a:latin typeface="Bahnschrift Condensed" panose="020B0502040204020203" pitchFamily="34" charset="0"/>
              </a:rPr>
              <a:t>Hilton reinforces its luxury positioning with LXR Hotels – Feisal Jaffer, Global Head (Exclusive Interview)</a:t>
            </a:r>
            <a:r>
              <a:rPr lang="en-US" sz="1200" dirty="0">
                <a:latin typeface="Bahnschrift Condensed" panose="020B0502040204020203" pitchFamily="34" charset="0"/>
              </a:rPr>
              <a:t>. [online] CPP Luxury. Available at: https://cpp-luxury.com/hilton-reinforces-its-luxury-positioning-with-lxr-hotels-feisal-jaffer-global-head-exclusive-interview/ [Accessed 12 Oct. 2023].</a:t>
            </a:r>
          </a:p>
          <a:p>
            <a:pPr>
              <a:lnSpc>
                <a:spcPct val="150000"/>
              </a:lnSpc>
            </a:pPr>
            <a:endParaRPr lang="en-US" sz="1200" dirty="0">
              <a:latin typeface="Bahnschrift Condensed" panose="020B0502040204020203" pitchFamily="34" charset="0"/>
            </a:endParaRPr>
          </a:p>
          <a:p>
            <a:pPr>
              <a:lnSpc>
                <a:spcPct val="150000"/>
              </a:lnSpc>
            </a:pPr>
            <a:endParaRPr lang="en-US" sz="1100" dirty="0">
              <a:latin typeface="Bahnschrift Condensed" panose="020B0502040204020203" pitchFamily="34" charset="0"/>
            </a:endParaRPr>
          </a:p>
          <a:p>
            <a:pPr>
              <a:lnSpc>
                <a:spcPct val="150000"/>
              </a:lnSpc>
            </a:pPr>
            <a:endParaRPr lang="en-US" sz="1100" dirty="0">
              <a:latin typeface="Bahnschrift Condensed" panose="020B0502040204020203" pitchFamily="34" charset="0"/>
            </a:endParaRPr>
          </a:p>
        </p:txBody>
      </p:sp>
      <p:pic>
        <p:nvPicPr>
          <p:cNvPr id="6" name="Picture 2" descr="LXR Hotels &amp; Resorts Latest News | Stories From Hilt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51830" y="5647090"/>
            <a:ext cx="2123362" cy="144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379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1120</TotalTime>
  <Words>2133</Words>
  <Application>Microsoft Office PowerPoint</Application>
  <PresentationFormat>Widescreen</PresentationFormat>
  <Paragraphs>96</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Agency FB</vt:lpstr>
      <vt:lpstr>Arial</vt:lpstr>
      <vt:lpstr>Bahnschrift Condensed</vt:lpstr>
      <vt:lpstr>Calibri</vt:lpstr>
      <vt:lpstr>Calibri Light</vt:lpstr>
      <vt:lpstr>Office Theme</vt:lpstr>
      <vt:lpstr>PowerPoint Presentation</vt:lpstr>
      <vt:lpstr>Table of Content</vt:lpstr>
      <vt:lpstr>Introduction</vt:lpstr>
      <vt:lpstr>Guest Service</vt:lpstr>
      <vt:lpstr>Customer Base</vt:lpstr>
      <vt:lpstr>Service Expectation</vt:lpstr>
      <vt:lpstr>Role and Function of Guest Services</vt:lpstr>
      <vt:lpstr>Meeting Guest Service Expectations</vt:lpstr>
      <vt:lpstr>Importance of Hospitality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Beenish (Office)</dc:creator>
  <cp:lastModifiedBy>Viorica Stavinschi (2243598)</cp:lastModifiedBy>
  <cp:revision>34</cp:revision>
  <dcterms:created xsi:type="dcterms:W3CDTF">2023-10-11T05:07:20Z</dcterms:created>
  <dcterms:modified xsi:type="dcterms:W3CDTF">2023-10-22T14:19:24Z</dcterms:modified>
</cp:coreProperties>
</file>