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 showComments="0">
  <p:normalViewPr>
    <p:restoredLeft sz="6869"/>
    <p:restoredTop sz="94648"/>
  </p:normalViewPr>
  <p:slideViewPr>
    <p:cSldViewPr snapToGrid="0">
      <p:cViewPr varScale="1">
        <p:scale>
          <a:sx n="162" d="100"/>
          <a:sy n="162" d="100"/>
        </p:scale>
        <p:origin x="704" y="18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notesMaster" Target="notesMasters/notesMaster1.xml"/><Relationship Id="rId7" Type="http://schemas.openxmlformats.org/officeDocument/2006/relationships/presProps" Target="presProps.xml"/><Relationship Id="rId8" Type="http://schemas.openxmlformats.org/officeDocument/2006/relationships/viewProps" Target="viewProps.xml"/><Relationship Id="rId9" Type="http://schemas.openxmlformats.org/officeDocument/2006/relationships/theme" Target="theme/theme1.xml"/><Relationship Id="rId1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g245a22b9b6d_0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g245a22b9b6d_0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g245a22b9b6d_0_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Google Shape;74;g245a22b9b6d_0_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245a22b9b6d_0_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245a22b9b6d_0_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0" y="100"/>
            <a:ext cx="9144000" cy="1711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1" name="Google Shape;11;p2"/>
          <p:cNvCxnSpPr/>
          <p:nvPr/>
        </p:nvCxnSpPr>
        <p:spPr>
          <a:xfrm>
            <a:off x="641934" y="3597500"/>
            <a:ext cx="3903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512700" y="1893300"/>
            <a:ext cx="8118600" cy="152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512700" y="3840639"/>
            <a:ext cx="8118600" cy="78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>
                <a:solidFill>
                  <a:schemeClr val="accent1"/>
                </a:solidFill>
              </a:defRPr>
            </a:lvl1pPr>
            <a:lvl2pPr lvl="1" rtl="0">
              <a:buNone/>
              <a:defRPr>
                <a:solidFill>
                  <a:schemeClr val="accent1"/>
                </a:solidFill>
              </a:defRPr>
            </a:lvl2pPr>
            <a:lvl3pPr lvl="2" rtl="0">
              <a:buNone/>
              <a:defRPr>
                <a:solidFill>
                  <a:schemeClr val="accent1"/>
                </a:solidFill>
              </a:defRPr>
            </a:lvl3pPr>
            <a:lvl4pPr lvl="3" rtl="0">
              <a:buNone/>
              <a:defRPr>
                <a:solidFill>
                  <a:schemeClr val="accent1"/>
                </a:solidFill>
              </a:defRPr>
            </a:lvl4pPr>
            <a:lvl5pPr lvl="4" rtl="0">
              <a:buNone/>
              <a:defRPr>
                <a:solidFill>
                  <a:schemeClr val="accent1"/>
                </a:solidFill>
              </a:defRPr>
            </a:lvl5pPr>
            <a:lvl6pPr lvl="5" rtl="0">
              <a:buNone/>
              <a:defRPr>
                <a:solidFill>
                  <a:schemeClr val="accent1"/>
                </a:solidFill>
              </a:defRPr>
            </a:lvl6pPr>
            <a:lvl7pPr lvl="6" rtl="0">
              <a:buNone/>
              <a:defRPr>
                <a:solidFill>
                  <a:schemeClr val="accent1"/>
                </a:solidFill>
              </a:defRPr>
            </a:lvl7pPr>
            <a:lvl8pPr lvl="7" rtl="0">
              <a:buNone/>
              <a:defRPr>
                <a:solidFill>
                  <a:schemeClr val="accent1"/>
                </a:solidFill>
              </a:defRPr>
            </a:lvl8pPr>
            <a:lvl9pPr lvl="8" rtl="0">
              <a:buNone/>
              <a:defRPr>
                <a:solidFill>
                  <a:schemeClr val="accen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dk1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Google Shape;16;p3"/>
          <p:cNvCxnSpPr/>
          <p:nvPr/>
        </p:nvCxnSpPr>
        <p:spPr>
          <a:xfrm>
            <a:off x="641934" y="3597500"/>
            <a:ext cx="390300" cy="0"/>
          </a:xfrm>
          <a:prstGeom prst="straightConnector1">
            <a:avLst/>
          </a:prstGeom>
          <a:noFill/>
          <a:ln w="2857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7" name="Google Shape;17;p3"/>
          <p:cNvSpPr txBox="1">
            <a:spLocks noGrp="1"/>
          </p:cNvSpPr>
          <p:nvPr>
            <p:ph type="title"/>
          </p:nvPr>
        </p:nvSpPr>
        <p:spPr>
          <a:xfrm>
            <a:off x="512700" y="1893300"/>
            <a:ext cx="8118600" cy="152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>
                <a:solidFill>
                  <a:schemeClr val="accent1"/>
                </a:solidFill>
              </a:defRPr>
            </a:lvl1pPr>
            <a:lvl2pPr lvl="1" rtl="0">
              <a:buNone/>
              <a:defRPr>
                <a:solidFill>
                  <a:schemeClr val="accent1"/>
                </a:solidFill>
              </a:defRPr>
            </a:lvl2pPr>
            <a:lvl3pPr lvl="2" rtl="0">
              <a:buNone/>
              <a:defRPr>
                <a:solidFill>
                  <a:schemeClr val="accent1"/>
                </a:solidFill>
              </a:defRPr>
            </a:lvl3pPr>
            <a:lvl4pPr lvl="3" rtl="0">
              <a:buNone/>
              <a:defRPr>
                <a:solidFill>
                  <a:schemeClr val="accent1"/>
                </a:solidFill>
              </a:defRPr>
            </a:lvl4pPr>
            <a:lvl5pPr lvl="4" rtl="0">
              <a:buNone/>
              <a:defRPr>
                <a:solidFill>
                  <a:schemeClr val="accent1"/>
                </a:solidFill>
              </a:defRPr>
            </a:lvl5pPr>
            <a:lvl6pPr lvl="5" rtl="0">
              <a:buNone/>
              <a:defRPr>
                <a:solidFill>
                  <a:schemeClr val="accent1"/>
                </a:solidFill>
              </a:defRPr>
            </a:lvl6pPr>
            <a:lvl7pPr lvl="6" rtl="0">
              <a:buNone/>
              <a:defRPr>
                <a:solidFill>
                  <a:schemeClr val="accent1"/>
                </a:solidFill>
              </a:defRPr>
            </a:lvl7pPr>
            <a:lvl8pPr lvl="7" rtl="0">
              <a:buNone/>
              <a:defRPr>
                <a:solidFill>
                  <a:schemeClr val="accent1"/>
                </a:solidFill>
              </a:defRPr>
            </a:lvl8pPr>
            <a:lvl9pPr lvl="8" rtl="0">
              <a:buNone/>
              <a:defRPr>
                <a:solidFill>
                  <a:schemeClr val="accen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4"/>
          <p:cNvSpPr txBox="1">
            <a:spLocks noGrp="1"/>
          </p:cNvSpPr>
          <p:nvPr>
            <p:ph type="body" idx="1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body" idx="1"/>
          </p:nvPr>
        </p:nvSpPr>
        <p:spPr>
          <a:xfrm>
            <a:off x="311700" y="1171675"/>
            <a:ext cx="3999900" cy="33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body" idx="2"/>
          </p:nvPr>
        </p:nvSpPr>
        <p:spPr>
          <a:xfrm>
            <a:off x="4832400" y="1171675"/>
            <a:ext cx="3999900" cy="33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4" name="Google Shape;34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5" name="Google Shape;35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lt2"/>
        </a:solidFill>
        <a:effectLst/>
      </p:bgPr>
    </p:bg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8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56040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38" name="Google Shape;38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>
                <a:solidFill>
                  <a:schemeClr val="accent1"/>
                </a:solidFill>
              </a:defRPr>
            </a:lvl1pPr>
            <a:lvl2pPr lvl="1" rtl="0">
              <a:buNone/>
              <a:defRPr>
                <a:solidFill>
                  <a:schemeClr val="accent1"/>
                </a:solidFill>
              </a:defRPr>
            </a:lvl2pPr>
            <a:lvl3pPr lvl="2" rtl="0">
              <a:buNone/>
              <a:defRPr>
                <a:solidFill>
                  <a:schemeClr val="accent1"/>
                </a:solidFill>
              </a:defRPr>
            </a:lvl3pPr>
            <a:lvl4pPr lvl="3" rtl="0">
              <a:buNone/>
              <a:defRPr>
                <a:solidFill>
                  <a:schemeClr val="accent1"/>
                </a:solidFill>
              </a:defRPr>
            </a:lvl4pPr>
            <a:lvl5pPr lvl="4" rtl="0">
              <a:buNone/>
              <a:defRPr>
                <a:solidFill>
                  <a:schemeClr val="accent1"/>
                </a:solidFill>
              </a:defRPr>
            </a:lvl5pPr>
            <a:lvl6pPr lvl="5" rtl="0">
              <a:buNone/>
              <a:defRPr>
                <a:solidFill>
                  <a:schemeClr val="accent1"/>
                </a:solidFill>
              </a:defRPr>
            </a:lvl6pPr>
            <a:lvl7pPr lvl="6" rtl="0">
              <a:buNone/>
              <a:defRPr>
                <a:solidFill>
                  <a:schemeClr val="accent1"/>
                </a:solidFill>
              </a:defRPr>
            </a:lvl7pPr>
            <a:lvl8pPr lvl="7" rtl="0">
              <a:buNone/>
              <a:defRPr>
                <a:solidFill>
                  <a:schemeClr val="accent1"/>
                </a:solidFill>
              </a:defRPr>
            </a:lvl8pPr>
            <a:lvl9pPr lvl="8" rtl="0">
              <a:buNone/>
              <a:defRPr>
                <a:solidFill>
                  <a:schemeClr val="accen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4572000" y="-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41" name="Google Shape;41;p9"/>
          <p:cNvCxnSpPr/>
          <p:nvPr/>
        </p:nvCxnSpPr>
        <p:spPr>
          <a:xfrm>
            <a:off x="5029675" y="4495500"/>
            <a:ext cx="686400" cy="0"/>
          </a:xfrm>
          <a:prstGeom prst="straightConnector1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2" name="Google Shape;42;p9"/>
          <p:cNvSpPr txBox="1">
            <a:spLocks noGrp="1"/>
          </p:cNvSpPr>
          <p:nvPr>
            <p:ph type="title"/>
          </p:nvPr>
        </p:nvSpPr>
        <p:spPr>
          <a:xfrm>
            <a:off x="265500" y="1382350"/>
            <a:ext cx="4045200" cy="1333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43" name="Google Shape;43;p9"/>
          <p:cNvSpPr txBox="1">
            <a:spLocks noGrp="1"/>
          </p:cNvSpPr>
          <p:nvPr>
            <p:ph type="subTitle" idx="1"/>
          </p:nvPr>
        </p:nvSpPr>
        <p:spPr>
          <a:xfrm>
            <a:off x="265500" y="2769001"/>
            <a:ext cx="4045200" cy="134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44" name="Google Shape;44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Char char="●"/>
              <a:defRPr>
                <a:solidFill>
                  <a:schemeClr val="accent1"/>
                </a:solidFill>
              </a:defRPr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</a:defRPr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</a:defRPr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45" name="Google Shape;45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>
                <a:solidFill>
                  <a:schemeClr val="accent1"/>
                </a:solidFill>
              </a:defRPr>
            </a:lvl1pPr>
            <a:lvl2pPr lvl="1" rtl="0">
              <a:buNone/>
              <a:defRPr>
                <a:solidFill>
                  <a:schemeClr val="accent1"/>
                </a:solidFill>
              </a:defRPr>
            </a:lvl2pPr>
            <a:lvl3pPr lvl="2" rtl="0">
              <a:buNone/>
              <a:defRPr>
                <a:solidFill>
                  <a:schemeClr val="accent1"/>
                </a:solidFill>
              </a:defRPr>
            </a:lvl3pPr>
            <a:lvl4pPr lvl="3" rtl="0">
              <a:buNone/>
              <a:defRPr>
                <a:solidFill>
                  <a:schemeClr val="accent1"/>
                </a:solidFill>
              </a:defRPr>
            </a:lvl4pPr>
            <a:lvl5pPr lvl="4" rtl="0">
              <a:buNone/>
              <a:defRPr>
                <a:solidFill>
                  <a:schemeClr val="accent1"/>
                </a:solidFill>
              </a:defRPr>
            </a:lvl5pPr>
            <a:lvl6pPr lvl="5" rtl="0">
              <a:buNone/>
              <a:defRPr>
                <a:solidFill>
                  <a:schemeClr val="accent1"/>
                </a:solidFill>
              </a:defRPr>
            </a:lvl6pPr>
            <a:lvl7pPr lvl="6" rtl="0">
              <a:buNone/>
              <a:defRPr>
                <a:solidFill>
                  <a:schemeClr val="accent1"/>
                </a:solidFill>
              </a:defRPr>
            </a:lvl7pPr>
            <a:lvl8pPr lvl="7" rtl="0">
              <a:buNone/>
              <a:defRPr>
                <a:solidFill>
                  <a:schemeClr val="accent1"/>
                </a:solidFill>
              </a:defRPr>
            </a:lvl8pPr>
            <a:lvl9pPr lvl="8" rtl="0">
              <a:buNone/>
              <a:defRPr>
                <a:solidFill>
                  <a:schemeClr val="accen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8" name="Google Shape;48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039650"/>
            <a:ext cx="8520600" cy="2106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9pPr>
          </a:lstStyle>
          <a:p>
            <a:r>
              <a:t>xx%</a:t>
            </a:r>
          </a:p>
        </p:txBody>
      </p:sp>
      <p:sp>
        <p:nvSpPr>
          <p:cNvPr id="51" name="Google Shape;51;p11"/>
          <p:cNvSpPr txBox="1">
            <a:spLocks noGrp="1"/>
          </p:cNvSpPr>
          <p:nvPr>
            <p:ph type="body" idx="1"/>
          </p:nvPr>
        </p:nvSpPr>
        <p:spPr>
          <a:xfrm>
            <a:off x="311700" y="32284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2" name="Google Shape;52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paperback">
    <p:bg>
      <p:bgPr>
        <a:solidFill>
          <a:schemeClr val="accen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ld Standard TT"/>
              <a:buChar char="●"/>
              <a:defRPr sz="18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●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●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 rtl="0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algn="r" rtl="0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algn="r" rtl="0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algn="r" rtl="0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algn="r" rtl="0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algn="r" rtl="0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algn="r" rtl="0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algn="r" rtl="0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algn="r" rtl="0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6" Type="http://schemas.openxmlformats.org/officeDocument/2006/relationships/image" Target="../media/image6.png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leanpng.com/png-risk-assessment-risk-management-hazard-analysis-ha-3023937/download-png.html" TargetMode="External"/><Relationship Id="rId4" Type="http://schemas.openxmlformats.org/officeDocument/2006/relationships/hyperlink" Target="https://moodle.uwtsd.ac.uk/mod/resource/view.php?id=239749" TargetMode="External"/><Relationship Id="rId5" Type="http://schemas.openxmlformats.org/officeDocument/2006/relationships/hyperlink" Target="https://www.gov.uk/guidance/opss-risk-lexicon" TargetMode="External"/><Relationship Id="rId6" Type="http://schemas.openxmlformats.org/officeDocument/2006/relationships/hyperlink" Target="https://www.uwtsd.ac.uk/" TargetMode="External"/><Relationship Id="rId7" Type="http://schemas.openxmlformats.org/officeDocument/2006/relationships/hyperlink" Target="https://www.tandfonline.com/doi/full/10.3109/10408444.2014.931924" TargetMode="External"/><Relationship Id="rId8" Type="http://schemas.openxmlformats.org/officeDocument/2006/relationships/hyperlink" Target="https://academic.oup.com/jn/article/133/5/1536S/4558544" TargetMode="External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3"/>
          <p:cNvSpPr txBox="1">
            <a:spLocks noGrp="1"/>
          </p:cNvSpPr>
          <p:nvPr>
            <p:ph type="ctrTitle"/>
          </p:nvPr>
        </p:nvSpPr>
        <p:spPr>
          <a:xfrm>
            <a:off x="512700" y="1893300"/>
            <a:ext cx="8118600" cy="152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Times New Roman" charset="0"/>
                <a:ea typeface="Times New Roman" charset="0"/>
                <a:cs typeface="Times New Roman" charset="0"/>
              </a:rPr>
              <a:t>Risk Assessment Report on UWTSD Campus</a:t>
            </a:r>
            <a:endParaRPr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60" name="Google Shape;60;p13"/>
          <p:cNvSpPr txBox="1">
            <a:spLocks noGrp="1"/>
          </p:cNvSpPr>
          <p:nvPr>
            <p:ph type="subTitle" idx="1"/>
          </p:nvPr>
        </p:nvSpPr>
        <p:spPr>
          <a:xfrm>
            <a:off x="512700" y="3840639"/>
            <a:ext cx="8118600" cy="78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62500" lnSpcReduction="20000"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                                                                 </a:t>
            </a:r>
            <a:r>
              <a:rPr lang="en-GB" dirty="0" smtClean="0">
                <a:latin typeface="Times New Roman" charset="0"/>
                <a:ea typeface="Times New Roman" charset="0"/>
                <a:cs typeface="Times New Roman" charset="0"/>
              </a:rPr>
              <a:t>Deepak Yandamuri</a:t>
            </a:r>
            <a:endParaRPr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Times New Roman" charset="0"/>
                <a:ea typeface="Times New Roman" charset="0"/>
                <a:cs typeface="Times New Roman" charset="0"/>
              </a:rPr>
              <a:t>											</a:t>
            </a:r>
            <a:r>
              <a:rPr lang="en-GB" dirty="0" smtClean="0">
                <a:latin typeface="Times New Roman" charset="0"/>
                <a:ea typeface="Times New Roman" charset="0"/>
                <a:cs typeface="Times New Roman" charset="0"/>
              </a:rPr>
              <a:t>-</a:t>
            </a:r>
            <a:r>
              <a:rPr lang="en-GB" dirty="0">
                <a:latin typeface="Times New Roman" charset="0"/>
                <a:ea typeface="Times New Roman" charset="0"/>
                <a:cs typeface="Times New Roman" charset="0"/>
              </a:rPr>
              <a:t>2209422</a:t>
            </a:r>
            <a:endParaRPr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pic>
        <p:nvPicPr>
          <p:cNvPr id="61" name="Google Shape;61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84025"/>
            <a:ext cx="9144003" cy="19773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4"/>
          <p:cNvSpPr txBox="1">
            <a:spLocks noGrp="1"/>
          </p:cNvSpPr>
          <p:nvPr>
            <p:ph type="title"/>
          </p:nvPr>
        </p:nvSpPr>
        <p:spPr>
          <a:xfrm>
            <a:off x="222650" y="54650"/>
            <a:ext cx="4045200" cy="1333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Times New Roman" charset="0"/>
                <a:ea typeface="Times New Roman" charset="0"/>
                <a:cs typeface="Times New Roman" charset="0"/>
              </a:rPr>
              <a:t>Overview</a:t>
            </a:r>
            <a:endParaRPr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67" name="Google Shape;67;p14"/>
          <p:cNvSpPr txBox="1">
            <a:spLocks noGrp="1"/>
          </p:cNvSpPr>
          <p:nvPr>
            <p:ph type="body" idx="2"/>
          </p:nvPr>
        </p:nvSpPr>
        <p:spPr>
          <a:xfrm>
            <a:off x="7269775" y="2064825"/>
            <a:ext cx="1953000" cy="1104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440"/>
              <a:buNone/>
            </a:pPr>
            <a:r>
              <a:rPr lang="en-GB" sz="1220" dirty="0">
                <a:latin typeface="Times New Roman" charset="0"/>
                <a:ea typeface="Times New Roman" charset="0"/>
                <a:cs typeface="Times New Roman" charset="0"/>
              </a:rPr>
              <a:t>Fire Risk Assessment</a:t>
            </a:r>
            <a:endParaRPr sz="122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1220" dirty="0">
                <a:latin typeface="Times New Roman" charset="0"/>
                <a:ea typeface="Times New Roman" charset="0"/>
                <a:cs typeface="Times New Roman" charset="0"/>
              </a:rPr>
              <a:t>Noise Risk Assessment</a:t>
            </a:r>
            <a:endParaRPr sz="122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1220" dirty="0">
                <a:latin typeface="Times New Roman" charset="0"/>
                <a:ea typeface="Times New Roman" charset="0"/>
                <a:cs typeface="Times New Roman" charset="0"/>
              </a:rPr>
              <a:t>Market Risk Assessment</a:t>
            </a:r>
            <a:endParaRPr sz="122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105000"/>
              </a:lnSpc>
              <a:spcBef>
                <a:spcPts val="1200"/>
              </a:spcBef>
              <a:spcAft>
                <a:spcPts val="1200"/>
              </a:spcAft>
              <a:buSzPts val="440"/>
              <a:buNone/>
            </a:pPr>
            <a:r>
              <a:rPr lang="en-GB" sz="1220" dirty="0">
                <a:latin typeface="Times New Roman" charset="0"/>
                <a:ea typeface="Times New Roman" charset="0"/>
                <a:cs typeface="Times New Roman" charset="0"/>
              </a:rPr>
              <a:t>Finance Risk Assessment</a:t>
            </a:r>
            <a:endParaRPr sz="122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68" name="Google Shape;68;p14"/>
          <p:cNvSpPr txBox="1">
            <a:spLocks noGrp="1"/>
          </p:cNvSpPr>
          <p:nvPr>
            <p:ph type="subTitle" idx="1"/>
          </p:nvPr>
        </p:nvSpPr>
        <p:spPr>
          <a:xfrm>
            <a:off x="222650" y="1387850"/>
            <a:ext cx="4045200" cy="368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lnSpcReduction="1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Times New Roman" charset="0"/>
                <a:ea typeface="Times New Roman" charset="0"/>
                <a:cs typeface="Times New Roman" charset="0"/>
              </a:rPr>
              <a:t>UWTSD: “Alex Campus, </a:t>
            </a:r>
            <a:r>
              <a:rPr lang="en-GB" dirty="0" err="1">
                <a:latin typeface="Times New Roman" charset="0"/>
                <a:ea typeface="Times New Roman" charset="0"/>
                <a:cs typeface="Times New Roman" charset="0"/>
              </a:rPr>
              <a:t>Fforwm</a:t>
            </a:r>
            <a:r>
              <a:rPr lang="en-GB" dirty="0">
                <a:latin typeface="Times New Roman" charset="0"/>
                <a:ea typeface="Times New Roman" charset="0"/>
                <a:cs typeface="Times New Roman" charset="0"/>
              </a:rPr>
              <a:t>, </a:t>
            </a:r>
            <a:r>
              <a:rPr lang="en-GB" dirty="0" err="1">
                <a:latin typeface="Times New Roman" charset="0"/>
                <a:ea typeface="Times New Roman" charset="0"/>
                <a:cs typeface="Times New Roman" charset="0"/>
              </a:rPr>
              <a:t>Dynevor</a:t>
            </a:r>
            <a:r>
              <a:rPr lang="en-GB" dirty="0" smtClean="0">
                <a:latin typeface="Times New Roman" charset="0"/>
                <a:ea typeface="Times New Roman" charset="0"/>
                <a:cs typeface="Times New Roman" charset="0"/>
              </a:rPr>
              <a:t>, Business</a:t>
            </a:r>
            <a:r>
              <a:rPr lang="en-GB" dirty="0">
                <a:latin typeface="Times New Roman" charset="0"/>
                <a:ea typeface="Times New Roman" charset="0"/>
                <a:cs typeface="Times New Roman" charset="0"/>
              </a:rPr>
              <a:t>, Dylan Thomas”</a:t>
            </a:r>
            <a:endParaRPr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457200" lvl="0" indent="-351948" algn="ctr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dirty="0">
                <a:latin typeface="Times New Roman" charset="0"/>
                <a:ea typeface="Times New Roman" charset="0"/>
                <a:cs typeface="Times New Roman" charset="0"/>
              </a:rPr>
              <a:t>City </a:t>
            </a:r>
            <a:r>
              <a:rPr lang="en-GB" dirty="0" err="1">
                <a:latin typeface="Times New Roman" charset="0"/>
                <a:ea typeface="Times New Roman" charset="0"/>
                <a:cs typeface="Times New Roman" charset="0"/>
              </a:rPr>
              <a:t>center</a:t>
            </a:r>
            <a:r>
              <a:rPr lang="en-GB" dirty="0">
                <a:latin typeface="Times New Roman" charset="0"/>
                <a:ea typeface="Times New Roman" charset="0"/>
                <a:cs typeface="Times New Roman" charset="0"/>
              </a:rPr>
              <a:t>, waterfront</a:t>
            </a:r>
            <a:endParaRPr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457200" lvl="0" indent="-351948" algn="ctr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dirty="0">
                <a:latin typeface="Times New Roman" charset="0"/>
                <a:ea typeface="Times New Roman" charset="0"/>
                <a:cs typeface="Times New Roman" charset="0"/>
              </a:rPr>
              <a:t>Libraries, Lecture halls, </a:t>
            </a:r>
            <a:r>
              <a:rPr lang="en-GB" dirty="0" err="1" smtClean="0">
                <a:latin typeface="Times New Roman" charset="0"/>
                <a:ea typeface="Times New Roman" charset="0"/>
                <a:cs typeface="Times New Roman" charset="0"/>
              </a:rPr>
              <a:t>Cafetaries</a:t>
            </a:r>
            <a:r>
              <a:rPr lang="en-GB" dirty="0">
                <a:latin typeface="Times New Roman" charset="0"/>
                <a:ea typeface="Times New Roman" charset="0"/>
                <a:cs typeface="Times New Roman" charset="0"/>
              </a:rPr>
              <a:t>, study spaces, Open spaces, auditoriums, computer labs and offices.</a:t>
            </a:r>
            <a:endParaRPr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457200" lvl="0" indent="-351948" algn="ctr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dirty="0">
                <a:latin typeface="Times New Roman" charset="0"/>
                <a:ea typeface="Times New Roman" charset="0"/>
                <a:cs typeface="Times New Roman" charset="0"/>
              </a:rPr>
              <a:t>Materials: </a:t>
            </a:r>
            <a:r>
              <a:rPr lang="en-GB" dirty="0" smtClean="0">
                <a:latin typeface="Times New Roman" charset="0"/>
                <a:ea typeface="Times New Roman" charset="0"/>
                <a:cs typeface="Times New Roman" charset="0"/>
              </a:rPr>
              <a:t>Wood, Steel, Concrete</a:t>
            </a:r>
            <a:endParaRPr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457200" lvl="0" indent="-351948" algn="ctr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dirty="0">
                <a:latin typeface="Times New Roman" charset="0"/>
                <a:ea typeface="Times New Roman" charset="0"/>
                <a:cs typeface="Times New Roman" charset="0"/>
              </a:rPr>
              <a:t>Used </a:t>
            </a:r>
            <a:r>
              <a:rPr lang="en-GB" dirty="0" smtClean="0">
                <a:latin typeface="Times New Roman" charset="0"/>
                <a:ea typeface="Times New Roman" charset="0"/>
                <a:cs typeface="Times New Roman" charset="0"/>
              </a:rPr>
              <a:t>by : Students</a:t>
            </a:r>
            <a:r>
              <a:rPr lang="en-GB" dirty="0">
                <a:latin typeface="Times New Roman" charset="0"/>
                <a:ea typeface="Times New Roman" charset="0"/>
                <a:cs typeface="Times New Roman" charset="0"/>
              </a:rPr>
              <a:t>, technical and non technical staff, visitors</a:t>
            </a:r>
            <a:endParaRPr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457200" lvl="0" indent="-351948" algn="ctr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dirty="0">
                <a:latin typeface="Times New Roman" charset="0"/>
                <a:ea typeface="Times New Roman" charset="0"/>
                <a:cs typeface="Times New Roman" charset="0"/>
              </a:rPr>
              <a:t>Role: Risk assessment Manager</a:t>
            </a:r>
            <a:endParaRPr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45720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70" name="Google Shape;70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0" y="1242050"/>
            <a:ext cx="2749550" cy="2749550"/>
          </a:xfrm>
          <a:prstGeom prst="rect">
            <a:avLst/>
          </a:prstGeom>
          <a:noFill/>
          <a:ln>
            <a:noFill/>
          </a:ln>
        </p:spPr>
      </p:pic>
      <p:sp>
        <p:nvSpPr>
          <p:cNvPr id="71" name="Google Shape;71;p14"/>
          <p:cNvSpPr txBox="1"/>
          <p:nvPr/>
        </p:nvSpPr>
        <p:spPr>
          <a:xfrm>
            <a:off x="5064625" y="2416725"/>
            <a:ext cx="1764300" cy="4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45720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>
                <a:solidFill>
                  <a:srgbClr val="FFF2CC"/>
                </a:solidFill>
                <a:latin typeface="Times New Roman" charset="0"/>
                <a:ea typeface="Times New Roman" charset="0"/>
                <a:cs typeface="Times New Roman" charset="0"/>
                <a:sym typeface="Old Standard TT"/>
              </a:rPr>
              <a:t>Strategy </a:t>
            </a:r>
            <a:endParaRPr sz="1700">
              <a:solidFill>
                <a:srgbClr val="FFF2CC"/>
              </a:solidFill>
              <a:latin typeface="Times New Roman" charset="0"/>
              <a:ea typeface="Times New Roman" charset="0"/>
              <a:cs typeface="Times New Roman" charset="0"/>
              <a:sym typeface="Old Standard T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Times New Roman" charset="0"/>
                <a:ea typeface="Times New Roman" charset="0"/>
                <a:cs typeface="Times New Roman" charset="0"/>
              </a:rPr>
              <a:t>Fire</a:t>
            </a:r>
            <a:r>
              <a:rPr lang="en-GB" dirty="0"/>
              <a:t> Risk Assessment of UWTSD SA1 Campuses</a:t>
            </a:r>
            <a:endParaRPr dirty="0"/>
          </a:p>
        </p:txBody>
      </p:sp>
      <p:sp>
        <p:nvSpPr>
          <p:cNvPr id="77" name="Google Shape;77;p15"/>
          <p:cNvSpPr txBox="1">
            <a:spLocks noGrp="1"/>
          </p:cNvSpPr>
          <p:nvPr>
            <p:ph type="body" idx="1"/>
          </p:nvPr>
        </p:nvSpPr>
        <p:spPr>
          <a:xfrm>
            <a:off x="182075" y="870900"/>
            <a:ext cx="2057100" cy="340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rPr lang="en-GB" sz="1200" dirty="0"/>
              <a:t>		 	</a:t>
            </a:r>
            <a:r>
              <a:rPr lang="en-GB" sz="1200" b="1" dirty="0" smtClean="0">
                <a:latin typeface="Times New Roman" charset="0"/>
                <a:ea typeface="Times New Roman" charset="0"/>
                <a:cs typeface="Times New Roman" charset="0"/>
              </a:rPr>
              <a:t>Hazard</a:t>
            </a:r>
            <a:r>
              <a:rPr lang="en-GB" sz="1200" b="1" dirty="0"/>
              <a:t>:</a:t>
            </a:r>
            <a:r>
              <a:rPr lang="en-GB" sz="1200" dirty="0"/>
              <a:t>	</a:t>
            </a:r>
            <a:endParaRPr sz="1200" dirty="0"/>
          </a:p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Electrical points with overloaded and damaged wiring.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Arson attacks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Obstructed exits and exit routes.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Defective heating system(</a:t>
            </a:r>
            <a:r>
              <a:rPr lang="en-GB" sz="1200" dirty="0" err="1">
                <a:latin typeface="Times New Roman" charset="0"/>
                <a:ea typeface="Times New Roman" charset="0"/>
                <a:cs typeface="Times New Roman" charset="0"/>
              </a:rPr>
              <a:t>HVAC,Boilers,ets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)	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Improper disposal of flammable material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2743200" lvl="5" indent="-3048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</a:pPr>
            <a:endParaRPr sz="1200" dirty="0"/>
          </a:p>
          <a:p>
            <a:pPr marL="0" lvl="0" indent="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rPr lang="en-GB" sz="1200" dirty="0"/>
              <a:t>				</a:t>
            </a:r>
            <a:endParaRPr sz="1200" dirty="0"/>
          </a:p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rPr lang="en-GB" sz="1200" dirty="0"/>
              <a:t>			</a:t>
            </a:r>
            <a:endParaRPr sz="1200" dirty="0"/>
          </a:p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rPr lang="en-GB" sz="1200" dirty="0"/>
              <a:t>		</a:t>
            </a:r>
            <a:endParaRPr sz="1200" dirty="0"/>
          </a:p>
        </p:txBody>
      </p:sp>
      <p:sp>
        <p:nvSpPr>
          <p:cNvPr id="78" name="Google Shape;78;p15"/>
          <p:cNvSpPr txBox="1">
            <a:spLocks noGrp="1"/>
          </p:cNvSpPr>
          <p:nvPr>
            <p:ph type="body" idx="1"/>
          </p:nvPr>
        </p:nvSpPr>
        <p:spPr>
          <a:xfrm>
            <a:off x="2062800" y="1058225"/>
            <a:ext cx="1676100" cy="294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 dirty="0">
                <a:latin typeface="Times New Roman" charset="0"/>
                <a:ea typeface="Times New Roman" charset="0"/>
                <a:cs typeface="Times New Roman" charset="0"/>
              </a:rPr>
              <a:t>People at Risk:</a:t>
            </a:r>
            <a:endParaRPr sz="1200" b="1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Users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Staff and Students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Staff, students, visitors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Staff and Students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Staff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79" name="Google Shape;79;p15"/>
          <p:cNvSpPr txBox="1">
            <a:spLocks noGrp="1"/>
          </p:cNvSpPr>
          <p:nvPr>
            <p:ph type="body" idx="1"/>
          </p:nvPr>
        </p:nvSpPr>
        <p:spPr>
          <a:xfrm>
            <a:off x="3375875" y="1032500"/>
            <a:ext cx="2001000" cy="340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 dirty="0">
                <a:latin typeface="Times New Roman" charset="0"/>
                <a:ea typeface="Times New Roman" charset="0"/>
                <a:cs typeface="Times New Roman" charset="0"/>
              </a:rPr>
              <a:t>Severity</a:t>
            </a:r>
            <a:endParaRPr sz="1200" b="1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Moderate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Severe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Severe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Moderate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20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Moderate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pic>
        <p:nvPicPr>
          <p:cNvPr id="80" name="Google Shape;80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3945825"/>
            <a:ext cx="1135200" cy="1135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1" name="Google Shape;81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135200" y="3945825"/>
            <a:ext cx="927609" cy="1135200"/>
          </a:xfrm>
          <a:prstGeom prst="rect">
            <a:avLst/>
          </a:prstGeom>
          <a:noFill/>
          <a:ln>
            <a:noFill/>
          </a:ln>
        </p:spPr>
      </p:pic>
      <p:sp>
        <p:nvSpPr>
          <p:cNvPr id="82" name="Google Shape;82;p15"/>
          <p:cNvSpPr txBox="1">
            <a:spLocks noGrp="1"/>
          </p:cNvSpPr>
          <p:nvPr>
            <p:ph type="body" idx="1"/>
          </p:nvPr>
        </p:nvSpPr>
        <p:spPr>
          <a:xfrm>
            <a:off x="4241675" y="1032500"/>
            <a:ext cx="1135200" cy="340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 dirty="0">
                <a:latin typeface="Times New Roman" charset="0"/>
                <a:ea typeface="Times New Roman" charset="0"/>
                <a:cs typeface="Times New Roman" charset="0"/>
              </a:rPr>
              <a:t>Likelihood</a:t>
            </a:r>
            <a:endParaRPr sz="1200" b="1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Possible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possible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Possible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Unlikely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Very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Unlikely Low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83" name="Google Shape;83;p15"/>
          <p:cNvSpPr txBox="1">
            <a:spLocks noGrp="1"/>
          </p:cNvSpPr>
          <p:nvPr>
            <p:ph type="body" idx="1"/>
          </p:nvPr>
        </p:nvSpPr>
        <p:spPr>
          <a:xfrm>
            <a:off x="5013750" y="1032500"/>
            <a:ext cx="927600" cy="340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935"/>
              <a:buNone/>
            </a:pPr>
            <a:r>
              <a:rPr lang="en-GB" sz="1200" b="1" dirty="0">
                <a:latin typeface="Times New Roman" charset="0"/>
                <a:ea typeface="Times New Roman" charset="0"/>
                <a:cs typeface="Times New Roman" charset="0"/>
              </a:rPr>
              <a:t>Risk</a:t>
            </a:r>
            <a:endParaRPr sz="1200" b="1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SzPts val="935"/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Medium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SzPts val="935"/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High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935"/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Extremely High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SzPts val="935"/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Medium 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200000"/>
              </a:lnSpc>
              <a:spcBef>
                <a:spcPts val="1200"/>
              </a:spcBef>
              <a:spcAft>
                <a:spcPts val="1200"/>
              </a:spcAft>
              <a:buSzPts val="935"/>
              <a:buNone/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Medium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84" name="Google Shape;84;p15"/>
          <p:cNvSpPr txBox="1">
            <a:spLocks noGrp="1"/>
          </p:cNvSpPr>
          <p:nvPr>
            <p:ph type="body" idx="1"/>
          </p:nvPr>
        </p:nvSpPr>
        <p:spPr>
          <a:xfrm>
            <a:off x="5884225" y="1032500"/>
            <a:ext cx="3259800" cy="356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852"/>
              <a:buNone/>
            </a:pPr>
            <a:r>
              <a:rPr lang="en-GB" sz="1200" b="1" dirty="0">
                <a:latin typeface="Times New Roman" charset="0"/>
                <a:ea typeface="Times New Roman" charset="0"/>
                <a:cs typeface="Times New Roman" charset="0"/>
              </a:rPr>
              <a:t>Control Measures:</a:t>
            </a:r>
            <a:endParaRPr sz="1200" b="1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 dirty="0">
                <a:latin typeface="Times New Roman" charset="0"/>
                <a:ea typeface="Times New Roman" charset="0"/>
                <a:cs typeface="Times New Roman" charset="0"/>
              </a:rPr>
              <a:t>Electrical systems should be checked and tested </a:t>
            </a:r>
            <a:r>
              <a:rPr lang="en-GB" sz="1000" dirty="0" err="1">
                <a:latin typeface="Times New Roman" charset="0"/>
                <a:ea typeface="Times New Roman" charset="0"/>
                <a:cs typeface="Times New Roman" charset="0"/>
              </a:rPr>
              <a:t>often.supplying</a:t>
            </a:r>
            <a:r>
              <a:rPr lang="en-GB" sz="1000" dirty="0">
                <a:latin typeface="Times New Roman" charset="0"/>
                <a:ea typeface="Times New Roman" charset="0"/>
                <a:cs typeface="Times New Roman" charset="0"/>
              </a:rPr>
              <a:t> enough electrical outlets to avoid overload.</a:t>
            </a:r>
            <a:endParaRPr sz="10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95000"/>
              </a:lnSpc>
              <a:spcBef>
                <a:spcPts val="500"/>
              </a:spcBef>
              <a:spcAft>
                <a:spcPts val="0"/>
              </a:spcAft>
              <a:buNone/>
            </a:pPr>
            <a:r>
              <a:rPr lang="en-GB" sz="1000" dirty="0">
                <a:latin typeface="Times New Roman" charset="0"/>
                <a:ea typeface="Times New Roman" charset="0"/>
                <a:cs typeface="Times New Roman" charset="0"/>
              </a:rPr>
              <a:t>Check the controls on gas appliances every day, and have a Gas Safe-registered engineer inspect, repair and test them once a year. 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		</a:t>
            </a:r>
            <a:endParaRPr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95000"/>
              </a:lnSpc>
              <a:spcBef>
                <a:spcPts val="500"/>
              </a:spcBef>
              <a:spcAft>
                <a:spcPts val="0"/>
              </a:spcAft>
              <a:buNone/>
            </a:pPr>
            <a:r>
              <a:rPr lang="en-GB" sz="1000" dirty="0">
                <a:latin typeface="Times New Roman" charset="0"/>
                <a:ea typeface="Times New Roman" charset="0"/>
                <a:cs typeface="Times New Roman" charset="0"/>
              </a:rPr>
              <a:t>Regular inspection and maintenance of escape routes and exits. Clear signage indicating fire escape routes. Provision of emergency lighting.</a:t>
            </a:r>
            <a:endParaRPr sz="10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95000"/>
              </a:lnSpc>
              <a:spcBef>
                <a:spcPts val="500"/>
              </a:spcBef>
              <a:spcAft>
                <a:spcPts val="0"/>
              </a:spcAft>
              <a:buNone/>
            </a:pPr>
            <a:r>
              <a:rPr lang="en-GB" sz="1000" dirty="0">
                <a:latin typeface="Times New Roman" charset="0"/>
                <a:ea typeface="Times New Roman" charset="0"/>
                <a:cs typeface="Times New Roman" charset="0"/>
              </a:rPr>
              <a:t>Heating equipment should be inspected and maintained on a regular basis. Smoke detectors and fire alarms should be installed. Fire extinguishers &amp; fire blankets are accessible.</a:t>
            </a:r>
            <a:endParaRPr sz="10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algn="l" rtl="0">
              <a:lnSpc>
                <a:spcPct val="95000"/>
              </a:lnSpc>
              <a:spcBef>
                <a:spcPts val="500"/>
              </a:spcBef>
              <a:spcAft>
                <a:spcPts val="500"/>
              </a:spcAft>
              <a:buNone/>
            </a:pPr>
            <a:r>
              <a:rPr lang="en-GB" sz="1000" dirty="0">
                <a:latin typeface="Times New Roman" charset="0"/>
                <a:ea typeface="Times New Roman" charset="0"/>
                <a:cs typeface="Times New Roman" charset="0"/>
              </a:rPr>
              <a:t>Waste bins for flammable items must be properly labelled. Waste disposal and removal should be done on a regular basis. Staff and students are trained on safe trash disposal methods.</a:t>
            </a:r>
            <a:endParaRPr sz="10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pic>
        <p:nvPicPr>
          <p:cNvPr id="85" name="Google Shape;85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010650" y="3914588"/>
            <a:ext cx="1197675" cy="1197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86" name="Google Shape;86;p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129575" y="3945825"/>
            <a:ext cx="1197676" cy="11976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Times New Roman" charset="0"/>
                <a:ea typeface="Times New Roman" charset="0"/>
                <a:cs typeface="Times New Roman" charset="0"/>
              </a:rPr>
              <a:t>References:</a:t>
            </a:r>
            <a:endParaRPr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92" name="Google Shape;92;p16"/>
          <p:cNvSpPr txBox="1">
            <a:spLocks noGrp="1"/>
          </p:cNvSpPr>
          <p:nvPr>
            <p:ph type="body" idx="1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36550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 dirty="0">
                <a:uFill>
                  <a:noFill/>
                </a:uFill>
                <a:latin typeface="Times New Roman" charset="0"/>
                <a:ea typeface="Times New Roman" charset="0"/>
                <a:cs typeface="Times New Roman" charset="0"/>
                <a:hlinkClick r:id="rId3"/>
              </a:rPr>
              <a:t>https://www.cleanpng.com/png-risk-assessment-risk-management-hazard-analysis-ha-3023937/download-png.html</a:t>
            </a:r>
            <a:endParaRPr sz="17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457200" lvl="0" indent="-336550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 dirty="0">
                <a:uFill>
                  <a:noFill/>
                </a:uFill>
                <a:latin typeface="Times New Roman" charset="0"/>
                <a:ea typeface="Times New Roman" charset="0"/>
                <a:cs typeface="Times New Roman" charset="0"/>
                <a:hlinkClick r:id="rId4"/>
              </a:rPr>
              <a:t>BR PDF AD B1 2013 File</a:t>
            </a:r>
            <a:endParaRPr sz="17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457200" lvl="0" indent="-336550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 dirty="0">
                <a:latin typeface="Times New Roman" charset="0"/>
                <a:ea typeface="Times New Roman" charset="0"/>
                <a:cs typeface="Times New Roman" charset="0"/>
              </a:rPr>
              <a:t>Fire Safety in buildings by DR </a:t>
            </a:r>
            <a:r>
              <a:rPr lang="en-GB" sz="1700" dirty="0" err="1">
                <a:latin typeface="Times New Roman" charset="0"/>
                <a:ea typeface="Times New Roman" charset="0"/>
                <a:cs typeface="Times New Roman" charset="0"/>
              </a:rPr>
              <a:t>keerthi</a:t>
            </a:r>
            <a:r>
              <a:rPr lang="en-GB" sz="1700" dirty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GB" sz="1700" dirty="0" err="1">
                <a:latin typeface="Times New Roman" charset="0"/>
                <a:ea typeface="Times New Roman" charset="0"/>
                <a:cs typeface="Times New Roman" charset="0"/>
              </a:rPr>
              <a:t>Ranasinghe</a:t>
            </a:r>
            <a:r>
              <a:rPr lang="en-GB" sz="1700" dirty="0">
                <a:latin typeface="Times New Roman" charset="0"/>
                <a:ea typeface="Times New Roman" charset="0"/>
                <a:cs typeface="Times New Roman" charset="0"/>
              </a:rPr>
              <a:t>, Class, PPT 	 	 	 	</a:t>
            </a:r>
            <a:endParaRPr sz="17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457200" lvl="0" indent="-336550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 dirty="0">
                <a:uFill>
                  <a:noFill/>
                </a:uFill>
                <a:latin typeface="Times New Roman" charset="0"/>
                <a:ea typeface="Times New Roman" charset="0"/>
                <a:cs typeface="Times New Roman" charset="0"/>
                <a:hlinkClick r:id="rId5"/>
              </a:rPr>
              <a:t>https://www.gov.uk/guidance/opss-risk-lexicon</a:t>
            </a:r>
            <a:endParaRPr sz="17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457200" lvl="0" indent="-336550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 dirty="0">
                <a:uFill>
                  <a:noFill/>
                </a:uFill>
                <a:latin typeface="Times New Roman" charset="0"/>
                <a:ea typeface="Times New Roman" charset="0"/>
                <a:cs typeface="Times New Roman" charset="0"/>
                <a:hlinkClick r:id="rId6"/>
              </a:rPr>
              <a:t>https://www.uwtsd.ac.uk/</a:t>
            </a:r>
            <a:endParaRPr sz="17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457200" lvl="0" indent="-336550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 dirty="0">
                <a:uFill>
                  <a:noFill/>
                </a:uFill>
                <a:latin typeface="Times New Roman" charset="0"/>
                <a:ea typeface="Times New Roman" charset="0"/>
                <a:cs typeface="Times New Roman" charset="0"/>
                <a:hlinkClick r:id="rId7"/>
              </a:rPr>
              <a:t>https://www.tandfonline.com/doi/full/10.3109/10408444.2014.931924</a:t>
            </a:r>
            <a:endParaRPr sz="17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457200" lvl="0" indent="-336550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 dirty="0">
                <a:uFill>
                  <a:noFill/>
                </a:uFill>
                <a:latin typeface="Times New Roman" charset="0"/>
                <a:ea typeface="Times New Roman" charset="0"/>
                <a:cs typeface="Times New Roman" charset="0"/>
                <a:hlinkClick r:id="rId8"/>
              </a:rPr>
              <a:t>https://academic.oup.com/jn/article/133/5/1536S/4558544</a:t>
            </a:r>
            <a:endParaRPr sz="17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457200" lvl="0" indent="-336550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 dirty="0">
                <a:latin typeface="Times New Roman" charset="0"/>
                <a:ea typeface="Times New Roman" charset="0"/>
                <a:cs typeface="Times New Roman" charset="0"/>
              </a:rPr>
              <a:t>https://</a:t>
            </a:r>
            <a:r>
              <a:rPr lang="en-GB" sz="1700" dirty="0" err="1">
                <a:latin typeface="Times New Roman" charset="0"/>
                <a:ea typeface="Times New Roman" charset="0"/>
                <a:cs typeface="Times New Roman" charset="0"/>
              </a:rPr>
              <a:t>www.emerald.com</a:t>
            </a:r>
            <a:r>
              <a:rPr lang="en-GB" sz="1700" dirty="0">
                <a:latin typeface="Times New Roman" charset="0"/>
                <a:ea typeface="Times New Roman" charset="0"/>
                <a:cs typeface="Times New Roman" charset="0"/>
              </a:rPr>
              <a:t>/insight/content/</a:t>
            </a:r>
            <a:r>
              <a:rPr lang="en-GB" sz="1700" dirty="0" err="1">
                <a:latin typeface="Times New Roman" charset="0"/>
                <a:ea typeface="Times New Roman" charset="0"/>
                <a:cs typeface="Times New Roman" charset="0"/>
              </a:rPr>
              <a:t>doi</a:t>
            </a:r>
            <a:r>
              <a:rPr lang="en-GB" sz="1700" dirty="0">
                <a:latin typeface="Times New Roman" charset="0"/>
                <a:ea typeface="Times New Roman" charset="0"/>
                <a:cs typeface="Times New Roman" charset="0"/>
              </a:rPr>
              <a:t>/10.1108/PRR-12-2018-0033/full/html</a:t>
            </a:r>
            <a:endParaRPr sz="17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457200" lvl="0" indent="-336550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 dirty="0" err="1">
                <a:latin typeface="Times New Roman" charset="0"/>
                <a:ea typeface="Times New Roman" charset="0"/>
                <a:cs typeface="Times New Roman" charset="0"/>
              </a:rPr>
              <a:t>highspeedtraining.co.uk</a:t>
            </a:r>
            <a:r>
              <a:rPr lang="en-GB" sz="1700" dirty="0">
                <a:latin typeface="Times New Roman" charset="0"/>
                <a:ea typeface="Times New Roman" charset="0"/>
                <a:cs typeface="Times New Roman" charset="0"/>
              </a:rPr>
              <a:t>/hub/fire-safety-signs/</a:t>
            </a:r>
            <a:endParaRPr sz="17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perback">
  <a:themeElements>
    <a:clrScheme name="Paperback">
      <a:dk1>
        <a:srgbClr val="000000"/>
      </a:dk1>
      <a:lt1>
        <a:srgbClr val="FFFFFF"/>
      </a:lt1>
      <a:dk2>
        <a:srgbClr val="00695C"/>
      </a:dk2>
      <a:lt2>
        <a:srgbClr val="26A69A"/>
      </a:lt2>
      <a:accent1>
        <a:srgbClr val="FFFBF0"/>
      </a:accent1>
      <a:accent2>
        <a:srgbClr val="B7B7B7"/>
      </a:accent2>
      <a:accent3>
        <a:srgbClr val="FB8C00"/>
      </a:accent3>
      <a:accent4>
        <a:srgbClr val="80CBC4"/>
      </a:accent4>
      <a:accent5>
        <a:srgbClr val="AF4345"/>
      </a:accent5>
      <a:accent6>
        <a:srgbClr val="F58F8F"/>
      </a:accent6>
      <a:hlink>
        <a:srgbClr val="AF4345"/>
      </a:hlink>
      <a:folHlink>
        <a:srgbClr val="AF4345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197</Words>
  <Application>Microsoft Macintosh PowerPoint</Application>
  <PresentationFormat>On-screen Show (16:9)</PresentationFormat>
  <Paragraphs>67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Times New Roman</vt:lpstr>
      <vt:lpstr>Old Standard TT</vt:lpstr>
      <vt:lpstr>Arial</vt:lpstr>
      <vt:lpstr>Paperback</vt:lpstr>
      <vt:lpstr>Risk Assessment Report on UWTSD Campus</vt:lpstr>
      <vt:lpstr>Overview</vt:lpstr>
      <vt:lpstr>Fire Risk Assessment of UWTSD SA1 Campuses</vt:lpstr>
      <vt:lpstr>References:</vt:lpstr>
    </vt:vector>
  </TitlesOfParts>
  <LinksUpToDate>false</LinksUpToDate>
  <SharedDoc>false</SharedDoc>
  <HyperlinksChanged>false</HyperlinksChanged>
  <AppVersion>15.0041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 Assessment Report on UWTSD Campus</dc:title>
  <cp:lastModifiedBy>Deepak Yandamuri</cp:lastModifiedBy>
  <cp:revision>2</cp:revision>
  <dcterms:modified xsi:type="dcterms:W3CDTF">2023-05-17T09:11:16Z</dcterms:modified>
</cp:coreProperties>
</file>