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67" r:id="rId2"/>
    <p:sldId id="257" r:id="rId3"/>
    <p:sldId id="258" r:id="rId4"/>
    <p:sldId id="259" r:id="rId5"/>
    <p:sldId id="260" r:id="rId6"/>
    <p:sldId id="261" r:id="rId7"/>
    <p:sldId id="262" r:id="rId8"/>
    <p:sldId id="265" r:id="rId9"/>
    <p:sldId id="266"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7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7BA7FBAE-2F41-4417-9BDF-3D0E20EBBA3A}" type="datetimeFigureOut">
              <a:rPr lang="en-GB" smtClean="0"/>
              <a:t>25/05/2020</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B39EAF5D-0114-4574-A9A1-C616A903209F}" type="slidenum">
              <a:rPr lang="en-GB" smtClean="0"/>
              <a:t>‹#›</a:t>
            </a:fld>
            <a:endParaRPr lang="en-GB"/>
          </a:p>
        </p:txBody>
      </p:sp>
    </p:spTree>
    <p:extLst>
      <p:ext uri="{BB962C8B-B14F-4D97-AF65-F5344CB8AC3E}">
        <p14:creationId xmlns:p14="http://schemas.microsoft.com/office/powerpoint/2010/main" val="3814950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A7FBAE-2F41-4417-9BDF-3D0E20EBBA3A}"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2905808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A7FBAE-2F41-4417-9BDF-3D0E20EBBA3A}"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2277000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A7FBAE-2F41-4417-9BDF-3D0E20EBBA3A}" type="datetimeFigureOut">
              <a:rPr lang="en-GB" smtClean="0"/>
              <a:t>25/05/2020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1772403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A7FBAE-2F41-4417-9BDF-3D0E20EBBA3A}" type="datetimeFigureOut">
              <a:rPr lang="en-GB" smtClean="0"/>
              <a:t>25/05/2020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1572208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A7FBAE-2F41-4417-9BDF-3D0E20EBBA3A}" type="datetimeFigureOut">
              <a:rPr lang="en-GB" smtClean="0"/>
              <a:t>25/05/2020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12764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A7FBAE-2F41-4417-9BDF-3D0E20EBBA3A}" type="datetimeFigureOut">
              <a:rPr lang="en-GB" smtClean="0"/>
              <a:t>25/05/2020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2280986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A7FBAE-2F41-4417-9BDF-3D0E20EBBA3A}" type="datetimeFigureOut">
              <a:rPr lang="en-GB" smtClean="0"/>
              <a:t>25/05/2020</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115347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A7FBAE-2F41-4417-9BDF-3D0E20EBBA3A}" type="datetimeFigureOut">
              <a:rPr lang="en-GB" smtClean="0"/>
              <a:t>25/05/2020</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2429447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A7FBAE-2F41-4417-9BDF-3D0E20EBBA3A}" type="datetimeFigureOut">
              <a:rPr lang="en-GB" smtClean="0"/>
              <a:t>25/05/2020</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4069759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BA7FBAE-2F41-4417-9BDF-3D0E20EBBA3A}"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3545309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BA7FBAE-2F41-4417-9BDF-3D0E20EBBA3A}"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941734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A7FBAE-2F41-4417-9BDF-3D0E20EBBA3A}"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2458747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BA7FBAE-2F41-4417-9BDF-3D0E20EBBA3A}" type="datetimeFigureOut">
              <a:rPr lang="en-GB" smtClean="0"/>
              <a:t>25/05/2020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2882175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BA7FBAE-2F41-4417-9BDF-3D0E20EBBA3A}" type="datetimeFigureOut">
              <a:rPr lang="en-GB" smtClean="0"/>
              <a:t>25/05/2020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2872961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A7FBAE-2F41-4417-9BDF-3D0E20EBBA3A}"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37932990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A7FBAE-2F41-4417-9BDF-3D0E20EBBA3A}" type="datetimeFigureOut">
              <a:rPr lang="en-GB" smtClean="0"/>
              <a:t>25/05/2020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39EAF5D-0114-4574-A9A1-C616A903209F}" type="slidenum">
              <a:rPr lang="en-GB" smtClean="0"/>
              <a:t>‹#›</a:t>
            </a:fld>
            <a:endParaRPr lang="en-GB"/>
          </a:p>
        </p:txBody>
      </p:sp>
    </p:spTree>
    <p:extLst>
      <p:ext uri="{BB962C8B-B14F-4D97-AF65-F5344CB8AC3E}">
        <p14:creationId xmlns:p14="http://schemas.microsoft.com/office/powerpoint/2010/main" val="3692590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BA7FBAE-2F41-4417-9BDF-3D0E20EBBA3A}" type="datetimeFigureOut">
              <a:rPr lang="en-GB" smtClean="0"/>
              <a:t>25/05/2020</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B39EAF5D-0114-4574-A9A1-C616A903209F}" type="slidenum">
              <a:rPr lang="en-GB" smtClean="0"/>
              <a:t>‹#›</a:t>
            </a:fld>
            <a:endParaRPr lang="en-GB"/>
          </a:p>
        </p:txBody>
      </p:sp>
    </p:spTree>
    <p:extLst>
      <p:ext uri="{BB962C8B-B14F-4D97-AF65-F5344CB8AC3E}">
        <p14:creationId xmlns:p14="http://schemas.microsoft.com/office/powerpoint/2010/main" val="157803488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CLm-UaRAwt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2Tb31XFRnQo"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scholar.google.com/scholar?hl=en&amp;as_sdt=0%2C5&amp;q=State+incentives+for+training+and+employment+in+spain+&amp;bt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killspanorama.cedefop.europa.eu/en/countries/spain" TargetMode="External"/><Relationship Id="rId2" Type="http://schemas.openxmlformats.org/officeDocument/2006/relationships/hyperlink" Target="https://www.justlanded.com/english/Spain/Spain-Guide/Visas-Permits/Work-permits" TargetMode="External"/><Relationship Id="rId1" Type="http://schemas.openxmlformats.org/officeDocument/2006/relationships/slideLayout" Target="../slideLayouts/slideLayout2.xml"/><Relationship Id="rId5" Type="http://schemas.openxmlformats.org/officeDocument/2006/relationships/hyperlink" Target="https://www.skillsforemployment.org/KSP/en/Countries/ESP/index.htm" TargetMode="External"/><Relationship Id="rId4" Type="http://schemas.openxmlformats.org/officeDocument/2006/relationships/hyperlink" Target="https://guidetobusinessinspain.com/en/4-ayudas-e-incentivos-a-la-inversion-en-espana/4-2-incentivos-estatales-para-la-formacion-y-el-emple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000AA-D8AA-4477-A137-933D0C4D80A9}"/>
              </a:ext>
            </a:extLst>
          </p:cNvPr>
          <p:cNvSpPr>
            <a:spLocks noGrp="1"/>
          </p:cNvSpPr>
          <p:nvPr>
            <p:ph type="title"/>
          </p:nvPr>
        </p:nvSpPr>
        <p:spPr>
          <a:xfrm>
            <a:off x="1961322" y="973668"/>
            <a:ext cx="7955044" cy="1239445"/>
          </a:xfrm>
        </p:spPr>
        <p:txBody>
          <a:bodyPr/>
          <a:lstStyle/>
          <a:p>
            <a:pPr algn="ctr"/>
            <a:r>
              <a:rPr lang="en-GB" sz="2800" dirty="0"/>
              <a:t>Abdal Miah </a:t>
            </a:r>
            <a:br>
              <a:rPr lang="en-GB" sz="2800" dirty="0"/>
            </a:br>
            <a:r>
              <a:rPr lang="en-GB" sz="2800" dirty="0"/>
              <a:t>Bsc Human Resource Management </a:t>
            </a:r>
            <a:br>
              <a:rPr lang="en-GB" sz="2800" dirty="0"/>
            </a:br>
            <a:r>
              <a:rPr lang="en-GB" sz="2800" dirty="0"/>
              <a:t>Lecturer; Graham Orr</a:t>
            </a:r>
          </a:p>
        </p:txBody>
      </p:sp>
      <p:pic>
        <p:nvPicPr>
          <p:cNvPr id="4" name="Content Placeholder 3">
            <a:extLst>
              <a:ext uri="{FF2B5EF4-FFF2-40B4-BE49-F238E27FC236}">
                <a16:creationId xmlns:a16="http://schemas.microsoft.com/office/drawing/2014/main" id="{A9B14D5A-6EB1-4C49-A47A-4BAB65E013C1}"/>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040291" y="2936738"/>
            <a:ext cx="3416300" cy="3416300"/>
          </a:xfrm>
          <a:prstGeom prst="rect">
            <a:avLst/>
          </a:prstGeom>
        </p:spPr>
      </p:pic>
    </p:spTree>
    <p:extLst>
      <p:ext uri="{BB962C8B-B14F-4D97-AF65-F5344CB8AC3E}">
        <p14:creationId xmlns:p14="http://schemas.microsoft.com/office/powerpoint/2010/main" val="672081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E57FC-C52D-44EF-93F4-86C6AD7EE085}"/>
              </a:ext>
            </a:extLst>
          </p:cNvPr>
          <p:cNvSpPr>
            <a:spLocks noGrp="1"/>
          </p:cNvSpPr>
          <p:nvPr>
            <p:ph type="title"/>
          </p:nvPr>
        </p:nvSpPr>
        <p:spPr/>
        <p:txBody>
          <a:bodyPr/>
          <a:lstStyle/>
          <a:p>
            <a:pPr algn="ctr"/>
            <a:r>
              <a:rPr lang="en-GB" dirty="0"/>
              <a:t>Introduction </a:t>
            </a:r>
          </a:p>
        </p:txBody>
      </p:sp>
      <p:sp>
        <p:nvSpPr>
          <p:cNvPr id="3" name="Content Placeholder 2">
            <a:extLst>
              <a:ext uri="{FF2B5EF4-FFF2-40B4-BE49-F238E27FC236}">
                <a16:creationId xmlns:a16="http://schemas.microsoft.com/office/drawing/2014/main" id="{3C6CF873-44BA-4E9F-A342-C7010642089C}"/>
              </a:ext>
            </a:extLst>
          </p:cNvPr>
          <p:cNvSpPr>
            <a:spLocks noGrp="1"/>
          </p:cNvSpPr>
          <p:nvPr>
            <p:ph idx="1"/>
          </p:nvPr>
        </p:nvSpPr>
        <p:spPr>
          <a:xfrm>
            <a:off x="1154954" y="2749274"/>
            <a:ext cx="8761412" cy="3416300"/>
          </a:xfrm>
        </p:spPr>
        <p:txBody>
          <a:bodyPr>
            <a:normAutofit fontScale="92500"/>
          </a:bodyPr>
          <a:lstStyle/>
          <a:p>
            <a:pPr marL="0" indent="0">
              <a:lnSpc>
                <a:spcPct val="150000"/>
              </a:lnSpc>
              <a:buNone/>
            </a:pPr>
            <a:r>
              <a:rPr lang="en-GB" sz="1600" dirty="0"/>
              <a:t>Rules and legislations are put into place so there is a limit to things and to ensure things are fair , stating what's allowed and not allowed. There are many things that are considered when employing employees such as skills, eligibility for the job, what terms they are under etc. </a:t>
            </a:r>
          </a:p>
          <a:p>
            <a:pPr marL="0" indent="0">
              <a:lnSpc>
                <a:spcPct val="150000"/>
              </a:lnSpc>
              <a:buNone/>
            </a:pPr>
            <a:r>
              <a:rPr lang="en-GB" sz="1600" dirty="0"/>
              <a:t>The following will be discussed briefly, there will also be a link to videos that will discuss further </a:t>
            </a:r>
          </a:p>
          <a:p>
            <a:pPr>
              <a:lnSpc>
                <a:spcPct val="150000"/>
              </a:lnSpc>
            </a:pPr>
            <a:r>
              <a:rPr lang="en-GB" sz="1600" dirty="0"/>
              <a:t>Training provided in Spain</a:t>
            </a:r>
          </a:p>
          <a:p>
            <a:pPr>
              <a:lnSpc>
                <a:spcPct val="150000"/>
              </a:lnSpc>
            </a:pPr>
            <a:r>
              <a:rPr lang="en-GB" sz="1600" dirty="0"/>
              <a:t>Employability and skill in Spain</a:t>
            </a:r>
          </a:p>
          <a:p>
            <a:pPr>
              <a:lnSpc>
                <a:spcPct val="150000"/>
              </a:lnSpc>
            </a:pPr>
            <a:r>
              <a:rPr lang="en-GB" sz="1600" dirty="0"/>
              <a:t>The right to work in Spain </a:t>
            </a:r>
          </a:p>
        </p:txBody>
      </p:sp>
    </p:spTree>
    <p:extLst>
      <p:ext uri="{BB962C8B-B14F-4D97-AF65-F5344CB8AC3E}">
        <p14:creationId xmlns:p14="http://schemas.microsoft.com/office/powerpoint/2010/main" val="225557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B484D-11E7-4920-8CF8-8D867D49B223}"/>
              </a:ext>
            </a:extLst>
          </p:cNvPr>
          <p:cNvSpPr>
            <a:spLocks noGrp="1"/>
          </p:cNvSpPr>
          <p:nvPr>
            <p:ph type="title"/>
          </p:nvPr>
        </p:nvSpPr>
        <p:spPr/>
        <p:txBody>
          <a:bodyPr/>
          <a:lstStyle/>
          <a:p>
            <a:pPr algn="ctr"/>
            <a:r>
              <a:rPr lang="en-GB" dirty="0"/>
              <a:t>Further Training Provided </a:t>
            </a:r>
          </a:p>
        </p:txBody>
      </p:sp>
      <p:sp>
        <p:nvSpPr>
          <p:cNvPr id="3" name="Content Placeholder 2">
            <a:extLst>
              <a:ext uri="{FF2B5EF4-FFF2-40B4-BE49-F238E27FC236}">
                <a16:creationId xmlns:a16="http://schemas.microsoft.com/office/drawing/2014/main" id="{4EFF7F80-B196-4F16-B38B-E2B8081A7562}"/>
              </a:ext>
            </a:extLst>
          </p:cNvPr>
          <p:cNvSpPr>
            <a:spLocks noGrp="1"/>
          </p:cNvSpPr>
          <p:nvPr>
            <p:ph idx="1"/>
          </p:nvPr>
        </p:nvSpPr>
        <p:spPr/>
        <p:txBody>
          <a:bodyPr>
            <a:normAutofit fontScale="92500" lnSpcReduction="10000"/>
          </a:bodyPr>
          <a:lstStyle/>
          <a:p>
            <a:pPr marL="0" indent="0">
              <a:lnSpc>
                <a:spcPct val="150000"/>
              </a:lnSpc>
              <a:buNone/>
            </a:pPr>
            <a:r>
              <a:rPr lang="en-GB" sz="1600" dirty="0"/>
              <a:t>Training is a key part of any job, it ensures the employee has the knowledge to be able to carry out the job that is required. However at times employees may need further training and the initiative is targeted at employed workers and the following are taken into consideration;</a:t>
            </a:r>
          </a:p>
          <a:p>
            <a:pPr>
              <a:lnSpc>
                <a:spcPct val="150000"/>
              </a:lnSpc>
            </a:pPr>
            <a:r>
              <a:rPr lang="en-GB" sz="1600" dirty="0"/>
              <a:t>A companies productivity </a:t>
            </a:r>
          </a:p>
          <a:p>
            <a:pPr>
              <a:lnSpc>
                <a:spcPct val="150000"/>
              </a:lnSpc>
            </a:pPr>
            <a:r>
              <a:rPr lang="en-GB" sz="1600" dirty="0"/>
              <a:t>Competitive requirements </a:t>
            </a:r>
          </a:p>
          <a:p>
            <a:pPr>
              <a:lnSpc>
                <a:spcPct val="150000"/>
              </a:lnSpc>
            </a:pPr>
            <a:r>
              <a:rPr lang="en-GB" sz="1600" dirty="0"/>
              <a:t>Adapting and changes in the workplace </a:t>
            </a:r>
          </a:p>
          <a:p>
            <a:pPr>
              <a:lnSpc>
                <a:spcPct val="150000"/>
              </a:lnSpc>
            </a:pPr>
            <a:r>
              <a:rPr lang="en-GB" sz="1600" dirty="0"/>
              <a:t>Employees professional promotion and personal development </a:t>
            </a:r>
          </a:p>
          <a:p>
            <a:pPr>
              <a:lnSpc>
                <a:spcPct val="150000"/>
              </a:lnSpc>
            </a:pPr>
            <a:r>
              <a:rPr lang="en-GB" sz="1600" dirty="0"/>
              <a:t>(Guide to business in Spain 2019)</a:t>
            </a:r>
          </a:p>
          <a:p>
            <a:pPr marL="0" indent="0">
              <a:buNone/>
            </a:pPr>
            <a:endParaRPr lang="en-GB" dirty="0"/>
          </a:p>
        </p:txBody>
      </p:sp>
    </p:spTree>
    <p:extLst>
      <p:ext uri="{BB962C8B-B14F-4D97-AF65-F5344CB8AC3E}">
        <p14:creationId xmlns:p14="http://schemas.microsoft.com/office/powerpoint/2010/main" val="4204591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EC9CD-08C2-4594-A555-9E218D4E455D}"/>
              </a:ext>
            </a:extLst>
          </p:cNvPr>
          <p:cNvSpPr>
            <a:spLocks noGrp="1"/>
          </p:cNvSpPr>
          <p:nvPr>
            <p:ph type="title"/>
          </p:nvPr>
        </p:nvSpPr>
        <p:spPr/>
        <p:txBody>
          <a:bodyPr/>
          <a:lstStyle/>
          <a:p>
            <a:pPr algn="ctr"/>
            <a:r>
              <a:rPr lang="en-GB" dirty="0"/>
              <a:t>Further Training Provided </a:t>
            </a:r>
          </a:p>
        </p:txBody>
      </p:sp>
      <p:sp>
        <p:nvSpPr>
          <p:cNvPr id="3" name="Content Placeholder 2">
            <a:extLst>
              <a:ext uri="{FF2B5EF4-FFF2-40B4-BE49-F238E27FC236}">
                <a16:creationId xmlns:a16="http://schemas.microsoft.com/office/drawing/2014/main" id="{044E086E-741C-4D09-91A5-208A95CC3F5B}"/>
              </a:ext>
            </a:extLst>
          </p:cNvPr>
          <p:cNvSpPr>
            <a:spLocks noGrp="1"/>
          </p:cNvSpPr>
          <p:nvPr>
            <p:ph idx="1"/>
          </p:nvPr>
        </p:nvSpPr>
        <p:spPr/>
        <p:txBody>
          <a:bodyPr/>
          <a:lstStyle/>
          <a:p>
            <a:pPr>
              <a:lnSpc>
                <a:spcPct val="150000"/>
              </a:lnSpc>
            </a:pPr>
            <a:r>
              <a:rPr lang="en-GB" sz="1600" dirty="0"/>
              <a:t>There is a number of things that need to be taken into account before further training is provided, there needs to be an understanding between the employee and employer if they are both good to go ahead certain things in order to be able to get it right. Please click the link to the following video. </a:t>
            </a:r>
          </a:p>
          <a:p>
            <a:pPr>
              <a:lnSpc>
                <a:spcPct val="150000"/>
              </a:lnSpc>
            </a:pPr>
            <a:endParaRPr lang="en-GB" sz="1600" dirty="0"/>
          </a:p>
          <a:p>
            <a:endParaRPr lang="en-GB" dirty="0"/>
          </a:p>
          <a:p>
            <a:r>
              <a:rPr lang="en-GB" dirty="0">
                <a:hlinkClick r:id="rId2"/>
              </a:rPr>
              <a:t>https://www.youtube.com/watch?v=CLm-UaRAwtE</a:t>
            </a:r>
            <a:endParaRPr lang="en-GB" dirty="0"/>
          </a:p>
        </p:txBody>
      </p:sp>
    </p:spTree>
    <p:extLst>
      <p:ext uri="{BB962C8B-B14F-4D97-AF65-F5344CB8AC3E}">
        <p14:creationId xmlns:p14="http://schemas.microsoft.com/office/powerpoint/2010/main" val="1714399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9F1DF-5149-4C44-90F4-9905D15E8313}"/>
              </a:ext>
            </a:extLst>
          </p:cNvPr>
          <p:cNvSpPr>
            <a:spLocks noGrp="1"/>
          </p:cNvSpPr>
          <p:nvPr>
            <p:ph type="title"/>
          </p:nvPr>
        </p:nvSpPr>
        <p:spPr/>
        <p:txBody>
          <a:bodyPr/>
          <a:lstStyle/>
          <a:p>
            <a:pPr algn="ctr"/>
            <a:r>
              <a:rPr lang="en-GB" dirty="0"/>
              <a:t>Employability and Skill </a:t>
            </a:r>
          </a:p>
        </p:txBody>
      </p:sp>
      <p:sp>
        <p:nvSpPr>
          <p:cNvPr id="3" name="Content Placeholder 2">
            <a:extLst>
              <a:ext uri="{FF2B5EF4-FFF2-40B4-BE49-F238E27FC236}">
                <a16:creationId xmlns:a16="http://schemas.microsoft.com/office/drawing/2014/main" id="{2E8B734E-A46F-4118-B4FF-D09D550E2CDC}"/>
              </a:ext>
            </a:extLst>
          </p:cNvPr>
          <p:cNvSpPr>
            <a:spLocks noGrp="1"/>
          </p:cNvSpPr>
          <p:nvPr>
            <p:ph idx="1"/>
          </p:nvPr>
        </p:nvSpPr>
        <p:spPr/>
        <p:txBody>
          <a:bodyPr>
            <a:normAutofit fontScale="92500" lnSpcReduction="10000"/>
          </a:bodyPr>
          <a:lstStyle/>
          <a:p>
            <a:pPr>
              <a:lnSpc>
                <a:spcPct val="150000"/>
              </a:lnSpc>
            </a:pPr>
            <a:r>
              <a:rPr lang="en-GB" sz="1700" dirty="0"/>
              <a:t>Fighting the biggest recession in Spain, Spain has got back their economic growth in 2014. The unemployment rate is still high above the EU average with employment being declined in the periods of 2011-2016. The market for labour still poses quite a few challenges for the training and education system; VET policy measures have been carried out to make employability better for those that have been unemployed for a long period of time and for the young by making their qualifications and skills better. </a:t>
            </a:r>
          </a:p>
          <a:p>
            <a:pPr lvl="0">
              <a:lnSpc>
                <a:spcPct val="150000"/>
              </a:lnSpc>
            </a:pPr>
            <a:r>
              <a:rPr lang="en-GB" sz="1700" dirty="0"/>
              <a:t> </a:t>
            </a:r>
          </a:p>
          <a:p>
            <a:r>
              <a:rPr lang="en-GB" dirty="0"/>
              <a:t>(</a:t>
            </a:r>
            <a:r>
              <a:rPr lang="en-GB" dirty="0" err="1"/>
              <a:t>Baesel</a:t>
            </a:r>
            <a:r>
              <a:rPr lang="en-GB" dirty="0"/>
              <a:t> K, J 2004)</a:t>
            </a:r>
          </a:p>
        </p:txBody>
      </p:sp>
    </p:spTree>
    <p:extLst>
      <p:ext uri="{BB962C8B-B14F-4D97-AF65-F5344CB8AC3E}">
        <p14:creationId xmlns:p14="http://schemas.microsoft.com/office/powerpoint/2010/main" val="932541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3CE72-52F3-4EB5-AEF0-4632A5453CF9}"/>
              </a:ext>
            </a:extLst>
          </p:cNvPr>
          <p:cNvSpPr>
            <a:spLocks noGrp="1"/>
          </p:cNvSpPr>
          <p:nvPr>
            <p:ph type="title"/>
          </p:nvPr>
        </p:nvSpPr>
        <p:spPr/>
        <p:txBody>
          <a:bodyPr/>
          <a:lstStyle/>
          <a:p>
            <a:pPr algn="ctr"/>
            <a:r>
              <a:rPr lang="en-GB" dirty="0"/>
              <a:t>Employability and skill </a:t>
            </a:r>
          </a:p>
        </p:txBody>
      </p:sp>
      <p:sp>
        <p:nvSpPr>
          <p:cNvPr id="3" name="Content Placeholder 2">
            <a:extLst>
              <a:ext uri="{FF2B5EF4-FFF2-40B4-BE49-F238E27FC236}">
                <a16:creationId xmlns:a16="http://schemas.microsoft.com/office/drawing/2014/main" id="{98B18AC3-32E2-43C2-A49F-22186A0D704A}"/>
              </a:ext>
            </a:extLst>
          </p:cNvPr>
          <p:cNvSpPr>
            <a:spLocks noGrp="1"/>
          </p:cNvSpPr>
          <p:nvPr>
            <p:ph idx="1"/>
          </p:nvPr>
        </p:nvSpPr>
        <p:spPr/>
        <p:txBody>
          <a:bodyPr/>
          <a:lstStyle/>
          <a:p>
            <a:pPr>
              <a:lnSpc>
                <a:spcPct val="150000"/>
              </a:lnSpc>
            </a:pPr>
            <a:r>
              <a:rPr lang="en-GB" sz="1600" dirty="0">
                <a:latin typeface="+mj-lt"/>
              </a:rPr>
              <a:t>Spain is on the path of improvement. The employment is said to increase substantially until 2030, taken forward by service sectors as such, retail trade &amp; wholesale, recreation &amp; arts, or ICT services. Jobs for those working in sales, person service workers or customer clerks are going to be quickest to grow over the period of time to 2030. Nearly majority of total job openings, this includes replacing vacated jobs until 2030 will need to be qualified to a high level. There are still many job opportunities offered to those who have low qualifications, however this will decrease in the years to come . </a:t>
            </a:r>
            <a:r>
              <a:rPr lang="en-GB" sz="1600" dirty="0"/>
              <a:t>(</a:t>
            </a:r>
            <a:r>
              <a:rPr lang="en-GB" sz="1600" dirty="0" err="1"/>
              <a:t>Barsel</a:t>
            </a:r>
            <a:r>
              <a:rPr lang="en-GB" sz="1600" dirty="0"/>
              <a:t> K,J 2004)</a:t>
            </a:r>
          </a:p>
          <a:p>
            <a:pPr>
              <a:lnSpc>
                <a:spcPct val="150000"/>
              </a:lnSpc>
            </a:pPr>
            <a:endParaRPr lang="en-GB" sz="1600" dirty="0">
              <a:latin typeface="+mj-lt"/>
            </a:endParaRPr>
          </a:p>
          <a:p>
            <a:endParaRPr lang="en-GB" dirty="0"/>
          </a:p>
          <a:p>
            <a:endParaRPr lang="en-GB" dirty="0"/>
          </a:p>
        </p:txBody>
      </p:sp>
    </p:spTree>
    <p:extLst>
      <p:ext uri="{BB962C8B-B14F-4D97-AF65-F5344CB8AC3E}">
        <p14:creationId xmlns:p14="http://schemas.microsoft.com/office/powerpoint/2010/main" val="1485722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D7FBA-8CF4-4C57-8349-9B3674C42FF0}"/>
              </a:ext>
            </a:extLst>
          </p:cNvPr>
          <p:cNvSpPr>
            <a:spLocks noGrp="1"/>
          </p:cNvSpPr>
          <p:nvPr>
            <p:ph type="title"/>
          </p:nvPr>
        </p:nvSpPr>
        <p:spPr/>
        <p:txBody>
          <a:bodyPr/>
          <a:lstStyle/>
          <a:p>
            <a:pPr algn="ctr"/>
            <a:r>
              <a:rPr lang="en-GB" dirty="0"/>
              <a:t>The right to work in Spain </a:t>
            </a:r>
          </a:p>
        </p:txBody>
      </p:sp>
      <p:sp>
        <p:nvSpPr>
          <p:cNvPr id="3" name="Content Placeholder 2">
            <a:extLst>
              <a:ext uri="{FF2B5EF4-FFF2-40B4-BE49-F238E27FC236}">
                <a16:creationId xmlns:a16="http://schemas.microsoft.com/office/drawing/2014/main" id="{35E6A45B-0E62-4FD8-BE0B-F023BB8A28D3}"/>
              </a:ext>
            </a:extLst>
          </p:cNvPr>
          <p:cNvSpPr>
            <a:spLocks noGrp="1"/>
          </p:cNvSpPr>
          <p:nvPr>
            <p:ph idx="1"/>
          </p:nvPr>
        </p:nvSpPr>
        <p:spPr/>
        <p:txBody>
          <a:bodyPr>
            <a:normAutofit fontScale="62500" lnSpcReduction="20000"/>
          </a:bodyPr>
          <a:lstStyle/>
          <a:p>
            <a:pPr>
              <a:lnSpc>
                <a:spcPct val="170000"/>
              </a:lnSpc>
            </a:pPr>
            <a:r>
              <a:rPr lang="en-GB" sz="2000" dirty="0"/>
              <a:t>There are certain requirements that need to be meet if someone would like to work in Spain. EU citizens do not require a work permit to have a job in Spain, majority of non-EU citizens will require a work permit to be able to work in Spain, however there is times where they may be allowed to work and that is if they have members of their family that already have a visa to be able to work. This also includes researchers or scientists  that are currently working on a specific project. (state incentive for training and employment 2020). If someone is looking to work in Spain and is a non- EU citizen it may take some time until they can get a working visa, however they may not have to wait that long and are able to work if a family member is already working there, this is a good opportunity for those that are in this position. Spain may only allow this to happen as there is someone they know is already working there and don’t seem like they would cause any problems. </a:t>
            </a:r>
          </a:p>
          <a:p>
            <a:endParaRPr lang="en-GB" dirty="0"/>
          </a:p>
        </p:txBody>
      </p:sp>
    </p:spTree>
    <p:extLst>
      <p:ext uri="{BB962C8B-B14F-4D97-AF65-F5344CB8AC3E}">
        <p14:creationId xmlns:p14="http://schemas.microsoft.com/office/powerpoint/2010/main" val="807482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0B013-9DA9-4695-B29E-FDBBE648C11A}"/>
              </a:ext>
            </a:extLst>
          </p:cNvPr>
          <p:cNvSpPr>
            <a:spLocks noGrp="1"/>
          </p:cNvSpPr>
          <p:nvPr>
            <p:ph type="title"/>
          </p:nvPr>
        </p:nvSpPr>
        <p:spPr/>
        <p:txBody>
          <a:bodyPr/>
          <a:lstStyle/>
          <a:p>
            <a:pPr algn="ctr"/>
            <a:r>
              <a:rPr lang="en-GB" dirty="0"/>
              <a:t>The right to work in Spain </a:t>
            </a:r>
          </a:p>
        </p:txBody>
      </p:sp>
      <p:sp>
        <p:nvSpPr>
          <p:cNvPr id="3" name="Content Placeholder 2">
            <a:extLst>
              <a:ext uri="{FF2B5EF4-FFF2-40B4-BE49-F238E27FC236}">
                <a16:creationId xmlns:a16="http://schemas.microsoft.com/office/drawing/2014/main" id="{F31FD6F6-3AE8-4B75-9C89-E28430A5B4F4}"/>
              </a:ext>
            </a:extLst>
          </p:cNvPr>
          <p:cNvSpPr>
            <a:spLocks noGrp="1"/>
          </p:cNvSpPr>
          <p:nvPr>
            <p:ph idx="1"/>
          </p:nvPr>
        </p:nvSpPr>
        <p:spPr/>
        <p:txBody>
          <a:bodyPr/>
          <a:lstStyle/>
          <a:p>
            <a:pPr marL="0" indent="0">
              <a:lnSpc>
                <a:spcPct val="150000"/>
              </a:lnSpc>
              <a:buNone/>
            </a:pPr>
            <a:r>
              <a:rPr lang="en-GB" sz="1600" dirty="0"/>
              <a:t>There are many purposes why a non EU citizen would want to enter Spain and due to that there are different types of visas that they can apply for, also there are rules and regulations that need to be followed. The following video will explain what they are required, depending on what they apply for.</a:t>
            </a:r>
          </a:p>
          <a:p>
            <a:pPr marL="0" indent="0">
              <a:lnSpc>
                <a:spcPct val="150000"/>
              </a:lnSpc>
              <a:buNone/>
            </a:pPr>
            <a:endParaRPr lang="en-GB" sz="1600" dirty="0"/>
          </a:p>
          <a:p>
            <a:r>
              <a:rPr lang="en-GB" dirty="0"/>
              <a:t> </a:t>
            </a:r>
            <a:r>
              <a:rPr lang="en-GB" dirty="0">
                <a:hlinkClick r:id="rId2"/>
              </a:rPr>
              <a:t>https://www.youtube.com/watch?v=2Tb31XFRnQo</a:t>
            </a:r>
            <a:endParaRPr lang="en-GB" dirty="0"/>
          </a:p>
          <a:p>
            <a:pPr marL="0" indent="0">
              <a:buNone/>
            </a:pPr>
            <a:endParaRPr lang="en-GB" dirty="0"/>
          </a:p>
        </p:txBody>
      </p:sp>
    </p:spTree>
    <p:extLst>
      <p:ext uri="{BB962C8B-B14F-4D97-AF65-F5344CB8AC3E}">
        <p14:creationId xmlns:p14="http://schemas.microsoft.com/office/powerpoint/2010/main" val="2642639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BBBE4-7F08-49F1-8DC7-F7B640D2E7AF}"/>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E82336F1-29C0-4482-BC95-FE6128146253}"/>
              </a:ext>
            </a:extLst>
          </p:cNvPr>
          <p:cNvSpPr>
            <a:spLocks noGrp="1"/>
          </p:cNvSpPr>
          <p:nvPr>
            <p:ph idx="1"/>
          </p:nvPr>
        </p:nvSpPr>
        <p:spPr/>
        <p:txBody>
          <a:bodyPr>
            <a:normAutofit fontScale="92500" lnSpcReduction="20000"/>
          </a:bodyPr>
          <a:lstStyle/>
          <a:p>
            <a:pPr marL="0" indent="0">
              <a:buNone/>
            </a:pPr>
            <a:endParaRPr lang="en-GB" sz="1400" dirty="0"/>
          </a:p>
          <a:p>
            <a:pPr marL="0" indent="0">
              <a:buNone/>
            </a:pPr>
            <a:r>
              <a:rPr lang="en-GB" sz="1400" dirty="0" err="1"/>
              <a:t>Brasel</a:t>
            </a:r>
            <a:r>
              <a:rPr lang="en-GB" sz="1400" dirty="0"/>
              <a:t>, K.J., Pierre, A.L. and </a:t>
            </a:r>
            <a:r>
              <a:rPr lang="en-GB" sz="1400" dirty="0" err="1"/>
              <a:t>Weigelt</a:t>
            </a:r>
            <a:r>
              <a:rPr lang="en-GB" sz="1400" dirty="0"/>
              <a:t>, J.A., 2004. Resident work hours: what they are really doing. </a:t>
            </a:r>
            <a:r>
              <a:rPr lang="en-GB" sz="1400" i="1" dirty="0"/>
              <a:t>Archives of Surgery</a:t>
            </a:r>
            <a:r>
              <a:rPr lang="en-GB" sz="1400" dirty="0"/>
              <a:t>, </a:t>
            </a:r>
            <a:r>
              <a:rPr lang="en-GB" sz="1400" i="1" dirty="0"/>
              <a:t>139</a:t>
            </a:r>
            <a:r>
              <a:rPr lang="en-GB" sz="1400" dirty="0"/>
              <a:t>(5), pp.490-494.</a:t>
            </a:r>
          </a:p>
          <a:p>
            <a:pPr marL="0" indent="0">
              <a:buNone/>
            </a:pPr>
            <a:endParaRPr lang="en-GB" sz="1500" dirty="0"/>
          </a:p>
          <a:p>
            <a:pPr marL="0" indent="0">
              <a:buNone/>
            </a:pPr>
            <a:r>
              <a:rPr lang="en-GB" sz="1500" dirty="0" err="1"/>
              <a:t>Closa</a:t>
            </a:r>
            <a:r>
              <a:rPr lang="en-GB" sz="1500" dirty="0"/>
              <a:t>, C., 1998. International limits to national claims in EU constitutional negotiations: The Spanish government and the asylum right for EU citizens. </a:t>
            </a:r>
            <a:r>
              <a:rPr lang="en-GB" sz="1500" i="1" dirty="0"/>
              <a:t>International negotiation</a:t>
            </a:r>
            <a:r>
              <a:rPr lang="en-GB" sz="1500" dirty="0"/>
              <a:t>, </a:t>
            </a:r>
            <a:r>
              <a:rPr lang="en-GB" sz="1500" i="1" dirty="0"/>
              <a:t>3</a:t>
            </a:r>
            <a:r>
              <a:rPr lang="en-GB" sz="1500" dirty="0"/>
              <a:t>(3), pp.389-411.</a:t>
            </a:r>
          </a:p>
          <a:p>
            <a:pPr marL="0" indent="0">
              <a:buNone/>
            </a:pPr>
            <a:endParaRPr lang="en-GB" sz="1400" dirty="0"/>
          </a:p>
          <a:p>
            <a:pPr marL="0" indent="0">
              <a:buNone/>
            </a:pPr>
            <a:r>
              <a:rPr lang="en-GB" sz="1400" dirty="0"/>
              <a:t>The right to work in Spain </a:t>
            </a:r>
          </a:p>
          <a:p>
            <a:pPr marL="0" indent="0" fontAlgn="t">
              <a:buNone/>
            </a:pPr>
            <a:r>
              <a:rPr lang="en-GB" sz="1400" i="1" dirty="0">
                <a:latin typeface="+mj-lt"/>
              </a:rPr>
              <a:t>State incentives for training and employment </a:t>
            </a:r>
            <a:r>
              <a:rPr lang="en-GB" sz="1400" dirty="0">
                <a:latin typeface="+mj-lt"/>
              </a:rPr>
              <a:t>2020</a:t>
            </a:r>
          </a:p>
          <a:p>
            <a:pPr marL="0" indent="0" fontAlgn="t">
              <a:buNone/>
            </a:pPr>
            <a:r>
              <a:rPr lang="en-GB" sz="1400" dirty="0">
                <a:latin typeface="+mj-lt"/>
              </a:rPr>
              <a:t>Available: </a:t>
            </a:r>
            <a:r>
              <a:rPr lang="en-GB" sz="1400" dirty="0">
                <a:hlinkClick r:id="rId2"/>
              </a:rPr>
              <a:t>https://scholar.google.com/scholar?hl=en&amp;as_sdt=0%2C5&amp;q=State+incentives+for+training+and+employment+in+spain+&amp;btnG=</a:t>
            </a:r>
            <a:endParaRPr lang="en-GB" sz="1400" dirty="0">
              <a:latin typeface="+mj-lt"/>
            </a:endParaRPr>
          </a:p>
          <a:p>
            <a:pPr marL="0" indent="0">
              <a:buNone/>
            </a:pPr>
            <a:r>
              <a:rPr lang="en-GB" sz="1400" dirty="0"/>
              <a:t>Accessed: 18.05.2020 @ 3.30pm</a:t>
            </a:r>
            <a:br>
              <a:rPr lang="en-GB" sz="1400" dirty="0"/>
            </a:br>
            <a:endParaRPr lang="en-GB" sz="1400" dirty="0"/>
          </a:p>
          <a:p>
            <a:pPr marL="0" indent="0">
              <a:buNone/>
            </a:pPr>
            <a:endParaRPr lang="en-GB" sz="1400" dirty="0"/>
          </a:p>
          <a:p>
            <a:pPr marL="0" indent="0">
              <a:buNone/>
            </a:pPr>
            <a:endParaRPr lang="en-GB" dirty="0"/>
          </a:p>
        </p:txBody>
      </p:sp>
    </p:spTree>
    <p:extLst>
      <p:ext uri="{BB962C8B-B14F-4D97-AF65-F5344CB8AC3E}">
        <p14:creationId xmlns:p14="http://schemas.microsoft.com/office/powerpoint/2010/main" val="1638699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27696-F74E-4EEA-8734-329DC3CFCA61}"/>
              </a:ext>
            </a:extLst>
          </p:cNvPr>
          <p:cNvSpPr>
            <a:spLocks noGrp="1"/>
          </p:cNvSpPr>
          <p:nvPr>
            <p:ph type="title"/>
          </p:nvPr>
        </p:nvSpPr>
        <p:spPr/>
        <p:txBody>
          <a:bodyPr/>
          <a:lstStyle/>
          <a:p>
            <a:pPr algn="ctr"/>
            <a:r>
              <a:rPr lang="en-GB" dirty="0"/>
              <a:t>Bibliography </a:t>
            </a:r>
          </a:p>
        </p:txBody>
      </p:sp>
      <p:sp>
        <p:nvSpPr>
          <p:cNvPr id="3" name="Content Placeholder 2">
            <a:extLst>
              <a:ext uri="{FF2B5EF4-FFF2-40B4-BE49-F238E27FC236}">
                <a16:creationId xmlns:a16="http://schemas.microsoft.com/office/drawing/2014/main" id="{7D08C881-3C53-432E-93C9-F76B82DDF50F}"/>
              </a:ext>
            </a:extLst>
          </p:cNvPr>
          <p:cNvSpPr>
            <a:spLocks noGrp="1"/>
          </p:cNvSpPr>
          <p:nvPr>
            <p:ph idx="1"/>
          </p:nvPr>
        </p:nvSpPr>
        <p:spPr/>
        <p:txBody>
          <a:bodyPr/>
          <a:lstStyle/>
          <a:p>
            <a:r>
              <a:rPr lang="en-GB" dirty="0">
                <a:hlinkClick r:id="rId2"/>
              </a:rPr>
              <a:t>https://www.justlanded.com/english/Spain/Spain-Guide/Visas-Permits/Work-permits</a:t>
            </a:r>
            <a:endParaRPr lang="en-GB" dirty="0"/>
          </a:p>
          <a:p>
            <a:r>
              <a:rPr lang="en-GB" dirty="0">
                <a:hlinkClick r:id="rId3"/>
              </a:rPr>
              <a:t>Https://skillspanorama.cedefop.europa.eu/en/countries/spain</a:t>
            </a:r>
            <a:endParaRPr lang="en-GB" dirty="0"/>
          </a:p>
          <a:p>
            <a:r>
              <a:rPr lang="en-GB" dirty="0">
                <a:hlinkClick r:id="rId4"/>
              </a:rPr>
              <a:t>https://guidetobusinessinspain.com/en/4-ayudas-e-incentivos-a-la-inversion-en-espana/4-2-incentivos-estatales-para-la-formacion-y-el-empleo/</a:t>
            </a:r>
            <a:endParaRPr lang="en-GB" dirty="0"/>
          </a:p>
          <a:p>
            <a:r>
              <a:rPr lang="en-GB" dirty="0">
                <a:hlinkClick r:id="rId5"/>
              </a:rPr>
              <a:t>https://www.skillsforemployment.org/KSP/en/Countries/ESP/index.htm</a:t>
            </a:r>
            <a:endParaRPr lang="en-GB" dirty="0"/>
          </a:p>
        </p:txBody>
      </p:sp>
    </p:spTree>
    <p:extLst>
      <p:ext uri="{BB962C8B-B14F-4D97-AF65-F5344CB8AC3E}">
        <p14:creationId xmlns:p14="http://schemas.microsoft.com/office/powerpoint/2010/main" val="35999136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Ion Boardroom</Template>
  <TotalTime>1991</TotalTime>
  <Words>965</Words>
  <Application>Microsoft Office PowerPoint</Application>
  <PresentationFormat>Widescreen</PresentationFormat>
  <Paragraphs>47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Ion Boardroom</vt:lpstr>
      <vt:lpstr>Abdal Miah  Bsc Human Resource Management  Lecturer; Graham Orr</vt:lpstr>
      <vt:lpstr>Introduction </vt:lpstr>
      <vt:lpstr>Further Training Provided </vt:lpstr>
      <vt:lpstr>Further Training Provided </vt:lpstr>
      <vt:lpstr>Employability and Skill </vt:lpstr>
      <vt:lpstr>Employability and skill </vt:lpstr>
      <vt:lpstr>The right to work in Spain </vt:lpstr>
      <vt:lpstr>The right to work in Spain </vt:lpstr>
      <vt:lpstr>References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Abdal Miah Bsc Human Resourse Management  Lecture</dc:title>
  <dc:creator>Family</dc:creator>
  <cp:lastModifiedBy>Family</cp:lastModifiedBy>
  <cp:revision>56</cp:revision>
  <dcterms:created xsi:type="dcterms:W3CDTF">2020-05-23T13:43:05Z</dcterms:created>
  <dcterms:modified xsi:type="dcterms:W3CDTF">2020-05-24T23:35:34Z</dcterms:modified>
</cp:coreProperties>
</file>