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4"/>
  </p:notesMasterIdLst>
  <p:handoutMasterIdLst>
    <p:handoutMasterId r:id="rId25"/>
  </p:handoutMasterIdLst>
  <p:sldIdLst>
    <p:sldId id="277" r:id="rId5"/>
    <p:sldId id="455" r:id="rId6"/>
    <p:sldId id="456" r:id="rId7"/>
    <p:sldId id="442" r:id="rId8"/>
    <p:sldId id="461" r:id="rId9"/>
    <p:sldId id="465" r:id="rId10"/>
    <p:sldId id="458" r:id="rId11"/>
    <p:sldId id="462" r:id="rId12"/>
    <p:sldId id="460" r:id="rId13"/>
    <p:sldId id="466" r:id="rId14"/>
    <p:sldId id="459" r:id="rId15"/>
    <p:sldId id="469" r:id="rId16"/>
    <p:sldId id="467" r:id="rId17"/>
    <p:sldId id="468" r:id="rId18"/>
    <p:sldId id="470" r:id="rId19"/>
    <p:sldId id="454" r:id="rId20"/>
    <p:sldId id="450" r:id="rId21"/>
    <p:sldId id="463" r:id="rId22"/>
    <p:sldId id="471"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5FB6FA-8053-4CCF-88B3-206A926E2373}" v="233" dt="2025-12-17T00:11:01.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69" d="100"/>
          <a:sy n="69" d="100"/>
        </p:scale>
        <p:origin x="188" y="2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rdes Cristina Fabre (2412080)" userId="09f60069-8255-4c31-b99e-b4887249cd3b" providerId="ADAL" clId="{BCA894CE-23AA-4823-A9AF-8BB1CE9CC4FE}"/>
    <pc:docChg chg="custSel addSld delSld modSld sldOrd">
      <pc:chgData name="Lourdes Cristina Fabre (2412080)" userId="09f60069-8255-4c31-b99e-b4887249cd3b" providerId="ADAL" clId="{BCA894CE-23AA-4823-A9AF-8BB1CE9CC4FE}" dt="2025-12-17T00:13:20.468" v="1197" actId="14100"/>
      <pc:docMkLst>
        <pc:docMk/>
      </pc:docMkLst>
      <pc:sldChg chg="modSp mod">
        <pc:chgData name="Lourdes Cristina Fabre (2412080)" userId="09f60069-8255-4c31-b99e-b4887249cd3b" providerId="ADAL" clId="{BCA894CE-23AA-4823-A9AF-8BB1CE9CC4FE}" dt="2025-12-15T23:11:36.203" v="477" actId="255"/>
        <pc:sldMkLst>
          <pc:docMk/>
          <pc:sldMk cId="0" sldId="277"/>
        </pc:sldMkLst>
        <pc:spChg chg="mod">
          <ac:chgData name="Lourdes Cristina Fabre (2412080)" userId="09f60069-8255-4c31-b99e-b4887249cd3b" providerId="ADAL" clId="{BCA894CE-23AA-4823-A9AF-8BB1CE9CC4FE}" dt="2025-12-15T23:11:36.203" v="477" actId="255"/>
          <ac:spMkLst>
            <pc:docMk/>
            <pc:sldMk cId="0" sldId="277"/>
            <ac:spMk id="6147" creationId="{00000000-0000-0000-0000-000000000000}"/>
          </ac:spMkLst>
        </pc:spChg>
      </pc:sldChg>
      <pc:sldChg chg="addSp delSp modSp mod">
        <pc:chgData name="Lourdes Cristina Fabre (2412080)" userId="09f60069-8255-4c31-b99e-b4887249cd3b" providerId="ADAL" clId="{BCA894CE-23AA-4823-A9AF-8BB1CE9CC4FE}" dt="2025-12-15T23:04:21.880" v="474" actId="14100"/>
        <pc:sldMkLst>
          <pc:docMk/>
          <pc:sldMk cId="711734170" sldId="442"/>
        </pc:sldMkLst>
        <pc:spChg chg="mod">
          <ac:chgData name="Lourdes Cristina Fabre (2412080)" userId="09f60069-8255-4c31-b99e-b4887249cd3b" providerId="ADAL" clId="{BCA894CE-23AA-4823-A9AF-8BB1CE9CC4FE}" dt="2025-12-15T22:35:15.061" v="318" actId="123"/>
          <ac:spMkLst>
            <pc:docMk/>
            <pc:sldMk cId="711734170" sldId="442"/>
            <ac:spMk id="2" creationId="{41C35443-F263-7B57-2247-B900E4E8B74E}"/>
          </ac:spMkLst>
        </pc:spChg>
        <pc:spChg chg="mod">
          <ac:chgData name="Lourdes Cristina Fabre (2412080)" userId="09f60069-8255-4c31-b99e-b4887249cd3b" providerId="ADAL" clId="{BCA894CE-23AA-4823-A9AF-8BB1CE9CC4FE}" dt="2025-12-15T23:01:44.971" v="444" actId="14100"/>
          <ac:spMkLst>
            <pc:docMk/>
            <pc:sldMk cId="711734170" sldId="442"/>
            <ac:spMk id="3" creationId="{00000000-0000-0000-0000-000000000000}"/>
          </ac:spMkLst>
        </pc:spChg>
        <pc:spChg chg="add mod">
          <ac:chgData name="Lourdes Cristina Fabre (2412080)" userId="09f60069-8255-4c31-b99e-b4887249cd3b" providerId="ADAL" clId="{BCA894CE-23AA-4823-A9AF-8BB1CE9CC4FE}" dt="2025-12-15T23:04:03.717" v="473" actId="313"/>
          <ac:spMkLst>
            <pc:docMk/>
            <pc:sldMk cId="711734170" sldId="442"/>
            <ac:spMk id="8" creationId="{B1F35125-DE53-454B-1C3F-2CE56F2AB571}"/>
          </ac:spMkLst>
        </pc:spChg>
        <pc:picChg chg="add mod">
          <ac:chgData name="Lourdes Cristina Fabre (2412080)" userId="09f60069-8255-4c31-b99e-b4887249cd3b" providerId="ADAL" clId="{BCA894CE-23AA-4823-A9AF-8BB1CE9CC4FE}" dt="2025-12-15T23:04:21.880" v="474" actId="14100"/>
          <ac:picMkLst>
            <pc:docMk/>
            <pc:sldMk cId="711734170" sldId="442"/>
            <ac:picMk id="2052" creationId="{7956E187-C48A-FDF1-CEE3-B990670E6C6D}"/>
          </ac:picMkLst>
        </pc:picChg>
      </pc:sldChg>
      <pc:sldChg chg="modSp mod">
        <pc:chgData name="Lourdes Cristina Fabre (2412080)" userId="09f60069-8255-4c31-b99e-b4887249cd3b" providerId="ADAL" clId="{BCA894CE-23AA-4823-A9AF-8BB1CE9CC4FE}" dt="2025-12-16T23:37:00.874" v="1075" actId="20577"/>
        <pc:sldMkLst>
          <pc:docMk/>
          <pc:sldMk cId="3521001056" sldId="450"/>
        </pc:sldMkLst>
        <pc:spChg chg="mod">
          <ac:chgData name="Lourdes Cristina Fabre (2412080)" userId="09f60069-8255-4c31-b99e-b4887249cd3b" providerId="ADAL" clId="{BCA894CE-23AA-4823-A9AF-8BB1CE9CC4FE}" dt="2025-12-16T22:53:06.854" v="974" actId="1076"/>
          <ac:spMkLst>
            <pc:docMk/>
            <pc:sldMk cId="3521001056" sldId="450"/>
            <ac:spMk id="2" creationId="{00000000-0000-0000-0000-000000000000}"/>
          </ac:spMkLst>
        </pc:spChg>
        <pc:spChg chg="mod">
          <ac:chgData name="Lourdes Cristina Fabre (2412080)" userId="09f60069-8255-4c31-b99e-b4887249cd3b" providerId="ADAL" clId="{BCA894CE-23AA-4823-A9AF-8BB1CE9CC4FE}" dt="2025-12-16T23:37:00.874" v="1075" actId="20577"/>
          <ac:spMkLst>
            <pc:docMk/>
            <pc:sldMk cId="3521001056" sldId="450"/>
            <ac:spMk id="6" creationId="{A4085575-4426-A9AB-0F8A-7A51209EE3B6}"/>
          </ac:spMkLst>
        </pc:spChg>
      </pc:sldChg>
      <pc:sldChg chg="modSp del mod">
        <pc:chgData name="Lourdes Cristina Fabre (2412080)" userId="09f60069-8255-4c31-b99e-b4887249cd3b" providerId="ADAL" clId="{BCA894CE-23AA-4823-A9AF-8BB1CE9CC4FE}" dt="2025-12-16T22:26:05.948" v="879" actId="47"/>
        <pc:sldMkLst>
          <pc:docMk/>
          <pc:sldMk cId="1688727333" sldId="452"/>
        </pc:sldMkLst>
        <pc:spChg chg="mod">
          <ac:chgData name="Lourdes Cristina Fabre (2412080)" userId="09f60069-8255-4c31-b99e-b4887249cd3b" providerId="ADAL" clId="{BCA894CE-23AA-4823-A9AF-8BB1CE9CC4FE}" dt="2025-12-16T22:19:01.444" v="854" actId="21"/>
          <ac:spMkLst>
            <pc:docMk/>
            <pc:sldMk cId="1688727333" sldId="452"/>
            <ac:spMk id="2" creationId="{B6307EA7-00DA-7750-8609-7051118EDC20}"/>
          </ac:spMkLst>
        </pc:spChg>
        <pc:spChg chg="mod">
          <ac:chgData name="Lourdes Cristina Fabre (2412080)" userId="09f60069-8255-4c31-b99e-b4887249cd3b" providerId="ADAL" clId="{BCA894CE-23AA-4823-A9AF-8BB1CE9CC4FE}" dt="2025-12-16T22:15:46.085" v="843" actId="20577"/>
          <ac:spMkLst>
            <pc:docMk/>
            <pc:sldMk cId="1688727333" sldId="452"/>
            <ac:spMk id="3" creationId="{00000000-0000-0000-0000-000000000000}"/>
          </ac:spMkLst>
        </pc:spChg>
      </pc:sldChg>
      <pc:sldChg chg="modSp mod">
        <pc:chgData name="Lourdes Cristina Fabre (2412080)" userId="09f60069-8255-4c31-b99e-b4887249cd3b" providerId="ADAL" clId="{BCA894CE-23AA-4823-A9AF-8BB1CE9CC4FE}" dt="2025-12-15T22:45:19.501" v="353" actId="2710"/>
        <pc:sldMkLst>
          <pc:docMk/>
          <pc:sldMk cId="1278544363" sldId="454"/>
        </pc:sldMkLst>
        <pc:spChg chg="mod">
          <ac:chgData name="Lourdes Cristina Fabre (2412080)" userId="09f60069-8255-4c31-b99e-b4887249cd3b" providerId="ADAL" clId="{BCA894CE-23AA-4823-A9AF-8BB1CE9CC4FE}" dt="2025-12-15T22:45:19.501" v="353" actId="2710"/>
          <ac:spMkLst>
            <pc:docMk/>
            <pc:sldMk cId="1278544363" sldId="454"/>
            <ac:spMk id="6" creationId="{C68C4224-F958-CB66-7629-688D5AD53A53}"/>
          </ac:spMkLst>
        </pc:spChg>
      </pc:sldChg>
      <pc:sldChg chg="modSp mod">
        <pc:chgData name="Lourdes Cristina Fabre (2412080)" userId="09f60069-8255-4c31-b99e-b4887249cd3b" providerId="ADAL" clId="{BCA894CE-23AA-4823-A9AF-8BB1CE9CC4FE}" dt="2025-12-15T22:59:30.671" v="426" actId="20577"/>
        <pc:sldMkLst>
          <pc:docMk/>
          <pc:sldMk cId="1044028000" sldId="455"/>
        </pc:sldMkLst>
        <pc:spChg chg="mod">
          <ac:chgData name="Lourdes Cristina Fabre (2412080)" userId="09f60069-8255-4c31-b99e-b4887249cd3b" providerId="ADAL" clId="{BCA894CE-23AA-4823-A9AF-8BB1CE9CC4FE}" dt="2025-12-15T22:59:19.721" v="424" actId="1076"/>
          <ac:spMkLst>
            <pc:docMk/>
            <pc:sldMk cId="1044028000" sldId="455"/>
            <ac:spMk id="2" creationId="{C79C3CB7-D278-A2A4-CAD1-A290CF81F7AE}"/>
          </ac:spMkLst>
        </pc:spChg>
        <pc:spChg chg="mod">
          <ac:chgData name="Lourdes Cristina Fabre (2412080)" userId="09f60069-8255-4c31-b99e-b4887249cd3b" providerId="ADAL" clId="{BCA894CE-23AA-4823-A9AF-8BB1CE9CC4FE}" dt="2025-12-15T22:59:30.671" v="426" actId="20577"/>
          <ac:spMkLst>
            <pc:docMk/>
            <pc:sldMk cId="1044028000" sldId="455"/>
            <ac:spMk id="3" creationId="{0F63D4A8-101E-12D0-65B2-FF0482C77A7B}"/>
          </ac:spMkLst>
        </pc:spChg>
        <pc:spChg chg="mod">
          <ac:chgData name="Lourdes Cristina Fabre (2412080)" userId="09f60069-8255-4c31-b99e-b4887249cd3b" providerId="ADAL" clId="{BCA894CE-23AA-4823-A9AF-8BB1CE9CC4FE}" dt="2025-12-15T22:51:50.204" v="381" actId="1076"/>
          <ac:spMkLst>
            <pc:docMk/>
            <pc:sldMk cId="1044028000" sldId="455"/>
            <ac:spMk id="7" creationId="{2EC74833-C0D3-B8E3-331B-89A2269AB111}"/>
          </ac:spMkLst>
        </pc:spChg>
        <pc:graphicFrameChg chg="mod modGraphic">
          <ac:chgData name="Lourdes Cristina Fabre (2412080)" userId="09f60069-8255-4c31-b99e-b4887249cd3b" providerId="ADAL" clId="{BCA894CE-23AA-4823-A9AF-8BB1CE9CC4FE}" dt="2025-12-15T22:55:13.529" v="408" actId="1076"/>
          <ac:graphicFrameMkLst>
            <pc:docMk/>
            <pc:sldMk cId="1044028000" sldId="455"/>
            <ac:graphicFrameMk id="6" creationId="{9BB95FA0-4ADB-6EE0-2E0B-2C0949911D11}"/>
          </ac:graphicFrameMkLst>
        </pc:graphicFrameChg>
      </pc:sldChg>
      <pc:sldChg chg="modSp mod">
        <pc:chgData name="Lourdes Cristina Fabre (2412080)" userId="09f60069-8255-4c31-b99e-b4887249cd3b" providerId="ADAL" clId="{BCA894CE-23AA-4823-A9AF-8BB1CE9CC4FE}" dt="2025-12-15T22:09:36.336" v="217" actId="2710"/>
        <pc:sldMkLst>
          <pc:docMk/>
          <pc:sldMk cId="1196154705" sldId="456"/>
        </pc:sldMkLst>
        <pc:spChg chg="mod">
          <ac:chgData name="Lourdes Cristina Fabre (2412080)" userId="09f60069-8255-4c31-b99e-b4887249cd3b" providerId="ADAL" clId="{BCA894CE-23AA-4823-A9AF-8BB1CE9CC4FE}" dt="2025-12-15T22:08:51.737" v="215" actId="113"/>
          <ac:spMkLst>
            <pc:docMk/>
            <pc:sldMk cId="1196154705" sldId="456"/>
            <ac:spMk id="2" creationId="{A821B7D8-FAFA-459E-E97E-26762F0675AB}"/>
          </ac:spMkLst>
        </pc:spChg>
        <pc:spChg chg="mod">
          <ac:chgData name="Lourdes Cristina Fabre (2412080)" userId="09f60069-8255-4c31-b99e-b4887249cd3b" providerId="ADAL" clId="{BCA894CE-23AA-4823-A9AF-8BB1CE9CC4FE}" dt="2025-12-15T22:09:36.336" v="217" actId="2710"/>
          <ac:spMkLst>
            <pc:docMk/>
            <pc:sldMk cId="1196154705" sldId="456"/>
            <ac:spMk id="3" creationId="{53880F13-35A9-9D38-4535-EF0C49E1491E}"/>
          </ac:spMkLst>
        </pc:spChg>
      </pc:sldChg>
      <pc:sldChg chg="del">
        <pc:chgData name="Lourdes Cristina Fabre (2412080)" userId="09f60069-8255-4c31-b99e-b4887249cd3b" providerId="ADAL" clId="{BCA894CE-23AA-4823-A9AF-8BB1CE9CC4FE}" dt="2025-12-16T23:12:52.822" v="1037" actId="47"/>
        <pc:sldMkLst>
          <pc:docMk/>
          <pc:sldMk cId="425489401" sldId="457"/>
        </pc:sldMkLst>
      </pc:sldChg>
      <pc:sldChg chg="addSp modSp mod ord modClrScheme chgLayout">
        <pc:chgData name="Lourdes Cristina Fabre (2412080)" userId="09f60069-8255-4c31-b99e-b4887249cd3b" providerId="ADAL" clId="{BCA894CE-23AA-4823-A9AF-8BB1CE9CC4FE}" dt="2025-12-16T23:51:51.205" v="1148" actId="20577"/>
        <pc:sldMkLst>
          <pc:docMk/>
          <pc:sldMk cId="2070946817" sldId="458"/>
        </pc:sldMkLst>
        <pc:spChg chg="mod">
          <ac:chgData name="Lourdes Cristina Fabre (2412080)" userId="09f60069-8255-4c31-b99e-b4887249cd3b" providerId="ADAL" clId="{BCA894CE-23AA-4823-A9AF-8BB1CE9CC4FE}" dt="2025-12-16T23:51:51.205" v="1148" actId="20577"/>
          <ac:spMkLst>
            <pc:docMk/>
            <pc:sldMk cId="2070946817" sldId="458"/>
            <ac:spMk id="2" creationId="{33B924A3-1440-EE2D-BFA7-E4E87ED0695F}"/>
          </ac:spMkLst>
        </pc:spChg>
        <pc:spChg chg="mod">
          <ac:chgData name="Lourdes Cristina Fabre (2412080)" userId="09f60069-8255-4c31-b99e-b4887249cd3b" providerId="ADAL" clId="{BCA894CE-23AA-4823-A9AF-8BB1CE9CC4FE}" dt="2025-12-16T23:49:16.393" v="1136" actId="5793"/>
          <ac:spMkLst>
            <pc:docMk/>
            <pc:sldMk cId="2070946817" sldId="458"/>
            <ac:spMk id="3" creationId="{6434F549-6873-A292-8A34-6B47A514022A}"/>
          </ac:spMkLst>
        </pc:spChg>
        <pc:spChg chg="mod">
          <ac:chgData name="Lourdes Cristina Fabre (2412080)" userId="09f60069-8255-4c31-b99e-b4887249cd3b" providerId="ADAL" clId="{BCA894CE-23AA-4823-A9AF-8BB1CE9CC4FE}" dt="2025-12-16T21:10:28.959" v="811" actId="26606"/>
          <ac:spMkLst>
            <pc:docMk/>
            <pc:sldMk cId="2070946817" sldId="458"/>
            <ac:spMk id="4" creationId="{9FCEB692-B9B5-A7EC-175D-C55FD2A656B5}"/>
          </ac:spMkLst>
        </pc:spChg>
        <pc:spChg chg="mod">
          <ac:chgData name="Lourdes Cristina Fabre (2412080)" userId="09f60069-8255-4c31-b99e-b4887249cd3b" providerId="ADAL" clId="{BCA894CE-23AA-4823-A9AF-8BB1CE9CC4FE}" dt="2025-12-16T21:10:28.959" v="811" actId="26606"/>
          <ac:spMkLst>
            <pc:docMk/>
            <pc:sldMk cId="2070946817" sldId="458"/>
            <ac:spMk id="5" creationId="{4E6DEE0F-0A02-6D68-23C0-0B77EC1F3087}"/>
          </ac:spMkLst>
        </pc:spChg>
        <pc:spChg chg="add mod">
          <ac:chgData name="Lourdes Cristina Fabre (2412080)" userId="09f60069-8255-4c31-b99e-b4887249cd3b" providerId="ADAL" clId="{BCA894CE-23AA-4823-A9AF-8BB1CE9CC4FE}" dt="2025-12-16T22:58:38.747" v="1011" actId="1076"/>
          <ac:spMkLst>
            <pc:docMk/>
            <pc:sldMk cId="2070946817" sldId="458"/>
            <ac:spMk id="8" creationId="{D2EE165B-A3B6-1049-E9CA-17074DB5D1B6}"/>
          </ac:spMkLst>
        </pc:spChg>
        <pc:spChg chg="add mod">
          <ac:chgData name="Lourdes Cristina Fabre (2412080)" userId="09f60069-8255-4c31-b99e-b4887249cd3b" providerId="ADAL" clId="{BCA894CE-23AA-4823-A9AF-8BB1CE9CC4FE}" dt="2025-12-16T23:48:17.363" v="1130" actId="1076"/>
          <ac:spMkLst>
            <pc:docMk/>
            <pc:sldMk cId="2070946817" sldId="458"/>
            <ac:spMk id="10" creationId="{71D0909F-9FFA-06DA-5E96-97FC2BCCB749}"/>
          </ac:spMkLst>
        </pc:spChg>
        <pc:picChg chg="add mod ord">
          <ac:chgData name="Lourdes Cristina Fabre (2412080)" userId="09f60069-8255-4c31-b99e-b4887249cd3b" providerId="ADAL" clId="{BCA894CE-23AA-4823-A9AF-8BB1CE9CC4FE}" dt="2025-12-16T23:46:46.024" v="1126" actId="14100"/>
          <ac:picMkLst>
            <pc:docMk/>
            <pc:sldMk cId="2070946817" sldId="458"/>
            <ac:picMk id="7" creationId="{C9CBF5BD-9599-7977-D82C-1790CD09B14F}"/>
          </ac:picMkLst>
        </pc:picChg>
      </pc:sldChg>
      <pc:sldChg chg="modSp mod ord">
        <pc:chgData name="Lourdes Cristina Fabre (2412080)" userId="09f60069-8255-4c31-b99e-b4887249cd3b" providerId="ADAL" clId="{BCA894CE-23AA-4823-A9AF-8BB1CE9CC4FE}" dt="2025-12-16T22:24:03.091" v="873" actId="5793"/>
        <pc:sldMkLst>
          <pc:docMk/>
          <pc:sldMk cId="872766868" sldId="459"/>
        </pc:sldMkLst>
        <pc:spChg chg="mod">
          <ac:chgData name="Lourdes Cristina Fabre (2412080)" userId="09f60069-8255-4c31-b99e-b4887249cd3b" providerId="ADAL" clId="{BCA894CE-23AA-4823-A9AF-8BB1CE9CC4FE}" dt="2025-12-16T22:24:03.091" v="873" actId="5793"/>
          <ac:spMkLst>
            <pc:docMk/>
            <pc:sldMk cId="872766868" sldId="459"/>
            <ac:spMk id="3" creationId="{7EB34A5C-AEA4-8C87-D5EF-1CD835079D1D}"/>
          </ac:spMkLst>
        </pc:spChg>
      </pc:sldChg>
      <pc:sldChg chg="modSp mod">
        <pc:chgData name="Lourdes Cristina Fabre (2412080)" userId="09f60069-8255-4c31-b99e-b4887249cd3b" providerId="ADAL" clId="{BCA894CE-23AA-4823-A9AF-8BB1CE9CC4FE}" dt="2025-12-16T23:52:03.265" v="1158" actId="20577"/>
        <pc:sldMkLst>
          <pc:docMk/>
          <pc:sldMk cId="3418309274" sldId="460"/>
        </pc:sldMkLst>
        <pc:spChg chg="mod">
          <ac:chgData name="Lourdes Cristina Fabre (2412080)" userId="09f60069-8255-4c31-b99e-b4887249cd3b" providerId="ADAL" clId="{BCA894CE-23AA-4823-A9AF-8BB1CE9CC4FE}" dt="2025-12-16T23:52:03.265" v="1158" actId="20577"/>
          <ac:spMkLst>
            <pc:docMk/>
            <pc:sldMk cId="3418309274" sldId="460"/>
            <ac:spMk id="2" creationId="{9DFE0124-C10B-2C22-8E26-7781C9788DBB}"/>
          </ac:spMkLst>
        </pc:spChg>
        <pc:spChg chg="mod">
          <ac:chgData name="Lourdes Cristina Fabre (2412080)" userId="09f60069-8255-4c31-b99e-b4887249cd3b" providerId="ADAL" clId="{BCA894CE-23AA-4823-A9AF-8BB1CE9CC4FE}" dt="2025-12-16T20:34:35.584" v="666" actId="21"/>
          <ac:spMkLst>
            <pc:docMk/>
            <pc:sldMk cId="3418309274" sldId="460"/>
            <ac:spMk id="3" creationId="{CB8DB334-A7AC-B263-B902-D885AE203F43}"/>
          </ac:spMkLst>
        </pc:spChg>
      </pc:sldChg>
      <pc:sldChg chg="addSp delSp modSp new mod">
        <pc:chgData name="Lourdes Cristina Fabre (2412080)" userId="09f60069-8255-4c31-b99e-b4887249cd3b" providerId="ADAL" clId="{BCA894CE-23AA-4823-A9AF-8BB1CE9CC4FE}" dt="2025-12-16T23:41:48.213" v="1102" actId="1076"/>
        <pc:sldMkLst>
          <pc:docMk/>
          <pc:sldMk cId="1473760368" sldId="461"/>
        </pc:sldMkLst>
        <pc:spChg chg="mod">
          <ac:chgData name="Lourdes Cristina Fabre (2412080)" userId="09f60069-8255-4c31-b99e-b4887249cd3b" providerId="ADAL" clId="{BCA894CE-23AA-4823-A9AF-8BB1CE9CC4FE}" dt="2025-12-16T23:37:44.718" v="1076" actId="1076"/>
          <ac:spMkLst>
            <pc:docMk/>
            <pc:sldMk cId="1473760368" sldId="461"/>
            <ac:spMk id="2" creationId="{F43B6162-0646-62B9-91CC-A821813B98DD}"/>
          </ac:spMkLst>
        </pc:spChg>
        <pc:spChg chg="add mod">
          <ac:chgData name="Lourdes Cristina Fabre (2412080)" userId="09f60069-8255-4c31-b99e-b4887249cd3b" providerId="ADAL" clId="{BCA894CE-23AA-4823-A9AF-8BB1CE9CC4FE}" dt="2025-12-16T23:38:06.426" v="1078" actId="14100"/>
          <ac:spMkLst>
            <pc:docMk/>
            <pc:sldMk cId="1473760368" sldId="461"/>
            <ac:spMk id="5" creationId="{E15C48BC-19BD-BB4F-CD44-C89287E5C8F4}"/>
          </ac:spMkLst>
        </pc:spChg>
        <pc:spChg chg="add del mod">
          <ac:chgData name="Lourdes Cristina Fabre (2412080)" userId="09f60069-8255-4c31-b99e-b4887249cd3b" providerId="ADAL" clId="{BCA894CE-23AA-4823-A9AF-8BB1CE9CC4FE}" dt="2025-12-16T23:25:54.081" v="1041" actId="478"/>
          <ac:spMkLst>
            <pc:docMk/>
            <pc:sldMk cId="1473760368" sldId="461"/>
            <ac:spMk id="6" creationId="{51C16786-3B03-6F35-3C07-7F11A3D7116A}"/>
          </ac:spMkLst>
        </pc:spChg>
        <pc:spChg chg="add mod">
          <ac:chgData name="Lourdes Cristina Fabre (2412080)" userId="09f60069-8255-4c31-b99e-b4887249cd3b" providerId="ADAL" clId="{BCA894CE-23AA-4823-A9AF-8BB1CE9CC4FE}" dt="2025-12-16T23:39:31.305" v="1101" actId="20577"/>
          <ac:spMkLst>
            <pc:docMk/>
            <pc:sldMk cId="1473760368" sldId="461"/>
            <ac:spMk id="8" creationId="{BC08D17A-A9AC-4F40-5A42-10F9E1B16C11}"/>
          </ac:spMkLst>
        </pc:spChg>
        <pc:picChg chg="add del">
          <ac:chgData name="Lourdes Cristina Fabre (2412080)" userId="09f60069-8255-4c31-b99e-b4887249cd3b" providerId="ADAL" clId="{BCA894CE-23AA-4823-A9AF-8BB1CE9CC4FE}" dt="2025-12-16T23:25:54.081" v="1041" actId="478"/>
          <ac:picMkLst>
            <pc:docMk/>
            <pc:sldMk cId="1473760368" sldId="461"/>
            <ac:picMk id="1026" creationId="{23E88CE5-FA72-AD79-A934-561BD41DC555}"/>
          </ac:picMkLst>
        </pc:picChg>
        <pc:picChg chg="add mod">
          <ac:chgData name="Lourdes Cristina Fabre (2412080)" userId="09f60069-8255-4c31-b99e-b4887249cd3b" providerId="ADAL" clId="{BCA894CE-23AA-4823-A9AF-8BB1CE9CC4FE}" dt="2025-12-16T23:41:48.213" v="1102" actId="1076"/>
          <ac:picMkLst>
            <pc:docMk/>
            <pc:sldMk cId="1473760368" sldId="461"/>
            <ac:picMk id="1028" creationId="{89032DCD-903F-4AAD-A3FC-35CB1C6A0BB9}"/>
          </ac:picMkLst>
        </pc:picChg>
      </pc:sldChg>
      <pc:sldChg chg="addSp modSp new mod">
        <pc:chgData name="Lourdes Cristina Fabre (2412080)" userId="09f60069-8255-4c31-b99e-b4887249cd3b" providerId="ADAL" clId="{BCA894CE-23AA-4823-A9AF-8BB1CE9CC4FE}" dt="2025-12-16T23:50:08.463" v="1138" actId="14100"/>
        <pc:sldMkLst>
          <pc:docMk/>
          <pc:sldMk cId="1463432636" sldId="462"/>
        </pc:sldMkLst>
        <pc:spChg chg="add mod">
          <ac:chgData name="Lourdes Cristina Fabre (2412080)" userId="09f60069-8255-4c31-b99e-b4887249cd3b" providerId="ADAL" clId="{BCA894CE-23AA-4823-A9AF-8BB1CE9CC4FE}" dt="2025-12-16T23:09:50.466" v="1028" actId="120"/>
          <ac:spMkLst>
            <pc:docMk/>
            <pc:sldMk cId="1463432636" sldId="462"/>
            <ac:spMk id="4" creationId="{AD87F7B0-ADFC-30AF-2225-5EE4549212CB}"/>
          </ac:spMkLst>
        </pc:spChg>
        <pc:spChg chg="add mod">
          <ac:chgData name="Lourdes Cristina Fabre (2412080)" userId="09f60069-8255-4c31-b99e-b4887249cd3b" providerId="ADAL" clId="{BCA894CE-23AA-4823-A9AF-8BB1CE9CC4FE}" dt="2025-12-16T23:50:08.463" v="1138" actId="14100"/>
          <ac:spMkLst>
            <pc:docMk/>
            <pc:sldMk cId="1463432636" sldId="462"/>
            <ac:spMk id="7" creationId="{1E8077FB-CCD0-1038-32A7-D1C9B6A96A17}"/>
          </ac:spMkLst>
        </pc:spChg>
        <pc:spChg chg="add mod">
          <ac:chgData name="Lourdes Cristina Fabre (2412080)" userId="09f60069-8255-4c31-b99e-b4887249cd3b" providerId="ADAL" clId="{BCA894CE-23AA-4823-A9AF-8BB1CE9CC4FE}" dt="2025-12-16T23:10:58.029" v="1035" actId="14100"/>
          <ac:spMkLst>
            <pc:docMk/>
            <pc:sldMk cId="1463432636" sldId="462"/>
            <ac:spMk id="8" creationId="{9ECDE5AB-D378-0C73-F1C5-EB3509D1020F}"/>
          </ac:spMkLst>
        </pc:spChg>
        <pc:picChg chg="add mod">
          <ac:chgData name="Lourdes Cristina Fabre (2412080)" userId="09f60069-8255-4c31-b99e-b4887249cd3b" providerId="ADAL" clId="{BCA894CE-23AA-4823-A9AF-8BB1CE9CC4FE}" dt="2025-12-16T23:11:20.161" v="1036" actId="14100"/>
          <ac:picMkLst>
            <pc:docMk/>
            <pc:sldMk cId="1463432636" sldId="462"/>
            <ac:picMk id="6" creationId="{6654285D-8ADF-52EF-5AF1-891F975CB51D}"/>
          </ac:picMkLst>
        </pc:picChg>
      </pc:sldChg>
      <pc:sldChg chg="addSp modSp new mod">
        <pc:chgData name="Lourdes Cristina Fabre (2412080)" userId="09f60069-8255-4c31-b99e-b4887249cd3b" providerId="ADAL" clId="{BCA894CE-23AA-4823-A9AF-8BB1CE9CC4FE}" dt="2025-12-16T22:54:25.545" v="984" actId="21"/>
        <pc:sldMkLst>
          <pc:docMk/>
          <pc:sldMk cId="4006106770" sldId="463"/>
        </pc:sldMkLst>
        <pc:spChg chg="add mod">
          <ac:chgData name="Lourdes Cristina Fabre (2412080)" userId="09f60069-8255-4c31-b99e-b4887249cd3b" providerId="ADAL" clId="{BCA894CE-23AA-4823-A9AF-8BB1CE9CC4FE}" dt="2025-12-16T22:54:25.545" v="984" actId="21"/>
          <ac:spMkLst>
            <pc:docMk/>
            <pc:sldMk cId="4006106770" sldId="463"/>
            <ac:spMk id="4" creationId="{2C69896C-BFB6-217E-CD26-C3589E6FE125}"/>
          </ac:spMkLst>
        </pc:spChg>
      </pc:sldChg>
      <pc:sldChg chg="modSp new del mod">
        <pc:chgData name="Lourdes Cristina Fabre (2412080)" userId="09f60069-8255-4c31-b99e-b4887249cd3b" providerId="ADAL" clId="{BCA894CE-23AA-4823-A9AF-8BB1CE9CC4FE}" dt="2025-12-16T22:55:51.552" v="991" actId="47"/>
        <pc:sldMkLst>
          <pc:docMk/>
          <pc:sldMk cId="1583854787" sldId="464"/>
        </pc:sldMkLst>
        <pc:spChg chg="mod">
          <ac:chgData name="Lourdes Cristina Fabre (2412080)" userId="09f60069-8255-4c31-b99e-b4887249cd3b" providerId="ADAL" clId="{BCA894CE-23AA-4823-A9AF-8BB1CE9CC4FE}" dt="2025-12-16T19:58:19.523" v="510" actId="20577"/>
          <ac:spMkLst>
            <pc:docMk/>
            <pc:sldMk cId="1583854787" sldId="464"/>
            <ac:spMk id="2" creationId="{225F886A-B4E4-A60F-676A-AB39E74A1C6A}"/>
          </ac:spMkLst>
        </pc:spChg>
        <pc:spChg chg="mod">
          <ac:chgData name="Lourdes Cristina Fabre (2412080)" userId="09f60069-8255-4c31-b99e-b4887249cd3b" providerId="ADAL" clId="{BCA894CE-23AA-4823-A9AF-8BB1CE9CC4FE}" dt="2025-12-16T20:01:27.464" v="534" actId="113"/>
          <ac:spMkLst>
            <pc:docMk/>
            <pc:sldMk cId="1583854787" sldId="464"/>
            <ac:spMk id="3" creationId="{D720FCB2-5B9D-DFF9-7226-DBADAC29A8EE}"/>
          </ac:spMkLst>
        </pc:spChg>
      </pc:sldChg>
      <pc:sldChg chg="modSp new mod ord">
        <pc:chgData name="Lourdes Cristina Fabre (2412080)" userId="09f60069-8255-4c31-b99e-b4887249cd3b" providerId="ADAL" clId="{BCA894CE-23AA-4823-A9AF-8BB1CE9CC4FE}" dt="2025-12-16T22:02:49.697" v="822"/>
        <pc:sldMkLst>
          <pc:docMk/>
          <pc:sldMk cId="596231379" sldId="465"/>
        </pc:sldMkLst>
        <pc:spChg chg="mod">
          <ac:chgData name="Lourdes Cristina Fabre (2412080)" userId="09f60069-8255-4c31-b99e-b4887249cd3b" providerId="ADAL" clId="{BCA894CE-23AA-4823-A9AF-8BB1CE9CC4FE}" dt="2025-12-16T20:20:31.988" v="618" actId="20577"/>
          <ac:spMkLst>
            <pc:docMk/>
            <pc:sldMk cId="596231379" sldId="465"/>
            <ac:spMk id="2" creationId="{474F447D-BFFE-027A-D06A-B6906A8CF747}"/>
          </ac:spMkLst>
        </pc:spChg>
        <pc:spChg chg="mod">
          <ac:chgData name="Lourdes Cristina Fabre (2412080)" userId="09f60069-8255-4c31-b99e-b4887249cd3b" providerId="ADAL" clId="{BCA894CE-23AA-4823-A9AF-8BB1CE9CC4FE}" dt="2025-12-16T21:56:49.303" v="820" actId="5793"/>
          <ac:spMkLst>
            <pc:docMk/>
            <pc:sldMk cId="596231379" sldId="465"/>
            <ac:spMk id="3" creationId="{71456DE6-4E0B-EC06-FEFD-F0A8E8680655}"/>
          </ac:spMkLst>
        </pc:spChg>
      </pc:sldChg>
      <pc:sldChg chg="addSp delSp modSp new mod">
        <pc:chgData name="Lourdes Cristina Fabre (2412080)" userId="09f60069-8255-4c31-b99e-b4887249cd3b" providerId="ADAL" clId="{BCA894CE-23AA-4823-A9AF-8BB1CE9CC4FE}" dt="2025-12-17T00:13:20.468" v="1197" actId="14100"/>
        <pc:sldMkLst>
          <pc:docMk/>
          <pc:sldMk cId="1982226082" sldId="466"/>
        </pc:sldMkLst>
        <pc:spChg chg="add del mod">
          <ac:chgData name="Lourdes Cristina Fabre (2412080)" userId="09f60069-8255-4c31-b99e-b4887249cd3b" providerId="ADAL" clId="{BCA894CE-23AA-4823-A9AF-8BB1CE9CC4FE}" dt="2025-12-17T00:13:20.468" v="1197" actId="14100"/>
          <ac:spMkLst>
            <pc:docMk/>
            <pc:sldMk cId="1982226082" sldId="466"/>
            <ac:spMk id="4" creationId="{883723DD-28F0-BC6D-308A-3CA56007AB3B}"/>
          </ac:spMkLst>
        </pc:spChg>
        <pc:spChg chg="add del">
          <ac:chgData name="Lourdes Cristina Fabre (2412080)" userId="09f60069-8255-4c31-b99e-b4887249cd3b" providerId="ADAL" clId="{BCA894CE-23AA-4823-A9AF-8BB1CE9CC4FE}" dt="2025-12-17T00:01:11.828" v="1162" actId="478"/>
          <ac:spMkLst>
            <pc:docMk/>
            <pc:sldMk cId="1982226082" sldId="466"/>
            <ac:spMk id="5" creationId="{3262337B-A950-DE74-4408-CD512209BAFC}"/>
          </ac:spMkLst>
        </pc:spChg>
        <pc:spChg chg="add del mod">
          <ac:chgData name="Lourdes Cristina Fabre (2412080)" userId="09f60069-8255-4c31-b99e-b4887249cd3b" providerId="ADAL" clId="{BCA894CE-23AA-4823-A9AF-8BB1CE9CC4FE}" dt="2025-12-17T00:01:11.828" v="1162" actId="478"/>
          <ac:spMkLst>
            <pc:docMk/>
            <pc:sldMk cId="1982226082" sldId="466"/>
            <ac:spMk id="6" creationId="{58A88196-3DDB-0FC1-2325-2790FF873A2A}"/>
          </ac:spMkLst>
        </pc:spChg>
        <pc:spChg chg="add mod">
          <ac:chgData name="Lourdes Cristina Fabre (2412080)" userId="09f60069-8255-4c31-b99e-b4887249cd3b" providerId="ADAL" clId="{BCA894CE-23AA-4823-A9AF-8BB1CE9CC4FE}" dt="2025-12-17T00:01:53.266" v="1171"/>
          <ac:spMkLst>
            <pc:docMk/>
            <pc:sldMk cId="1982226082" sldId="466"/>
            <ac:spMk id="7" creationId="{2DD5A29F-5BD9-F8C9-FFF4-69644D541BE1}"/>
          </ac:spMkLst>
        </pc:spChg>
        <pc:spChg chg="add del mod">
          <ac:chgData name="Lourdes Cristina Fabre (2412080)" userId="09f60069-8255-4c31-b99e-b4887249cd3b" providerId="ADAL" clId="{BCA894CE-23AA-4823-A9AF-8BB1CE9CC4FE}" dt="2025-12-17T00:02:43.526" v="1174" actId="478"/>
          <ac:spMkLst>
            <pc:docMk/>
            <pc:sldMk cId="1982226082" sldId="466"/>
            <ac:spMk id="8" creationId="{37AAE35F-D351-FDDF-E0C4-CBDC368E12BF}"/>
          </ac:spMkLst>
        </pc:spChg>
        <pc:spChg chg="add del mod">
          <ac:chgData name="Lourdes Cristina Fabre (2412080)" userId="09f60069-8255-4c31-b99e-b4887249cd3b" providerId="ADAL" clId="{BCA894CE-23AA-4823-A9AF-8BB1CE9CC4FE}" dt="2025-12-17T00:07:58.327" v="1176" actId="478"/>
          <ac:spMkLst>
            <pc:docMk/>
            <pc:sldMk cId="1982226082" sldId="466"/>
            <ac:spMk id="9" creationId="{DE808034-23FB-5E03-FCE5-428F0039C50D}"/>
          </ac:spMkLst>
        </pc:spChg>
        <pc:spChg chg="add mod">
          <ac:chgData name="Lourdes Cristina Fabre (2412080)" userId="09f60069-8255-4c31-b99e-b4887249cd3b" providerId="ADAL" clId="{BCA894CE-23AA-4823-A9AF-8BB1CE9CC4FE}" dt="2025-12-17T00:12:40.470" v="1192" actId="14100"/>
          <ac:spMkLst>
            <pc:docMk/>
            <pc:sldMk cId="1982226082" sldId="466"/>
            <ac:spMk id="13" creationId="{394FD1A4-9833-3B69-C751-0BEC427BE58E}"/>
          </ac:spMkLst>
        </pc:spChg>
        <pc:picChg chg="add mod">
          <ac:chgData name="Lourdes Cristina Fabre (2412080)" userId="09f60069-8255-4c31-b99e-b4887249cd3b" providerId="ADAL" clId="{BCA894CE-23AA-4823-A9AF-8BB1CE9CC4FE}" dt="2025-12-17T00:13:01.233" v="1195" actId="14100"/>
          <ac:picMkLst>
            <pc:docMk/>
            <pc:sldMk cId="1982226082" sldId="466"/>
            <ac:picMk id="11" creationId="{874AFDC4-9261-0C30-0293-4EB084B612C5}"/>
          </ac:picMkLst>
        </pc:picChg>
      </pc:sldChg>
      <pc:sldChg chg="addSp delSp modSp new mod">
        <pc:chgData name="Lourdes Cristina Fabre (2412080)" userId="09f60069-8255-4c31-b99e-b4887249cd3b" providerId="ADAL" clId="{BCA894CE-23AA-4823-A9AF-8BB1CE9CC4FE}" dt="2025-12-16T22:32:39.983" v="908" actId="20577"/>
        <pc:sldMkLst>
          <pc:docMk/>
          <pc:sldMk cId="3794677161" sldId="467"/>
        </pc:sldMkLst>
        <pc:spChg chg="add del mod">
          <ac:chgData name="Lourdes Cristina Fabre (2412080)" userId="09f60069-8255-4c31-b99e-b4887249cd3b" providerId="ADAL" clId="{BCA894CE-23AA-4823-A9AF-8BB1CE9CC4FE}" dt="2025-12-16T22:18:02.622" v="853"/>
          <ac:spMkLst>
            <pc:docMk/>
            <pc:sldMk cId="3794677161" sldId="467"/>
            <ac:spMk id="4" creationId="{0A1244C9-B42D-A7B7-B4B1-81462F88E52F}"/>
          </ac:spMkLst>
        </pc:spChg>
        <pc:spChg chg="add mod">
          <ac:chgData name="Lourdes Cristina Fabre (2412080)" userId="09f60069-8255-4c31-b99e-b4887249cd3b" providerId="ADAL" clId="{BCA894CE-23AA-4823-A9AF-8BB1CE9CC4FE}" dt="2025-12-16T22:32:39.983" v="908" actId="20577"/>
          <ac:spMkLst>
            <pc:docMk/>
            <pc:sldMk cId="3794677161" sldId="467"/>
            <ac:spMk id="6" creationId="{17A73520-FA88-53F8-9F40-72F4FE0C2765}"/>
          </ac:spMkLst>
        </pc:spChg>
      </pc:sldChg>
      <pc:sldChg chg="addSp modSp new mod">
        <pc:chgData name="Lourdes Cristina Fabre (2412080)" userId="09f60069-8255-4c31-b99e-b4887249cd3b" providerId="ADAL" clId="{BCA894CE-23AA-4823-A9AF-8BB1CE9CC4FE}" dt="2025-12-16T22:23:06.367" v="868" actId="14100"/>
        <pc:sldMkLst>
          <pc:docMk/>
          <pc:sldMk cId="2716405613" sldId="468"/>
        </pc:sldMkLst>
        <pc:spChg chg="add mod">
          <ac:chgData name="Lourdes Cristina Fabre (2412080)" userId="09f60069-8255-4c31-b99e-b4887249cd3b" providerId="ADAL" clId="{BCA894CE-23AA-4823-A9AF-8BB1CE9CC4FE}" dt="2025-12-16T22:23:06.367" v="868" actId="14100"/>
          <ac:spMkLst>
            <pc:docMk/>
            <pc:sldMk cId="2716405613" sldId="468"/>
            <ac:spMk id="4" creationId="{3C946519-D34F-8A0E-4103-52AAA59E55F8}"/>
          </ac:spMkLst>
        </pc:spChg>
      </pc:sldChg>
      <pc:sldChg chg="addSp modSp new mod">
        <pc:chgData name="Lourdes Cristina Fabre (2412080)" userId="09f60069-8255-4c31-b99e-b4887249cd3b" providerId="ADAL" clId="{BCA894CE-23AA-4823-A9AF-8BB1CE9CC4FE}" dt="2025-12-16T22:31:20.188" v="894" actId="120"/>
        <pc:sldMkLst>
          <pc:docMk/>
          <pc:sldMk cId="1723795896" sldId="469"/>
        </pc:sldMkLst>
        <pc:spChg chg="add mod">
          <ac:chgData name="Lourdes Cristina Fabre (2412080)" userId="09f60069-8255-4c31-b99e-b4887249cd3b" providerId="ADAL" clId="{BCA894CE-23AA-4823-A9AF-8BB1CE9CC4FE}" dt="2025-12-16T22:31:20.188" v="894" actId="120"/>
          <ac:spMkLst>
            <pc:docMk/>
            <pc:sldMk cId="1723795896" sldId="469"/>
            <ac:spMk id="4" creationId="{9FAE247F-6A96-13B7-0135-6221B4E9EFDE}"/>
          </ac:spMkLst>
        </pc:spChg>
      </pc:sldChg>
      <pc:sldChg chg="addSp modSp new mod">
        <pc:chgData name="Lourdes Cristina Fabre (2412080)" userId="09f60069-8255-4c31-b99e-b4887249cd3b" providerId="ADAL" clId="{BCA894CE-23AA-4823-A9AF-8BB1CE9CC4FE}" dt="2025-12-16T22:37:03.491" v="921" actId="20577"/>
        <pc:sldMkLst>
          <pc:docMk/>
          <pc:sldMk cId="1925917012" sldId="470"/>
        </pc:sldMkLst>
        <pc:spChg chg="add mod">
          <ac:chgData name="Lourdes Cristina Fabre (2412080)" userId="09f60069-8255-4c31-b99e-b4887249cd3b" providerId="ADAL" clId="{BCA894CE-23AA-4823-A9AF-8BB1CE9CC4FE}" dt="2025-12-16T22:37:03.491" v="921" actId="20577"/>
          <ac:spMkLst>
            <pc:docMk/>
            <pc:sldMk cId="1925917012" sldId="470"/>
            <ac:spMk id="4" creationId="{7526CDA8-C893-CEF1-88C4-0F411A8F5436}"/>
          </ac:spMkLst>
        </pc:spChg>
      </pc:sldChg>
      <pc:sldChg chg="addSp modSp new mod">
        <pc:chgData name="Lourdes Cristina Fabre (2412080)" userId="09f60069-8255-4c31-b99e-b4887249cd3b" providerId="ADAL" clId="{BCA894CE-23AA-4823-A9AF-8BB1CE9CC4FE}" dt="2025-12-16T22:55:09.078" v="990" actId="1076"/>
        <pc:sldMkLst>
          <pc:docMk/>
          <pc:sldMk cId="1281778628" sldId="471"/>
        </pc:sldMkLst>
        <pc:spChg chg="add mod">
          <ac:chgData name="Lourdes Cristina Fabre (2412080)" userId="09f60069-8255-4c31-b99e-b4887249cd3b" providerId="ADAL" clId="{BCA894CE-23AA-4823-A9AF-8BB1CE9CC4FE}" dt="2025-12-16T22:55:09.078" v="990" actId="1076"/>
          <ac:spMkLst>
            <pc:docMk/>
            <pc:sldMk cId="1281778628" sldId="471"/>
            <ac:spMk id="4" creationId="{8FB4A0F7-3104-CB3D-FBFA-575E762E7AC1}"/>
          </ac:spMkLst>
        </pc:spChg>
      </pc:sldChg>
    </pc:docChg>
  </pc:docChgLst>
  <pc:docChgLst>
    <pc:chgData name="Lourdes Cristina Fabre (2412080)" userId="S::2412080@student.uwtsd.ac.uk::09f60069-8255-4c31-b99e-b4887249cd3b" providerId="AD" clId="Web-{99E6AA13-4384-0E5B-F5A4-9D44CC7DFD0F}"/>
    <pc:docChg chg="modSld">
      <pc:chgData name="Lourdes Cristina Fabre (2412080)" userId="S::2412080@student.uwtsd.ac.uk::09f60069-8255-4c31-b99e-b4887249cd3b" providerId="AD" clId="Web-{99E6AA13-4384-0E5B-F5A4-9D44CC7DFD0F}" dt="2025-12-15T19:35:32.191" v="4" actId="20577"/>
      <pc:docMkLst>
        <pc:docMk/>
      </pc:docMkLst>
      <pc:sldChg chg="modSp">
        <pc:chgData name="Lourdes Cristina Fabre (2412080)" userId="S::2412080@student.uwtsd.ac.uk::09f60069-8255-4c31-b99e-b4887249cd3b" providerId="AD" clId="Web-{99E6AA13-4384-0E5B-F5A4-9D44CC7DFD0F}" dt="2025-12-15T19:34:56.533" v="0" actId="1076"/>
        <pc:sldMkLst>
          <pc:docMk/>
          <pc:sldMk cId="711734170" sldId="442"/>
        </pc:sldMkLst>
      </pc:sldChg>
      <pc:sldChg chg="modSp">
        <pc:chgData name="Lourdes Cristina Fabre (2412080)" userId="S::2412080@student.uwtsd.ac.uk::09f60069-8255-4c31-b99e-b4887249cd3b" providerId="AD" clId="Web-{99E6AA13-4384-0E5B-F5A4-9D44CC7DFD0F}" dt="2025-12-15T19:35:32.191" v="4" actId="20577"/>
        <pc:sldMkLst>
          <pc:docMk/>
          <pc:sldMk cId="1196154705" sldId="456"/>
        </pc:sldMkLst>
        <pc:spChg chg="mod">
          <ac:chgData name="Lourdes Cristina Fabre (2412080)" userId="S::2412080@student.uwtsd.ac.uk::09f60069-8255-4c31-b99e-b4887249cd3b" providerId="AD" clId="Web-{99E6AA13-4384-0E5B-F5A4-9D44CC7DFD0F}" dt="2025-12-15T19:35:32.191" v="4" actId="20577"/>
          <ac:spMkLst>
            <pc:docMk/>
            <pc:sldMk cId="1196154705" sldId="456"/>
            <ac:spMk id="3" creationId="{53880F13-35A9-9D38-4535-EF0C49E1491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loonylabs.org/2014/07/25/obesity-xbp1s/" TargetMode="External"/><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guides.himmelfarb.gwu.edu/interprofessional/GettingStarted"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ublicdomainpictures.net/en/view-image.php?image=232179&amp;picture=doctor-standing" TargetMode="Externa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ncbi.nlm.nih.gov/books/NBK470599/figure/article-35371.image.f1/"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ice.org.uk/Guidance/Conditions-and-diseases/Cancer/Pancreatic-cancer" TargetMode="External"/><Relationship Id="rId2" Type="http://schemas.openxmlformats.org/officeDocument/2006/relationships/hyperlink" Target="https://www.nice.org.uk/guidance/ng85" TargetMode="External"/><Relationship Id="rId1" Type="http://schemas.openxmlformats.org/officeDocument/2006/relationships/slideLayout" Target="../slideLayouts/slideLayout7.xml"/><Relationship Id="rId5" Type="http://schemas.openxmlformats.org/officeDocument/2006/relationships/hyperlink" Target="https://www.nhs.uk/conditions/pancreatic-cancer" TargetMode="External"/><Relationship Id="rId4" Type="http://schemas.openxmlformats.org/officeDocument/2006/relationships/hyperlink" Target="https://www.pancreaticcancer.org.uk/support-for-you/your-care/nice-guidelines-for-diagnosing-and-managing-pancreatic-cancer/"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for cancer patient</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2412080</a:t>
            </a:r>
          </a:p>
          <a:p>
            <a:pPr algn="l" eaLnBrk="1" hangingPunct="1"/>
            <a:r>
              <a:rPr lang="en-GB" altLang="en-US" sz="2800" b="1" dirty="0">
                <a:solidFill>
                  <a:schemeClr val="bg1"/>
                </a:solidFill>
              </a:rPr>
              <a:t>Student name: Lourdes Cristina Fabre</a:t>
            </a:r>
          </a:p>
          <a:p>
            <a:pPr algn="l" eaLnBrk="1" hangingPunct="1"/>
            <a:r>
              <a:rPr lang="en-GB" altLang="en-US" sz="2800" b="1" dirty="0">
                <a:solidFill>
                  <a:schemeClr val="bg1"/>
                </a:solidFill>
              </a:rPr>
              <a:t>Lecturer Name: </a:t>
            </a:r>
            <a:r>
              <a:rPr lang="en-GB" sz="2800" b="1" dirty="0">
                <a:solidFill>
                  <a:schemeClr val="bg1"/>
                </a:solidFill>
              </a:rPr>
              <a:t>Shaila Hussain</a:t>
            </a:r>
            <a:r>
              <a:rPr lang="en-GB" altLang="en-US" sz="2800" b="1" dirty="0">
                <a:solidFill>
                  <a:schemeClr val="bg1"/>
                </a:solidFill>
              </a:rPr>
              <a:t>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45903" y="133109"/>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45903" y="1026448"/>
            <a:ext cx="8229600" cy="4708170"/>
          </a:xfrm>
        </p:spPr>
        <p:txBody>
          <a:bodyPr/>
          <a:lstStyle/>
          <a:p>
            <a:pPr marL="0" indent="0" algn="just">
              <a:lnSpc>
                <a:spcPct val="150000"/>
              </a:lnSpc>
              <a:buNone/>
            </a:pPr>
            <a:r>
              <a:rPr lang="en-GB" sz="1400" dirty="0">
                <a:latin typeface="Arial" panose="020B0604020202020204" pitchFamily="34" charset="0"/>
                <a:cs typeface="Arial" panose="020B0604020202020204" pitchFamily="34" charset="0"/>
              </a:rPr>
              <a:t>According to the World Cancer Research Fund (2022), pancreatic cancer accounted for 510,992 new cases globally in 2022. Within the United Kingdom, 11,455 new diagnoses were recorded in 2021, positioning the UK among the ten countries with the highest incidence worldwide (see Figure 1). Pancreatic cancer ranks as the 12th most common cancer globally and the 8th most common in the UK. This essay examines pancreatic ductal adenocarcinoma (PDAC), a highly aggressive and lethal cancer with a poor survival rate (approximately 7% at five years). It presents a three-part analysis: first, exploring the pancreas's anatomy and physiology; second, analysing the disease's pathophysiological impact; and third, developing a comprehensive, evidence-based care plan for FH, a   62- year-old patient diagnosed with pancreatic cancer.</a:t>
            </a:r>
            <a:r>
              <a:rPr lang="en-GB" sz="1400" dirty="0">
                <a:solidFill>
                  <a:srgbClr val="0070C0"/>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This plan will integrate risk factors and structured care recommendations, adhering to UK NHS and NICE clinical standards. </a:t>
            </a: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16/12/2025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graphicFrame>
        <p:nvGraphicFramePr>
          <p:cNvPr id="6" name="Table 5">
            <a:extLst>
              <a:ext uri="{FF2B5EF4-FFF2-40B4-BE49-F238E27FC236}">
                <a16:creationId xmlns:a16="http://schemas.microsoft.com/office/drawing/2014/main" id="{9BB95FA0-4ADB-6EE0-2E0B-2C0949911D11}"/>
              </a:ext>
            </a:extLst>
          </p:cNvPr>
          <p:cNvGraphicFramePr>
            <a:graphicFrameLocks noGrp="1"/>
          </p:cNvGraphicFramePr>
          <p:nvPr>
            <p:extLst>
              <p:ext uri="{D42A27DB-BD31-4B8C-83A1-F6EECF244321}">
                <p14:modId xmlns:p14="http://schemas.microsoft.com/office/powerpoint/2010/main" val="691550204"/>
              </p:ext>
            </p:extLst>
          </p:nvPr>
        </p:nvGraphicFramePr>
        <p:xfrm>
          <a:off x="535608" y="4455999"/>
          <a:ext cx="7848872" cy="858743"/>
        </p:xfrm>
        <a:graphic>
          <a:graphicData uri="http://schemas.openxmlformats.org/drawingml/2006/table">
            <a:tbl>
              <a:tblPr firstRow="1" firstCol="1" bandRow="1">
                <a:tableStyleId>{5C22544A-7EE6-4342-B048-85BDC9FD1C3A}</a:tableStyleId>
              </a:tblPr>
              <a:tblGrid>
                <a:gridCol w="2448899">
                  <a:extLst>
                    <a:ext uri="{9D8B030D-6E8A-4147-A177-3AD203B41FA5}">
                      <a16:colId xmlns:a16="http://schemas.microsoft.com/office/drawing/2014/main" val="1538126475"/>
                    </a:ext>
                  </a:extLst>
                </a:gridCol>
                <a:gridCol w="2699538">
                  <a:extLst>
                    <a:ext uri="{9D8B030D-6E8A-4147-A177-3AD203B41FA5}">
                      <a16:colId xmlns:a16="http://schemas.microsoft.com/office/drawing/2014/main" val="710731728"/>
                    </a:ext>
                  </a:extLst>
                </a:gridCol>
                <a:gridCol w="2700435">
                  <a:extLst>
                    <a:ext uri="{9D8B030D-6E8A-4147-A177-3AD203B41FA5}">
                      <a16:colId xmlns:a16="http://schemas.microsoft.com/office/drawing/2014/main" val="2071588934"/>
                    </a:ext>
                  </a:extLst>
                </a:gridCol>
              </a:tblGrid>
              <a:tr h="209930">
                <a:tc>
                  <a:txBody>
                    <a:bodyPr/>
                    <a:lstStyle/>
                    <a:p>
                      <a:pPr>
                        <a:lnSpc>
                          <a:spcPct val="107000"/>
                        </a:lnSpc>
                        <a:spcAft>
                          <a:spcPts val="800"/>
                        </a:spcAft>
                        <a:buNone/>
                      </a:pPr>
                      <a:r>
                        <a:rPr lang="en-GB" sz="1400" kern="100">
                          <a:effectLst/>
                        </a:rPr>
                        <a:t>Region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Cases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Year</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45331328"/>
                  </a:ext>
                </a:extLst>
              </a:tr>
              <a:tr h="338948">
                <a:tc>
                  <a:txBody>
                    <a:bodyPr/>
                    <a:lstStyle/>
                    <a:p>
                      <a:pPr>
                        <a:lnSpc>
                          <a:spcPct val="107000"/>
                        </a:lnSpc>
                        <a:spcAft>
                          <a:spcPts val="800"/>
                        </a:spcAft>
                        <a:buNone/>
                      </a:pPr>
                      <a:r>
                        <a:rPr lang="en-GB" sz="1400" kern="100" dirty="0">
                          <a:effectLst/>
                        </a:rPr>
                        <a:t>World</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510,992</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2022</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32176516"/>
                  </a:ext>
                </a:extLst>
              </a:tr>
              <a:tr h="301228">
                <a:tc>
                  <a:txBody>
                    <a:bodyPr/>
                    <a:lstStyle/>
                    <a:p>
                      <a:pPr>
                        <a:lnSpc>
                          <a:spcPct val="107000"/>
                        </a:lnSpc>
                        <a:spcAft>
                          <a:spcPts val="800"/>
                        </a:spcAft>
                        <a:buNone/>
                      </a:pPr>
                      <a:r>
                        <a:rPr lang="en-GB" sz="1400" kern="100">
                          <a:effectLst/>
                        </a:rPr>
                        <a:t>UK</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11,455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07000"/>
                        </a:lnSpc>
                        <a:spcAft>
                          <a:spcPts val="800"/>
                        </a:spcAft>
                        <a:buNone/>
                      </a:pPr>
                      <a:r>
                        <a:rPr lang="en-GB" sz="1400" kern="100" dirty="0">
                          <a:effectLst/>
                        </a:rPr>
                        <a:t>2021</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676077"/>
                  </a:ext>
                </a:extLst>
              </a:tr>
            </a:tbl>
          </a:graphicData>
        </a:graphic>
      </p:graphicFrame>
      <p:sp>
        <p:nvSpPr>
          <p:cNvPr id="7" name="TextBox 6">
            <a:extLst>
              <a:ext uri="{FF2B5EF4-FFF2-40B4-BE49-F238E27FC236}">
                <a16:creationId xmlns:a16="http://schemas.microsoft.com/office/drawing/2014/main" id="{2EC74833-C0D3-B8E3-331B-89A2269AB111}"/>
              </a:ext>
            </a:extLst>
          </p:cNvPr>
          <p:cNvSpPr txBox="1"/>
          <p:nvPr/>
        </p:nvSpPr>
        <p:spPr>
          <a:xfrm>
            <a:off x="535608" y="5303731"/>
            <a:ext cx="7848872" cy="430887"/>
          </a:xfrm>
          <a:prstGeom prst="rect">
            <a:avLst/>
          </a:prstGeom>
          <a:noFill/>
        </p:spPr>
        <p:txBody>
          <a:bodyPr wrap="square" rtlCol="0">
            <a:spAutoFit/>
          </a:bodyPr>
          <a:lstStyle/>
          <a:p>
            <a:r>
              <a:rPr lang="en-GB" sz="1100" dirty="0"/>
              <a:t>Figure 1: UK statistics are a composite of national registries (England, Scotland, Northern Ireland, Wales). Global statistics are from GLOBOCAN. Aligned with World Cancer Research Fund (2024) reporting.</a:t>
            </a:r>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pPr marL="0" indent="0">
              <a:buNone/>
            </a:pPr>
            <a:r>
              <a:rPr lang="en-GB" sz="3600" b="1" dirty="0">
                <a:solidFill>
                  <a:srgbClr val="0070C0"/>
                </a:solidFill>
                <a:latin typeface="Arial" panose="020B0604020202020204" pitchFamily="34" charset="0"/>
                <a:cs typeface="Arial" panose="020B0604020202020204" pitchFamily="34" charset="0"/>
              </a:rPr>
              <a:t>Case Study</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600201"/>
            <a:ext cx="8229600" cy="2404863"/>
          </a:xfrm>
        </p:spPr>
        <p:txBody>
          <a:bodyPr/>
          <a:lstStyle/>
          <a:p>
            <a:pPr lvl="0">
              <a:lnSpc>
                <a:spcPct val="150000"/>
              </a:lnSpc>
            </a:pPr>
            <a:r>
              <a:rPr lang="en-GB" sz="1400" b="1" dirty="0">
                <a:latin typeface="Arial" panose="020B0604020202020204" pitchFamily="34" charset="0"/>
                <a:cs typeface="Arial" panose="020B0604020202020204" pitchFamily="34" charset="0"/>
              </a:rPr>
              <a:t>Name</a:t>
            </a:r>
            <a:r>
              <a:rPr lang="en-GB" sz="1400" dirty="0">
                <a:latin typeface="Arial" panose="020B0604020202020204" pitchFamily="34" charset="0"/>
                <a:cs typeface="Arial" panose="020B0604020202020204" pitchFamily="34" charset="0"/>
              </a:rPr>
              <a:t>: Mr. F H</a:t>
            </a:r>
          </a:p>
          <a:p>
            <a:pPr lvl="0">
              <a:lnSpc>
                <a:spcPct val="150000"/>
              </a:lnSpc>
            </a:pPr>
            <a:r>
              <a:rPr lang="en-GB" sz="1400" b="1" dirty="0">
                <a:latin typeface="Arial" panose="020B0604020202020204" pitchFamily="34" charset="0"/>
                <a:cs typeface="Arial" panose="020B0604020202020204" pitchFamily="34" charset="0"/>
              </a:rPr>
              <a:t>Age</a:t>
            </a:r>
            <a:r>
              <a:rPr lang="en-GB" sz="1400" dirty="0">
                <a:latin typeface="Arial" panose="020B0604020202020204" pitchFamily="34" charset="0"/>
                <a:cs typeface="Arial" panose="020B0604020202020204" pitchFamily="34" charset="0"/>
              </a:rPr>
              <a:t>: 62</a:t>
            </a:r>
          </a:p>
          <a:p>
            <a:pPr lvl="0">
              <a:lnSpc>
                <a:spcPct val="150000"/>
              </a:lnSpc>
            </a:pPr>
            <a:r>
              <a:rPr lang="en-GB" sz="1400" b="1" dirty="0">
                <a:latin typeface="Arial" panose="020B0604020202020204" pitchFamily="34" charset="0"/>
                <a:cs typeface="Arial" panose="020B0604020202020204" pitchFamily="34" charset="0"/>
              </a:rPr>
              <a:t>Ethnicity</a:t>
            </a:r>
            <a:r>
              <a:rPr lang="en-GB" sz="1400" dirty="0">
                <a:latin typeface="Arial" panose="020B0604020202020204" pitchFamily="34" charset="0"/>
                <a:cs typeface="Arial" panose="020B0604020202020204" pitchFamily="34" charset="0"/>
              </a:rPr>
              <a:t>: White British</a:t>
            </a:r>
          </a:p>
          <a:p>
            <a:pPr lvl="0">
              <a:lnSpc>
                <a:spcPct val="150000"/>
              </a:lnSpc>
            </a:pPr>
            <a:r>
              <a:rPr lang="en-GB" sz="1400" b="1" dirty="0">
                <a:latin typeface="Arial" panose="020B0604020202020204" pitchFamily="34" charset="0"/>
                <a:cs typeface="Arial" panose="020B0604020202020204" pitchFamily="34" charset="0"/>
              </a:rPr>
              <a:t>Occupation</a:t>
            </a:r>
            <a:r>
              <a:rPr lang="en-GB" sz="1400" dirty="0">
                <a:latin typeface="Arial" panose="020B0604020202020204" pitchFamily="34" charset="0"/>
                <a:cs typeface="Arial" panose="020B0604020202020204" pitchFamily="34" charset="0"/>
              </a:rPr>
              <a:t>: Pharmacist </a:t>
            </a:r>
          </a:p>
          <a:p>
            <a:pPr lvl="0">
              <a:lnSpc>
                <a:spcPct val="150000"/>
              </a:lnSpc>
            </a:pPr>
            <a:r>
              <a:rPr lang="en-GB" sz="1400" b="1" dirty="0">
                <a:latin typeface="Arial" panose="020B0604020202020204" pitchFamily="34" charset="0"/>
                <a:cs typeface="Arial" panose="020B0604020202020204" pitchFamily="34" charset="0"/>
              </a:rPr>
              <a:t>Lifestyle</a:t>
            </a:r>
            <a:r>
              <a:rPr lang="en-GB" sz="1400" dirty="0">
                <a:latin typeface="Arial" panose="020B0604020202020204" pitchFamily="34" charset="0"/>
                <a:cs typeface="Arial" panose="020B0604020202020204" pitchFamily="34" charset="0"/>
              </a:rPr>
              <a:t>: Smoker (30 pack‑year), high alcohol intake, sedentary lifestyle, BMI 29.</a:t>
            </a:r>
          </a:p>
          <a:p>
            <a:pPr lvl="0">
              <a:lnSpc>
                <a:spcPct val="150000"/>
              </a:lnSpc>
            </a:pPr>
            <a:r>
              <a:rPr lang="en-GB" sz="1400" b="1" dirty="0">
                <a:latin typeface="Arial" panose="020B0604020202020204" pitchFamily="34" charset="0"/>
                <a:cs typeface="Arial" panose="020B0604020202020204" pitchFamily="34" charset="0"/>
              </a:rPr>
              <a:t>Medical History</a:t>
            </a:r>
            <a:r>
              <a:rPr lang="en-GB" sz="1400" dirty="0">
                <a:latin typeface="Arial" panose="020B0604020202020204" pitchFamily="34" charset="0"/>
                <a:cs typeface="Arial" panose="020B0604020202020204" pitchFamily="34" charset="0"/>
              </a:rPr>
              <a:t>: Type 2 diabetes, hypertension.</a:t>
            </a:r>
          </a:p>
          <a:p>
            <a:pPr lvl="0">
              <a:lnSpc>
                <a:spcPct val="150000"/>
              </a:lnSpc>
            </a:pPr>
            <a:r>
              <a:rPr lang="en-GB" sz="1400" b="1" dirty="0">
                <a:latin typeface="Arial" panose="020B0604020202020204" pitchFamily="34" charset="0"/>
                <a:cs typeface="Arial" panose="020B0604020202020204" pitchFamily="34" charset="0"/>
              </a:rPr>
              <a:t>Family History</a:t>
            </a:r>
            <a:r>
              <a:rPr lang="en-GB" sz="1400" dirty="0">
                <a:latin typeface="Arial" panose="020B0604020202020204" pitchFamily="34" charset="0"/>
                <a:cs typeface="Arial" panose="020B0604020202020204" pitchFamily="34" charset="0"/>
              </a:rPr>
              <a:t>: Father died of pancreatic cancer at 70.</a:t>
            </a:r>
          </a:p>
          <a:p>
            <a:pPr lvl="0">
              <a:lnSpc>
                <a:spcPct val="150000"/>
              </a:lnSpc>
            </a:pPr>
            <a:r>
              <a:rPr lang="en-GB" sz="1400" b="1" dirty="0">
                <a:latin typeface="Arial" panose="020B0604020202020204" pitchFamily="34" charset="0"/>
                <a:cs typeface="Arial" panose="020B0604020202020204" pitchFamily="34" charset="0"/>
              </a:rPr>
              <a:t>Risk Factors</a:t>
            </a:r>
            <a:r>
              <a:rPr lang="en-GB" sz="1400" dirty="0">
                <a:latin typeface="Arial" panose="020B0604020202020204" pitchFamily="34" charset="0"/>
                <a:cs typeface="Arial" panose="020B0604020202020204" pitchFamily="34" charset="0"/>
              </a:rPr>
              <a:t>: Smoking, obesity, diabetes, family history, alcohol consumption (NHS, 2024).</a:t>
            </a:r>
          </a:p>
          <a:p>
            <a:pPr marL="0" indent="0">
              <a:buNone/>
            </a:pP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16/12/2025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5" y="-18473"/>
            <a:ext cx="8856982" cy="1143000"/>
          </a:xfrm>
        </p:spPr>
        <p:txBody>
          <a:bodyPr/>
          <a:lstStyle/>
          <a:p>
            <a:pPr algn="ctr"/>
            <a:r>
              <a:rPr lang="en-GB" sz="3600" dirty="0">
                <a:latin typeface="Arial" panose="020B0604020202020204" pitchFamily="34" charset="0"/>
                <a:cs typeface="Arial" panose="020B0604020202020204" pitchFamily="34" charset="0"/>
              </a:rPr>
              <a:t>Anatomy and Physiology of the Pancreas</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0" y="875349"/>
            <a:ext cx="5688632" cy="4680520"/>
          </a:xfrm>
        </p:spPr>
        <p:txBody>
          <a:bodyPr/>
          <a:lstStyle/>
          <a:p>
            <a:pPr lvl="0" algn="just">
              <a:lnSpc>
                <a:spcPct val="150000"/>
              </a:lnSpc>
            </a:pPr>
            <a:r>
              <a:rPr lang="en-GB" sz="1400" b="1" dirty="0">
                <a:latin typeface="Arial" panose="020B0604020202020204" pitchFamily="34" charset="0"/>
                <a:cs typeface="Arial" panose="020B0604020202020204" pitchFamily="34" charset="0"/>
              </a:rPr>
              <a:t>Location and Structure</a:t>
            </a:r>
            <a:r>
              <a:rPr lang="en-GB" sz="1400" dirty="0">
                <a:latin typeface="Arial" panose="020B0604020202020204" pitchFamily="34" charset="0"/>
                <a:cs typeface="Arial" panose="020B0604020202020204" pitchFamily="34" charset="0"/>
              </a:rPr>
              <a:t>: The pancreas is a retroperitoneal organ located behind the stomach, extending from the duodenum to the spleen. It has head, body, and tail regions (Hall &amp; Guyton, 2021).</a:t>
            </a:r>
          </a:p>
          <a:p>
            <a:pPr lvl="0" algn="just">
              <a:lnSpc>
                <a:spcPct val="150000"/>
              </a:lnSpc>
            </a:pPr>
            <a:r>
              <a:rPr lang="en-GB" sz="1400" b="1" dirty="0">
                <a:latin typeface="Arial" panose="020B0604020202020204" pitchFamily="34" charset="0"/>
                <a:cs typeface="Arial" panose="020B0604020202020204" pitchFamily="34" charset="0"/>
              </a:rPr>
              <a:t>Exocrine Function</a:t>
            </a:r>
            <a:r>
              <a:rPr lang="en-GB" sz="1400" dirty="0">
                <a:latin typeface="Arial" panose="020B0604020202020204" pitchFamily="34" charset="0"/>
                <a:cs typeface="Arial" panose="020B0604020202020204" pitchFamily="34" charset="0"/>
              </a:rPr>
              <a:t>: Acinar cells produce digestive enzymes (amylase, lipase, proteases) secreted into the duodenum via the pancreatic duct. These enzymes facilitate macronutrient digestion (Sherwood, 2016).</a:t>
            </a:r>
          </a:p>
          <a:p>
            <a:pPr lvl="0" algn="just">
              <a:lnSpc>
                <a:spcPct val="150000"/>
              </a:lnSpc>
            </a:pPr>
            <a:r>
              <a:rPr lang="en-GB" sz="1400" b="1" dirty="0">
                <a:latin typeface="Arial" panose="020B0604020202020204" pitchFamily="34" charset="0"/>
                <a:cs typeface="Arial" panose="020B0604020202020204" pitchFamily="34" charset="0"/>
              </a:rPr>
              <a:t>Endocrine Function</a:t>
            </a:r>
            <a:r>
              <a:rPr lang="en-GB" sz="1400" dirty="0">
                <a:latin typeface="Arial" panose="020B0604020202020204" pitchFamily="34" charset="0"/>
                <a:cs typeface="Arial" panose="020B0604020202020204" pitchFamily="34" charset="0"/>
              </a:rPr>
              <a:t>: Islets of Langerhans contain alpha cells (glucagon), beta cells (insulin), delta cells (somatostatin), and PP cells (pancreatic polypeptide). These hormones regulate glucose metabolism and homeostasis.</a:t>
            </a:r>
          </a:p>
          <a:p>
            <a:pPr lvl="0" algn="just">
              <a:lnSpc>
                <a:spcPct val="150000"/>
              </a:lnSpc>
            </a:pPr>
            <a:r>
              <a:rPr lang="en-GB" sz="1400" b="1" dirty="0">
                <a:latin typeface="Arial" panose="020B0604020202020204" pitchFamily="34" charset="0"/>
                <a:cs typeface="Arial" panose="020B0604020202020204" pitchFamily="34" charset="0"/>
              </a:rPr>
              <a:t>Vascular Supply</a:t>
            </a:r>
            <a:r>
              <a:rPr lang="en-GB" sz="1400" dirty="0">
                <a:latin typeface="Arial" panose="020B0604020202020204" pitchFamily="34" charset="0"/>
                <a:cs typeface="Arial" panose="020B0604020202020204" pitchFamily="34" charset="0"/>
              </a:rPr>
              <a:t>: Supplied by branches of the celiac and superior mesenteric arteries, with venous drainage into the portal vein, linking pancreatic function to hepatic metabolism.</a:t>
            </a:r>
          </a:p>
          <a:p>
            <a:pPr marL="0" indent="0">
              <a:buNone/>
            </a:pPr>
            <a:endParaRPr lang="en-GB" sz="1400" dirty="0">
              <a:solidFill>
                <a:srgbClr val="0070C0"/>
              </a:solidFill>
              <a:latin typeface="Arial" panose="020B0604020202020204" pitchFamily="34" charset="0"/>
              <a:cs typeface="Arial" panose="020B0604020202020204" pitchFamily="34" charset="0"/>
            </a:endParaRPr>
          </a:p>
        </p:txBody>
      </p:sp>
      <p:pic>
        <p:nvPicPr>
          <p:cNvPr id="2052" name="Picture 4" descr="The pancreas in the digestive system">
            <a:extLst>
              <a:ext uri="{FF2B5EF4-FFF2-40B4-BE49-F238E27FC236}">
                <a16:creationId xmlns:a16="http://schemas.microsoft.com/office/drawing/2014/main" id="{7956E187-C48A-FDF1-CEE3-B990670E6C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8" y="900896"/>
            <a:ext cx="3168350" cy="359447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1F35125-DE53-454B-1C3F-2CE56F2AB571}"/>
              </a:ext>
            </a:extLst>
          </p:cNvPr>
          <p:cNvSpPr txBox="1"/>
          <p:nvPr/>
        </p:nvSpPr>
        <p:spPr>
          <a:xfrm>
            <a:off x="5688632" y="4604357"/>
            <a:ext cx="3455368" cy="1107996"/>
          </a:xfrm>
          <a:prstGeom prst="rect">
            <a:avLst/>
          </a:prstGeom>
          <a:noFill/>
        </p:spPr>
        <p:txBody>
          <a:bodyPr wrap="square" rtlCol="0">
            <a:spAutoFit/>
          </a:bodyPr>
          <a:lstStyle/>
          <a:p>
            <a:pPr algn="just"/>
            <a:r>
              <a:rPr lang="en-GB" sz="1100" dirty="0"/>
              <a:t>Figure 2 illustrates the anatomy and primary functions of the pancreas. As an elongated, retro-gastric gland, it is essential for two major physiological systems: facilitating digestion and maintaining glucose balance in the bloodstream (Mayo Foundation, 2024).</a:t>
            </a:r>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B6162-0646-62B9-91CC-A821813B98DD}"/>
              </a:ext>
            </a:extLst>
          </p:cNvPr>
          <p:cNvSpPr>
            <a:spLocks noGrp="1"/>
          </p:cNvSpPr>
          <p:nvPr>
            <p:ph type="title"/>
          </p:nvPr>
        </p:nvSpPr>
        <p:spPr>
          <a:xfrm>
            <a:off x="53752" y="62397"/>
            <a:ext cx="9036496" cy="1368152"/>
          </a:xfrm>
        </p:spPr>
        <p:txBody>
          <a:bodyPr/>
          <a:lstStyle/>
          <a:p>
            <a:r>
              <a:rPr lang="en-GB" sz="3600" dirty="0">
                <a:latin typeface="Arial" panose="020B0604020202020204" pitchFamily="34" charset="0"/>
                <a:cs typeface="Arial" panose="020B0604020202020204" pitchFamily="34" charset="0"/>
              </a:rPr>
              <a:t>Pathophysiology of Pancreatic Cancer</a:t>
            </a:r>
            <a:br>
              <a:rPr lang="en-GB" dirty="0"/>
            </a:br>
            <a:endParaRPr lang="en-GB" dirty="0"/>
          </a:p>
        </p:txBody>
      </p:sp>
      <p:sp>
        <p:nvSpPr>
          <p:cNvPr id="3" name="Date Placeholder 2">
            <a:extLst>
              <a:ext uri="{FF2B5EF4-FFF2-40B4-BE49-F238E27FC236}">
                <a16:creationId xmlns:a16="http://schemas.microsoft.com/office/drawing/2014/main" id="{DCD1CB69-9715-4F50-6468-F1016D7C5CE8}"/>
              </a:ext>
            </a:extLst>
          </p:cNvPr>
          <p:cNvSpPr>
            <a:spLocks noGrp="1"/>
          </p:cNvSpPr>
          <p:nvPr>
            <p:ph type="dt" sz="half" idx="10"/>
          </p:nvPr>
        </p:nvSpPr>
        <p:spPr/>
        <p:txBody>
          <a:bodyPr/>
          <a:lstStyle/>
          <a:p>
            <a:pPr>
              <a:defRPr/>
            </a:pPr>
            <a:fld id="{D58B45E6-64D3-4C5F-BDB6-A1B894EEEA29}" type="datetime1">
              <a:rPr lang="en-GB" altLang="en-US" smtClean="0"/>
              <a:pPr>
                <a:defRPr/>
              </a:pPr>
              <a:t>16/12/2025</a:t>
            </a:fld>
            <a:endParaRPr lang="en-GB" altLang="en-US"/>
          </a:p>
        </p:txBody>
      </p:sp>
      <p:sp>
        <p:nvSpPr>
          <p:cNvPr id="4" name="Slide Number Placeholder 3">
            <a:extLst>
              <a:ext uri="{FF2B5EF4-FFF2-40B4-BE49-F238E27FC236}">
                <a16:creationId xmlns:a16="http://schemas.microsoft.com/office/drawing/2014/main" id="{7BC5CD35-F997-6C35-3DAA-C9CE3CD8A3C4}"/>
              </a:ext>
            </a:extLst>
          </p:cNvPr>
          <p:cNvSpPr>
            <a:spLocks noGrp="1"/>
          </p:cNvSpPr>
          <p:nvPr>
            <p:ph type="sldNum" sz="quarter" idx="11"/>
          </p:nvPr>
        </p:nvSpPr>
        <p:spPr/>
        <p:txBody>
          <a:bodyPr/>
          <a:lstStyle/>
          <a:p>
            <a:pPr>
              <a:defRPr/>
            </a:pPr>
            <a:fld id="{FAF5663D-1B9D-48C8-BD8E-835F92F174D7}" type="slidenum">
              <a:rPr lang="en-GB" altLang="en-US" smtClean="0"/>
              <a:pPr>
                <a:defRPr/>
              </a:pPr>
              <a:t>5</a:t>
            </a:fld>
            <a:endParaRPr lang="en-GB" altLang="en-US"/>
          </a:p>
        </p:txBody>
      </p:sp>
      <p:sp>
        <p:nvSpPr>
          <p:cNvPr id="5" name="TextBox 4">
            <a:extLst>
              <a:ext uri="{FF2B5EF4-FFF2-40B4-BE49-F238E27FC236}">
                <a16:creationId xmlns:a16="http://schemas.microsoft.com/office/drawing/2014/main" id="{E15C48BC-19BD-BB4F-CD44-C89287E5C8F4}"/>
              </a:ext>
            </a:extLst>
          </p:cNvPr>
          <p:cNvSpPr txBox="1"/>
          <p:nvPr/>
        </p:nvSpPr>
        <p:spPr>
          <a:xfrm>
            <a:off x="53752" y="836712"/>
            <a:ext cx="4882723" cy="5216813"/>
          </a:xfrm>
          <a:prstGeom prst="rect">
            <a:avLst/>
          </a:prstGeom>
          <a:noFill/>
        </p:spPr>
        <p:txBody>
          <a:bodyPr wrap="square" rtlCol="0">
            <a:spAutoFit/>
          </a:bodyPr>
          <a:lstStyle/>
          <a:p>
            <a:pPr marL="285750" lvl="0" indent="-285750" algn="just">
              <a:lnSpc>
                <a:spcPct val="150000"/>
              </a:lnSpc>
              <a:buFont typeface="Wingdings" panose="05000000000000000000" pitchFamily="2" charset="2"/>
              <a:buChar char="§"/>
            </a:pPr>
            <a:r>
              <a:rPr lang="en-GB" sz="1400" b="1" dirty="0"/>
              <a:t>Cellular Changes</a:t>
            </a:r>
            <a:r>
              <a:rPr lang="en-GB" sz="1400" dirty="0"/>
              <a:t>: Pancreatic ductal adenocarcinoma (PDAC) arises from mutations in KRAS, TP53, and CDKN2A, leading to uncontrolled cell proliferation (Vincent et al., 2011).</a:t>
            </a:r>
          </a:p>
          <a:p>
            <a:pPr marL="285750" lvl="0" indent="-285750" algn="just">
              <a:lnSpc>
                <a:spcPct val="150000"/>
              </a:lnSpc>
              <a:buFont typeface="Arial" panose="020B0604020202020204" pitchFamily="34" charset="0"/>
              <a:buChar char="•"/>
            </a:pPr>
            <a:r>
              <a:rPr lang="en-GB" sz="1400" b="1" dirty="0"/>
              <a:t>Impact on Exocrine Function</a:t>
            </a:r>
            <a:r>
              <a:rPr lang="en-GB" sz="1400" dirty="0"/>
              <a:t>: Tumour growth obstructs ducts, reducing enzyme secretion, causing malabsorption, steatorrhea, and weight loss.</a:t>
            </a:r>
          </a:p>
          <a:p>
            <a:pPr marL="285750" lvl="0" indent="-285750" algn="just">
              <a:lnSpc>
                <a:spcPct val="150000"/>
              </a:lnSpc>
              <a:buFont typeface="Arial" panose="020B0604020202020204" pitchFamily="34" charset="0"/>
              <a:buChar char="•"/>
            </a:pPr>
            <a:r>
              <a:rPr lang="en-GB" sz="1400" b="1" dirty="0"/>
              <a:t>Impact on Endocrine Function</a:t>
            </a:r>
            <a:r>
              <a:rPr lang="en-GB" sz="1400" dirty="0"/>
              <a:t>: Destruction of islets impairs insulin secretion, leading to diabetes or worsening glycaemic control.</a:t>
            </a:r>
          </a:p>
          <a:p>
            <a:pPr marL="285750" lvl="0" indent="-285750" algn="just">
              <a:lnSpc>
                <a:spcPct val="150000"/>
              </a:lnSpc>
              <a:buFont typeface="Arial" panose="020B0604020202020204" pitchFamily="34" charset="0"/>
              <a:buChar char="•"/>
            </a:pPr>
            <a:r>
              <a:rPr lang="en-GB" sz="1400" b="1" dirty="0"/>
              <a:t>Systemic Effects</a:t>
            </a:r>
            <a:r>
              <a:rPr lang="en-GB" sz="1400" dirty="0"/>
              <a:t>: Cachexia, jaundice (due to bile duct obstruction), pain, and thromboembolic complications are common.</a:t>
            </a:r>
          </a:p>
          <a:p>
            <a:pPr marL="285750" lvl="0" indent="-285750" algn="just">
              <a:lnSpc>
                <a:spcPct val="150000"/>
              </a:lnSpc>
              <a:buFont typeface="Arial" panose="020B0604020202020204" pitchFamily="34" charset="0"/>
              <a:buChar char="•"/>
            </a:pPr>
            <a:r>
              <a:rPr lang="en-GB" sz="1400" b="1" dirty="0"/>
              <a:t>Prognosis</a:t>
            </a:r>
            <a:r>
              <a:rPr lang="en-GB" sz="1400" dirty="0"/>
              <a:t>: Five‑year survival remains below 10%, with late diagnosis being a major challenge (NICE, 2018).</a:t>
            </a:r>
          </a:p>
          <a:p>
            <a:endParaRPr lang="en-GB" dirty="0"/>
          </a:p>
        </p:txBody>
      </p:sp>
      <p:pic>
        <p:nvPicPr>
          <p:cNvPr id="1028" name="Picture 4" descr="Pancreatic Cancer, Courvoisier Sign">
            <a:extLst>
              <a:ext uri="{FF2B5EF4-FFF2-40B4-BE49-F238E27FC236}">
                <a16:creationId xmlns:a16="http://schemas.microsoft.com/office/drawing/2014/main" id="{89032DCD-903F-4AAD-A3FC-35CB1C6A0B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65930" y="1077513"/>
            <a:ext cx="3894863" cy="266452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C08D17A-A9AC-4F40-5A42-10F9E1B16C11}"/>
              </a:ext>
            </a:extLst>
          </p:cNvPr>
          <p:cNvSpPr txBox="1"/>
          <p:nvPr/>
        </p:nvSpPr>
        <p:spPr>
          <a:xfrm>
            <a:off x="5148064" y="3880570"/>
            <a:ext cx="3744416" cy="830997"/>
          </a:xfrm>
          <a:prstGeom prst="rect">
            <a:avLst/>
          </a:prstGeom>
          <a:noFill/>
        </p:spPr>
        <p:txBody>
          <a:bodyPr wrap="square">
            <a:spAutoFit/>
          </a:bodyPr>
          <a:lstStyle/>
          <a:p>
            <a:r>
              <a:rPr lang="en-GB" sz="1200" b="0" i="0" dirty="0">
                <a:solidFill>
                  <a:srgbClr val="0F1115"/>
                </a:solidFill>
                <a:effectLst/>
              </a:rPr>
              <a:t>Bhimji, S. (</a:t>
            </a:r>
            <a:r>
              <a:rPr lang="en-GB" sz="1200" dirty="0">
                <a:solidFill>
                  <a:srgbClr val="0F1115"/>
                </a:solidFill>
              </a:rPr>
              <a:t>2023</a:t>
            </a:r>
            <a:r>
              <a:rPr lang="en-GB" sz="1200" b="0" i="0" dirty="0">
                <a:solidFill>
                  <a:srgbClr val="0F1115"/>
                </a:solidFill>
                <a:effectLst/>
              </a:rPr>
              <a:t>) </a:t>
            </a:r>
            <a:r>
              <a:rPr lang="en-GB" sz="1200" b="0" i="1" dirty="0">
                <a:solidFill>
                  <a:srgbClr val="0F1115"/>
                </a:solidFill>
                <a:effectLst/>
              </a:rPr>
              <a:t>Pancreatic Cancer, Courvoisier Sign. The Courvoisier Sign, characteristically seen in pancreatic cancer, is shown on magnetic resonance imaging</a:t>
            </a:r>
            <a:r>
              <a:rPr lang="en-GB" sz="1200" b="0" i="0" dirty="0">
                <a:solidFill>
                  <a:srgbClr val="0F1115"/>
                </a:solidFill>
                <a:effectLst/>
              </a:rPr>
              <a:t>. </a:t>
            </a:r>
            <a:endParaRPr lang="en-GB" sz="1200" dirty="0"/>
          </a:p>
        </p:txBody>
      </p:sp>
    </p:spTree>
    <p:extLst>
      <p:ext uri="{BB962C8B-B14F-4D97-AF65-F5344CB8AC3E}">
        <p14:creationId xmlns:p14="http://schemas.microsoft.com/office/powerpoint/2010/main" val="1473760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F447D-BFFE-027A-D06A-B6906A8CF747}"/>
              </a:ext>
            </a:extLst>
          </p:cNvPr>
          <p:cNvSpPr>
            <a:spLocks noGrp="1"/>
          </p:cNvSpPr>
          <p:nvPr>
            <p:ph type="title"/>
          </p:nvPr>
        </p:nvSpPr>
        <p:spPr/>
        <p:txBody>
          <a:bodyPr/>
          <a:lstStyle/>
          <a:p>
            <a:r>
              <a:rPr lang="en-GB" dirty="0"/>
              <a:t>Patient Lifestyle</a:t>
            </a:r>
          </a:p>
        </p:txBody>
      </p:sp>
      <p:sp>
        <p:nvSpPr>
          <p:cNvPr id="3" name="Content Placeholder 2">
            <a:extLst>
              <a:ext uri="{FF2B5EF4-FFF2-40B4-BE49-F238E27FC236}">
                <a16:creationId xmlns:a16="http://schemas.microsoft.com/office/drawing/2014/main" id="{71456DE6-4E0B-EC06-FEFD-F0A8E8680655}"/>
              </a:ext>
            </a:extLst>
          </p:cNvPr>
          <p:cNvSpPr>
            <a:spLocks noGrp="1"/>
          </p:cNvSpPr>
          <p:nvPr>
            <p:ph idx="1"/>
          </p:nvPr>
        </p:nvSpPr>
        <p:spPr>
          <a:xfrm>
            <a:off x="457200" y="1417638"/>
            <a:ext cx="8229600" cy="3917032"/>
          </a:xfrm>
        </p:spPr>
        <p:txBody>
          <a:bodyPr/>
          <a:lstStyle/>
          <a:p>
            <a:pPr marL="0" indent="0" algn="just">
              <a:lnSpc>
                <a:spcPct val="150000"/>
              </a:lnSpc>
              <a:buNone/>
            </a:pPr>
            <a:r>
              <a:rPr lang="en-GB" sz="1400" dirty="0">
                <a:latin typeface="Arial" panose="020B0604020202020204" pitchFamily="34" charset="0"/>
                <a:cs typeface="Arial" panose="020B0604020202020204" pitchFamily="34" charset="0"/>
              </a:rPr>
              <a:t>Mr. F H's lifestyle is characterised by a high-risk cluster of behaviours that directly contradict his professional medical knowledge as a pharmacist. His </a:t>
            </a:r>
            <a:r>
              <a:rPr lang="en-GB" sz="1400" b="1" dirty="0">
                <a:latin typeface="Arial" panose="020B0604020202020204" pitchFamily="34" charset="0"/>
                <a:cs typeface="Arial" panose="020B0604020202020204" pitchFamily="34" charset="0"/>
              </a:rPr>
              <a:t>30 pack-year smoking history</a:t>
            </a:r>
            <a:r>
              <a:rPr lang="en-GB" sz="1400" dirty="0">
                <a:latin typeface="Arial" panose="020B0604020202020204" pitchFamily="34" charset="0"/>
                <a:cs typeface="Arial" panose="020B0604020202020204" pitchFamily="34" charset="0"/>
              </a:rPr>
              <a:t> is the most critical modifiable risk, directly exacerbating his hypertension and diabetes (NHS, 2024). This is compounded by high alcohol intake, which synergistically elevates his risk for conditions like pancreatic cancer, especially given his family history (Klein, 2021).</a:t>
            </a:r>
          </a:p>
          <a:p>
            <a:pPr marL="0" indent="0" algn="just">
              <a:lnSpc>
                <a:spcPct val="150000"/>
              </a:lnSpc>
              <a:buNone/>
            </a:pPr>
            <a:r>
              <a:rPr lang="en-GB" sz="1400" dirty="0">
                <a:latin typeface="Arial" panose="020B0604020202020204" pitchFamily="34" charset="0"/>
                <a:cs typeface="Arial" panose="020B0604020202020204" pitchFamily="34" charset="0"/>
              </a:rPr>
              <a:t>A sedentary lifestyle and energy imbalance, evidenced by a BMI of 29, underpin a state of chronic inflammation and worsen his diabetic control (World Health Organization, 2020). These behaviours act synergistically, dramatically accelerating his risk for cardiovascular disease and other complications.</a:t>
            </a:r>
          </a:p>
          <a:p>
            <a:pPr marL="0" indent="0" algn="just">
              <a:lnSpc>
                <a:spcPct val="150000"/>
              </a:lnSpc>
              <a:buNone/>
            </a:pPr>
            <a:r>
              <a:rPr lang="en-GB" sz="1400" dirty="0">
                <a:latin typeface="Arial" panose="020B0604020202020204" pitchFamily="34" charset="0"/>
                <a:cs typeface="Arial" panose="020B0604020202020204" pitchFamily="34" charset="0"/>
              </a:rPr>
              <a:t>The cornerstone of intervention must be aggressive, simultaneous lifestyle modification, prioritising smoking cessation, alcohol reduction, increased activity, and dietary change. Pharmacological management alone will be suboptimal without addressing these root causes (NICE, 2022; NHS, 2024).</a:t>
            </a:r>
          </a:p>
          <a:p>
            <a:pPr marL="0" indent="0" algn="just">
              <a:lnSpc>
                <a:spcPct val="150000"/>
              </a:lnSpc>
              <a:buNone/>
            </a:pPr>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F0CA7D-E55F-C68A-3F41-0663825FD931}"/>
              </a:ext>
            </a:extLst>
          </p:cNvPr>
          <p:cNvSpPr>
            <a:spLocks noGrp="1"/>
          </p:cNvSpPr>
          <p:nvPr>
            <p:ph type="dt" sz="half" idx="10"/>
          </p:nvPr>
        </p:nvSpPr>
        <p:spPr/>
        <p:txBody>
          <a:bodyPr/>
          <a:lstStyle/>
          <a:p>
            <a:pPr>
              <a:defRPr/>
            </a:pPr>
            <a:fld id="{2303D31F-598B-47EE-BA37-93F097A3D676}" type="datetime1">
              <a:rPr lang="en-GB" altLang="en-US" smtClean="0"/>
              <a:pPr>
                <a:defRPr/>
              </a:pPr>
              <a:t>16/12/2025</a:t>
            </a:fld>
            <a:endParaRPr lang="en-GB" altLang="en-US"/>
          </a:p>
        </p:txBody>
      </p:sp>
      <p:sp>
        <p:nvSpPr>
          <p:cNvPr id="5" name="Slide Number Placeholder 4">
            <a:extLst>
              <a:ext uri="{FF2B5EF4-FFF2-40B4-BE49-F238E27FC236}">
                <a16:creationId xmlns:a16="http://schemas.microsoft.com/office/drawing/2014/main" id="{B311DB13-F2B9-6226-4061-C8B29E7B42F3}"/>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596231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r>
              <a:rPr lang="en-GB" b="1" dirty="0"/>
              <a:t>Care Plan</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97160" y="1288678"/>
            <a:ext cx="5112950" cy="2550545"/>
          </a:xfrm>
        </p:spPr>
        <p:txBody>
          <a:bodyPr wrap="square" anchor="t">
            <a:normAutofit fontScale="85000" lnSpcReduction="10000"/>
          </a:bodyPr>
          <a:lstStyle/>
          <a:p>
            <a:pPr marL="0" indent="0" algn="just">
              <a:lnSpc>
                <a:spcPct val="160000"/>
              </a:lnSpc>
              <a:buNone/>
            </a:pPr>
            <a:r>
              <a:rPr lang="en-GB" sz="1500" b="1" dirty="0">
                <a:latin typeface="Arial" panose="020B0604020202020204" pitchFamily="34" charset="0"/>
                <a:cs typeface="Arial" panose="020B0604020202020204" pitchFamily="34" charset="0"/>
              </a:rPr>
              <a:t>1. Routine and Monitoring</a:t>
            </a:r>
          </a:p>
          <a:p>
            <a:pPr marL="0" lvl="0" indent="0" algn="just">
              <a:lnSpc>
                <a:spcPct val="160000"/>
              </a:lnSpc>
              <a:buNone/>
            </a:pPr>
            <a:r>
              <a:rPr lang="en-GB" sz="1500" dirty="0">
                <a:latin typeface="Arial" panose="020B0604020202020204" pitchFamily="34" charset="0"/>
                <a:cs typeface="Arial" panose="020B0604020202020204" pitchFamily="34" charset="0"/>
              </a:rPr>
              <a:t>Diagnostic Imaging: CT/MRI scans for staging; endoscopic ultrasound for biopsy.</a:t>
            </a:r>
          </a:p>
          <a:p>
            <a:pPr marL="0" lvl="0" indent="0" algn="just">
              <a:lnSpc>
                <a:spcPct val="160000"/>
              </a:lnSpc>
              <a:buNone/>
            </a:pPr>
            <a:r>
              <a:rPr lang="en-GB" sz="1500" dirty="0">
                <a:latin typeface="Arial" panose="020B0604020202020204" pitchFamily="34" charset="0"/>
                <a:cs typeface="Arial" panose="020B0604020202020204" pitchFamily="34" charset="0"/>
              </a:rPr>
              <a:t>Blood Tests: CA19‑9 tumour marker monitoring.</a:t>
            </a:r>
          </a:p>
          <a:p>
            <a:pPr marL="0" lvl="0" indent="0" algn="just">
              <a:lnSpc>
                <a:spcPct val="160000"/>
              </a:lnSpc>
              <a:buNone/>
            </a:pPr>
            <a:r>
              <a:rPr lang="en-GB" sz="1500" dirty="0">
                <a:latin typeface="Arial" panose="020B0604020202020204" pitchFamily="34" charset="0"/>
                <a:cs typeface="Arial" panose="020B0604020202020204" pitchFamily="34" charset="0"/>
              </a:rPr>
              <a:t>Nutritional Monitoring: Regular weight checks, dietitian input, pancreatic enzyme replacement therapy (PERT) for malabsorption.</a:t>
            </a:r>
          </a:p>
          <a:p>
            <a:pPr marL="0" lvl="0" indent="0" algn="just">
              <a:lnSpc>
                <a:spcPct val="160000"/>
              </a:lnSpc>
              <a:buNone/>
            </a:pPr>
            <a:r>
              <a:rPr lang="en-GB" sz="1500" dirty="0">
                <a:latin typeface="Arial" panose="020B0604020202020204" pitchFamily="34" charset="0"/>
                <a:cs typeface="Arial" panose="020B0604020202020204" pitchFamily="34" charset="0"/>
              </a:rPr>
              <a:t>Diabetes Management: HbA1c monitoring, insulin adjustment.</a:t>
            </a:r>
          </a:p>
          <a:p>
            <a:pPr marL="0" indent="0">
              <a:lnSpc>
                <a:spcPct val="90000"/>
              </a:lnSpc>
              <a:buNone/>
            </a:pPr>
            <a:endParaRPr lang="en-GB" sz="1100" dirty="0"/>
          </a:p>
        </p:txBody>
      </p:sp>
      <p:pic>
        <p:nvPicPr>
          <p:cNvPr id="7" name="Picture 6" descr="A close-up of a brain and a measuring tape&#10;&#10;AI-generated content may be incorrect.">
            <a:extLst>
              <a:ext uri="{FF2B5EF4-FFF2-40B4-BE49-F238E27FC236}">
                <a16:creationId xmlns:a16="http://schemas.microsoft.com/office/drawing/2014/main" id="{C9CBF5BD-9599-7977-D82C-1790CD09B14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70150" y="1417638"/>
            <a:ext cx="3354606" cy="2421585"/>
          </a:xfrm>
          <a:prstGeom prst="rect">
            <a:avLst/>
          </a:prstGeom>
          <a:no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16/12/2025</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
        <p:nvSpPr>
          <p:cNvPr id="8" name="TextBox 7">
            <a:extLst>
              <a:ext uri="{FF2B5EF4-FFF2-40B4-BE49-F238E27FC236}">
                <a16:creationId xmlns:a16="http://schemas.microsoft.com/office/drawing/2014/main" id="{D2EE165B-A3B6-1049-E9CA-17074DB5D1B6}"/>
              </a:ext>
            </a:extLst>
          </p:cNvPr>
          <p:cNvSpPr txBox="1"/>
          <p:nvPr/>
        </p:nvSpPr>
        <p:spPr>
          <a:xfrm>
            <a:off x="5868144" y="3768128"/>
            <a:ext cx="269657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latin typeface="+mn-lt"/>
                <a:cs typeface="+mn-cs"/>
                <a:hlinkClick r:id="rId3" tooltip="https://loonylabs.org/2014/07/25/obesity-xbp1s/">
                  <a:extLst>
                    <a:ext uri="{A12FA001-AC4F-418D-AE19-62706E023703}">
                      <ahyp:hlinkClr xmlns:ahyp="http://schemas.microsoft.com/office/drawing/2018/hyperlinkcolor" val="tx"/>
                    </a:ext>
                  </a:extLst>
                </a:hlinkClick>
              </a:rPr>
              <a:t>This Photo</a:t>
            </a:r>
            <a:r>
              <a:rPr lang="en-GB" sz="700" dirty="0">
                <a:solidFill>
                  <a:srgbClr val="FFFFFF"/>
                </a:solidFill>
                <a:latin typeface="+mn-lt"/>
                <a:cs typeface="+mn-cs"/>
              </a:rPr>
              <a:t> by Unknown Author is licensed under </a:t>
            </a:r>
            <a:r>
              <a:rPr lang="en-GB" sz="700" dirty="0">
                <a:solidFill>
                  <a:srgbClr val="FFFFFF"/>
                </a:solidFill>
                <a:latin typeface="+mn-lt"/>
                <a:cs typeface="+mn-cs"/>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latin typeface="+mn-lt"/>
              <a:cs typeface="+mn-cs"/>
            </a:endParaRPr>
          </a:p>
        </p:txBody>
      </p:sp>
      <p:sp>
        <p:nvSpPr>
          <p:cNvPr id="10" name="TextBox 9">
            <a:extLst>
              <a:ext uri="{FF2B5EF4-FFF2-40B4-BE49-F238E27FC236}">
                <a16:creationId xmlns:a16="http://schemas.microsoft.com/office/drawing/2014/main" id="{71D0909F-9FFA-06DA-5E96-97FC2BCCB749}"/>
              </a:ext>
            </a:extLst>
          </p:cNvPr>
          <p:cNvSpPr txBox="1"/>
          <p:nvPr/>
        </p:nvSpPr>
        <p:spPr>
          <a:xfrm>
            <a:off x="-13180" y="3645024"/>
            <a:ext cx="9144000" cy="2115259"/>
          </a:xfrm>
          <a:prstGeom prst="rect">
            <a:avLst/>
          </a:prstGeom>
          <a:noFill/>
        </p:spPr>
        <p:txBody>
          <a:bodyPr wrap="square">
            <a:spAutoFit/>
          </a:bodyPr>
          <a:lstStyle/>
          <a:p>
            <a:pPr marL="0" indent="0" algn="just">
              <a:lnSpc>
                <a:spcPct val="160000"/>
              </a:lnSpc>
              <a:buNone/>
            </a:pPr>
            <a:r>
              <a:rPr lang="en-GB" sz="1400" b="1" dirty="0">
                <a:latin typeface="Arial" panose="020B0604020202020204" pitchFamily="34" charset="0"/>
                <a:cs typeface="Arial" panose="020B0604020202020204" pitchFamily="34" charset="0"/>
              </a:rPr>
              <a:t>2. Treatment Planning</a:t>
            </a:r>
          </a:p>
          <a:p>
            <a:pPr lvl="0" algn="just">
              <a:lnSpc>
                <a:spcPct val="160000"/>
              </a:lnSpc>
            </a:pPr>
            <a:r>
              <a:rPr lang="en-GB" sz="1400" dirty="0">
                <a:latin typeface="Arial" panose="020B0604020202020204" pitchFamily="34" charset="0"/>
                <a:cs typeface="Arial" panose="020B0604020202020204" pitchFamily="34" charset="0"/>
              </a:rPr>
              <a:t>Multidisciplinary Team (MDT): Specialist pancreatic MDT involvement (surgeons, oncologists, dietitians, palliative care).</a:t>
            </a:r>
          </a:p>
          <a:p>
            <a:pPr lvl="0" algn="just">
              <a:lnSpc>
                <a:spcPct val="160000"/>
              </a:lnSpc>
            </a:pPr>
            <a:r>
              <a:rPr lang="en-GB" sz="1400" dirty="0">
                <a:latin typeface="Arial" panose="020B0604020202020204" pitchFamily="34" charset="0"/>
                <a:cs typeface="Arial" panose="020B0604020202020204" pitchFamily="34" charset="0"/>
              </a:rPr>
              <a:t>Surgical Options: Whipple procedure for </a:t>
            </a:r>
            <a:r>
              <a:rPr lang="en-GB" sz="1400" dirty="0" err="1">
                <a:latin typeface="Arial" panose="020B0604020202020204" pitchFamily="34" charset="0"/>
                <a:cs typeface="Arial" panose="020B0604020202020204" pitchFamily="34" charset="0"/>
              </a:rPr>
              <a:t>resectable</a:t>
            </a:r>
            <a:r>
              <a:rPr lang="en-GB" sz="1400" dirty="0">
                <a:latin typeface="Arial" panose="020B0604020202020204" pitchFamily="34" charset="0"/>
                <a:cs typeface="Arial" panose="020B0604020202020204" pitchFamily="34" charset="0"/>
              </a:rPr>
              <a:t> tumours.</a:t>
            </a:r>
          </a:p>
          <a:p>
            <a:pPr lvl="0" algn="just">
              <a:lnSpc>
                <a:spcPct val="160000"/>
              </a:lnSpc>
            </a:pPr>
            <a:r>
              <a:rPr lang="en-GB" sz="1400" dirty="0">
                <a:latin typeface="Arial" panose="020B0604020202020204" pitchFamily="34" charset="0"/>
                <a:cs typeface="Arial" panose="020B0604020202020204" pitchFamily="34" charset="0"/>
              </a:rPr>
              <a:t>Chemotherapy: FOLFIRINOX or gemcitabine‑based regimens for advanced disease.</a:t>
            </a:r>
          </a:p>
          <a:p>
            <a:pPr lvl="0" algn="just">
              <a:lnSpc>
                <a:spcPct val="160000"/>
              </a:lnSpc>
            </a:pPr>
            <a:r>
              <a:rPr lang="en-GB" sz="1400" dirty="0">
                <a:latin typeface="Arial" panose="020B0604020202020204" pitchFamily="34" charset="0"/>
                <a:cs typeface="Arial" panose="020B0604020202020204" pitchFamily="34" charset="0"/>
              </a:rPr>
              <a:t>Palliative Care: Pain management (opioids, nerve blocks), psychological support, end‑of‑life planning.</a:t>
            </a:r>
          </a:p>
        </p:txBody>
      </p:sp>
    </p:spTree>
    <p:extLst>
      <p:ext uri="{BB962C8B-B14F-4D97-AF65-F5344CB8AC3E}">
        <p14:creationId xmlns:p14="http://schemas.microsoft.com/office/powerpoint/2010/main" val="2070946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212A1C-B1C0-B19B-9051-800723300EC6}"/>
              </a:ext>
            </a:extLst>
          </p:cNvPr>
          <p:cNvSpPr>
            <a:spLocks noGrp="1"/>
          </p:cNvSpPr>
          <p:nvPr>
            <p:ph type="dt" sz="half" idx="10"/>
          </p:nvPr>
        </p:nvSpPr>
        <p:spPr/>
        <p:txBody>
          <a:bodyPr/>
          <a:lstStyle/>
          <a:p>
            <a:pPr>
              <a:defRPr/>
            </a:pPr>
            <a:fld id="{D30023C4-5528-489E-A726-D14A340FF59E}" type="datetime1">
              <a:rPr lang="en-GB" altLang="en-US" smtClean="0"/>
              <a:pPr>
                <a:defRPr/>
              </a:pPr>
              <a:t>16/12/2025</a:t>
            </a:fld>
            <a:endParaRPr lang="en-GB" altLang="en-US"/>
          </a:p>
        </p:txBody>
      </p:sp>
      <p:sp>
        <p:nvSpPr>
          <p:cNvPr id="3" name="Slide Number Placeholder 2">
            <a:extLst>
              <a:ext uri="{FF2B5EF4-FFF2-40B4-BE49-F238E27FC236}">
                <a16:creationId xmlns:a16="http://schemas.microsoft.com/office/drawing/2014/main" id="{478E77C9-F123-DBAE-D0A4-4561C082FAEC}"/>
              </a:ext>
            </a:extLst>
          </p:cNvPr>
          <p:cNvSpPr>
            <a:spLocks noGrp="1"/>
          </p:cNvSpPr>
          <p:nvPr>
            <p:ph type="sldNum" sz="quarter" idx="11"/>
          </p:nvPr>
        </p:nvSpPr>
        <p:spPr/>
        <p:txBody>
          <a:bodyPr/>
          <a:lstStyle/>
          <a:p>
            <a:pPr>
              <a:defRPr/>
            </a:pPr>
            <a:fld id="{AA1819AB-B9DA-41D7-8C91-5DE9528F5AA4}" type="slidenum">
              <a:rPr lang="en-GB" altLang="en-US" smtClean="0"/>
              <a:pPr>
                <a:defRPr/>
              </a:pPr>
              <a:t>8</a:t>
            </a:fld>
            <a:endParaRPr lang="en-GB" altLang="en-US"/>
          </a:p>
        </p:txBody>
      </p:sp>
      <p:sp>
        <p:nvSpPr>
          <p:cNvPr id="4" name="TextBox 3">
            <a:extLst>
              <a:ext uri="{FF2B5EF4-FFF2-40B4-BE49-F238E27FC236}">
                <a16:creationId xmlns:a16="http://schemas.microsoft.com/office/drawing/2014/main" id="{AD87F7B0-ADFC-30AF-2225-5EE4549212CB}"/>
              </a:ext>
            </a:extLst>
          </p:cNvPr>
          <p:cNvSpPr txBox="1"/>
          <p:nvPr/>
        </p:nvSpPr>
        <p:spPr>
          <a:xfrm>
            <a:off x="284508" y="330478"/>
            <a:ext cx="2088232" cy="4893647"/>
          </a:xfrm>
          <a:prstGeom prst="rect">
            <a:avLst/>
          </a:prstGeom>
          <a:noFill/>
        </p:spPr>
        <p:txBody>
          <a:bodyPr wrap="square" rtlCol="0">
            <a:spAutoFit/>
          </a:bodyPr>
          <a:lstStyle/>
          <a:p>
            <a:pPr>
              <a:lnSpc>
                <a:spcPct val="150000"/>
              </a:lnSpc>
            </a:pPr>
            <a:r>
              <a:rPr lang="en-GB" sz="1400" b="1" dirty="0"/>
              <a:t>3. Communication</a:t>
            </a:r>
          </a:p>
          <a:p>
            <a:pPr lvl="0">
              <a:lnSpc>
                <a:spcPct val="150000"/>
              </a:lnSpc>
            </a:pPr>
            <a:r>
              <a:rPr lang="en-GB" sz="1400" dirty="0"/>
              <a:t>Patient‑Centred Approach: Shared decision‑making, clear explanation of prognosis, treatment options, and side effects.</a:t>
            </a:r>
          </a:p>
          <a:p>
            <a:pPr lvl="0">
              <a:lnSpc>
                <a:spcPct val="150000"/>
              </a:lnSpc>
            </a:pPr>
            <a:r>
              <a:rPr lang="en-GB" sz="1400" dirty="0"/>
              <a:t>Cultural Sensitivity: Respecting patient’s values and preferences.</a:t>
            </a:r>
          </a:p>
          <a:p>
            <a:pPr lvl="0">
              <a:lnSpc>
                <a:spcPct val="150000"/>
              </a:lnSpc>
            </a:pPr>
            <a:r>
              <a:rPr lang="en-GB" sz="1400" dirty="0"/>
              <a:t>Family Involvement: Inclusion in discussions, support for carers.</a:t>
            </a:r>
          </a:p>
          <a:p>
            <a:endParaRPr lang="en-GB" dirty="0"/>
          </a:p>
        </p:txBody>
      </p:sp>
      <p:pic>
        <p:nvPicPr>
          <p:cNvPr id="6" name="Picture 5" descr="A group of people in a circle&#10;&#10;AI-generated content may be incorrect.">
            <a:extLst>
              <a:ext uri="{FF2B5EF4-FFF2-40B4-BE49-F238E27FC236}">
                <a16:creationId xmlns:a16="http://schemas.microsoft.com/office/drawing/2014/main" id="{6654285D-8ADF-52EF-5AF1-891F975CB51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44264" y="171979"/>
            <a:ext cx="5076008" cy="5076008"/>
          </a:xfrm>
          <a:prstGeom prst="rect">
            <a:avLst/>
          </a:prstGeom>
        </p:spPr>
      </p:pic>
      <p:sp>
        <p:nvSpPr>
          <p:cNvPr id="7" name="TextBox 6">
            <a:extLst>
              <a:ext uri="{FF2B5EF4-FFF2-40B4-BE49-F238E27FC236}">
                <a16:creationId xmlns:a16="http://schemas.microsoft.com/office/drawing/2014/main" id="{1E8077FB-CCD0-1038-32A7-D1C9B6A96A17}"/>
              </a:ext>
            </a:extLst>
          </p:cNvPr>
          <p:cNvSpPr txBox="1"/>
          <p:nvPr/>
        </p:nvSpPr>
        <p:spPr>
          <a:xfrm>
            <a:off x="2771801" y="5247987"/>
            <a:ext cx="3312367" cy="230832"/>
          </a:xfrm>
          <a:prstGeom prst="rect">
            <a:avLst/>
          </a:prstGeom>
          <a:noFill/>
        </p:spPr>
        <p:txBody>
          <a:bodyPr wrap="square" rtlCol="0">
            <a:spAutoFit/>
          </a:bodyPr>
          <a:lstStyle/>
          <a:p>
            <a:r>
              <a:rPr lang="en-GB" sz="900" dirty="0">
                <a:hlinkClick r:id="rId3" tooltip="https://guides.himmelfarb.gwu.edu/interprofessional/GettingStarted"/>
              </a:rPr>
              <a:t>This Photo</a:t>
            </a:r>
            <a:r>
              <a:rPr lang="en-GB" sz="900" dirty="0"/>
              <a:t> by Unknown Author is licensed under </a:t>
            </a:r>
            <a:r>
              <a:rPr lang="en-GB" sz="900" dirty="0">
                <a:hlinkClick r:id="rId4" tooltip="https://creativecommons.org/licenses/by-nc/3.0/"/>
              </a:rPr>
              <a:t>CC BY-NC</a:t>
            </a:r>
            <a:endParaRPr lang="en-GB" sz="900" dirty="0"/>
          </a:p>
        </p:txBody>
      </p:sp>
      <p:sp>
        <p:nvSpPr>
          <p:cNvPr id="8" name="TextBox 7">
            <a:extLst>
              <a:ext uri="{FF2B5EF4-FFF2-40B4-BE49-F238E27FC236}">
                <a16:creationId xmlns:a16="http://schemas.microsoft.com/office/drawing/2014/main" id="{9ECDE5AB-D378-0C73-F1C5-EB3509D1020F}"/>
              </a:ext>
            </a:extLst>
          </p:cNvPr>
          <p:cNvSpPr txBox="1"/>
          <p:nvPr/>
        </p:nvSpPr>
        <p:spPr>
          <a:xfrm>
            <a:off x="6372200" y="330478"/>
            <a:ext cx="2376264" cy="5447645"/>
          </a:xfrm>
          <a:prstGeom prst="rect">
            <a:avLst/>
          </a:prstGeom>
          <a:noFill/>
        </p:spPr>
        <p:txBody>
          <a:bodyPr wrap="square" rtlCol="0">
            <a:spAutoFit/>
          </a:bodyPr>
          <a:lstStyle/>
          <a:p>
            <a:pPr algn="r">
              <a:lnSpc>
                <a:spcPct val="150000"/>
              </a:lnSpc>
            </a:pPr>
            <a:r>
              <a:rPr lang="en-GB" sz="1400" b="1" dirty="0"/>
              <a:t>4. Ethical Considerations</a:t>
            </a:r>
          </a:p>
          <a:p>
            <a:pPr lvl="0" algn="r">
              <a:lnSpc>
                <a:spcPct val="150000"/>
              </a:lnSpc>
            </a:pPr>
            <a:r>
              <a:rPr lang="en-GB" sz="1400" dirty="0"/>
              <a:t>Autonomy: Respecting patient’s choices regarding treatment.</a:t>
            </a:r>
          </a:p>
          <a:p>
            <a:pPr lvl="0" algn="r">
              <a:lnSpc>
                <a:spcPct val="150000"/>
              </a:lnSpc>
            </a:pPr>
            <a:r>
              <a:rPr lang="en-GB" sz="1400" dirty="0"/>
              <a:t>Beneficence and Non‑Maleficence: Balancing aggressive treatment with quality of life.</a:t>
            </a:r>
          </a:p>
          <a:p>
            <a:pPr lvl="0" algn="r">
              <a:lnSpc>
                <a:spcPct val="150000"/>
              </a:lnSpc>
            </a:pPr>
            <a:r>
              <a:rPr lang="en-GB" sz="1400" dirty="0"/>
              <a:t>Confidentiality: Ensuring privacy in communication.</a:t>
            </a:r>
          </a:p>
          <a:p>
            <a:pPr lvl="0" algn="r">
              <a:lnSpc>
                <a:spcPct val="150000"/>
              </a:lnSpc>
            </a:pPr>
            <a:r>
              <a:rPr lang="en-GB" sz="1400" dirty="0"/>
              <a:t>End‑of‑Life Care: Advance care planning, respecting Do Not Attempt Resuscitation (DNAR) decisions.</a:t>
            </a:r>
          </a:p>
          <a:p>
            <a:endParaRPr lang="en-GB" sz="1200" dirty="0"/>
          </a:p>
        </p:txBody>
      </p:sp>
    </p:spTree>
    <p:extLst>
      <p:ext uri="{BB962C8B-B14F-4D97-AF65-F5344CB8AC3E}">
        <p14:creationId xmlns:p14="http://schemas.microsoft.com/office/powerpoint/2010/main" val="1463432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92075" y="1124744"/>
            <a:ext cx="8229600" cy="3917032"/>
          </a:xfrm>
        </p:spPr>
        <p:txBody>
          <a:bodyPr/>
          <a:lstStyle/>
          <a:p>
            <a:pPr algn="just">
              <a:lnSpc>
                <a:spcPct val="150000"/>
              </a:lnSpc>
            </a:pPr>
            <a:r>
              <a:rPr lang="en-GB" sz="1400" dirty="0">
                <a:latin typeface="Arial" panose="020B0604020202020204" pitchFamily="34" charset="0"/>
                <a:cs typeface="Arial" panose="020B0604020202020204" pitchFamily="34" charset="0"/>
              </a:rPr>
              <a:t>Effective healthcare communication and ethical practice are fundamental to providing high-quality, person-centred care. A </a:t>
            </a:r>
            <a:r>
              <a:rPr lang="en-GB" sz="1400" b="1" dirty="0">
                <a:latin typeface="Arial" panose="020B0604020202020204" pitchFamily="34" charset="0"/>
                <a:cs typeface="Arial" panose="020B0604020202020204" pitchFamily="34" charset="0"/>
              </a:rPr>
              <a:t>patient‑centred approach</a:t>
            </a:r>
            <a:r>
              <a:rPr lang="en-GB" sz="1400" dirty="0">
                <a:latin typeface="Arial" panose="020B0604020202020204" pitchFamily="34" charset="0"/>
                <a:cs typeface="Arial" panose="020B0604020202020204" pitchFamily="34" charset="0"/>
              </a:rPr>
              <a:t> is foundational, involving </a:t>
            </a:r>
            <a:r>
              <a:rPr lang="en-GB" sz="1400" b="1" dirty="0">
                <a:latin typeface="Arial" panose="020B0604020202020204" pitchFamily="34" charset="0"/>
                <a:cs typeface="Arial" panose="020B0604020202020204" pitchFamily="34" charset="0"/>
              </a:rPr>
              <a:t>shared decision‑making</a:t>
            </a:r>
            <a:r>
              <a:rPr lang="en-GB" sz="1400" dirty="0">
                <a:latin typeface="Arial" panose="020B0604020202020204" pitchFamily="34" charset="0"/>
                <a:cs typeface="Arial" panose="020B0604020202020204" pitchFamily="34" charset="0"/>
              </a:rPr>
              <a:t> that prioritises the patient's goals. This requires providing clear explanations of the </a:t>
            </a:r>
            <a:r>
              <a:rPr lang="en-GB" sz="1400" b="1" dirty="0">
                <a:latin typeface="Arial" panose="020B0604020202020204" pitchFamily="34" charset="0"/>
                <a:cs typeface="Arial" panose="020B0604020202020204" pitchFamily="34" charset="0"/>
              </a:rPr>
              <a:t>prognosis, all treatment options, and potential side effects</a:t>
            </a:r>
            <a:r>
              <a:rPr lang="en-GB" sz="1400" dirty="0">
                <a:latin typeface="Arial" panose="020B0604020202020204" pitchFamily="34" charset="0"/>
                <a:cs typeface="Arial" panose="020B0604020202020204" pitchFamily="34" charset="0"/>
              </a:rPr>
              <a:t> in accessible language, which is proven to improve patient understanding, adherence, and satisfaction (Barry and Edgman-Levitan, 2012).</a:t>
            </a:r>
          </a:p>
          <a:p>
            <a:pPr algn="just">
              <a:lnSpc>
                <a:spcPct val="150000"/>
              </a:lnSpc>
            </a:pPr>
            <a:r>
              <a:rPr lang="en-GB" sz="1400" dirty="0">
                <a:latin typeface="Arial" panose="020B0604020202020204" pitchFamily="34" charset="0"/>
                <a:cs typeface="Arial" panose="020B0604020202020204" pitchFamily="34" charset="0"/>
              </a:rPr>
              <a:t>This approach must be underpinned by </a:t>
            </a:r>
            <a:r>
              <a:rPr lang="en-GB" sz="1400" b="1" dirty="0">
                <a:latin typeface="Arial" panose="020B0604020202020204" pitchFamily="34" charset="0"/>
                <a:cs typeface="Arial" panose="020B0604020202020204" pitchFamily="34" charset="0"/>
              </a:rPr>
              <a:t>cultural sensitivity</a:t>
            </a:r>
            <a:r>
              <a:rPr lang="en-GB" sz="1400" dirty="0">
                <a:latin typeface="Arial" panose="020B0604020202020204" pitchFamily="34" charset="0"/>
                <a:cs typeface="Arial" panose="020B0604020202020204" pitchFamily="34" charset="0"/>
              </a:rPr>
              <a:t>, actively respecting the patient's values, beliefs, and preferences. This involves understanding how cultural background influences health perceptions and decision-making to avoid misunderstandings and build trust (Kai et al., 2007). Furthermore, where appropriate, </a:t>
            </a:r>
            <a:r>
              <a:rPr lang="en-GB" sz="1400" b="1" dirty="0">
                <a:latin typeface="Arial" panose="020B0604020202020204" pitchFamily="34" charset="0"/>
                <a:cs typeface="Arial" panose="020B0604020202020204" pitchFamily="34" charset="0"/>
              </a:rPr>
              <a:t>family involvement</a:t>
            </a:r>
            <a:r>
              <a:rPr lang="en-GB" sz="1400" dirty="0">
                <a:latin typeface="Arial" panose="020B0604020202020204" pitchFamily="34" charset="0"/>
                <a:cs typeface="Arial" panose="020B0604020202020204" pitchFamily="34" charset="0"/>
              </a:rPr>
              <a:t> should be encouraged, including them in discussions and providing </a:t>
            </a:r>
            <a:r>
              <a:rPr lang="en-GB" sz="1400" b="1" dirty="0">
                <a:latin typeface="Arial" panose="020B0604020202020204" pitchFamily="34" charset="0"/>
                <a:cs typeface="Arial" panose="020B0604020202020204" pitchFamily="34" charset="0"/>
              </a:rPr>
              <a:t>support for carers</a:t>
            </a:r>
            <a:r>
              <a:rPr lang="en-GB" sz="1400" dirty="0">
                <a:latin typeface="Arial" panose="020B0604020202020204" pitchFamily="34" charset="0"/>
                <a:cs typeface="Arial" panose="020B0604020202020204" pitchFamily="34" charset="0"/>
              </a:rPr>
              <a:t>, which is crucial for holistic care and ensuring a robust support system (NICE, 2021).</a:t>
            </a: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16/12/2025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418309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AABC3B-A6C5-5BDD-082C-7168949F2D15}"/>
              </a:ext>
            </a:extLst>
          </p:cNvPr>
          <p:cNvSpPr>
            <a:spLocks noGrp="1"/>
          </p:cNvSpPr>
          <p:nvPr>
            <p:ph type="dt" sz="half" idx="10"/>
          </p:nvPr>
        </p:nvSpPr>
        <p:spPr/>
        <p:txBody>
          <a:bodyPr/>
          <a:lstStyle/>
          <a:p>
            <a:pPr>
              <a:defRPr/>
            </a:pPr>
            <a:fld id="{D30023C4-5528-489E-A726-D14A340FF59E}" type="datetime1">
              <a:rPr lang="en-GB" altLang="en-US" smtClean="0"/>
              <a:pPr>
                <a:defRPr/>
              </a:pPr>
              <a:t>16/12/2025</a:t>
            </a:fld>
            <a:endParaRPr lang="en-GB" altLang="en-US"/>
          </a:p>
        </p:txBody>
      </p:sp>
      <p:sp>
        <p:nvSpPr>
          <p:cNvPr id="3" name="Slide Number Placeholder 2">
            <a:extLst>
              <a:ext uri="{FF2B5EF4-FFF2-40B4-BE49-F238E27FC236}">
                <a16:creationId xmlns:a16="http://schemas.microsoft.com/office/drawing/2014/main" id="{CDB18350-9E3F-9669-50FE-8B1F4BF3550E}"/>
              </a:ext>
            </a:extLst>
          </p:cNvPr>
          <p:cNvSpPr>
            <a:spLocks noGrp="1"/>
          </p:cNvSpPr>
          <p:nvPr>
            <p:ph type="sldNum" sz="quarter" idx="11"/>
          </p:nvPr>
        </p:nvSpPr>
        <p:spPr/>
        <p:txBody>
          <a:bodyPr/>
          <a:lstStyle/>
          <a:p>
            <a:pPr>
              <a:defRPr/>
            </a:pPr>
            <a:fld id="{AA1819AB-B9DA-41D7-8C91-5DE9528F5AA4}" type="slidenum">
              <a:rPr lang="en-GB" altLang="en-US" smtClean="0"/>
              <a:pPr>
                <a:defRPr/>
              </a:pPr>
              <a:t>10</a:t>
            </a:fld>
            <a:endParaRPr lang="en-GB" altLang="en-US"/>
          </a:p>
        </p:txBody>
      </p:sp>
      <p:sp>
        <p:nvSpPr>
          <p:cNvPr id="4" name="TextBox 3">
            <a:extLst>
              <a:ext uri="{FF2B5EF4-FFF2-40B4-BE49-F238E27FC236}">
                <a16:creationId xmlns:a16="http://schemas.microsoft.com/office/drawing/2014/main" id="{883723DD-28F0-BC6D-308A-3CA56007AB3B}"/>
              </a:ext>
            </a:extLst>
          </p:cNvPr>
          <p:cNvSpPr txBox="1"/>
          <p:nvPr/>
        </p:nvSpPr>
        <p:spPr>
          <a:xfrm>
            <a:off x="152400" y="174263"/>
            <a:ext cx="4419600" cy="3607206"/>
          </a:xfrm>
          <a:prstGeom prst="rect">
            <a:avLst/>
          </a:prstGeom>
          <a:noFill/>
        </p:spPr>
        <p:txBody>
          <a:bodyPr wrap="square" rtlCol="0">
            <a:spAutoFit/>
          </a:bodyPr>
          <a:lstStyle/>
          <a:p>
            <a:pPr algn="just">
              <a:lnSpc>
                <a:spcPct val="150000"/>
              </a:lnSpc>
            </a:pPr>
            <a:r>
              <a:rPr lang="en-GB" sz="1400" dirty="0"/>
              <a:t>These communication strategies are guided by core ethical principles. Autonomy must be respected by upholding the patient's informed choices, even when they differ from clinical recommendations (Beauchamp and Childress, 2019). The principles of beneficence (doing good) and non‑maleficence (avoiding harm) require clinicians to carefully balance aggressive treatment with the preservation of quality of life, avoiding futile or overly burdensome interventions (GMC, 2019). Confidentiality must be strictly maintained to ensure privacy and trust.</a:t>
            </a:r>
          </a:p>
        </p:txBody>
      </p:sp>
      <p:sp>
        <p:nvSpPr>
          <p:cNvPr id="5" name="AutoShape 2" descr="Rising Ethical Considerations Trends: A Critical Analysis">
            <a:extLst>
              <a:ext uri="{FF2B5EF4-FFF2-40B4-BE49-F238E27FC236}">
                <a16:creationId xmlns:a16="http://schemas.microsoft.com/office/drawing/2014/main" id="{3262337B-A950-DE74-4408-CD512209BAF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Rising Ethical Considerations Trends: A Critical Analysis">
            <a:extLst>
              <a:ext uri="{FF2B5EF4-FFF2-40B4-BE49-F238E27FC236}">
                <a16:creationId xmlns:a16="http://schemas.microsoft.com/office/drawing/2014/main" id="{58A88196-3DDB-0FC1-2325-2790FF873A2A}"/>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descr="A group of people wearing medical uniforms&#10;&#10;AI-generated content may be incorrect.">
            <a:extLst>
              <a:ext uri="{FF2B5EF4-FFF2-40B4-BE49-F238E27FC236}">
                <a16:creationId xmlns:a16="http://schemas.microsoft.com/office/drawing/2014/main" id="{874AFDC4-9261-0C30-0293-4EB084B612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24400" y="260647"/>
            <a:ext cx="4171242" cy="2802415"/>
          </a:xfrm>
          <a:prstGeom prst="rect">
            <a:avLst/>
          </a:prstGeom>
        </p:spPr>
      </p:pic>
      <p:sp>
        <p:nvSpPr>
          <p:cNvPr id="13" name="TextBox 12">
            <a:extLst>
              <a:ext uri="{FF2B5EF4-FFF2-40B4-BE49-F238E27FC236}">
                <a16:creationId xmlns:a16="http://schemas.microsoft.com/office/drawing/2014/main" id="{394FD1A4-9833-3B69-C751-0BEC427BE58E}"/>
              </a:ext>
            </a:extLst>
          </p:cNvPr>
          <p:cNvSpPr txBox="1"/>
          <p:nvPr/>
        </p:nvSpPr>
        <p:spPr>
          <a:xfrm>
            <a:off x="152400" y="3794937"/>
            <a:ext cx="8668072" cy="1345048"/>
          </a:xfrm>
          <a:prstGeom prst="rect">
            <a:avLst/>
          </a:prstGeom>
          <a:noFill/>
        </p:spPr>
        <p:txBody>
          <a:bodyPr wrap="square">
            <a:spAutoFit/>
          </a:bodyPr>
          <a:lstStyle/>
          <a:p>
            <a:pPr algn="just">
              <a:lnSpc>
                <a:spcPct val="150000"/>
              </a:lnSpc>
            </a:pPr>
            <a:r>
              <a:rPr lang="en-GB" sz="1400" dirty="0"/>
              <a:t>In serious illness, these considerations extend to end‑of‑life care. Proactive advance care planning allows patients to express their wishes for future care. A key component is respecting documented Do Not Attempt Resuscitation (DNAR) decisions when they align with the patient's best interests, ensuring care remains focused on comfort and dignity (Resuscitation Council UK, 2021). </a:t>
            </a:r>
          </a:p>
        </p:txBody>
      </p:sp>
    </p:spTree>
    <p:extLst>
      <p:ext uri="{BB962C8B-B14F-4D97-AF65-F5344CB8AC3E}">
        <p14:creationId xmlns:p14="http://schemas.microsoft.com/office/powerpoint/2010/main" val="1982226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23528" y="1340768"/>
            <a:ext cx="8363272" cy="4176465"/>
          </a:xfrm>
        </p:spPr>
        <p:txBody>
          <a:bodyPr/>
          <a:lstStyle/>
          <a:p>
            <a:pPr marL="0" indent="0" algn="just">
              <a:lnSpc>
                <a:spcPct val="150000"/>
              </a:lnSpc>
              <a:buNone/>
            </a:pPr>
            <a:r>
              <a:rPr lang="en-GB" sz="1400" b="1" dirty="0">
                <a:latin typeface="Arial" panose="020B0604020202020204" pitchFamily="34" charset="0"/>
                <a:cs typeface="Arial" panose="020B0604020202020204" pitchFamily="34" charset="0"/>
              </a:rPr>
              <a:t>1. Immediate and Aggressive Lifestyle Modification (The Cornerstone of Care)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foundation of Mr. F H's care plan must be a structured, multi-component lifestyle intervention, delivered with urgency and support.</a:t>
            </a:r>
          </a:p>
          <a:p>
            <a:pPr algn="just">
              <a:lnSpc>
                <a:spcPct val="150000"/>
              </a:lnSpc>
            </a:pPr>
            <a:r>
              <a:rPr lang="en-GB" sz="1400" b="1" dirty="0">
                <a:latin typeface="Arial" panose="020B0604020202020204" pitchFamily="34" charset="0"/>
                <a:cs typeface="Arial" panose="020B0604020202020204" pitchFamily="34" charset="0"/>
              </a:rPr>
              <a:t>Smoking Cessation:</a:t>
            </a:r>
            <a:r>
              <a:rPr lang="en-GB" sz="1400" dirty="0">
                <a:latin typeface="Arial" panose="020B0604020202020204" pitchFamily="34" charset="0"/>
                <a:cs typeface="Arial" panose="020B0604020202020204" pitchFamily="34" charset="0"/>
              </a:rPr>
              <a:t> As the highest-priority intervention, he should be referred to a dedicated NHS Stop Smoking Service. Combination therapy (e.g., varenicline or bupropion alongside behavioural support) is recommended due to his high nicotine dependence (NICE, 2021).</a:t>
            </a:r>
          </a:p>
          <a:p>
            <a:pPr algn="just">
              <a:lnSpc>
                <a:spcPct val="150000"/>
              </a:lnSpc>
            </a:pPr>
            <a:r>
              <a:rPr lang="en-GB" sz="1400" b="1" dirty="0">
                <a:latin typeface="Arial" panose="020B0604020202020204" pitchFamily="34" charset="0"/>
                <a:cs typeface="Arial" panose="020B0604020202020204" pitchFamily="34" charset="0"/>
              </a:rPr>
              <a:t>Alcohol Reduction:</a:t>
            </a:r>
            <a:r>
              <a:rPr lang="en-GB" sz="1400" dirty="0">
                <a:latin typeface="Arial" panose="020B0604020202020204" pitchFamily="34" charset="0"/>
                <a:cs typeface="Arial" panose="020B0604020202020204" pitchFamily="34" charset="0"/>
              </a:rPr>
              <a:t> A brief intervention should be conducted to quantify intake (using AUDIT-C) and agree on a reduction plan. Referral to specialist services should be offered if indicated (NICE, 2022a).</a:t>
            </a:r>
          </a:p>
          <a:p>
            <a:pPr algn="just">
              <a:lnSpc>
                <a:spcPct val="150000"/>
              </a:lnSpc>
            </a:pPr>
            <a:r>
              <a:rPr lang="en-GB" sz="1400" b="1" dirty="0">
                <a:latin typeface="Arial" panose="020B0604020202020204" pitchFamily="34" charset="0"/>
                <a:cs typeface="Arial" panose="020B0604020202020204" pitchFamily="34" charset="0"/>
              </a:rPr>
              <a:t>Weight Management and Physical Activity:</a:t>
            </a:r>
            <a:r>
              <a:rPr lang="en-GB" sz="1400" dirty="0">
                <a:latin typeface="Arial" panose="020B0604020202020204" pitchFamily="34" charset="0"/>
                <a:cs typeface="Arial" panose="020B0604020202020204" pitchFamily="34" charset="0"/>
              </a:rPr>
              <a:t> Referral to a structured, evidence-based weight management programme (e.g., NHS Diabetes Prevention Programme) is essential. Goals should include:</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16/12/2025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182AF6-20EE-4650-7FC2-74E8B605D9EE}"/>
              </a:ext>
            </a:extLst>
          </p:cNvPr>
          <p:cNvSpPr>
            <a:spLocks noGrp="1"/>
          </p:cNvSpPr>
          <p:nvPr>
            <p:ph type="dt" sz="half" idx="10"/>
          </p:nvPr>
        </p:nvSpPr>
        <p:spPr/>
        <p:txBody>
          <a:bodyPr/>
          <a:lstStyle/>
          <a:p>
            <a:pPr>
              <a:defRPr/>
            </a:pPr>
            <a:fld id="{D30023C4-5528-489E-A726-D14A340FF59E}" type="datetime1">
              <a:rPr lang="en-GB" altLang="en-US" smtClean="0"/>
              <a:pPr>
                <a:defRPr/>
              </a:pPr>
              <a:t>16/12/2025</a:t>
            </a:fld>
            <a:endParaRPr lang="en-GB" altLang="en-US"/>
          </a:p>
        </p:txBody>
      </p:sp>
      <p:sp>
        <p:nvSpPr>
          <p:cNvPr id="3" name="Slide Number Placeholder 2">
            <a:extLst>
              <a:ext uri="{FF2B5EF4-FFF2-40B4-BE49-F238E27FC236}">
                <a16:creationId xmlns:a16="http://schemas.microsoft.com/office/drawing/2014/main" id="{E790AFCE-2550-6B5C-AFC5-E51C8EE995F8}"/>
              </a:ext>
            </a:extLst>
          </p:cNvPr>
          <p:cNvSpPr>
            <a:spLocks noGrp="1"/>
          </p:cNvSpPr>
          <p:nvPr>
            <p:ph type="sldNum" sz="quarter" idx="11"/>
          </p:nvPr>
        </p:nvSpPr>
        <p:spPr/>
        <p:txBody>
          <a:bodyPr/>
          <a:lstStyle/>
          <a:p>
            <a:pPr>
              <a:defRPr/>
            </a:pPr>
            <a:fld id="{AA1819AB-B9DA-41D7-8C91-5DE9528F5AA4}" type="slidenum">
              <a:rPr lang="en-GB" altLang="en-US" smtClean="0"/>
              <a:pPr>
                <a:defRPr/>
              </a:pPr>
              <a:t>12</a:t>
            </a:fld>
            <a:endParaRPr lang="en-GB" altLang="en-US"/>
          </a:p>
        </p:txBody>
      </p:sp>
      <p:sp>
        <p:nvSpPr>
          <p:cNvPr id="4" name="TextBox 3">
            <a:extLst>
              <a:ext uri="{FF2B5EF4-FFF2-40B4-BE49-F238E27FC236}">
                <a16:creationId xmlns:a16="http://schemas.microsoft.com/office/drawing/2014/main" id="{9FAE247F-6A96-13B7-0135-6221B4E9EFDE}"/>
              </a:ext>
            </a:extLst>
          </p:cNvPr>
          <p:cNvSpPr txBox="1"/>
          <p:nvPr/>
        </p:nvSpPr>
        <p:spPr>
          <a:xfrm>
            <a:off x="457200" y="136525"/>
            <a:ext cx="8075240" cy="5539978"/>
          </a:xfrm>
          <a:prstGeom prst="rect">
            <a:avLst/>
          </a:prstGeom>
          <a:noFill/>
        </p:spPr>
        <p:txBody>
          <a:bodyPr wrap="square" rtlCol="0">
            <a:spAutoFit/>
          </a:bodyPr>
          <a:lstStyle/>
          <a:p>
            <a:pPr algn="just">
              <a:lnSpc>
                <a:spcPct val="150000"/>
              </a:lnSpc>
            </a:pPr>
            <a:r>
              <a:rPr lang="en-GB" sz="1400" b="1" dirty="0"/>
              <a:t>Diet:</a:t>
            </a:r>
            <a:r>
              <a:rPr lang="en-GB" sz="1400" dirty="0"/>
              <a:t> A moderate, sustained calorie deficit (500-600kcal/day), focusing on Mediterranean-style principles (rich in vegetables, whole grains, lean protein, healthy fats) to improve glycaemic and lipid control (</a:t>
            </a:r>
            <a:r>
              <a:rPr lang="en-GB" sz="1400" dirty="0" err="1"/>
              <a:t>Estruch</a:t>
            </a:r>
            <a:r>
              <a:rPr lang="en-GB" sz="1400" dirty="0"/>
              <a:t> et al., 2018).</a:t>
            </a:r>
          </a:p>
          <a:p>
            <a:pPr algn="just">
              <a:lnSpc>
                <a:spcPct val="150000"/>
              </a:lnSpc>
            </a:pPr>
            <a:r>
              <a:rPr lang="en-GB" sz="1400" b="1" dirty="0"/>
              <a:t>Activity:</a:t>
            </a:r>
            <a:r>
              <a:rPr lang="en-GB" sz="1400" dirty="0"/>
              <a:t> Gradual progression to ≥150 minutes of moderate-intensity aerobic activity per week (e.g., brisk walking), plus muscle-strengthening activities on 2+ days, as per UK Chief Medical Officers' guidelines (2019).</a:t>
            </a:r>
          </a:p>
          <a:p>
            <a:pPr>
              <a:lnSpc>
                <a:spcPct val="150000"/>
              </a:lnSpc>
            </a:pPr>
            <a:r>
              <a:rPr lang="en-GB" sz="1400" b="1" dirty="0"/>
              <a:t>2. Intensive Medical Management and Monitoring Schedule</a:t>
            </a:r>
            <a:br>
              <a:rPr lang="en-GB" sz="1400" dirty="0"/>
            </a:br>
            <a:r>
              <a:rPr lang="en-GB" sz="1400" dirty="0"/>
              <a:t>Pharmacological therapy must be optimised in parallel with lifestyle changes, following current guidelines.</a:t>
            </a:r>
          </a:p>
          <a:p>
            <a:pPr algn="just">
              <a:lnSpc>
                <a:spcPct val="150000"/>
              </a:lnSpc>
            </a:pPr>
            <a:r>
              <a:rPr lang="en-GB" sz="1400" b="1" dirty="0"/>
              <a:t>Glycaemic Control (Diabetes):</a:t>
            </a:r>
            <a:endParaRPr lang="en-GB" sz="1400" dirty="0"/>
          </a:p>
          <a:p>
            <a:pPr algn="just">
              <a:lnSpc>
                <a:spcPct val="150000"/>
              </a:lnSpc>
            </a:pPr>
            <a:r>
              <a:rPr lang="en-GB" sz="1400" b="1" dirty="0"/>
              <a:t>Target:</a:t>
            </a:r>
            <a:r>
              <a:rPr lang="en-GB" sz="1400" dirty="0"/>
              <a:t> Individualised HbA1c target, typically ≤48 mmol/mol (≤6.5%) if achievable without harmful hypoglycaemia (NICE, 2022b).</a:t>
            </a:r>
          </a:p>
          <a:p>
            <a:pPr algn="just">
              <a:lnSpc>
                <a:spcPct val="150000"/>
              </a:lnSpc>
            </a:pPr>
            <a:r>
              <a:rPr lang="en-GB" sz="1400" b="1" dirty="0"/>
              <a:t>Pharmacotherapy:</a:t>
            </a:r>
            <a:r>
              <a:rPr lang="en-GB" sz="1400" dirty="0"/>
              <a:t> Given his high cardiovascular risk, first-line therapy should be metformin. Second-line agent should be a drug with proven cardiovascular benefit, such as an SGLT2 inhibitor (e.g., empagliflozin) or a GLP-1 receptor agonist (e.g., dulaglutide), which also support weight loss (Davies et al., 2022).</a:t>
            </a:r>
          </a:p>
          <a:p>
            <a:endParaRPr lang="en-GB" dirty="0"/>
          </a:p>
        </p:txBody>
      </p:sp>
    </p:spTree>
    <p:extLst>
      <p:ext uri="{BB962C8B-B14F-4D97-AF65-F5344CB8AC3E}">
        <p14:creationId xmlns:p14="http://schemas.microsoft.com/office/powerpoint/2010/main" val="1723795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4781F3-0AF4-7626-194A-3D7278EEDCF2}"/>
              </a:ext>
            </a:extLst>
          </p:cNvPr>
          <p:cNvSpPr>
            <a:spLocks noGrp="1"/>
          </p:cNvSpPr>
          <p:nvPr>
            <p:ph type="dt" sz="half" idx="10"/>
          </p:nvPr>
        </p:nvSpPr>
        <p:spPr/>
        <p:txBody>
          <a:bodyPr/>
          <a:lstStyle/>
          <a:p>
            <a:pPr>
              <a:defRPr/>
            </a:pPr>
            <a:fld id="{D30023C4-5528-489E-A726-D14A340FF59E}" type="datetime1">
              <a:rPr lang="en-GB" altLang="en-US" smtClean="0"/>
              <a:pPr>
                <a:defRPr/>
              </a:pPr>
              <a:t>16/12/2025</a:t>
            </a:fld>
            <a:endParaRPr lang="en-GB" altLang="en-US"/>
          </a:p>
        </p:txBody>
      </p:sp>
      <p:sp>
        <p:nvSpPr>
          <p:cNvPr id="3" name="Slide Number Placeholder 2">
            <a:extLst>
              <a:ext uri="{FF2B5EF4-FFF2-40B4-BE49-F238E27FC236}">
                <a16:creationId xmlns:a16="http://schemas.microsoft.com/office/drawing/2014/main" id="{3D8910B4-7847-4E3B-1A2F-1D068A5E5C6D}"/>
              </a:ext>
            </a:extLst>
          </p:cNvPr>
          <p:cNvSpPr>
            <a:spLocks noGrp="1"/>
          </p:cNvSpPr>
          <p:nvPr>
            <p:ph type="sldNum" sz="quarter" idx="11"/>
          </p:nvPr>
        </p:nvSpPr>
        <p:spPr/>
        <p:txBody>
          <a:bodyPr/>
          <a:lstStyle/>
          <a:p>
            <a:pPr>
              <a:defRPr/>
            </a:pPr>
            <a:fld id="{AA1819AB-B9DA-41D7-8C91-5DE9528F5AA4}" type="slidenum">
              <a:rPr lang="en-GB" altLang="en-US" smtClean="0"/>
              <a:pPr>
                <a:defRPr/>
              </a:pPr>
              <a:t>13</a:t>
            </a:fld>
            <a:endParaRPr lang="en-GB" altLang="en-US"/>
          </a:p>
        </p:txBody>
      </p:sp>
      <p:sp>
        <p:nvSpPr>
          <p:cNvPr id="6" name="TextBox 5">
            <a:extLst>
              <a:ext uri="{FF2B5EF4-FFF2-40B4-BE49-F238E27FC236}">
                <a16:creationId xmlns:a16="http://schemas.microsoft.com/office/drawing/2014/main" id="{17A73520-FA88-53F8-9F40-72F4FE0C2765}"/>
              </a:ext>
            </a:extLst>
          </p:cNvPr>
          <p:cNvSpPr txBox="1"/>
          <p:nvPr/>
        </p:nvSpPr>
        <p:spPr>
          <a:xfrm>
            <a:off x="498376" y="260648"/>
            <a:ext cx="8147248" cy="4576702"/>
          </a:xfrm>
          <a:prstGeom prst="rect">
            <a:avLst/>
          </a:prstGeom>
          <a:noFill/>
        </p:spPr>
        <p:txBody>
          <a:bodyPr wrap="square">
            <a:spAutoFit/>
          </a:bodyPr>
          <a:lstStyle/>
          <a:p>
            <a:pPr algn="just">
              <a:lnSpc>
                <a:spcPct val="150000"/>
              </a:lnSpc>
            </a:pPr>
            <a:r>
              <a:rPr lang="en-GB" sz="1400" b="1" dirty="0">
                <a:latin typeface="Arial" panose="020B0604020202020204" pitchFamily="34" charset="0"/>
                <a:cs typeface="Arial" panose="020B0604020202020204" pitchFamily="34" charset="0"/>
              </a:rPr>
              <a:t>Monitoring:</a:t>
            </a:r>
            <a:r>
              <a:rPr lang="en-GB" sz="1400" dirty="0">
                <a:latin typeface="Arial" panose="020B0604020202020204" pitchFamily="34" charset="0"/>
                <a:cs typeface="Arial" panose="020B0604020202020204" pitchFamily="34" charset="0"/>
              </a:rPr>
              <a:t> HbA1c every 3-6 months until stable, then 6-monthly. Annual checks: serum creatinine/eGFR, urine </a:t>
            </a:r>
            <a:r>
              <a:rPr lang="en-GB" sz="1400" dirty="0" err="1">
                <a:latin typeface="Arial" panose="020B0604020202020204" pitchFamily="34" charset="0"/>
                <a:cs typeface="Arial" panose="020B0604020202020204" pitchFamily="34" charset="0"/>
              </a:rPr>
              <a:t>albumin:creatinine</a:t>
            </a:r>
            <a:r>
              <a:rPr lang="en-GB" sz="1400" dirty="0">
                <a:latin typeface="Arial" panose="020B0604020202020204" pitchFamily="34" charset="0"/>
                <a:cs typeface="Arial" panose="020B0604020202020204" pitchFamily="34" charset="0"/>
              </a:rPr>
              <a:t> ratio, foot assessment, retinal screening.</a:t>
            </a:r>
          </a:p>
          <a:p>
            <a:pPr algn="just">
              <a:lnSpc>
                <a:spcPct val="150000"/>
              </a:lnSpc>
            </a:pPr>
            <a:r>
              <a:rPr lang="en-GB" sz="1400" b="1" dirty="0">
                <a:latin typeface="Arial" panose="020B0604020202020204" pitchFamily="34" charset="0"/>
                <a:cs typeface="Arial" panose="020B0604020202020204" pitchFamily="34" charset="0"/>
              </a:rPr>
              <a:t>Blood Pressure Control (Hypertension):</a:t>
            </a:r>
            <a:endParaRPr lang="en-GB" sz="1400" dirty="0"/>
          </a:p>
          <a:p>
            <a:pPr algn="just">
              <a:lnSpc>
                <a:spcPct val="150000"/>
              </a:lnSpc>
            </a:pPr>
            <a:r>
              <a:rPr lang="en-GB" sz="1400" b="1" dirty="0">
                <a:latin typeface="Arial" panose="020B0604020202020204" pitchFamily="34" charset="0"/>
                <a:cs typeface="Arial" panose="020B0604020202020204" pitchFamily="34" charset="0"/>
              </a:rPr>
              <a:t>Target:</a:t>
            </a:r>
            <a:r>
              <a:rPr lang="en-GB" sz="1400" dirty="0">
                <a:latin typeface="Arial" panose="020B0604020202020204" pitchFamily="34" charset="0"/>
                <a:cs typeface="Arial" panose="020B0604020202020204" pitchFamily="34" charset="0"/>
              </a:rPr>
              <a:t> ≤130/80 mmHg, as per NICE guidelines for patients with diabetes (NICE, 2023).</a:t>
            </a:r>
          </a:p>
          <a:p>
            <a:pPr algn="just">
              <a:lnSpc>
                <a:spcPct val="150000"/>
              </a:lnSpc>
            </a:pPr>
            <a:r>
              <a:rPr lang="en-GB" sz="1400" b="1" dirty="0">
                <a:latin typeface="Arial" panose="020B0604020202020204" pitchFamily="34" charset="0"/>
                <a:cs typeface="Arial" panose="020B0604020202020204" pitchFamily="34" charset="0"/>
              </a:rPr>
              <a:t>Pharmacotherapy:</a:t>
            </a:r>
            <a:r>
              <a:rPr lang="en-GB" sz="1400" dirty="0">
                <a:latin typeface="Arial" panose="020B0604020202020204" pitchFamily="34" charset="0"/>
                <a:cs typeface="Arial" panose="020B0604020202020204" pitchFamily="34" charset="0"/>
              </a:rPr>
              <a:t> First-line should be an ACE inhibitor (or ARB if intolerant). This often requires a second agent (e.g., a calcium channel blocker or thiazide-like diuretic) to reach target.</a:t>
            </a:r>
          </a:p>
          <a:p>
            <a:pPr algn="just">
              <a:lnSpc>
                <a:spcPct val="150000"/>
              </a:lnSpc>
            </a:pPr>
            <a:r>
              <a:rPr lang="en-GB" sz="1400" b="1" dirty="0">
                <a:latin typeface="Arial" panose="020B0604020202020204" pitchFamily="34" charset="0"/>
                <a:cs typeface="Arial" panose="020B0604020202020204" pitchFamily="34" charset="0"/>
              </a:rPr>
              <a:t>Monitoring:</a:t>
            </a:r>
            <a:r>
              <a:rPr lang="en-GB" sz="1400" dirty="0">
                <a:latin typeface="Arial" panose="020B0604020202020204" pitchFamily="34" charset="0"/>
                <a:cs typeface="Arial" panose="020B0604020202020204" pitchFamily="34" charset="0"/>
              </a:rPr>
              <a:t> Offer ambulatory or home blood pressure monitoring (HBPM) for accurate assessment. Review 2-4 weekly during titration, then 6-monthly.</a:t>
            </a:r>
          </a:p>
          <a:p>
            <a:pPr algn="just">
              <a:lnSpc>
                <a:spcPct val="150000"/>
              </a:lnSpc>
            </a:pPr>
            <a:r>
              <a:rPr lang="en-GB" sz="1400" b="1" dirty="0">
                <a:latin typeface="Arial" panose="020B0604020202020204" pitchFamily="34" charset="0"/>
                <a:cs typeface="Arial" panose="020B0604020202020204" pitchFamily="34" charset="0"/>
              </a:rPr>
              <a:t>Cardiovascular Risk &amp; Lipid Management:</a:t>
            </a:r>
            <a:endParaRPr lang="en-GB" sz="1400" dirty="0"/>
          </a:p>
          <a:p>
            <a:pPr algn="just">
              <a:lnSpc>
                <a:spcPct val="150000"/>
              </a:lnSpc>
            </a:pPr>
            <a:r>
              <a:rPr lang="en-GB" sz="1400" b="1" dirty="0">
                <a:latin typeface="Arial" panose="020B0604020202020204" pitchFamily="34" charset="0"/>
                <a:cs typeface="Arial" panose="020B0604020202020204" pitchFamily="34" charset="0"/>
              </a:rPr>
              <a:t>Pharmacotherapy:</a:t>
            </a:r>
            <a:r>
              <a:rPr lang="en-GB" sz="1400" dirty="0">
                <a:latin typeface="Arial" panose="020B0604020202020204" pitchFamily="34" charset="0"/>
                <a:cs typeface="Arial" panose="020B0604020202020204" pitchFamily="34" charset="0"/>
              </a:rPr>
              <a:t> Initiate high-intensity statin therapy (e.g., atorvastatin 80mg) immediately. Consider adding ezetimibe if targets not met. His 10-year CVD risk is &gt;20%, warranting secondary prevention-level therapy (NICE, 2023).</a:t>
            </a:r>
          </a:p>
          <a:p>
            <a:pPr algn="just">
              <a:lnSpc>
                <a:spcPct val="150000"/>
              </a:lnSpc>
            </a:pPr>
            <a:r>
              <a:rPr lang="en-GB" sz="1400" b="1" dirty="0">
                <a:latin typeface="Arial" panose="020B0604020202020204" pitchFamily="34" charset="0"/>
                <a:cs typeface="Arial" panose="020B0604020202020204" pitchFamily="34" charset="0"/>
              </a:rPr>
              <a:t>Monitoring:</a:t>
            </a:r>
            <a:r>
              <a:rPr lang="en-GB" sz="1400" dirty="0">
                <a:latin typeface="Arial" panose="020B0604020202020204" pitchFamily="34" charset="0"/>
                <a:cs typeface="Arial" panose="020B0604020202020204" pitchFamily="34" charset="0"/>
              </a:rPr>
              <a:t> Full fasting lipid profile at baseline, 3 months after starting/changing statin, then annually. Aim for &gt;40% reduction in non-HDL cholesterol.</a:t>
            </a:r>
          </a:p>
        </p:txBody>
      </p:sp>
    </p:spTree>
    <p:extLst>
      <p:ext uri="{BB962C8B-B14F-4D97-AF65-F5344CB8AC3E}">
        <p14:creationId xmlns:p14="http://schemas.microsoft.com/office/powerpoint/2010/main" val="3794677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74BFC3-B045-1544-BC7B-F1A1EE766C6A}"/>
              </a:ext>
            </a:extLst>
          </p:cNvPr>
          <p:cNvSpPr>
            <a:spLocks noGrp="1"/>
          </p:cNvSpPr>
          <p:nvPr>
            <p:ph type="dt" sz="half" idx="10"/>
          </p:nvPr>
        </p:nvSpPr>
        <p:spPr/>
        <p:txBody>
          <a:bodyPr/>
          <a:lstStyle/>
          <a:p>
            <a:pPr>
              <a:defRPr/>
            </a:pPr>
            <a:fld id="{D30023C4-5528-489E-A726-D14A340FF59E}" type="datetime1">
              <a:rPr lang="en-GB" altLang="en-US" smtClean="0"/>
              <a:pPr>
                <a:defRPr/>
              </a:pPr>
              <a:t>16/12/2025</a:t>
            </a:fld>
            <a:endParaRPr lang="en-GB" altLang="en-US"/>
          </a:p>
        </p:txBody>
      </p:sp>
      <p:sp>
        <p:nvSpPr>
          <p:cNvPr id="3" name="Slide Number Placeholder 2">
            <a:extLst>
              <a:ext uri="{FF2B5EF4-FFF2-40B4-BE49-F238E27FC236}">
                <a16:creationId xmlns:a16="http://schemas.microsoft.com/office/drawing/2014/main" id="{DE345B4E-11B0-205A-78A6-D2256080919F}"/>
              </a:ext>
            </a:extLst>
          </p:cNvPr>
          <p:cNvSpPr>
            <a:spLocks noGrp="1"/>
          </p:cNvSpPr>
          <p:nvPr>
            <p:ph type="sldNum" sz="quarter" idx="11"/>
          </p:nvPr>
        </p:nvSpPr>
        <p:spPr/>
        <p:txBody>
          <a:bodyPr/>
          <a:lstStyle/>
          <a:p>
            <a:pPr>
              <a:defRPr/>
            </a:pPr>
            <a:fld id="{AA1819AB-B9DA-41D7-8C91-5DE9528F5AA4}" type="slidenum">
              <a:rPr lang="en-GB" altLang="en-US" smtClean="0"/>
              <a:pPr>
                <a:defRPr/>
              </a:pPr>
              <a:t>14</a:t>
            </a:fld>
            <a:endParaRPr lang="en-GB" altLang="en-US"/>
          </a:p>
        </p:txBody>
      </p:sp>
      <p:sp>
        <p:nvSpPr>
          <p:cNvPr id="4" name="TextBox 3">
            <a:extLst>
              <a:ext uri="{FF2B5EF4-FFF2-40B4-BE49-F238E27FC236}">
                <a16:creationId xmlns:a16="http://schemas.microsoft.com/office/drawing/2014/main" id="{3C946519-D34F-8A0E-4103-52AAA59E55F8}"/>
              </a:ext>
            </a:extLst>
          </p:cNvPr>
          <p:cNvSpPr txBox="1"/>
          <p:nvPr/>
        </p:nvSpPr>
        <p:spPr>
          <a:xfrm>
            <a:off x="539552" y="291708"/>
            <a:ext cx="8064896" cy="5478423"/>
          </a:xfrm>
          <a:prstGeom prst="rect">
            <a:avLst/>
          </a:prstGeom>
          <a:noFill/>
        </p:spPr>
        <p:txBody>
          <a:bodyPr wrap="square" rtlCol="0">
            <a:spAutoFit/>
          </a:bodyPr>
          <a:lstStyle/>
          <a:p>
            <a:pPr algn="just">
              <a:lnSpc>
                <a:spcPct val="150000"/>
              </a:lnSpc>
            </a:pPr>
            <a:r>
              <a:rPr lang="en-GB" sz="1400" b="1" dirty="0"/>
              <a:t>Shared Decision-Making:</a:t>
            </a:r>
            <a:r>
              <a:rPr lang="en-GB" sz="1400" dirty="0"/>
              <a:t> Collaboratively set specific, measurable, and achievable lifestyle and treatment goals (e.g., "Reduce alcohol to 14 units per week," "Walk 20 minutes daily").</a:t>
            </a:r>
          </a:p>
          <a:p>
            <a:pPr algn="just">
              <a:lnSpc>
                <a:spcPct val="150000"/>
              </a:lnSpc>
            </a:pPr>
            <a:r>
              <a:rPr lang="en-GB" sz="1400" b="1" dirty="0"/>
              <a:t>Care Coordination:</a:t>
            </a:r>
            <a:r>
              <a:rPr lang="en-GB" sz="1400" dirty="0"/>
              <a:t> Designate a key clinician (likely his GP or practice nurse) to coordinate input from pharmacy, diabetes nurse, smoking cessation advisor, and dietitian. A single, integrated care plan should be used.</a:t>
            </a:r>
          </a:p>
          <a:p>
            <a:pPr algn="just">
              <a:lnSpc>
                <a:spcPct val="150000"/>
              </a:lnSpc>
            </a:pPr>
            <a:r>
              <a:rPr lang="en-GB" sz="1400" b="1" dirty="0"/>
              <a:t>Mental Wellbeing:</a:t>
            </a:r>
            <a:r>
              <a:rPr lang="en-GB" sz="1400" dirty="0"/>
              <a:t> Proactively screen for low mood, anxiety, or signs of burnout, which may underpin his health behaviours. Offer appropriate support or referral.</a:t>
            </a:r>
          </a:p>
          <a:p>
            <a:pPr algn="just">
              <a:lnSpc>
                <a:spcPct val="150000"/>
              </a:lnSpc>
            </a:pPr>
            <a:r>
              <a:rPr lang="en-GB" sz="1400" b="1" dirty="0"/>
              <a:t>5. Any Other Information Relevant to the Care Plan</a:t>
            </a:r>
            <a:endParaRPr lang="en-GB" sz="1400" dirty="0"/>
          </a:p>
          <a:p>
            <a:pPr algn="just">
              <a:lnSpc>
                <a:spcPct val="150000"/>
              </a:lnSpc>
            </a:pPr>
            <a:r>
              <a:rPr lang="en-GB" sz="1400" b="1" dirty="0"/>
              <a:t>Occupational Context:</a:t>
            </a:r>
            <a:r>
              <a:rPr lang="en-GB" sz="1400" dirty="0"/>
              <a:t> His pharmacy expertise can be leveraged as a strength—engage him in reviewing his own medication adherence and understanding pharmacodynamics. However, be mindful of potential over-confidence in medication over lifestyle efficacy.</a:t>
            </a:r>
          </a:p>
          <a:p>
            <a:pPr algn="just">
              <a:lnSpc>
                <a:spcPct val="150000"/>
              </a:lnSpc>
            </a:pPr>
            <a:r>
              <a:rPr lang="en-GB" sz="1400" b="1" dirty="0"/>
              <a:t>Social Support:</a:t>
            </a:r>
            <a:r>
              <a:rPr lang="en-GB" sz="1400" dirty="0"/>
              <a:t> Explore his home environment and social network. Involve family or close contacts in support plans for lifestyle change, with his consent.</a:t>
            </a:r>
          </a:p>
          <a:p>
            <a:pPr algn="just">
              <a:lnSpc>
                <a:spcPct val="150000"/>
              </a:lnSpc>
            </a:pPr>
            <a:r>
              <a:rPr lang="en-GB" sz="1400" b="1" dirty="0"/>
              <a:t>Advance Care Planning:</a:t>
            </a:r>
            <a:r>
              <a:rPr lang="en-GB" sz="1400" dirty="0"/>
              <a:t> Given his age and significant risk profile, it is appropriate to sensitively introduce discussions about future care preferences, including views on escalation of treatment, in the context of a trusting clinical relationship.</a:t>
            </a:r>
          </a:p>
          <a:p>
            <a:endParaRPr lang="en-GB" sz="1400" dirty="0"/>
          </a:p>
        </p:txBody>
      </p:sp>
    </p:spTree>
    <p:extLst>
      <p:ext uri="{BB962C8B-B14F-4D97-AF65-F5344CB8AC3E}">
        <p14:creationId xmlns:p14="http://schemas.microsoft.com/office/powerpoint/2010/main" val="2716405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8864E8-CA12-4D4C-EAA4-90D70D3AA169}"/>
              </a:ext>
            </a:extLst>
          </p:cNvPr>
          <p:cNvSpPr>
            <a:spLocks noGrp="1"/>
          </p:cNvSpPr>
          <p:nvPr>
            <p:ph type="dt" sz="half" idx="10"/>
          </p:nvPr>
        </p:nvSpPr>
        <p:spPr/>
        <p:txBody>
          <a:bodyPr/>
          <a:lstStyle/>
          <a:p>
            <a:pPr>
              <a:defRPr/>
            </a:pPr>
            <a:fld id="{D30023C4-5528-489E-A726-D14A340FF59E}" type="datetime1">
              <a:rPr lang="en-GB" altLang="en-US" smtClean="0"/>
              <a:pPr>
                <a:defRPr/>
              </a:pPr>
              <a:t>16/12/2025</a:t>
            </a:fld>
            <a:endParaRPr lang="en-GB" altLang="en-US"/>
          </a:p>
        </p:txBody>
      </p:sp>
      <p:sp>
        <p:nvSpPr>
          <p:cNvPr id="3" name="Slide Number Placeholder 2">
            <a:extLst>
              <a:ext uri="{FF2B5EF4-FFF2-40B4-BE49-F238E27FC236}">
                <a16:creationId xmlns:a16="http://schemas.microsoft.com/office/drawing/2014/main" id="{D5E2B123-1EC0-722F-F11B-E4F63099A5A5}"/>
              </a:ext>
            </a:extLst>
          </p:cNvPr>
          <p:cNvSpPr>
            <a:spLocks noGrp="1"/>
          </p:cNvSpPr>
          <p:nvPr>
            <p:ph type="sldNum" sz="quarter" idx="11"/>
          </p:nvPr>
        </p:nvSpPr>
        <p:spPr/>
        <p:txBody>
          <a:bodyPr/>
          <a:lstStyle/>
          <a:p>
            <a:pPr>
              <a:defRPr/>
            </a:pPr>
            <a:fld id="{AA1819AB-B9DA-41D7-8C91-5DE9528F5AA4}" type="slidenum">
              <a:rPr lang="en-GB" altLang="en-US" smtClean="0"/>
              <a:pPr>
                <a:defRPr/>
              </a:pPr>
              <a:t>15</a:t>
            </a:fld>
            <a:endParaRPr lang="en-GB" altLang="en-US"/>
          </a:p>
        </p:txBody>
      </p:sp>
      <p:sp>
        <p:nvSpPr>
          <p:cNvPr id="4" name="TextBox 3">
            <a:extLst>
              <a:ext uri="{FF2B5EF4-FFF2-40B4-BE49-F238E27FC236}">
                <a16:creationId xmlns:a16="http://schemas.microsoft.com/office/drawing/2014/main" id="{7526CDA8-C893-CEF1-88C4-0F411A8F5436}"/>
              </a:ext>
            </a:extLst>
          </p:cNvPr>
          <p:cNvSpPr txBox="1"/>
          <p:nvPr/>
        </p:nvSpPr>
        <p:spPr>
          <a:xfrm>
            <a:off x="539552" y="692696"/>
            <a:ext cx="7992888" cy="4524315"/>
          </a:xfrm>
          <a:prstGeom prst="rect">
            <a:avLst/>
          </a:prstGeom>
          <a:noFill/>
        </p:spPr>
        <p:txBody>
          <a:bodyPr wrap="square" rtlCol="0">
            <a:spAutoFit/>
          </a:bodyPr>
          <a:lstStyle/>
          <a:p>
            <a:pPr algn="just">
              <a:lnSpc>
                <a:spcPct val="150000"/>
              </a:lnSpc>
            </a:pPr>
            <a:r>
              <a:rPr lang="en-GB" sz="1400" b="1" dirty="0"/>
              <a:t>3. Proactive Cancer Risk Surveillance and Prevention</a:t>
            </a:r>
            <a:endParaRPr lang="en-GB" sz="1400" dirty="0"/>
          </a:p>
          <a:p>
            <a:pPr algn="just">
              <a:lnSpc>
                <a:spcPct val="150000"/>
              </a:lnSpc>
            </a:pPr>
            <a:r>
              <a:rPr lang="en-GB" sz="1400" b="1" dirty="0"/>
              <a:t>Pancreatic Cancer Risk:</a:t>
            </a:r>
            <a:r>
              <a:rPr lang="en-GB" sz="1400" dirty="0"/>
              <a:t> Document and acknowledge his elevated risk. Clinical vigilance for new-onset symptoms (e.g., jaundice, unexplained weight loss, epigastric/back pain) is paramount. There is no routine screening in the UK, but his profile justifies a low threshold for investigation (Klein, 2021).</a:t>
            </a:r>
          </a:p>
          <a:p>
            <a:pPr algn="just">
              <a:lnSpc>
                <a:spcPct val="150000"/>
              </a:lnSpc>
            </a:pPr>
            <a:r>
              <a:rPr lang="en-GB" sz="1400" b="1" dirty="0"/>
              <a:t>Other Cancers:</a:t>
            </a:r>
            <a:r>
              <a:rPr lang="en-GB" sz="1400" dirty="0"/>
              <a:t> Ensure he is up-to-date with national screening programmes (Bowel Cancer Screening, via FIT). Strongly emphasise the direct link between smoking cessation and reduced risk of lung, bladder, and other cancers.</a:t>
            </a:r>
          </a:p>
          <a:p>
            <a:pPr algn="just">
              <a:lnSpc>
                <a:spcPct val="150000"/>
              </a:lnSpc>
            </a:pPr>
            <a:r>
              <a:rPr lang="en-GB" sz="1400" b="1" dirty="0"/>
              <a:t>4. Holistic Care Planning and Communication</a:t>
            </a:r>
            <a:endParaRPr lang="en-GB" sz="1400" dirty="0"/>
          </a:p>
          <a:p>
            <a:pPr algn="just">
              <a:lnSpc>
                <a:spcPct val="150000"/>
              </a:lnSpc>
            </a:pPr>
            <a:r>
              <a:rPr lang="en-GB" sz="1400" b="1" dirty="0"/>
              <a:t>Person-Centred Approach:</a:t>
            </a:r>
            <a:r>
              <a:rPr lang="en-GB" sz="1400" dirty="0"/>
              <a:t> Acknowledge the "health professional paradox" in consultations. Use a motivational interviewing style to explore ambivalence and build self-efficacy, rather than assuming knowledge will dictate behaviour (Rollnick et al., 2008).</a:t>
            </a:r>
          </a:p>
          <a:p>
            <a:br>
              <a:rPr lang="en-GB" dirty="0"/>
            </a:br>
            <a:endParaRPr lang="en-GB" dirty="0"/>
          </a:p>
        </p:txBody>
      </p:sp>
    </p:spTree>
    <p:extLst>
      <p:ext uri="{BB962C8B-B14F-4D97-AF65-F5344CB8AC3E}">
        <p14:creationId xmlns:p14="http://schemas.microsoft.com/office/powerpoint/2010/main" val="19259170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lgn="just">
              <a:lnSpc>
                <a:spcPct val="150000"/>
              </a:lnSpc>
              <a:buNone/>
            </a:pPr>
            <a:r>
              <a:rPr lang="en-GB" sz="1400" dirty="0">
                <a:latin typeface="Arial" panose="020B0604020202020204" pitchFamily="34" charset="0"/>
                <a:cs typeface="Arial" panose="020B0604020202020204" pitchFamily="34" charset="0"/>
              </a:rPr>
              <a:t>Pancreatic cancer profoundly disrupts both exocrine and endocrine functions of the pancreas, leading to malnutrition, diabetes, and systemic complications. A comprehensive care plan must integrate demographic risk factors, evidence‑based monitoring, multidisciplinary treatment, effective communication, and ethical principles. Following NHS and NICE guidelines ensures that care is safe, patient‑centred, and aligned with best practice.</a:t>
            </a:r>
          </a:p>
          <a:p>
            <a:pPr marL="0" indent="0" algn="just">
              <a:lnSpc>
                <a:spcPct val="150000"/>
              </a:lnSpc>
              <a:buNone/>
            </a:pP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16/12/2025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852" y="-1380"/>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60483" y="1052736"/>
            <a:ext cx="8322612" cy="4979274"/>
          </a:xfrm>
        </p:spPr>
        <p:txBody>
          <a:bodyPr/>
          <a:lstStyle/>
          <a:p>
            <a:pPr marL="0" indent="0" algn="just">
              <a:lnSpc>
                <a:spcPct val="150000"/>
              </a:lnSpc>
              <a:buNone/>
            </a:pPr>
            <a:r>
              <a:rPr lang="en-GB" sz="1200" dirty="0">
                <a:latin typeface="Arial" panose="020B0604020202020204" pitchFamily="34" charset="0"/>
                <a:cs typeface="Arial" panose="020B0604020202020204" pitchFamily="34" charset="0"/>
              </a:rPr>
              <a:t>Barry, M.J. and Edgman-Levitan, S. (2012) 'Shared decision making — the pinnacle of patient-</a:t>
            </a:r>
            <a:r>
              <a:rPr lang="en-GB" sz="1200" dirty="0" err="1">
                <a:latin typeface="Arial" panose="020B0604020202020204" pitchFamily="34" charset="0"/>
                <a:cs typeface="Arial" panose="020B0604020202020204" pitchFamily="34" charset="0"/>
              </a:rPr>
              <a:t>centered</a:t>
            </a:r>
            <a:r>
              <a:rPr lang="en-GB" sz="1200" dirty="0">
                <a:latin typeface="Arial" panose="020B0604020202020204" pitchFamily="34" charset="0"/>
                <a:cs typeface="Arial" panose="020B0604020202020204" pitchFamily="34" charset="0"/>
              </a:rPr>
              <a:t> care', </a:t>
            </a:r>
            <a:r>
              <a:rPr lang="en-GB" sz="1200" i="1" dirty="0">
                <a:latin typeface="Arial" panose="020B0604020202020204" pitchFamily="34" charset="0"/>
                <a:cs typeface="Arial" panose="020B0604020202020204" pitchFamily="34" charset="0"/>
              </a:rPr>
              <a:t>New England Journal of Medicine</a:t>
            </a:r>
            <a:r>
              <a:rPr lang="en-GB" sz="1200" dirty="0">
                <a:latin typeface="Arial" panose="020B0604020202020204" pitchFamily="34" charset="0"/>
                <a:cs typeface="Arial" panose="020B0604020202020204" pitchFamily="34" charset="0"/>
              </a:rPr>
              <a:t>, 366(9), pp. 780-781.</a:t>
            </a:r>
          </a:p>
          <a:p>
            <a:pPr marL="0" indent="0" algn="just">
              <a:lnSpc>
                <a:spcPct val="150000"/>
              </a:lnSpc>
              <a:buNone/>
            </a:pPr>
            <a:r>
              <a:rPr lang="en-GB" sz="1200" dirty="0">
                <a:latin typeface="Arial" panose="020B0604020202020204" pitchFamily="34" charset="0"/>
                <a:cs typeface="Arial" panose="020B0604020202020204" pitchFamily="34" charset="0"/>
              </a:rPr>
              <a:t>Beauchamp, T.L. and Childress, J.F. (2019) </a:t>
            </a:r>
            <a:r>
              <a:rPr lang="en-GB" sz="1200" i="1" dirty="0">
                <a:latin typeface="Arial" panose="020B0604020202020204" pitchFamily="34" charset="0"/>
                <a:cs typeface="Arial" panose="020B0604020202020204" pitchFamily="34" charset="0"/>
              </a:rPr>
              <a:t>Principles of Biomedical Ethics</a:t>
            </a:r>
            <a:r>
              <a:rPr lang="en-GB" sz="1200" dirty="0">
                <a:latin typeface="Arial" panose="020B0604020202020204" pitchFamily="34" charset="0"/>
                <a:cs typeface="Arial" panose="020B0604020202020204" pitchFamily="34" charset="0"/>
              </a:rPr>
              <a:t>. 8th ed. New York: Oxford University Press.</a:t>
            </a:r>
          </a:p>
          <a:p>
            <a:pPr marL="0" indent="0" algn="just">
              <a:lnSpc>
                <a:spcPct val="150000"/>
              </a:lnSpc>
              <a:buNone/>
            </a:pPr>
            <a:r>
              <a:rPr lang="en-GB" sz="1200" dirty="0">
                <a:latin typeface="Arial" panose="020B0604020202020204" pitchFamily="34" charset="0"/>
                <a:cs typeface="Arial" panose="020B0604020202020204" pitchFamily="34" charset="0"/>
              </a:rPr>
              <a:t>Bhimji, S. (2023) </a:t>
            </a:r>
            <a:r>
              <a:rPr lang="en-GB" sz="1200" i="1" dirty="0">
                <a:latin typeface="Arial" panose="020B0604020202020204" pitchFamily="34" charset="0"/>
                <a:cs typeface="Arial" panose="020B0604020202020204" pitchFamily="34" charset="0"/>
              </a:rPr>
              <a:t>Pancreatic Cancer, Courvoisier Sign. The Courvoisier Sign, characteristically seen in pancreatic cancer, is shown on magnetic resonance imaging</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https://www.ncbi.nlm.nih.gov/books/NBK470599/figure/article-35371.image.f1/</a:t>
            </a:r>
            <a:r>
              <a:rPr lang="en-GB" sz="1200" dirty="0">
                <a:latin typeface="Arial" panose="020B0604020202020204" pitchFamily="34" charset="0"/>
                <a:cs typeface="Arial" panose="020B0604020202020204" pitchFamily="34" charset="0"/>
              </a:rPr>
              <a:t> (Accessed: 17 December 2024).</a:t>
            </a:r>
          </a:p>
          <a:p>
            <a:pPr marL="0" indent="0" algn="just">
              <a:lnSpc>
                <a:spcPct val="150000"/>
              </a:lnSpc>
              <a:buNone/>
            </a:pPr>
            <a:r>
              <a:rPr lang="en-GB" sz="1200" dirty="0">
                <a:latin typeface="Arial" panose="020B0604020202020204" pitchFamily="34" charset="0"/>
                <a:cs typeface="Arial" panose="020B0604020202020204" pitchFamily="34" charset="0"/>
              </a:rPr>
              <a:t>Davies, M.J. et al. (2022) 'Management of hyperglycaemia in type 2 diabetes, 2022. A consensus report by the American Diabetes Association (ADA) and the European Association for the Study of Diabetes (EASD)', </a:t>
            </a:r>
            <a:r>
              <a:rPr lang="en-GB" sz="1200" i="1" dirty="0" err="1">
                <a:latin typeface="Arial" panose="020B0604020202020204" pitchFamily="34" charset="0"/>
                <a:cs typeface="Arial" panose="020B0604020202020204" pitchFamily="34" charset="0"/>
              </a:rPr>
              <a:t>Diabetologia</a:t>
            </a:r>
            <a:r>
              <a:rPr lang="en-GB" sz="1200" dirty="0">
                <a:latin typeface="Arial" panose="020B0604020202020204" pitchFamily="34" charset="0"/>
                <a:cs typeface="Arial" panose="020B0604020202020204" pitchFamily="34" charset="0"/>
              </a:rPr>
              <a:t>, 65(12), pp. 1925-1966.</a:t>
            </a:r>
          </a:p>
          <a:p>
            <a:pPr marL="0" indent="0" algn="just">
              <a:lnSpc>
                <a:spcPct val="150000"/>
              </a:lnSpc>
              <a:buNone/>
            </a:pPr>
            <a:r>
              <a:rPr lang="en-GB" sz="1200" dirty="0" err="1">
                <a:latin typeface="Arial" panose="020B0604020202020204" pitchFamily="34" charset="0"/>
                <a:cs typeface="Arial" panose="020B0604020202020204" pitchFamily="34" charset="0"/>
              </a:rPr>
              <a:t>Estruch</a:t>
            </a:r>
            <a:r>
              <a:rPr lang="en-GB" sz="1200" dirty="0">
                <a:latin typeface="Arial" panose="020B0604020202020204" pitchFamily="34" charset="0"/>
                <a:cs typeface="Arial" panose="020B0604020202020204" pitchFamily="34" charset="0"/>
              </a:rPr>
              <a:t>, R. et al. (2018) 'Primary prevention of cardiovascular disease with a Mediterranean diet supplemented with extra-virgin olive oil or nuts', </a:t>
            </a:r>
            <a:r>
              <a:rPr lang="en-GB" sz="1200" i="1" dirty="0">
                <a:latin typeface="Arial" panose="020B0604020202020204" pitchFamily="34" charset="0"/>
                <a:cs typeface="Arial" panose="020B0604020202020204" pitchFamily="34" charset="0"/>
              </a:rPr>
              <a:t>New England Journal of Medicine</a:t>
            </a:r>
            <a:r>
              <a:rPr lang="en-GB" sz="1200" dirty="0">
                <a:latin typeface="Arial" panose="020B0604020202020204" pitchFamily="34" charset="0"/>
                <a:cs typeface="Arial" panose="020B0604020202020204" pitchFamily="34" charset="0"/>
              </a:rPr>
              <a:t>, 378(25), e34.</a:t>
            </a:r>
          </a:p>
          <a:p>
            <a:pPr marL="0" indent="0" algn="just">
              <a:lnSpc>
                <a:spcPct val="150000"/>
              </a:lnSpc>
              <a:buNone/>
            </a:pPr>
            <a:r>
              <a:rPr lang="en-GB" sz="1200" dirty="0">
                <a:latin typeface="Arial" panose="020B0604020202020204" pitchFamily="34" charset="0"/>
                <a:cs typeface="Arial" panose="020B0604020202020204" pitchFamily="34" charset="0"/>
              </a:rPr>
              <a:t>General Medical Council (GMC) (2019) </a:t>
            </a:r>
            <a:r>
              <a:rPr lang="en-GB" sz="1200" i="1" dirty="0">
                <a:latin typeface="Arial" panose="020B0604020202020204" pitchFamily="34" charset="0"/>
                <a:cs typeface="Arial" panose="020B0604020202020204" pitchFamily="34" charset="0"/>
              </a:rPr>
              <a:t>Decision making and consent</a:t>
            </a:r>
            <a:r>
              <a:rPr lang="en-GB" sz="1200" dirty="0">
                <a:latin typeface="Arial" panose="020B0604020202020204" pitchFamily="34" charset="0"/>
                <a:cs typeface="Arial" panose="020B0604020202020204" pitchFamily="34" charset="0"/>
              </a:rPr>
              <a:t>. London: GMC.</a:t>
            </a:r>
          </a:p>
          <a:p>
            <a:pPr marL="0" lvl="0" indent="0" algn="just">
              <a:lnSpc>
                <a:spcPct val="150000"/>
              </a:lnSpc>
              <a:buNone/>
            </a:pPr>
            <a:r>
              <a:rPr lang="en-GB" sz="1200" dirty="0">
                <a:latin typeface="Arial" panose="020B0604020202020204" pitchFamily="34" charset="0"/>
                <a:cs typeface="Arial" panose="020B0604020202020204" pitchFamily="34" charset="0"/>
              </a:rPr>
              <a:t>Hall, J.E. &amp; Guyton, A.C. (2021) </a:t>
            </a:r>
            <a:r>
              <a:rPr lang="en-GB" sz="1200" i="1" dirty="0">
                <a:latin typeface="Arial" panose="020B0604020202020204" pitchFamily="34" charset="0"/>
                <a:cs typeface="Arial" panose="020B0604020202020204" pitchFamily="34" charset="0"/>
              </a:rPr>
              <a:t>Guyton and Hall Textbook of Medical Physiology</a:t>
            </a:r>
            <a:r>
              <a:rPr lang="en-GB" sz="1200" dirty="0">
                <a:latin typeface="Arial" panose="020B0604020202020204" pitchFamily="34" charset="0"/>
                <a:cs typeface="Arial" panose="020B0604020202020204" pitchFamily="34" charset="0"/>
              </a:rPr>
              <a:t>. 14th ed. Philadelphia: Elsevier.</a:t>
            </a:r>
          </a:p>
          <a:p>
            <a:pPr marL="0" lvl="0" indent="0" algn="just">
              <a:lnSpc>
                <a:spcPct val="150000"/>
              </a:lnSpc>
              <a:buNone/>
            </a:pPr>
            <a:r>
              <a:rPr lang="en-GB" sz="1200" dirty="0">
                <a:latin typeface="Arial" panose="020B0604020202020204" pitchFamily="34" charset="0"/>
                <a:cs typeface="Arial" panose="020B0604020202020204" pitchFamily="34" charset="0"/>
              </a:rPr>
              <a:t>Klein, A.P. (2021) 'Pancreatic cancer epidemiology: understanding the role of lifestyle and inherited risk factors', </a:t>
            </a:r>
            <a:r>
              <a:rPr lang="en-GB" sz="1200" i="1" dirty="0">
                <a:latin typeface="Arial" panose="020B0604020202020204" pitchFamily="34" charset="0"/>
                <a:cs typeface="Arial" panose="020B0604020202020204" pitchFamily="34" charset="0"/>
              </a:rPr>
              <a:t>Nature Reviews Gastroenterology &amp; Hepatology</a:t>
            </a:r>
            <a:r>
              <a:rPr lang="en-GB" sz="1200" dirty="0">
                <a:latin typeface="Arial" panose="020B0604020202020204" pitchFamily="34" charset="0"/>
                <a:cs typeface="Arial" panose="020B0604020202020204" pitchFamily="34" charset="0"/>
              </a:rPr>
              <a:t>, 18(7), pp. 493-502.</a:t>
            </a:r>
          </a:p>
          <a:p>
            <a:pPr marL="0" indent="0" algn="just">
              <a:lnSpc>
                <a:spcPct val="150000"/>
              </a:lnSpc>
              <a:buNone/>
            </a:pPr>
            <a:r>
              <a:rPr lang="en-GB" sz="1200" dirty="0">
                <a:latin typeface="Arial" panose="020B0604020202020204" pitchFamily="34" charset="0"/>
                <a:cs typeface="Arial" panose="020B0604020202020204" pitchFamily="34" charset="0"/>
              </a:rPr>
              <a:t>Kai, J. et al. (2007) 'Professional uncertainty and disempowerment responding to ethnic diversity in health care: a qualitative study', </a:t>
            </a:r>
            <a:r>
              <a:rPr lang="en-GB" sz="1200" i="1" dirty="0" err="1">
                <a:latin typeface="Arial" panose="020B0604020202020204" pitchFamily="34" charset="0"/>
                <a:cs typeface="Arial" panose="020B0604020202020204" pitchFamily="34" charset="0"/>
              </a:rPr>
              <a:t>PLoS</a:t>
            </a:r>
            <a:r>
              <a:rPr lang="en-GB" sz="1200" i="1" dirty="0">
                <a:latin typeface="Arial" panose="020B0604020202020204" pitchFamily="34" charset="0"/>
                <a:cs typeface="Arial" panose="020B0604020202020204" pitchFamily="34" charset="0"/>
              </a:rPr>
              <a:t> Medicine</a:t>
            </a:r>
            <a:r>
              <a:rPr lang="en-GB" sz="1200" dirty="0">
                <a:latin typeface="Arial" panose="020B0604020202020204" pitchFamily="34" charset="0"/>
                <a:cs typeface="Arial" panose="020B0604020202020204" pitchFamily="34" charset="0"/>
              </a:rPr>
              <a:t>, 4(11), e323.</a:t>
            </a:r>
          </a:p>
          <a:p>
            <a:pPr marL="0" indent="0" algn="just">
              <a:lnSpc>
                <a:spcPct val="150000"/>
              </a:lnSpc>
              <a:buNone/>
            </a:pPr>
            <a:r>
              <a:rPr lang="en-GB" sz="1200" dirty="0">
                <a:latin typeface="Arial" panose="020B0604020202020204" pitchFamily="34" charset="0"/>
                <a:cs typeface="Arial" panose="020B0604020202020204" pitchFamily="34" charset="0"/>
              </a:rPr>
              <a:t>Klein, A. P. (2021). Pancreatic cancer epidemiology: understanding the role of lifestyle and inherited risk factors. </a:t>
            </a:r>
            <a:r>
              <a:rPr lang="en-GB" sz="1200" i="1" dirty="0">
                <a:latin typeface="Arial" panose="020B0604020202020204" pitchFamily="34" charset="0"/>
                <a:cs typeface="Arial" panose="020B0604020202020204" pitchFamily="34" charset="0"/>
              </a:rPr>
              <a:t>Nature Reviews Gastroenterology &amp; Hepatology, 18</a:t>
            </a:r>
            <a:r>
              <a:rPr lang="en-GB" sz="1200" dirty="0">
                <a:latin typeface="Arial" panose="020B0604020202020204" pitchFamily="34" charset="0"/>
                <a:cs typeface="Arial" panose="020B0604020202020204" pitchFamily="34" charset="0"/>
              </a:rPr>
              <a:t>(7), 493-502.</a:t>
            </a:r>
          </a:p>
          <a:p>
            <a:pPr marL="0" indent="0">
              <a:buNone/>
            </a:pP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02B1A5-6C4E-5800-300C-BF9042721648}"/>
              </a:ext>
            </a:extLst>
          </p:cNvPr>
          <p:cNvSpPr>
            <a:spLocks noGrp="1"/>
          </p:cNvSpPr>
          <p:nvPr>
            <p:ph type="dt" sz="half" idx="10"/>
          </p:nvPr>
        </p:nvSpPr>
        <p:spPr/>
        <p:txBody>
          <a:bodyPr/>
          <a:lstStyle/>
          <a:p>
            <a:pPr>
              <a:defRPr/>
            </a:pPr>
            <a:fld id="{D30023C4-5528-489E-A726-D14A340FF59E}" type="datetime1">
              <a:rPr lang="en-GB" altLang="en-US" smtClean="0"/>
              <a:pPr>
                <a:defRPr/>
              </a:pPr>
              <a:t>16/12/2025</a:t>
            </a:fld>
            <a:endParaRPr lang="en-GB" altLang="en-US"/>
          </a:p>
        </p:txBody>
      </p:sp>
      <p:sp>
        <p:nvSpPr>
          <p:cNvPr id="3" name="Slide Number Placeholder 2">
            <a:extLst>
              <a:ext uri="{FF2B5EF4-FFF2-40B4-BE49-F238E27FC236}">
                <a16:creationId xmlns:a16="http://schemas.microsoft.com/office/drawing/2014/main" id="{44E32577-0928-96F1-DE7D-5F55E6594821}"/>
              </a:ext>
            </a:extLst>
          </p:cNvPr>
          <p:cNvSpPr>
            <a:spLocks noGrp="1"/>
          </p:cNvSpPr>
          <p:nvPr>
            <p:ph type="sldNum" sz="quarter" idx="11"/>
          </p:nvPr>
        </p:nvSpPr>
        <p:spPr/>
        <p:txBody>
          <a:bodyPr/>
          <a:lstStyle/>
          <a:p>
            <a:pPr>
              <a:defRPr/>
            </a:pPr>
            <a:fld id="{AA1819AB-B9DA-41D7-8C91-5DE9528F5AA4}" type="slidenum">
              <a:rPr lang="en-GB" altLang="en-US" smtClean="0"/>
              <a:pPr>
                <a:defRPr/>
              </a:pPr>
              <a:t>18</a:t>
            </a:fld>
            <a:endParaRPr lang="en-GB" altLang="en-US"/>
          </a:p>
        </p:txBody>
      </p:sp>
      <p:sp>
        <p:nvSpPr>
          <p:cNvPr id="4" name="TextBox 3">
            <a:extLst>
              <a:ext uri="{FF2B5EF4-FFF2-40B4-BE49-F238E27FC236}">
                <a16:creationId xmlns:a16="http://schemas.microsoft.com/office/drawing/2014/main" id="{2C69896C-BFB6-217E-CD26-C3589E6FE125}"/>
              </a:ext>
            </a:extLst>
          </p:cNvPr>
          <p:cNvSpPr txBox="1"/>
          <p:nvPr/>
        </p:nvSpPr>
        <p:spPr>
          <a:xfrm>
            <a:off x="395536" y="209790"/>
            <a:ext cx="8352928" cy="5632311"/>
          </a:xfrm>
          <a:prstGeom prst="rect">
            <a:avLst/>
          </a:prstGeom>
          <a:noFill/>
        </p:spPr>
        <p:txBody>
          <a:bodyPr wrap="square" rtlCol="0">
            <a:spAutoFit/>
          </a:bodyPr>
          <a:lstStyle/>
          <a:p>
            <a:pPr marL="0" indent="0" algn="just">
              <a:lnSpc>
                <a:spcPct val="150000"/>
              </a:lnSpc>
              <a:buNone/>
            </a:pPr>
            <a:r>
              <a:rPr lang="en-GB" sz="1200" dirty="0"/>
              <a:t>National Institute for Health and Care Excellence (NICE) (2023) </a:t>
            </a:r>
            <a:r>
              <a:rPr lang="en-GB" sz="1200" i="1" dirty="0"/>
              <a:t>Hypertension in adults: diagnosis and management</a:t>
            </a:r>
            <a:r>
              <a:rPr lang="en-GB" sz="1200" dirty="0"/>
              <a:t> [NG136].</a:t>
            </a:r>
          </a:p>
          <a:p>
            <a:pPr marL="0" indent="0" algn="just">
              <a:lnSpc>
                <a:spcPct val="150000"/>
              </a:lnSpc>
              <a:buNone/>
            </a:pPr>
            <a:r>
              <a:rPr lang="en-GB" sz="1200" dirty="0"/>
              <a:t>National Institute for Health and Care Excellence (NICE). (2022). </a:t>
            </a:r>
            <a:r>
              <a:rPr lang="en-GB" sz="1200" i="1" dirty="0"/>
              <a:t>Type 2 diabetes in adults: management</a:t>
            </a:r>
            <a:r>
              <a:rPr lang="en-GB" sz="1200" dirty="0"/>
              <a:t> [NG28].</a:t>
            </a:r>
          </a:p>
          <a:p>
            <a:pPr algn="just">
              <a:lnSpc>
                <a:spcPct val="150000"/>
              </a:lnSpc>
            </a:pPr>
            <a:r>
              <a:rPr lang="en-GB" sz="1200" dirty="0"/>
              <a:t>National Institute for Health and Care Excellence (NICE) (2021) </a:t>
            </a:r>
            <a:r>
              <a:rPr lang="en-GB" sz="1200" i="1" dirty="0"/>
              <a:t>Tobacco: preventing uptake, promoting quitting and treating dependence</a:t>
            </a:r>
            <a:r>
              <a:rPr lang="en-GB" sz="1200" dirty="0"/>
              <a:t> [NG209].</a:t>
            </a:r>
          </a:p>
          <a:p>
            <a:pPr algn="just">
              <a:lnSpc>
                <a:spcPct val="150000"/>
              </a:lnSpc>
            </a:pPr>
            <a:r>
              <a:rPr lang="en-GB" sz="1200" dirty="0"/>
              <a:t>National Institute for Health and Care Excellence (NICE) (2022a) </a:t>
            </a:r>
            <a:r>
              <a:rPr lang="en-GB" sz="1200" i="1" dirty="0"/>
              <a:t>Alcohol-use disorders: diagnosis and management</a:t>
            </a:r>
            <a:r>
              <a:rPr lang="en-GB" sz="1200" dirty="0"/>
              <a:t> [CG115].</a:t>
            </a:r>
          </a:p>
          <a:p>
            <a:pPr marL="0" indent="0" algn="just">
              <a:lnSpc>
                <a:spcPct val="150000"/>
              </a:lnSpc>
              <a:buNone/>
            </a:pPr>
            <a:r>
              <a:rPr lang="en-GB" sz="1200" dirty="0"/>
              <a:t>National Institute for Health and Care Excellence (NICE) (2021) </a:t>
            </a:r>
            <a:r>
              <a:rPr lang="en-GB" sz="1200" i="1" dirty="0"/>
              <a:t>People's experience in adult social care services: improving the experience of care and support for people using adult social care services</a:t>
            </a:r>
            <a:r>
              <a:rPr lang="en-GB" sz="1200" dirty="0"/>
              <a:t> [NG86].</a:t>
            </a:r>
          </a:p>
          <a:p>
            <a:pPr marL="0" lvl="0" indent="0" algn="just">
              <a:lnSpc>
                <a:spcPct val="150000"/>
              </a:lnSpc>
              <a:buNone/>
            </a:pPr>
            <a:r>
              <a:rPr lang="en-GB" sz="1200" dirty="0"/>
              <a:t>NICE (2018) </a:t>
            </a:r>
            <a:r>
              <a:rPr lang="en-GB" sz="1200" i="1" dirty="0"/>
              <a:t>Pancreatic cancer in adults: diagnosis and management (NG85)</a:t>
            </a:r>
            <a:r>
              <a:rPr lang="en-GB" sz="1200" dirty="0"/>
              <a:t>. Available at: </a:t>
            </a:r>
            <a:r>
              <a:rPr lang="en-GB" sz="1200" u="sng" dirty="0">
                <a:hlinkClick r:id="rId2"/>
              </a:rPr>
              <a:t>https://www.nice.org.uk/guidance/ng85</a:t>
            </a:r>
            <a:r>
              <a:rPr lang="en-GB" sz="1200" u="sng" dirty="0"/>
              <a:t>. </a:t>
            </a:r>
            <a:r>
              <a:rPr lang="en-GB" sz="1200" dirty="0"/>
              <a:t>(Accessed: 14 December 2025)</a:t>
            </a:r>
          </a:p>
          <a:p>
            <a:pPr algn="just">
              <a:lnSpc>
                <a:spcPct val="150000"/>
              </a:lnSpc>
            </a:pPr>
            <a:r>
              <a:rPr lang="en-GB" sz="1200" dirty="0"/>
              <a:t>NICE (2024) </a:t>
            </a:r>
            <a:r>
              <a:rPr lang="en-GB" sz="1200" i="1" dirty="0"/>
              <a:t>Pancreatic cancer topic overview</a:t>
            </a:r>
            <a:r>
              <a:rPr lang="en-GB" sz="1200" dirty="0"/>
              <a:t>. Available at: </a:t>
            </a:r>
            <a:r>
              <a:rPr lang="en-GB" sz="1200" u="sng" dirty="0">
                <a:hlinkClick r:id="rId3"/>
              </a:rPr>
              <a:t>https://www.nice.org.uk/Guidance/Conditions-and-diseases/Cancer/Pancreatic-cancer</a:t>
            </a:r>
            <a:r>
              <a:rPr lang="en-GB" sz="1200" u="sng" dirty="0"/>
              <a:t>. </a:t>
            </a:r>
            <a:r>
              <a:rPr lang="en-GB" sz="1200" dirty="0"/>
              <a:t>(Accessed: 11 December 2025)</a:t>
            </a:r>
          </a:p>
          <a:p>
            <a:pPr algn="just">
              <a:lnSpc>
                <a:spcPct val="150000"/>
              </a:lnSpc>
            </a:pPr>
            <a:r>
              <a:rPr lang="en-GB" sz="1200" dirty="0"/>
              <a:t>Pancreatic Cancer UK (2024) </a:t>
            </a:r>
            <a:r>
              <a:rPr lang="en-GB" sz="1200" i="1" dirty="0"/>
              <a:t>Explaining the NICE guidelines for diagnosing and managing pancreatic cancer</a:t>
            </a:r>
            <a:r>
              <a:rPr lang="en-GB" sz="1200" dirty="0"/>
              <a:t>. Available at: </a:t>
            </a:r>
            <a:r>
              <a:rPr lang="en-GB" sz="1200" u="sng" dirty="0">
                <a:hlinkClick r:id="rId4"/>
              </a:rPr>
              <a:t>https://www.pancreaticcancer.org.uk/support-for-you/your-care/nice-guidelines-for-diagnosing-and-managing-pancreatic-cancer/</a:t>
            </a:r>
            <a:r>
              <a:rPr lang="en-GB" sz="1200" u="sng" dirty="0"/>
              <a:t>. </a:t>
            </a:r>
            <a:r>
              <a:rPr lang="en-GB" sz="1200" dirty="0"/>
              <a:t>(Accessed: 14 December 2025)</a:t>
            </a:r>
          </a:p>
          <a:p>
            <a:pPr algn="just">
              <a:lnSpc>
                <a:spcPct val="150000"/>
              </a:lnSpc>
            </a:pPr>
            <a:r>
              <a:rPr lang="en-GB" sz="1200" dirty="0"/>
              <a:t>NHS (2024) </a:t>
            </a:r>
            <a:r>
              <a:rPr lang="en-GB" sz="1200" i="1" dirty="0"/>
              <a:t>Pancreatic cancer – causes and risk factors</a:t>
            </a:r>
            <a:r>
              <a:rPr lang="en-GB" sz="1200" dirty="0"/>
              <a:t>. Available at: </a:t>
            </a:r>
            <a:r>
              <a:rPr lang="en-GB" sz="1200" u="sng" dirty="0">
                <a:hlinkClick r:id="rId5"/>
              </a:rPr>
              <a:t>https://www.nhs.uk/conditions/pancreatic-cancer</a:t>
            </a:r>
            <a:r>
              <a:rPr lang="en-GB" sz="1200" u="sng" dirty="0"/>
              <a:t>. </a:t>
            </a:r>
            <a:r>
              <a:rPr lang="en-GB" sz="1200" dirty="0"/>
              <a:t>(Accessed: 11 December 2025)</a:t>
            </a:r>
          </a:p>
          <a:p>
            <a:pPr marL="0" lvl="0" indent="0" algn="just">
              <a:lnSpc>
                <a:spcPct val="150000"/>
              </a:lnSpc>
              <a:buNone/>
            </a:pPr>
            <a:r>
              <a:rPr lang="en-GB" sz="1200" dirty="0"/>
              <a:t>NHS. (2024). </a:t>
            </a:r>
            <a:r>
              <a:rPr lang="en-GB" sz="1200" i="1" dirty="0"/>
              <a:t>NHS Health Check: Identifying and managing risk factors</a:t>
            </a:r>
            <a:r>
              <a:rPr lang="en-GB" sz="1200" dirty="0"/>
              <a:t>. NHS England.</a:t>
            </a:r>
          </a:p>
          <a:p>
            <a:endParaRPr lang="en-GB" dirty="0"/>
          </a:p>
        </p:txBody>
      </p:sp>
    </p:spTree>
    <p:extLst>
      <p:ext uri="{BB962C8B-B14F-4D97-AF65-F5344CB8AC3E}">
        <p14:creationId xmlns:p14="http://schemas.microsoft.com/office/powerpoint/2010/main" val="4006106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7E9DD1-CC96-6050-6EF2-9B23CC0CEE6E}"/>
              </a:ext>
            </a:extLst>
          </p:cNvPr>
          <p:cNvSpPr>
            <a:spLocks noGrp="1"/>
          </p:cNvSpPr>
          <p:nvPr>
            <p:ph type="dt" sz="half" idx="10"/>
          </p:nvPr>
        </p:nvSpPr>
        <p:spPr/>
        <p:txBody>
          <a:bodyPr/>
          <a:lstStyle/>
          <a:p>
            <a:pPr>
              <a:defRPr/>
            </a:pPr>
            <a:fld id="{D30023C4-5528-489E-A726-D14A340FF59E}" type="datetime1">
              <a:rPr lang="en-GB" altLang="en-US" smtClean="0"/>
              <a:pPr>
                <a:defRPr/>
              </a:pPr>
              <a:t>16/12/2025</a:t>
            </a:fld>
            <a:endParaRPr lang="en-GB" altLang="en-US"/>
          </a:p>
        </p:txBody>
      </p:sp>
      <p:sp>
        <p:nvSpPr>
          <p:cNvPr id="3" name="Slide Number Placeholder 2">
            <a:extLst>
              <a:ext uri="{FF2B5EF4-FFF2-40B4-BE49-F238E27FC236}">
                <a16:creationId xmlns:a16="http://schemas.microsoft.com/office/drawing/2014/main" id="{AE3AA1E1-5411-4359-A3E5-A0D5CCD815C2}"/>
              </a:ext>
            </a:extLst>
          </p:cNvPr>
          <p:cNvSpPr>
            <a:spLocks noGrp="1"/>
          </p:cNvSpPr>
          <p:nvPr>
            <p:ph type="sldNum" sz="quarter" idx="11"/>
          </p:nvPr>
        </p:nvSpPr>
        <p:spPr/>
        <p:txBody>
          <a:bodyPr/>
          <a:lstStyle/>
          <a:p>
            <a:pPr>
              <a:defRPr/>
            </a:pPr>
            <a:fld id="{AA1819AB-B9DA-41D7-8C91-5DE9528F5AA4}" type="slidenum">
              <a:rPr lang="en-GB" altLang="en-US" smtClean="0"/>
              <a:pPr>
                <a:defRPr/>
              </a:pPr>
              <a:t>19</a:t>
            </a:fld>
            <a:endParaRPr lang="en-GB" altLang="en-US"/>
          </a:p>
        </p:txBody>
      </p:sp>
      <p:sp>
        <p:nvSpPr>
          <p:cNvPr id="4" name="TextBox 3">
            <a:extLst>
              <a:ext uri="{FF2B5EF4-FFF2-40B4-BE49-F238E27FC236}">
                <a16:creationId xmlns:a16="http://schemas.microsoft.com/office/drawing/2014/main" id="{8FB4A0F7-3104-CB3D-FBFA-575E762E7AC1}"/>
              </a:ext>
            </a:extLst>
          </p:cNvPr>
          <p:cNvSpPr txBox="1"/>
          <p:nvPr/>
        </p:nvSpPr>
        <p:spPr>
          <a:xfrm>
            <a:off x="394188" y="260648"/>
            <a:ext cx="8291264" cy="3693319"/>
          </a:xfrm>
          <a:prstGeom prst="rect">
            <a:avLst/>
          </a:prstGeom>
          <a:noFill/>
        </p:spPr>
        <p:txBody>
          <a:bodyPr wrap="square" rtlCol="0">
            <a:spAutoFit/>
          </a:bodyPr>
          <a:lstStyle/>
          <a:p>
            <a:pPr algn="just">
              <a:lnSpc>
                <a:spcPct val="150000"/>
              </a:lnSpc>
            </a:pPr>
            <a:r>
              <a:rPr lang="en-GB" sz="1200" dirty="0"/>
              <a:t>Resuscitation Council UK (2021) </a:t>
            </a:r>
            <a:r>
              <a:rPr lang="en-GB" sz="1200" i="1" dirty="0"/>
              <a:t>Decisions relating to cardiopulmonary resuscitation</a:t>
            </a:r>
            <a:r>
              <a:rPr lang="en-GB" sz="1200" dirty="0"/>
              <a:t>. London: Resuscitation Council UK.</a:t>
            </a:r>
          </a:p>
          <a:p>
            <a:pPr algn="just">
              <a:lnSpc>
                <a:spcPct val="150000"/>
              </a:lnSpc>
            </a:pPr>
            <a:r>
              <a:rPr lang="en-GB" sz="1200" dirty="0"/>
              <a:t>Rollnick, S., Miller, W.R. and Butler, C.C. (2008) </a:t>
            </a:r>
            <a:r>
              <a:rPr lang="en-GB" sz="1200" i="1" dirty="0"/>
              <a:t>Motivational Interviewing in Health Care: Helping Patients Change </a:t>
            </a:r>
            <a:r>
              <a:rPr lang="en-GB" sz="1200" i="1" dirty="0" err="1"/>
              <a:t>Behavior</a:t>
            </a:r>
            <a:r>
              <a:rPr lang="en-GB" sz="1200" dirty="0"/>
              <a:t>. New York: Guilford Press.</a:t>
            </a:r>
          </a:p>
          <a:p>
            <a:pPr algn="just">
              <a:lnSpc>
                <a:spcPct val="150000"/>
              </a:lnSpc>
            </a:pPr>
            <a:r>
              <a:rPr lang="en-GB" sz="1200" dirty="0"/>
              <a:t>Sherwood, L. (2016) </a:t>
            </a:r>
            <a:r>
              <a:rPr lang="en-GB" sz="1200" i="1" dirty="0"/>
              <a:t>Human Physiology: From Cells to Systems</a:t>
            </a:r>
            <a:r>
              <a:rPr lang="en-GB" sz="1200" dirty="0"/>
              <a:t>. 9th ed. Boston: Cengage Learning.</a:t>
            </a:r>
          </a:p>
          <a:p>
            <a:pPr algn="just">
              <a:lnSpc>
                <a:spcPct val="150000"/>
              </a:lnSpc>
            </a:pPr>
            <a:r>
              <a:rPr lang="en-GB" sz="1200" dirty="0"/>
              <a:t>UK Chief Medical Officers (2019) </a:t>
            </a:r>
            <a:r>
              <a:rPr lang="en-GB" sz="1200" i="1" dirty="0"/>
              <a:t>UK Chief Medical Officers' Physical Activity Guidelines</a:t>
            </a:r>
            <a:r>
              <a:rPr lang="en-GB" sz="1200" dirty="0"/>
              <a:t>. London: Department of Health and Social Care.</a:t>
            </a:r>
          </a:p>
          <a:p>
            <a:pPr algn="just">
              <a:lnSpc>
                <a:spcPct val="150000"/>
              </a:lnSpc>
            </a:pPr>
            <a:r>
              <a:rPr lang="en-GB" sz="1200" dirty="0"/>
              <a:t>Vincent, A., Herman, J., </a:t>
            </a:r>
            <a:r>
              <a:rPr lang="en-GB" sz="1200" dirty="0" err="1"/>
              <a:t>Schulick</a:t>
            </a:r>
            <a:r>
              <a:rPr lang="en-GB" sz="1200" dirty="0"/>
              <a:t>, R., </a:t>
            </a:r>
            <a:r>
              <a:rPr lang="en-GB" sz="1200" dirty="0" err="1"/>
              <a:t>Hruban</a:t>
            </a:r>
            <a:r>
              <a:rPr lang="en-GB" sz="1200" dirty="0"/>
              <a:t>, R.H. &amp; Goggins, M. (2011) ‘Pancreatic cancer’, </a:t>
            </a:r>
            <a:r>
              <a:rPr lang="en-GB" sz="1200" i="1" dirty="0"/>
              <a:t>The Lancet</a:t>
            </a:r>
            <a:r>
              <a:rPr lang="en-GB" sz="1200" dirty="0"/>
              <a:t>, 378(9791), pp. 607–620.</a:t>
            </a:r>
          </a:p>
          <a:p>
            <a:pPr algn="just">
              <a:lnSpc>
                <a:spcPct val="150000"/>
              </a:lnSpc>
            </a:pPr>
            <a:r>
              <a:rPr lang="en-GB" sz="1200" dirty="0"/>
              <a:t>World Health Organization (2000). </a:t>
            </a:r>
            <a:r>
              <a:rPr lang="en-GB" sz="1200" i="1" dirty="0"/>
              <a:t>Obesity: preventing and managing the global epidemic : report of a WHO consultation.</a:t>
            </a:r>
            <a:r>
              <a:rPr lang="en-GB" sz="1200" dirty="0"/>
              <a:t> Geneva: World Health Organization..</a:t>
            </a:r>
          </a:p>
          <a:p>
            <a:pPr algn="just">
              <a:lnSpc>
                <a:spcPct val="150000"/>
              </a:lnSpc>
            </a:pPr>
            <a:endParaRPr lang="en-GB" sz="1200" dirty="0"/>
          </a:p>
          <a:p>
            <a:endParaRPr lang="en-GB" sz="1200" dirty="0"/>
          </a:p>
          <a:p>
            <a:br>
              <a:rPr lang="en-GB" sz="1200" dirty="0"/>
            </a:br>
            <a:endParaRPr lang="en-GB" sz="1200" dirty="0"/>
          </a:p>
        </p:txBody>
      </p:sp>
    </p:spTree>
    <p:extLst>
      <p:ext uri="{BB962C8B-B14F-4D97-AF65-F5344CB8AC3E}">
        <p14:creationId xmlns:p14="http://schemas.microsoft.com/office/powerpoint/2010/main" val="12817786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b6b4bdf9efda73e494027cb77051d55d">
  <xsd:schema xmlns:xsd="http://www.w3.org/2001/XMLSchema" xmlns:xs="http://www.w3.org/2001/XMLSchema" xmlns:p="http://schemas.microsoft.com/office/2006/metadata/properties" xmlns:ns3="bf244c3e-e0b4-4871-bb4e-fd032a14544d" targetNamespace="http://schemas.microsoft.com/office/2006/metadata/properties" ma:root="true" ma:fieldsID="1a9f4826b4d5161ff4200e3f719eee0e"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D567C411-738F-410F-BA98-6D78FF0C362C}">
  <ds:schemaRefs>
    <ds:schemaRef ds:uri="http://schemas.microsoft.com/sharepoint/v3/contenttype/forms"/>
  </ds:schemaRefs>
</ds:datastoreItem>
</file>

<file path=customXml/itemProps2.xml><?xml version="1.0" encoding="utf-8"?>
<ds:datastoreItem xmlns:ds="http://schemas.openxmlformats.org/officeDocument/2006/customXml" ds:itemID="{B60B4F48-2B19-4761-8053-D9A88394D5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5130DF7-38D7-409C-AD03-694B774E1C35}">
  <ds:schemaRefs>
    <ds:schemaRef ds:uri="http://schemas.microsoft.com/office/2006/metadata/properties"/>
    <ds:schemaRef ds:uri="http://purl.org/dc/terms/"/>
    <ds:schemaRef ds:uri="http://purl.org/dc/elements/1.1/"/>
    <ds:schemaRef ds:uri="http://schemas.microsoft.com/office/2006/documentManagement/types"/>
    <ds:schemaRef ds:uri="bf244c3e-e0b4-4871-bb4e-fd032a14544d"/>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PPT template</Template>
  <TotalTime>6777</TotalTime>
  <Words>3258</Words>
  <Application>Microsoft Office PowerPoint</Application>
  <PresentationFormat>On-screen Show (4:3)</PresentationFormat>
  <Paragraphs>171</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Myriad Pro</vt:lpstr>
      <vt:lpstr>Verdana</vt:lpstr>
      <vt:lpstr>Wingdings</vt:lpstr>
      <vt:lpstr>20140311PresentationUWTSDTemplate</vt:lpstr>
      <vt:lpstr>PowerPoint Presentation</vt:lpstr>
      <vt:lpstr>Introduction</vt:lpstr>
      <vt:lpstr>Case Study</vt:lpstr>
      <vt:lpstr>Anatomy and Physiology of the Pancreas</vt:lpstr>
      <vt:lpstr>Pathophysiology of Pancreatic Cancer </vt:lpstr>
      <vt:lpstr>Patient Lifestyle</vt:lpstr>
      <vt:lpstr>Care Plan</vt:lpstr>
      <vt:lpstr>PowerPoint Presentation</vt:lpstr>
      <vt:lpstr>Care Plan</vt:lpstr>
      <vt:lpstr>PowerPoint Presentation</vt:lpstr>
      <vt:lpstr>Recommendations</vt:lpstr>
      <vt:lpstr>PowerPoint Presentation</vt:lpstr>
      <vt:lpstr>PowerPoint Presentation</vt:lpstr>
      <vt:lpstr>PowerPoint Presentation</vt:lpstr>
      <vt:lpstr>PowerPoint Presentation</vt:lpstr>
      <vt:lpstr>Conclusion</vt:lpstr>
      <vt:lpstr>References</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Lourdes Fabre</cp:lastModifiedBy>
  <cp:revision>228</cp:revision>
  <cp:lastPrinted>2018-07-09T15:27:01Z</cp:lastPrinted>
  <dcterms:created xsi:type="dcterms:W3CDTF">2002-10-07T19:43:58Z</dcterms:created>
  <dcterms:modified xsi:type="dcterms:W3CDTF">2025-12-17T00:13:29Z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