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1" r:id="rId6"/>
    <p:sldId id="262" r:id="rId7"/>
    <p:sldId id="263" r:id="rId8"/>
    <p:sldId id="264" r:id="rId9"/>
    <p:sldId id="266" r:id="rId10"/>
    <p:sldId id="267" r:id="rId11"/>
    <p:sldId id="268" r:id="rId12"/>
    <p:sldId id="269" r:id="rId13"/>
    <p:sldId id="270" r:id="rId14"/>
    <p:sldId id="271" r:id="rId15"/>
    <p:sldId id="265"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73"/>
    <p:restoredTop sz="94624"/>
  </p:normalViewPr>
  <p:slideViewPr>
    <p:cSldViewPr snapToGrid="0" snapToObjects="1">
      <p:cViewPr>
        <p:scale>
          <a:sx n="89" d="100"/>
          <a:sy n="89" d="100"/>
        </p:scale>
        <p:origin x="100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73D658-AAE5-B844-94E6-84F410824E6C}" type="datetimeFigureOut">
              <a:rPr lang="en-US" smtClean="0"/>
              <a:t>1/17/18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87F906-4B91-3546-A293-50FF5B3480A9}" type="slidenum">
              <a:rPr lang="en-US" smtClean="0"/>
              <a:t>‹#›</a:t>
            </a:fld>
            <a:endParaRPr lang="en-US"/>
          </a:p>
        </p:txBody>
      </p:sp>
    </p:spTree>
    <p:extLst>
      <p:ext uri="{BB962C8B-B14F-4D97-AF65-F5344CB8AC3E}">
        <p14:creationId xmlns:p14="http://schemas.microsoft.com/office/powerpoint/2010/main" val="576566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87F906-4B91-3546-A293-50FF5B3480A9}" type="slidenum">
              <a:rPr lang="en-US" smtClean="0"/>
              <a:t>7</a:t>
            </a:fld>
            <a:endParaRPr lang="en-US"/>
          </a:p>
        </p:txBody>
      </p:sp>
    </p:spTree>
    <p:extLst>
      <p:ext uri="{BB962C8B-B14F-4D97-AF65-F5344CB8AC3E}">
        <p14:creationId xmlns:p14="http://schemas.microsoft.com/office/powerpoint/2010/main" val="908815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1/17/18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1/17/18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1/17/18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1/17/18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500" y="485775"/>
            <a:ext cx="9386888" cy="3170099"/>
          </a:xfrm>
          <a:prstGeom prst="rect">
            <a:avLst/>
          </a:prstGeom>
          <a:noFill/>
        </p:spPr>
        <p:txBody>
          <a:bodyPr wrap="square" rtlCol="0">
            <a:spAutoFit/>
          </a:bodyPr>
          <a:lstStyle/>
          <a:p>
            <a:r>
              <a:rPr lang="en-US" sz="4000" dirty="0" smtClean="0">
                <a:latin typeface="+mj-lt"/>
                <a:ea typeface="Times New Roman" charset="0"/>
                <a:cs typeface="Times New Roman" charset="0"/>
              </a:rPr>
              <a:t>Student Number- 1500740			</a:t>
            </a:r>
          </a:p>
          <a:p>
            <a:endParaRPr lang="en-US" sz="4000" dirty="0" smtClean="0">
              <a:latin typeface="+mj-lt"/>
              <a:ea typeface="Times New Roman" charset="0"/>
              <a:cs typeface="Times New Roman" charset="0"/>
            </a:endParaRPr>
          </a:p>
          <a:p>
            <a:r>
              <a:rPr lang="en-US" sz="4000" dirty="0" smtClean="0">
                <a:latin typeface="+mj-lt"/>
                <a:ea typeface="Times New Roman" charset="0"/>
                <a:cs typeface="Times New Roman" charset="0"/>
              </a:rPr>
              <a:t>Module Code- </a:t>
            </a:r>
            <a:r>
              <a:rPr lang="en-GB" sz="4000" dirty="0"/>
              <a:t>ECSS6002</a:t>
            </a:r>
            <a:r>
              <a:rPr lang="en-US" sz="4000" dirty="0"/>
              <a:t> </a:t>
            </a:r>
            <a:endParaRPr lang="en-US" sz="4000" dirty="0" smtClean="0">
              <a:latin typeface="+mj-lt"/>
              <a:ea typeface="Times New Roman" charset="0"/>
              <a:cs typeface="Times New Roman" charset="0"/>
            </a:endParaRPr>
          </a:p>
          <a:p>
            <a:endParaRPr lang="en-US" sz="4000" dirty="0">
              <a:latin typeface="+mj-lt"/>
              <a:ea typeface="Times New Roman" charset="0"/>
              <a:cs typeface="Times New Roman" charset="0"/>
            </a:endParaRPr>
          </a:p>
          <a:p>
            <a:r>
              <a:rPr lang="en-US" sz="4000" dirty="0" smtClean="0">
                <a:latin typeface="+mj-lt"/>
                <a:ea typeface="Times New Roman" charset="0"/>
                <a:cs typeface="Times New Roman" charset="0"/>
              </a:rPr>
              <a:t>Assignment 2</a:t>
            </a:r>
            <a:endParaRPr lang="en-US" sz="4000" dirty="0">
              <a:latin typeface="+mj-lt"/>
              <a:ea typeface="Times New Roman" charset="0"/>
              <a:cs typeface="Times New Roman" charset="0"/>
            </a:endParaRPr>
          </a:p>
        </p:txBody>
      </p:sp>
    </p:spTree>
    <p:extLst>
      <p:ext uri="{BB962C8B-B14F-4D97-AF65-F5344CB8AC3E}">
        <p14:creationId xmlns:p14="http://schemas.microsoft.com/office/powerpoint/2010/main" val="136831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8675" y="914400"/>
            <a:ext cx="10144125" cy="3170099"/>
          </a:xfrm>
          <a:prstGeom prst="rect">
            <a:avLst/>
          </a:prstGeom>
          <a:noFill/>
        </p:spPr>
        <p:txBody>
          <a:bodyPr wrap="square" rtlCol="0">
            <a:spAutoFit/>
          </a:bodyPr>
          <a:lstStyle/>
          <a:p>
            <a:r>
              <a:rPr lang="en-GB" sz="4000" b="1" i="1" dirty="0">
                <a:latin typeface="Times New Roman" charset="0"/>
                <a:ea typeface="Times New Roman" charset="0"/>
                <a:cs typeface="Times New Roman" charset="0"/>
              </a:rPr>
              <a:t>Demonstrate your engagement with current political events, legislation and manifesto from a Wales, UK and World perspective. Students should draw upon a diverse range of information accessible sources.</a:t>
            </a:r>
            <a:r>
              <a:rPr lang="en-US" sz="4000" dirty="0">
                <a:latin typeface="Times New Roman" charset="0"/>
                <a:ea typeface="Times New Roman" charset="0"/>
                <a:cs typeface="Times New Roman" charset="0"/>
              </a:rPr>
              <a:t> </a:t>
            </a:r>
          </a:p>
        </p:txBody>
      </p:sp>
    </p:spTree>
    <p:extLst>
      <p:ext uri="{BB962C8B-B14F-4D97-AF65-F5344CB8AC3E}">
        <p14:creationId xmlns:p14="http://schemas.microsoft.com/office/powerpoint/2010/main" val="886562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7188" y="1214439"/>
            <a:ext cx="10244138" cy="2585323"/>
          </a:xfrm>
          <a:prstGeom prst="rect">
            <a:avLst/>
          </a:prstGeom>
          <a:noFill/>
        </p:spPr>
        <p:txBody>
          <a:bodyPr wrap="square" rtlCol="0">
            <a:spAutoFit/>
          </a:bodyPr>
          <a:lstStyle/>
          <a:p>
            <a:pPr marL="285750" indent="-285750">
              <a:buFont typeface="Arial" charset="0"/>
              <a:buChar char="•"/>
            </a:pPr>
            <a:r>
              <a:rPr lang="en-US" dirty="0" smtClean="0">
                <a:ea typeface="Abadi MT Condensed Extra Bold" charset="0"/>
                <a:cs typeface="Abadi MT Condensed Extra Bold" charset="0"/>
              </a:rPr>
              <a:t>Discussing a chosen current political event – ‘Brexit’</a:t>
            </a:r>
          </a:p>
          <a:p>
            <a:pPr marL="285750" indent="-285750">
              <a:buFont typeface="Arial" charset="0"/>
              <a:buChar char="•"/>
            </a:pPr>
            <a:r>
              <a:rPr lang="en-US" dirty="0" smtClean="0">
                <a:ea typeface="Abadi MT Condensed Extra Bold" charset="0"/>
                <a:cs typeface="Abadi MT Condensed Extra Bold" charset="0"/>
              </a:rPr>
              <a:t>Giving an Understanding of the word ‘Brexit’</a:t>
            </a:r>
          </a:p>
          <a:p>
            <a:pPr marL="285750" indent="-285750">
              <a:buFont typeface="Arial" charset="0"/>
              <a:buChar char="•"/>
            </a:pPr>
            <a:r>
              <a:rPr lang="en-US" dirty="0" smtClean="0">
                <a:ea typeface="Abadi MT Condensed Extra Bold" charset="0"/>
                <a:cs typeface="Abadi MT Condensed Extra Bold" charset="0"/>
              </a:rPr>
              <a:t>Focusing on Brexit in Wales and the UK</a:t>
            </a:r>
          </a:p>
          <a:p>
            <a:pPr marL="285750" indent="-285750">
              <a:buFont typeface="Arial" charset="0"/>
              <a:buChar char="•"/>
            </a:pPr>
            <a:r>
              <a:rPr lang="en-US" dirty="0">
                <a:ea typeface="Abadi MT Condensed Extra Bold" charset="0"/>
                <a:cs typeface="Abadi MT Condensed Extra Bold" charset="0"/>
              </a:rPr>
              <a:t>Looking at the Parties and their Manifestos</a:t>
            </a:r>
          </a:p>
          <a:p>
            <a:pPr marL="285750" indent="-285750">
              <a:buFont typeface="Arial" charset="0"/>
              <a:buChar char="•"/>
            </a:pPr>
            <a:r>
              <a:rPr lang="en-US" dirty="0" smtClean="0">
                <a:ea typeface="Abadi MT Condensed Extra Bold" charset="0"/>
                <a:cs typeface="Abadi MT Condensed Extra Bold" charset="0"/>
              </a:rPr>
              <a:t>A world perspective</a:t>
            </a:r>
          </a:p>
          <a:p>
            <a:pPr marL="285750" indent="-285750">
              <a:buFont typeface="Arial" charset="0"/>
              <a:buChar char="•"/>
            </a:pPr>
            <a:r>
              <a:rPr lang="en-US" dirty="0" smtClean="0">
                <a:ea typeface="Abadi MT Condensed Extra Bold" charset="0"/>
                <a:cs typeface="Abadi MT Condensed Extra Bold" charset="0"/>
              </a:rPr>
              <a:t>Groups at risk of exclusion</a:t>
            </a:r>
          </a:p>
          <a:p>
            <a:pPr marL="285750" indent="-285750">
              <a:buFont typeface="Arial" charset="0"/>
              <a:buChar char="•"/>
            </a:pPr>
            <a:r>
              <a:rPr lang="en-US" dirty="0" smtClean="0">
                <a:ea typeface="Abadi MT Condensed Extra Bold" charset="0"/>
                <a:cs typeface="Abadi MT Condensed Extra Bold" charset="0"/>
              </a:rPr>
              <a:t>A post ‘truth’ world</a:t>
            </a:r>
          </a:p>
          <a:p>
            <a:pPr marL="285750" indent="-285750">
              <a:buFont typeface="Arial" charset="0"/>
              <a:buChar char="•"/>
            </a:pPr>
            <a:endParaRPr lang="en-US" dirty="0" smtClean="0">
              <a:latin typeface="Times New Roman" charset="0"/>
              <a:ea typeface="Times New Roman" charset="0"/>
              <a:cs typeface="Times New Roman" charset="0"/>
            </a:endParaRPr>
          </a:p>
          <a:p>
            <a:pPr marL="285750" indent="-285750">
              <a:buFont typeface="Arial" charset="0"/>
              <a:buChar char="•"/>
            </a:pPr>
            <a:endParaRPr lang="en-US" dirty="0">
              <a:latin typeface="Times New Roman" charset="0"/>
              <a:ea typeface="Times New Roman" charset="0"/>
              <a:cs typeface="Times New Roman" charset="0"/>
            </a:endParaRPr>
          </a:p>
        </p:txBody>
      </p:sp>
      <p:sp>
        <p:nvSpPr>
          <p:cNvPr id="4" name="TextBox 3"/>
          <p:cNvSpPr txBox="1"/>
          <p:nvPr/>
        </p:nvSpPr>
        <p:spPr>
          <a:xfrm>
            <a:off x="257175" y="314325"/>
            <a:ext cx="7415213" cy="369332"/>
          </a:xfrm>
          <a:prstGeom prst="rect">
            <a:avLst/>
          </a:prstGeom>
          <a:noFill/>
        </p:spPr>
        <p:txBody>
          <a:bodyPr wrap="square" rtlCol="0">
            <a:spAutoFit/>
          </a:bodyPr>
          <a:lstStyle/>
          <a:p>
            <a:r>
              <a:rPr lang="en-US" dirty="0" smtClean="0"/>
              <a:t>During this presentation, it will focus on; </a:t>
            </a:r>
            <a:endParaRPr lang="en-US" dirty="0"/>
          </a:p>
        </p:txBody>
      </p:sp>
    </p:spTree>
    <p:extLst>
      <p:ext uri="{BB962C8B-B14F-4D97-AF65-F5344CB8AC3E}">
        <p14:creationId xmlns:p14="http://schemas.microsoft.com/office/powerpoint/2010/main" val="1207419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1256" y="238421"/>
            <a:ext cx="7943644" cy="923330"/>
          </a:xfrm>
          <a:prstGeom prst="rect">
            <a:avLst/>
          </a:prstGeom>
          <a:noFill/>
        </p:spPr>
        <p:txBody>
          <a:bodyPr wrap="square" lIns="91440" tIns="45720" rIns="91440" bIns="45720">
            <a:spAutoFit/>
          </a:bodyPr>
          <a:lstStyle/>
          <a:p>
            <a:pPr algn="ctr"/>
            <a:r>
              <a:rPr lang="en-GB" sz="5400" b="1" cap="none" spc="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Times New Roman" charset="0"/>
                <a:ea typeface="Times New Roman" charset="0"/>
                <a:cs typeface="Times New Roman" charset="0"/>
              </a:rPr>
              <a:t>Understanding‘Brexit</a:t>
            </a: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Times New Roman" charset="0"/>
                <a:ea typeface="Times New Roman" charset="0"/>
                <a:cs typeface="Times New Roman" charset="0"/>
              </a:rPr>
              <a:t>’</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Times New Roman" charset="0"/>
              <a:ea typeface="Times New Roman" charset="0"/>
              <a:cs typeface="Times New Roman" charset="0"/>
            </a:endParaRPr>
          </a:p>
        </p:txBody>
      </p:sp>
      <p:sp>
        <p:nvSpPr>
          <p:cNvPr id="3" name="TextBox 2"/>
          <p:cNvSpPr txBox="1"/>
          <p:nvPr/>
        </p:nvSpPr>
        <p:spPr>
          <a:xfrm>
            <a:off x="285750" y="1728788"/>
            <a:ext cx="10429875" cy="2031325"/>
          </a:xfrm>
          <a:prstGeom prst="rect">
            <a:avLst/>
          </a:prstGeom>
          <a:noFill/>
        </p:spPr>
        <p:txBody>
          <a:bodyPr wrap="square" rtlCol="0">
            <a:spAutoFit/>
          </a:bodyPr>
          <a:lstStyle/>
          <a:p>
            <a:pPr marL="285750" indent="-285750">
              <a:buFont typeface="Arial" charset="0"/>
              <a:buChar char="•"/>
            </a:pPr>
            <a:r>
              <a:rPr lang="en-US" dirty="0" smtClean="0"/>
              <a:t>A term used to describe the UK’s decision on leaving the ‘European Union’.</a:t>
            </a:r>
          </a:p>
          <a:p>
            <a:pPr marL="285750" indent="-285750">
              <a:buFont typeface="Arial" charset="0"/>
              <a:buChar char="•"/>
            </a:pPr>
            <a:r>
              <a:rPr lang="en-US" dirty="0" smtClean="0"/>
              <a:t>June 23, 2016 the United Kingdom had officially cut ties with the EU. </a:t>
            </a:r>
          </a:p>
          <a:p>
            <a:pPr marL="285750" indent="-285750">
              <a:buFont typeface="Arial" charset="0"/>
              <a:buChar char="•"/>
            </a:pPr>
            <a:r>
              <a:rPr lang="en-US" dirty="0" smtClean="0"/>
              <a:t>The vote was a ‘monumental’ decision and what part of a ‘referendum’ </a:t>
            </a:r>
          </a:p>
          <a:p>
            <a:pPr marL="285750" indent="-285750">
              <a:buFont typeface="Arial" charset="0"/>
              <a:buChar char="•"/>
            </a:pPr>
            <a:r>
              <a:rPr lang="en-US" dirty="0" smtClean="0"/>
              <a:t>More than 30 million people voted </a:t>
            </a:r>
          </a:p>
          <a:p>
            <a:pPr marL="285750" indent="-285750">
              <a:buFont typeface="Arial" charset="0"/>
              <a:buChar char="•"/>
            </a:pPr>
            <a:r>
              <a:rPr lang="en-US" dirty="0" smtClean="0"/>
              <a:t>According to BBC reports, England and Wales strongly voted to leave the EU whereas Scotland and Northern Ireland voted to remain with the ‘political alliance’. </a:t>
            </a:r>
          </a:p>
          <a:p>
            <a:pPr marL="285750" indent="-285750">
              <a:buFont typeface="Arial" charset="0"/>
              <a:buChar char="•"/>
            </a:pPr>
            <a:endParaRPr lang="en-US" dirty="0"/>
          </a:p>
        </p:txBody>
      </p:sp>
      <p:sp>
        <p:nvSpPr>
          <p:cNvPr id="4" name="TextBox 3"/>
          <p:cNvSpPr txBox="1"/>
          <p:nvPr/>
        </p:nvSpPr>
        <p:spPr>
          <a:xfrm>
            <a:off x="457200" y="4543425"/>
            <a:ext cx="3500438" cy="369332"/>
          </a:xfrm>
          <a:prstGeom prst="rect">
            <a:avLst/>
          </a:prstGeom>
          <a:noFill/>
        </p:spPr>
        <p:txBody>
          <a:bodyPr wrap="square" rtlCol="0">
            <a:spAutoFit/>
          </a:bodyPr>
          <a:lstStyle/>
          <a:p>
            <a:r>
              <a:rPr lang="en-US" dirty="0" smtClean="0"/>
              <a:t>(Watters, 2017)</a:t>
            </a:r>
            <a:endParaRPr lang="en-US" dirty="0"/>
          </a:p>
        </p:txBody>
      </p:sp>
    </p:spTree>
    <p:extLst>
      <p:ext uri="{BB962C8B-B14F-4D97-AF65-F5344CB8AC3E}">
        <p14:creationId xmlns:p14="http://schemas.microsoft.com/office/powerpoint/2010/main" val="1577638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6824" y="324147"/>
            <a:ext cx="7166385" cy="923330"/>
          </a:xfrm>
          <a:prstGeom prst="rect">
            <a:avLst/>
          </a:prstGeom>
          <a:noFill/>
        </p:spPr>
        <p:txBody>
          <a:bodyPr wrap="none" lIns="91440" tIns="45720" rIns="91440" bIns="45720">
            <a:spAutoFit/>
          </a:bodyPr>
          <a:lstStyle/>
          <a:p>
            <a:pPr algn="ctr"/>
            <a:r>
              <a:rPr lang="en-GB" sz="5400" b="1" cap="none" spc="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Argument for ‘Brexit’</a:t>
            </a:r>
            <a:endPar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TextBox 2"/>
          <p:cNvSpPr txBox="1"/>
          <p:nvPr/>
        </p:nvSpPr>
        <p:spPr>
          <a:xfrm>
            <a:off x="326824" y="1657350"/>
            <a:ext cx="8302826" cy="2862322"/>
          </a:xfrm>
          <a:prstGeom prst="rect">
            <a:avLst/>
          </a:prstGeom>
          <a:noFill/>
        </p:spPr>
        <p:txBody>
          <a:bodyPr wrap="square" rtlCol="0">
            <a:spAutoFit/>
          </a:bodyPr>
          <a:lstStyle/>
          <a:p>
            <a:pPr marL="285750" indent="-285750">
              <a:buFont typeface="Arial" charset="0"/>
              <a:buChar char="•"/>
            </a:pPr>
            <a:r>
              <a:rPr lang="en-US" dirty="0" smtClean="0"/>
              <a:t>To leave the EU,  the push was ‘advocated’ mainly by the ‘UK Independence Party’</a:t>
            </a:r>
          </a:p>
          <a:p>
            <a:pPr marL="285750" indent="-285750">
              <a:buFont typeface="Arial" charset="0"/>
              <a:buChar char="•"/>
            </a:pPr>
            <a:r>
              <a:rPr lang="en-US" dirty="0" smtClean="0"/>
              <a:t>It was not supported by the ‘Prime Minister, David Cameron’. </a:t>
            </a:r>
          </a:p>
          <a:p>
            <a:pPr marL="285750" indent="-285750">
              <a:buFont typeface="Arial" charset="0"/>
              <a:buChar char="•"/>
            </a:pPr>
            <a:r>
              <a:rPr lang="en-US" dirty="0" smtClean="0"/>
              <a:t>The members of the ‘UK Independence Party’ argued that Britain’s ‘participation’ in the EU was a ‘restrictive element’ for the country. </a:t>
            </a:r>
          </a:p>
          <a:p>
            <a:pPr marL="285750" indent="-285750">
              <a:buFont typeface="Arial" charset="0"/>
              <a:buChar char="•"/>
            </a:pPr>
            <a:r>
              <a:rPr lang="en-US" dirty="0" smtClean="0"/>
              <a:t>The party’s main argument was involved around ‘regaining border control’ and ‘reclaiming business rights’. </a:t>
            </a:r>
          </a:p>
          <a:p>
            <a:pPr marL="285750" indent="-285750">
              <a:buFont typeface="Arial" charset="0"/>
              <a:buChar char="•"/>
            </a:pPr>
            <a:r>
              <a:rPr lang="en-US" dirty="0" smtClean="0"/>
              <a:t>People who supported ‘Brexit’ mentioned the ’high EU membership fees’ as a negative ‘aspect’ of involvement in the EU.</a:t>
            </a:r>
          </a:p>
          <a:p>
            <a:pPr marL="285750" indent="-285750">
              <a:buFont typeface="Arial" charset="0"/>
              <a:buChar char="•"/>
            </a:pPr>
            <a:r>
              <a:rPr lang="en-US" dirty="0" smtClean="0"/>
              <a:t>Argued that if the UK leaves the EU, the fees would then be used to ‘benefit’ the UK.</a:t>
            </a:r>
            <a:endParaRPr lang="en-US" dirty="0"/>
          </a:p>
        </p:txBody>
      </p:sp>
      <p:sp>
        <p:nvSpPr>
          <p:cNvPr id="4" name="TextBox 3"/>
          <p:cNvSpPr txBox="1"/>
          <p:nvPr/>
        </p:nvSpPr>
        <p:spPr>
          <a:xfrm>
            <a:off x="428625" y="4900613"/>
            <a:ext cx="2943225" cy="369332"/>
          </a:xfrm>
          <a:prstGeom prst="rect">
            <a:avLst/>
          </a:prstGeom>
          <a:noFill/>
        </p:spPr>
        <p:txBody>
          <a:bodyPr wrap="square" rtlCol="0">
            <a:spAutoFit/>
          </a:bodyPr>
          <a:lstStyle/>
          <a:p>
            <a:r>
              <a:rPr lang="en-US" dirty="0" smtClean="0"/>
              <a:t>(Watters, 2017)</a:t>
            </a:r>
            <a:endParaRPr lang="en-US" dirty="0"/>
          </a:p>
        </p:txBody>
      </p:sp>
    </p:spTree>
    <p:extLst>
      <p:ext uri="{BB962C8B-B14F-4D97-AF65-F5344CB8AC3E}">
        <p14:creationId xmlns:p14="http://schemas.microsoft.com/office/powerpoint/2010/main" val="1552079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6931" y="409872"/>
            <a:ext cx="8486299" cy="923330"/>
          </a:xfrm>
          <a:prstGeom prst="rect">
            <a:avLst/>
          </a:prstGeom>
          <a:noFill/>
        </p:spPr>
        <p:txBody>
          <a:bodyPr wrap="non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Argument </a:t>
            </a:r>
            <a:r>
              <a:rPr lang="en-GB" sz="5400" b="1" cap="none" spc="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against ‘Brexit’</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TextBox 2"/>
          <p:cNvSpPr txBox="1"/>
          <p:nvPr/>
        </p:nvSpPr>
        <p:spPr>
          <a:xfrm>
            <a:off x="471488" y="1643063"/>
            <a:ext cx="9429750" cy="1477328"/>
          </a:xfrm>
          <a:prstGeom prst="rect">
            <a:avLst/>
          </a:prstGeom>
          <a:noFill/>
        </p:spPr>
        <p:txBody>
          <a:bodyPr wrap="square" rtlCol="0">
            <a:spAutoFit/>
          </a:bodyPr>
          <a:lstStyle/>
          <a:p>
            <a:pPr marL="285750" indent="-285750">
              <a:buFont typeface="Arial" charset="0"/>
              <a:buChar char="•"/>
            </a:pPr>
            <a:r>
              <a:rPr lang="en-US" dirty="0" smtClean="0"/>
              <a:t>Conservative Party and the Prime Minister were ’strongly in favor’ to remain in the EU.</a:t>
            </a:r>
          </a:p>
          <a:p>
            <a:pPr marL="285750" indent="-285750">
              <a:buFont typeface="Arial" charset="0"/>
              <a:buChar char="•"/>
            </a:pPr>
            <a:r>
              <a:rPr lang="en-US" dirty="0" smtClean="0"/>
              <a:t>With the result coming that UK was to leave the EU,  Prime Minister then David Cameron decided to resign his position. </a:t>
            </a:r>
          </a:p>
          <a:p>
            <a:pPr marL="285750" indent="-285750">
              <a:buFont typeface="Arial" charset="0"/>
              <a:buChar char="•"/>
            </a:pPr>
            <a:r>
              <a:rPr lang="en-US" dirty="0" smtClean="0"/>
              <a:t>This reason was that he thought Britain needed a leader with the same desires and goals as the country. </a:t>
            </a:r>
          </a:p>
        </p:txBody>
      </p:sp>
      <p:sp>
        <p:nvSpPr>
          <p:cNvPr id="4" name="TextBox 3"/>
          <p:cNvSpPr txBox="1"/>
          <p:nvPr/>
        </p:nvSpPr>
        <p:spPr>
          <a:xfrm>
            <a:off x="471488" y="4471988"/>
            <a:ext cx="3686175" cy="369332"/>
          </a:xfrm>
          <a:prstGeom prst="rect">
            <a:avLst/>
          </a:prstGeom>
          <a:noFill/>
        </p:spPr>
        <p:txBody>
          <a:bodyPr wrap="square" rtlCol="0">
            <a:spAutoFit/>
          </a:bodyPr>
          <a:lstStyle/>
          <a:p>
            <a:r>
              <a:rPr lang="en-US" dirty="0" smtClean="0"/>
              <a:t>(Watters, 2017)</a:t>
            </a:r>
            <a:endParaRPr lang="en-US" dirty="0"/>
          </a:p>
        </p:txBody>
      </p:sp>
    </p:spTree>
    <p:extLst>
      <p:ext uri="{BB962C8B-B14F-4D97-AF65-F5344CB8AC3E}">
        <p14:creationId xmlns:p14="http://schemas.microsoft.com/office/powerpoint/2010/main" val="1456967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0198" y="266997"/>
            <a:ext cx="8193727" cy="707886"/>
          </a:xfrm>
          <a:prstGeom prst="rect">
            <a:avLst/>
          </a:prstGeom>
          <a:noFill/>
        </p:spPr>
        <p:txBody>
          <a:bodyPr wrap="square" lIns="91440" tIns="45720" rIns="91440" bIns="45720">
            <a:spAutoFit/>
          </a:bodyPr>
          <a:lstStyle/>
          <a:p>
            <a:pPr algn="ctr"/>
            <a:r>
              <a:rPr lang="en-GB" sz="4000"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The UK’s </a:t>
            </a:r>
            <a:r>
              <a:rPr lang="en-GB" sz="40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Parties stand on ‘Brexit’</a:t>
            </a:r>
            <a:endParaRPr lang="en-GB" sz="4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TextBox 2"/>
          <p:cNvSpPr txBox="1"/>
          <p:nvPr/>
        </p:nvSpPr>
        <p:spPr>
          <a:xfrm>
            <a:off x="350198" y="1471613"/>
            <a:ext cx="9436740" cy="1754326"/>
          </a:xfrm>
          <a:prstGeom prst="rect">
            <a:avLst/>
          </a:prstGeom>
          <a:noFill/>
        </p:spPr>
        <p:txBody>
          <a:bodyPr wrap="square" rtlCol="0">
            <a:spAutoFit/>
          </a:bodyPr>
          <a:lstStyle/>
          <a:p>
            <a:r>
              <a:rPr lang="en-US" dirty="0" smtClean="0"/>
              <a:t>The UK parties are the following;</a:t>
            </a:r>
          </a:p>
          <a:p>
            <a:pPr marL="285750" indent="-285750">
              <a:buFont typeface="Arial" charset="0"/>
              <a:buChar char="•"/>
            </a:pPr>
            <a:r>
              <a:rPr lang="en-US" dirty="0" smtClean="0"/>
              <a:t>Conservatives </a:t>
            </a:r>
          </a:p>
          <a:p>
            <a:pPr marL="285750" indent="-285750">
              <a:buFont typeface="Arial" charset="0"/>
              <a:buChar char="•"/>
            </a:pPr>
            <a:r>
              <a:rPr lang="en-US" dirty="0" err="1" smtClean="0"/>
              <a:t>Labour</a:t>
            </a:r>
            <a:endParaRPr lang="en-US" dirty="0" smtClean="0"/>
          </a:p>
          <a:p>
            <a:pPr marL="285750" indent="-285750">
              <a:buFont typeface="Arial" charset="0"/>
              <a:buChar char="•"/>
            </a:pPr>
            <a:r>
              <a:rPr lang="en-US" dirty="0" smtClean="0"/>
              <a:t>Liberal Democrats</a:t>
            </a:r>
          </a:p>
          <a:p>
            <a:pPr marL="285750" indent="-285750">
              <a:buFont typeface="Arial" charset="0"/>
              <a:buChar char="•"/>
            </a:pPr>
            <a:r>
              <a:rPr lang="en-US" dirty="0" smtClean="0"/>
              <a:t>The green party</a:t>
            </a:r>
          </a:p>
          <a:p>
            <a:pPr marL="285750" indent="-285750">
              <a:buFont typeface="Arial" charset="0"/>
              <a:buChar char="•"/>
            </a:pPr>
            <a:r>
              <a:rPr lang="en-US" dirty="0" smtClean="0"/>
              <a:t>UKIP</a:t>
            </a:r>
            <a:endParaRPr lang="en-US" dirty="0"/>
          </a:p>
        </p:txBody>
      </p:sp>
      <p:sp>
        <p:nvSpPr>
          <p:cNvPr id="6" name="TextBox 5"/>
          <p:cNvSpPr txBox="1"/>
          <p:nvPr/>
        </p:nvSpPr>
        <p:spPr>
          <a:xfrm>
            <a:off x="5343525" y="1471613"/>
            <a:ext cx="6386513" cy="1477328"/>
          </a:xfrm>
          <a:prstGeom prst="rect">
            <a:avLst/>
          </a:prstGeom>
          <a:noFill/>
        </p:spPr>
        <p:txBody>
          <a:bodyPr wrap="square" rtlCol="0">
            <a:spAutoFit/>
          </a:bodyPr>
          <a:lstStyle/>
          <a:p>
            <a:pPr marL="285750" indent="-285750">
              <a:buFont typeface="Arial" charset="0"/>
              <a:buChar char="•"/>
            </a:pPr>
            <a:r>
              <a:rPr lang="en-US" dirty="0" smtClean="0"/>
              <a:t>The conservatives had supported to remain at the </a:t>
            </a:r>
            <a:r>
              <a:rPr lang="en-US" dirty="0" err="1" smtClean="0"/>
              <a:t>beginnning</a:t>
            </a:r>
            <a:r>
              <a:rPr lang="en-US" dirty="0" smtClean="0"/>
              <a:t>. After votes were in, Theresa May stated that she will ‘uphold democracy’ and there will be no turning back. </a:t>
            </a:r>
          </a:p>
          <a:p>
            <a:pPr marL="285750" indent="-285750">
              <a:buFont typeface="Arial" charset="0"/>
              <a:buChar char="•"/>
            </a:pPr>
            <a:r>
              <a:rPr lang="en-US" dirty="0" err="1" smtClean="0"/>
              <a:t>Labour</a:t>
            </a:r>
            <a:r>
              <a:rPr lang="en-US" dirty="0" smtClean="0"/>
              <a:t> also voted to remain and ‘campaigned’ against Brexit during the ‘Referendum’. </a:t>
            </a:r>
          </a:p>
        </p:txBody>
      </p:sp>
      <p:sp>
        <p:nvSpPr>
          <p:cNvPr id="7" name="TextBox 6"/>
          <p:cNvSpPr txBox="1"/>
          <p:nvPr/>
        </p:nvSpPr>
        <p:spPr>
          <a:xfrm>
            <a:off x="350198" y="4729163"/>
            <a:ext cx="3950340" cy="369332"/>
          </a:xfrm>
          <a:prstGeom prst="rect">
            <a:avLst/>
          </a:prstGeom>
          <a:noFill/>
        </p:spPr>
        <p:txBody>
          <a:bodyPr wrap="square" rtlCol="0">
            <a:spAutoFit/>
          </a:bodyPr>
          <a:lstStyle/>
          <a:p>
            <a:r>
              <a:rPr lang="en-US" dirty="0" smtClean="0"/>
              <a:t>(Social Justice Solutions, 2017)</a:t>
            </a:r>
            <a:endParaRPr lang="en-US" dirty="0"/>
          </a:p>
        </p:txBody>
      </p:sp>
    </p:spTree>
    <p:extLst>
      <p:ext uri="{BB962C8B-B14F-4D97-AF65-F5344CB8AC3E}">
        <p14:creationId xmlns:p14="http://schemas.microsoft.com/office/powerpoint/2010/main" val="362470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140" y="166985"/>
            <a:ext cx="9516454" cy="1446550"/>
          </a:xfrm>
          <a:prstGeom prst="rect">
            <a:avLst/>
          </a:prstGeom>
          <a:noFill/>
        </p:spPr>
        <p:txBody>
          <a:bodyPr wrap="square" lIns="91440" tIns="45720" rIns="91440" bIns="45720">
            <a:spAutoFit/>
          </a:bodyPr>
          <a:lstStyle/>
          <a:p>
            <a:pPr algn="ctr"/>
            <a:r>
              <a:rPr lang="en-GB" sz="4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Conservative Party Manifesto on ‘Brexit’ </a:t>
            </a:r>
            <a:endParaRPr lang="en-GB"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TextBox 2"/>
          <p:cNvSpPr txBox="1"/>
          <p:nvPr/>
        </p:nvSpPr>
        <p:spPr>
          <a:xfrm>
            <a:off x="157163" y="1957388"/>
            <a:ext cx="9201151" cy="3416320"/>
          </a:xfrm>
          <a:prstGeom prst="rect">
            <a:avLst/>
          </a:prstGeom>
          <a:noFill/>
        </p:spPr>
        <p:txBody>
          <a:bodyPr wrap="square" rtlCol="0">
            <a:spAutoFit/>
          </a:bodyPr>
          <a:lstStyle/>
          <a:p>
            <a:pPr marL="285750" indent="-285750">
              <a:buFont typeface="Arial" charset="0"/>
              <a:buChar char="•"/>
            </a:pPr>
            <a:r>
              <a:rPr lang="en-US" dirty="0" smtClean="0"/>
              <a:t>Conservatives set out a 12 point plan which include; </a:t>
            </a:r>
          </a:p>
          <a:p>
            <a:pPr marL="285750" indent="-285750">
              <a:buFont typeface="Arial" charset="0"/>
              <a:buChar char="•"/>
            </a:pPr>
            <a:endParaRPr lang="en-US" dirty="0"/>
          </a:p>
          <a:p>
            <a:pPr marL="285750" indent="-285750">
              <a:buFont typeface="Arial" charset="0"/>
              <a:buChar char="•"/>
            </a:pPr>
            <a:r>
              <a:rPr lang="en-US" dirty="0" smtClean="0"/>
              <a:t>Not being obliged by the European Law and ‘European Court of Justice Rulings’</a:t>
            </a:r>
          </a:p>
          <a:p>
            <a:pPr marL="285750" indent="-285750">
              <a:buFont typeface="Arial" charset="0"/>
              <a:buChar char="•"/>
            </a:pPr>
            <a:r>
              <a:rPr lang="en-US" dirty="0" smtClean="0"/>
              <a:t>Resigning from the ‘EU single market’ in search for a ‘comprehensive’ ‘free trade deal’</a:t>
            </a:r>
          </a:p>
          <a:p>
            <a:pPr marL="285750" indent="-285750">
              <a:buFont typeface="Arial" charset="0"/>
              <a:buChar char="•"/>
            </a:pPr>
            <a:r>
              <a:rPr lang="en-US" dirty="0" smtClean="0"/>
              <a:t>Trade deals with different countries across the world</a:t>
            </a:r>
          </a:p>
          <a:p>
            <a:pPr marL="285750" indent="-285750">
              <a:buFont typeface="Arial" charset="0"/>
              <a:buChar char="•"/>
            </a:pPr>
            <a:r>
              <a:rPr lang="en-US" dirty="0" smtClean="0"/>
              <a:t>‘great repeal bill’ Preparing to walk away from deals </a:t>
            </a:r>
          </a:p>
          <a:p>
            <a:pPr marL="285750" indent="-285750">
              <a:buFont typeface="Arial" charset="0"/>
              <a:buChar char="•"/>
            </a:pPr>
            <a:r>
              <a:rPr lang="en-US" dirty="0" smtClean="0"/>
              <a:t>Planning for an ‘early agreement’ – resolve the </a:t>
            </a:r>
            <a:r>
              <a:rPr lang="en-US" dirty="0"/>
              <a:t>status of expats in the UK and </a:t>
            </a:r>
            <a:r>
              <a:rPr lang="en-US" dirty="0" smtClean="0"/>
              <a:t>EU</a:t>
            </a:r>
          </a:p>
          <a:p>
            <a:pPr marL="285750" indent="-285750">
              <a:buFont typeface="Arial" charset="0"/>
              <a:buChar char="•"/>
            </a:pPr>
            <a:r>
              <a:rPr lang="en-US" dirty="0" smtClean="0"/>
              <a:t>Leave the ‘EU customs’ in hope for a new customs ‘agreement’</a:t>
            </a:r>
          </a:p>
          <a:p>
            <a:pPr marL="285750" indent="-285750">
              <a:buFont typeface="Arial" charset="0"/>
              <a:buChar char="•"/>
            </a:pPr>
            <a:r>
              <a:rPr lang="en-US" dirty="0" smtClean="0"/>
              <a:t>‘unspecified’ immigration system, replacing the ‘free movement of EU citizens’ </a:t>
            </a:r>
          </a:p>
          <a:p>
            <a:pPr marL="285750" indent="-285750">
              <a:buFont typeface="Arial" charset="0"/>
              <a:buChar char="•"/>
            </a:pPr>
            <a:r>
              <a:rPr lang="en-US" dirty="0" smtClean="0"/>
              <a:t>Keeping the rights of employments ‘guaranteed by EU law’</a:t>
            </a:r>
          </a:p>
          <a:p>
            <a:pPr marL="285750" indent="-285750">
              <a:buFont typeface="Arial" charset="0"/>
              <a:buChar char="•"/>
            </a:pPr>
            <a:r>
              <a:rPr lang="en-US" dirty="0" smtClean="0"/>
              <a:t>Vowing the voices of Wales, Scotland and Northern Ireland will be heard.</a:t>
            </a:r>
            <a:endParaRPr lang="en-US" dirty="0"/>
          </a:p>
          <a:p>
            <a:pPr marL="285750" indent="-285750">
              <a:buFont typeface="Arial" charset="0"/>
              <a:buChar char="•"/>
            </a:pPr>
            <a:endParaRPr lang="en-US" dirty="0"/>
          </a:p>
        </p:txBody>
      </p:sp>
      <p:sp>
        <p:nvSpPr>
          <p:cNvPr id="4" name="TextBox 3"/>
          <p:cNvSpPr txBox="1"/>
          <p:nvPr/>
        </p:nvSpPr>
        <p:spPr>
          <a:xfrm>
            <a:off x="485775" y="5672138"/>
            <a:ext cx="2786063" cy="369332"/>
          </a:xfrm>
          <a:prstGeom prst="rect">
            <a:avLst/>
          </a:prstGeom>
          <a:noFill/>
        </p:spPr>
        <p:txBody>
          <a:bodyPr wrap="square" rtlCol="0">
            <a:spAutoFit/>
          </a:bodyPr>
          <a:lstStyle/>
          <a:p>
            <a:r>
              <a:rPr lang="en-US" dirty="0" smtClean="0"/>
              <a:t>(BBC, 2017)</a:t>
            </a:r>
            <a:endParaRPr lang="en-US" dirty="0"/>
          </a:p>
        </p:txBody>
      </p:sp>
    </p:spTree>
    <p:extLst>
      <p:ext uri="{BB962C8B-B14F-4D97-AF65-F5344CB8AC3E}">
        <p14:creationId xmlns:p14="http://schemas.microsoft.com/office/powerpoint/2010/main" val="693956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2913" y="557212"/>
            <a:ext cx="9729787" cy="2031325"/>
          </a:xfrm>
          <a:prstGeom prst="rect">
            <a:avLst/>
          </a:prstGeom>
          <a:noFill/>
        </p:spPr>
        <p:txBody>
          <a:bodyPr wrap="square" rtlCol="0">
            <a:spAutoFit/>
          </a:bodyPr>
          <a:lstStyle/>
          <a:p>
            <a:r>
              <a:rPr lang="en-US" b="1" dirty="0" smtClean="0"/>
              <a:t>But what don</a:t>
            </a:r>
            <a:r>
              <a:rPr lang="uk-UA" b="1" dirty="0" smtClean="0"/>
              <a:t>’</a:t>
            </a:r>
            <a:r>
              <a:rPr lang="en-US" b="1" dirty="0" smtClean="0"/>
              <a:t>t we know?</a:t>
            </a:r>
          </a:p>
          <a:p>
            <a:endParaRPr lang="en-US" b="1" u="sng" dirty="0" smtClean="0"/>
          </a:p>
          <a:p>
            <a:pPr marL="285750" indent="-285750">
              <a:buFont typeface="Arial" charset="0"/>
              <a:buChar char="•"/>
            </a:pPr>
            <a:r>
              <a:rPr lang="en-US" dirty="0" smtClean="0"/>
              <a:t>Conservatives not mentioned how they will manage and control the migration from the EU after </a:t>
            </a:r>
            <a:r>
              <a:rPr lang="en-US" dirty="0"/>
              <a:t>B</a:t>
            </a:r>
            <a:r>
              <a:rPr lang="en-US" dirty="0" smtClean="0"/>
              <a:t>rexit. </a:t>
            </a:r>
          </a:p>
          <a:p>
            <a:pPr marL="285750" indent="-285750">
              <a:buFont typeface="Arial" charset="0"/>
              <a:buChar char="•"/>
            </a:pPr>
            <a:r>
              <a:rPr lang="en-US" dirty="0" smtClean="0"/>
              <a:t>No commitment to the size of ’separation payment’ they will accept.</a:t>
            </a:r>
          </a:p>
          <a:p>
            <a:pPr marL="285750" indent="-285750">
              <a:buFont typeface="Arial" charset="0"/>
              <a:buChar char="•"/>
            </a:pPr>
            <a:r>
              <a:rPr lang="en-US" dirty="0" smtClean="0"/>
              <a:t>No specification on the ‘matters’  return from Brussels will be to ‘devolved administrations’ and what will be kept at ‘</a:t>
            </a:r>
            <a:r>
              <a:rPr lang="en-US" dirty="0" err="1" smtClean="0"/>
              <a:t>Westminister</a:t>
            </a:r>
            <a:r>
              <a:rPr lang="en-US" dirty="0" smtClean="0"/>
              <a:t>’.  </a:t>
            </a:r>
          </a:p>
        </p:txBody>
      </p:sp>
      <p:sp>
        <p:nvSpPr>
          <p:cNvPr id="3" name="TextBox 2"/>
          <p:cNvSpPr txBox="1"/>
          <p:nvPr/>
        </p:nvSpPr>
        <p:spPr>
          <a:xfrm>
            <a:off x="271463" y="2871788"/>
            <a:ext cx="2728912" cy="369332"/>
          </a:xfrm>
          <a:prstGeom prst="rect">
            <a:avLst/>
          </a:prstGeom>
          <a:noFill/>
        </p:spPr>
        <p:txBody>
          <a:bodyPr wrap="square" rtlCol="0">
            <a:spAutoFit/>
          </a:bodyPr>
          <a:lstStyle/>
          <a:p>
            <a:r>
              <a:rPr lang="en-US" dirty="0" smtClean="0"/>
              <a:t>(BBC,2017)</a:t>
            </a:r>
            <a:endParaRPr lang="en-US" dirty="0"/>
          </a:p>
        </p:txBody>
      </p:sp>
    </p:spTree>
    <p:extLst>
      <p:ext uri="{BB962C8B-B14F-4D97-AF65-F5344CB8AC3E}">
        <p14:creationId xmlns:p14="http://schemas.microsoft.com/office/powerpoint/2010/main" val="513029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655" y="295573"/>
            <a:ext cx="9403985" cy="1600438"/>
          </a:xfrm>
          <a:prstGeom prst="rect">
            <a:avLst/>
          </a:prstGeom>
          <a:noFill/>
        </p:spPr>
        <p:txBody>
          <a:bodyPr wrap="none" lIns="91440" tIns="45720" rIns="91440" bIns="45720">
            <a:spAutoFit/>
          </a:bodyPr>
          <a:lstStyle/>
          <a:p>
            <a:pPr algn="ctr"/>
            <a:r>
              <a:rPr lang="en-GB" sz="4400"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Labour Party </a:t>
            </a:r>
            <a:r>
              <a:rPr lang="en-GB" sz="4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Manifesto on ‘Brexit’ </a:t>
            </a:r>
          </a:p>
          <a:p>
            <a:pPr algn="ct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TextBox 2"/>
          <p:cNvSpPr txBox="1"/>
          <p:nvPr/>
        </p:nvSpPr>
        <p:spPr>
          <a:xfrm>
            <a:off x="119068" y="1095792"/>
            <a:ext cx="8953495" cy="3970318"/>
          </a:xfrm>
          <a:prstGeom prst="rect">
            <a:avLst/>
          </a:prstGeom>
          <a:noFill/>
        </p:spPr>
        <p:txBody>
          <a:bodyPr wrap="square" rtlCol="0">
            <a:spAutoFit/>
          </a:bodyPr>
          <a:lstStyle/>
          <a:p>
            <a:r>
              <a:rPr lang="en-US" dirty="0" err="1" smtClean="0"/>
              <a:t>Labour</a:t>
            </a:r>
            <a:r>
              <a:rPr lang="en-US" dirty="0" smtClean="0"/>
              <a:t> set out several ’demands’ that ’Brexit’ needs to meet.</a:t>
            </a:r>
          </a:p>
          <a:p>
            <a:endParaRPr lang="en-US" dirty="0"/>
          </a:p>
          <a:p>
            <a:pPr marL="285750" indent="-285750">
              <a:buFont typeface="Arial" charset="0"/>
              <a:buChar char="•"/>
            </a:pPr>
            <a:r>
              <a:rPr lang="en-US" dirty="0" smtClean="0"/>
              <a:t>Protecting all rights of workers,  consumers and ‘environmental protections’.</a:t>
            </a:r>
          </a:p>
          <a:p>
            <a:pPr marL="285750" indent="-285750">
              <a:buFont typeface="Arial" charset="0"/>
              <a:buChar char="•"/>
            </a:pPr>
            <a:r>
              <a:rPr lang="en-US" dirty="0" smtClean="0"/>
              <a:t>Hoping for a “tariff-free access” to ‘EU single market’. – (accepting unchanged access is impossible )</a:t>
            </a:r>
          </a:p>
          <a:p>
            <a:pPr marL="285750" indent="-285750">
              <a:buFont typeface="Arial" charset="0"/>
              <a:buChar char="•"/>
            </a:pPr>
            <a:r>
              <a:rPr lang="en-US" dirty="0" smtClean="0"/>
              <a:t>Setting the option of a ‘customs union’</a:t>
            </a:r>
          </a:p>
          <a:p>
            <a:pPr marL="285750" indent="-285750">
              <a:buFont typeface="Arial" charset="0"/>
              <a:buChar char="•"/>
            </a:pPr>
            <a:r>
              <a:rPr lang="en-US" dirty="0" smtClean="0"/>
              <a:t>Refusing to accept a ‘no deal’ situation</a:t>
            </a:r>
          </a:p>
          <a:p>
            <a:pPr marL="285750" indent="-285750">
              <a:buFont typeface="Arial" charset="0"/>
              <a:buChar char="•"/>
            </a:pPr>
            <a:r>
              <a:rPr lang="en-US" dirty="0" smtClean="0"/>
              <a:t>No second referendum on ‘final deal’ </a:t>
            </a:r>
          </a:p>
          <a:p>
            <a:pPr marL="285750" indent="-285750">
              <a:buFont typeface="Arial" charset="0"/>
              <a:buChar char="•"/>
            </a:pPr>
            <a:r>
              <a:rPr lang="en-US" dirty="0" smtClean="0"/>
              <a:t>Promising the rights of ‘EU nationals’ who are living and working in the UK to stay in Britain. No ‘target numbers’ for the levels of migration</a:t>
            </a:r>
            <a:endParaRPr lang="en-US" dirty="0"/>
          </a:p>
          <a:p>
            <a:pPr marL="285750" indent="-285750">
              <a:buFont typeface="Arial" charset="0"/>
              <a:buChar char="•"/>
            </a:pPr>
            <a:r>
              <a:rPr lang="en-US" dirty="0" smtClean="0"/>
              <a:t>Continuing with ‘EU schemes’ e.g. ‘Erasmus’, ‘80bn euro’, ‘Horizon 2020 research’ and the ‘innovation </a:t>
            </a:r>
            <a:r>
              <a:rPr lang="en-US" dirty="0" err="1" smtClean="0"/>
              <a:t>programme</a:t>
            </a:r>
            <a:r>
              <a:rPr lang="en-US" dirty="0" smtClean="0"/>
              <a:t>’.</a:t>
            </a:r>
          </a:p>
          <a:p>
            <a:pPr marL="285750" indent="-285750">
              <a:buFont typeface="Arial" charset="0"/>
              <a:buChar char="•"/>
            </a:pPr>
            <a:r>
              <a:rPr lang="en-US" dirty="0" smtClean="0"/>
              <a:t>Protection against the ‘EU structural funding’</a:t>
            </a:r>
          </a:p>
          <a:p>
            <a:pPr marL="285750" indent="-285750">
              <a:buFont typeface="Arial" charset="0"/>
              <a:buChar char="•"/>
            </a:pPr>
            <a:r>
              <a:rPr lang="en-US" dirty="0" smtClean="0"/>
              <a:t>”Presumption </a:t>
            </a:r>
            <a:r>
              <a:rPr lang="en-US" dirty="0"/>
              <a:t>of </a:t>
            </a:r>
            <a:r>
              <a:rPr lang="en-US" dirty="0" smtClean="0"/>
              <a:t>devolution”</a:t>
            </a:r>
          </a:p>
        </p:txBody>
      </p:sp>
      <p:sp>
        <p:nvSpPr>
          <p:cNvPr id="4" name="TextBox 3"/>
          <p:cNvSpPr txBox="1"/>
          <p:nvPr/>
        </p:nvSpPr>
        <p:spPr>
          <a:xfrm>
            <a:off x="8729663" y="5429250"/>
            <a:ext cx="2843212" cy="369332"/>
          </a:xfrm>
          <a:prstGeom prst="rect">
            <a:avLst/>
          </a:prstGeom>
          <a:noFill/>
        </p:spPr>
        <p:txBody>
          <a:bodyPr wrap="square" rtlCol="0">
            <a:spAutoFit/>
          </a:bodyPr>
          <a:lstStyle/>
          <a:p>
            <a:r>
              <a:rPr lang="en-US" dirty="0" smtClean="0"/>
              <a:t>(BBC, 2017)</a:t>
            </a:r>
            <a:endParaRPr lang="en-US" dirty="0"/>
          </a:p>
        </p:txBody>
      </p:sp>
    </p:spTree>
    <p:extLst>
      <p:ext uri="{BB962C8B-B14F-4D97-AF65-F5344CB8AC3E}">
        <p14:creationId xmlns:p14="http://schemas.microsoft.com/office/powerpoint/2010/main" val="1391486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4325" y="642938"/>
            <a:ext cx="7929563" cy="1477328"/>
          </a:xfrm>
          <a:prstGeom prst="rect">
            <a:avLst/>
          </a:prstGeom>
          <a:noFill/>
        </p:spPr>
        <p:txBody>
          <a:bodyPr wrap="square" rtlCol="0">
            <a:spAutoFit/>
          </a:bodyPr>
          <a:lstStyle/>
          <a:p>
            <a:r>
              <a:rPr lang="en-US" b="1" dirty="0"/>
              <a:t>But what don</a:t>
            </a:r>
            <a:r>
              <a:rPr lang="uk-UA" b="1" dirty="0"/>
              <a:t>’</a:t>
            </a:r>
            <a:r>
              <a:rPr lang="en-US" b="1" dirty="0"/>
              <a:t>t we know?</a:t>
            </a:r>
          </a:p>
          <a:p>
            <a:endParaRPr lang="en-US" dirty="0" smtClean="0"/>
          </a:p>
          <a:p>
            <a:pPr marL="285750" indent="-285750">
              <a:buFont typeface="Arial" charset="0"/>
              <a:buChar char="•"/>
            </a:pPr>
            <a:r>
              <a:rPr lang="en-US" dirty="0" smtClean="0"/>
              <a:t>As mentioned with the Conservatives, </a:t>
            </a:r>
            <a:r>
              <a:rPr lang="en-US" dirty="0" err="1" smtClean="0"/>
              <a:t>Labour</a:t>
            </a:r>
            <a:r>
              <a:rPr lang="en-US" dirty="0" smtClean="0"/>
              <a:t> has yet to mention how they will control migration after ‘Brexit’. Also, not drawn on the size of the ”divorce bill” they</a:t>
            </a:r>
            <a:r>
              <a:rPr lang="uk-UA" dirty="0" smtClean="0"/>
              <a:t>’</a:t>
            </a:r>
            <a:r>
              <a:rPr lang="en-US" dirty="0" err="1" smtClean="0"/>
              <a:t>ll</a:t>
            </a:r>
            <a:r>
              <a:rPr lang="en-US" dirty="0" smtClean="0"/>
              <a:t> be willing to pay.</a:t>
            </a:r>
          </a:p>
        </p:txBody>
      </p:sp>
      <p:sp>
        <p:nvSpPr>
          <p:cNvPr id="3" name="TextBox 2"/>
          <p:cNvSpPr txBox="1"/>
          <p:nvPr/>
        </p:nvSpPr>
        <p:spPr>
          <a:xfrm>
            <a:off x="314325" y="2557463"/>
            <a:ext cx="2986088" cy="369332"/>
          </a:xfrm>
          <a:prstGeom prst="rect">
            <a:avLst/>
          </a:prstGeom>
          <a:noFill/>
        </p:spPr>
        <p:txBody>
          <a:bodyPr wrap="square" rtlCol="0">
            <a:spAutoFit/>
          </a:bodyPr>
          <a:lstStyle/>
          <a:p>
            <a:r>
              <a:rPr lang="en-US" dirty="0" smtClean="0"/>
              <a:t>(BBC, 2017)</a:t>
            </a:r>
            <a:endParaRPr lang="en-US" dirty="0"/>
          </a:p>
        </p:txBody>
      </p:sp>
    </p:spTree>
    <p:extLst>
      <p:ext uri="{BB962C8B-B14F-4D97-AF65-F5344CB8AC3E}">
        <p14:creationId xmlns:p14="http://schemas.microsoft.com/office/powerpoint/2010/main" val="1090856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0925" y="309860"/>
            <a:ext cx="6821034" cy="923330"/>
          </a:xfrm>
          <a:prstGeom prst="rect">
            <a:avLst/>
          </a:prstGeom>
          <a:noFill/>
        </p:spPr>
        <p:txBody>
          <a:bodyPr wrap="non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A ‘Post-Truth</a:t>
            </a:r>
            <a:r>
              <a:rPr lang="en-GB" sz="5400" b="1" cap="none" spc="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 World</a:t>
            </a:r>
            <a:endPar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TextBox 2"/>
          <p:cNvSpPr txBox="1"/>
          <p:nvPr/>
        </p:nvSpPr>
        <p:spPr>
          <a:xfrm>
            <a:off x="257175" y="1184077"/>
            <a:ext cx="11215688" cy="4801314"/>
          </a:xfrm>
          <a:prstGeom prst="rect">
            <a:avLst/>
          </a:prstGeom>
          <a:noFill/>
        </p:spPr>
        <p:txBody>
          <a:bodyPr wrap="square" rtlCol="0">
            <a:spAutoFit/>
          </a:bodyPr>
          <a:lstStyle/>
          <a:p>
            <a:r>
              <a:rPr lang="en-US" dirty="0" smtClean="0"/>
              <a:t>Earlier in 2017, ‘Oxford English Dictionary’ made ’post-truth’ a word of the year. </a:t>
            </a:r>
          </a:p>
          <a:p>
            <a:endParaRPr lang="en-US" dirty="0"/>
          </a:p>
          <a:p>
            <a:r>
              <a:rPr lang="en-US" dirty="0" smtClean="0"/>
              <a:t>During the lead up to the EU referendum, the most spoke about topic in UKIP manifesto was-  UK sends 350m to the EU every week, whereas this could be ’redirected’ towards the NHS instead. </a:t>
            </a:r>
          </a:p>
          <a:p>
            <a:endParaRPr lang="en-US" dirty="0"/>
          </a:p>
          <a:p>
            <a:r>
              <a:rPr lang="en-US" dirty="0" smtClean="0"/>
              <a:t>During the referendum, buses across London drove around stating the above. </a:t>
            </a:r>
          </a:p>
          <a:p>
            <a:endParaRPr lang="en-US" dirty="0"/>
          </a:p>
          <a:p>
            <a:r>
              <a:rPr lang="en-US" dirty="0" smtClean="0"/>
              <a:t>As soon as the referendum was over, that statement was quickly removed. </a:t>
            </a:r>
          </a:p>
          <a:p>
            <a:endParaRPr lang="en-US" dirty="0"/>
          </a:p>
          <a:p>
            <a:r>
              <a:rPr lang="en-US" dirty="0" smtClean="0"/>
              <a:t>People were quick to </a:t>
            </a:r>
            <a:r>
              <a:rPr lang="en-US" dirty="0" err="1" smtClean="0"/>
              <a:t>realise</a:t>
            </a:r>
            <a:r>
              <a:rPr lang="en-US" dirty="0" smtClean="0"/>
              <a:t> the statement was misleading. Many people used it to support their argument to Leave. However, the figure and the statement was used fairly early before the referendum but leave campaigners were using it days before the referendum. </a:t>
            </a:r>
          </a:p>
          <a:p>
            <a:endParaRPr lang="en-US" dirty="0"/>
          </a:p>
          <a:p>
            <a:r>
              <a:rPr lang="en-US" dirty="0" smtClean="0"/>
              <a:t>BBC stated that Britain have a rebate, therefore we send £276m a week to the EU and with that £115 million comes back to the UK in ‘form of regional aid’ to support farmers and fund the research projects in Universities and companies over the UK. </a:t>
            </a:r>
          </a:p>
          <a:p>
            <a:endParaRPr lang="en-US" dirty="0"/>
          </a:p>
        </p:txBody>
      </p:sp>
      <p:sp>
        <p:nvSpPr>
          <p:cNvPr id="5" name="TextBox 4"/>
          <p:cNvSpPr txBox="1"/>
          <p:nvPr/>
        </p:nvSpPr>
        <p:spPr>
          <a:xfrm>
            <a:off x="4057650" y="5557838"/>
            <a:ext cx="3234309" cy="369332"/>
          </a:xfrm>
          <a:prstGeom prst="rect">
            <a:avLst/>
          </a:prstGeom>
          <a:noFill/>
        </p:spPr>
        <p:txBody>
          <a:bodyPr wrap="square" rtlCol="0">
            <a:spAutoFit/>
          </a:bodyPr>
          <a:lstStyle/>
          <a:p>
            <a:r>
              <a:rPr lang="en-US" dirty="0" smtClean="0"/>
              <a:t>(Joyce, 2017)</a:t>
            </a:r>
            <a:endParaRPr lang="en-US" dirty="0"/>
          </a:p>
        </p:txBody>
      </p:sp>
    </p:spTree>
    <p:extLst>
      <p:ext uri="{BB962C8B-B14F-4D97-AF65-F5344CB8AC3E}">
        <p14:creationId xmlns:p14="http://schemas.microsoft.com/office/powerpoint/2010/main" val="465632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705" y="252710"/>
            <a:ext cx="8761950" cy="923330"/>
          </a:xfrm>
          <a:prstGeom prst="rect">
            <a:avLst/>
          </a:prstGeom>
          <a:noFill/>
        </p:spPr>
        <p:txBody>
          <a:bodyPr wrap="none" lIns="91440" tIns="45720" rIns="91440" bIns="45720">
            <a:spAutoFit/>
          </a:bodyPr>
          <a:lstStyle/>
          <a:p>
            <a:pPr algn="ctr"/>
            <a:r>
              <a:rPr lang="en-GB" sz="5400"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Groups at risk </a:t>
            </a:r>
            <a:r>
              <a:rPr lang="en-GB" sz="5400" b="1"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of exclusion</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TextBox 2"/>
          <p:cNvSpPr txBox="1"/>
          <p:nvPr/>
        </p:nvSpPr>
        <p:spPr>
          <a:xfrm>
            <a:off x="257705" y="1414463"/>
            <a:ext cx="10915120" cy="4247317"/>
          </a:xfrm>
          <a:prstGeom prst="rect">
            <a:avLst/>
          </a:prstGeom>
          <a:noFill/>
        </p:spPr>
        <p:txBody>
          <a:bodyPr wrap="square" rtlCol="0">
            <a:spAutoFit/>
          </a:bodyPr>
          <a:lstStyle/>
          <a:p>
            <a:r>
              <a:rPr lang="en-US" dirty="0" smtClean="0"/>
              <a:t>A group that is at risk of exclusion is people with disabilities.  After ‘Brexit’, what does it mean to them now and their current political position. </a:t>
            </a:r>
          </a:p>
          <a:p>
            <a:pPr marL="285750" indent="-285750">
              <a:buFont typeface="Arial" charset="0"/>
              <a:buChar char="•"/>
            </a:pPr>
            <a:r>
              <a:rPr lang="en-US" dirty="0" smtClean="0"/>
              <a:t>In 1995. UK introduced the first ‘disability discrimination legislation’. (Disability Discrimination Act)</a:t>
            </a:r>
          </a:p>
          <a:p>
            <a:pPr marL="285750" indent="-285750">
              <a:buFont typeface="Arial" charset="0"/>
              <a:buChar char="•"/>
            </a:pPr>
            <a:r>
              <a:rPr lang="en-US" dirty="0" smtClean="0"/>
              <a:t>The act covered certain things e.g. education, transport and employment.</a:t>
            </a:r>
          </a:p>
          <a:p>
            <a:pPr marL="285750" indent="-285750">
              <a:buFont typeface="Arial" charset="0"/>
              <a:buChar char="•"/>
            </a:pPr>
            <a:r>
              <a:rPr lang="en-US" dirty="0" smtClean="0"/>
              <a:t>The first EU legislation in 2000 which was used against discrimination was the ‘framework directive for equal treatment in employment and occupation’. </a:t>
            </a:r>
          </a:p>
          <a:p>
            <a:pPr marL="285750" indent="-285750">
              <a:buFont typeface="Arial" charset="0"/>
              <a:buChar char="•"/>
            </a:pPr>
            <a:r>
              <a:rPr lang="en-US" dirty="0" smtClean="0"/>
              <a:t>The UK then had to adapt to this legislation in 2004.</a:t>
            </a:r>
          </a:p>
          <a:p>
            <a:pPr marL="285750" indent="-285750">
              <a:buFont typeface="Arial" charset="0"/>
              <a:buChar char="•"/>
            </a:pPr>
            <a:r>
              <a:rPr lang="en-US" dirty="0" smtClean="0"/>
              <a:t>During 2015, EU proposed the ‘European Accessibility Act’ - an act which aims ‘improve functioning’ of the ‘internal market’ for more accessible produce and </a:t>
            </a:r>
            <a:r>
              <a:rPr lang="en-GB" dirty="0" smtClean="0"/>
              <a:t>the services for people with a disability by ‘removing barriers’ formed by ‘divergent legislation’.</a:t>
            </a:r>
          </a:p>
          <a:p>
            <a:pPr marL="285750" indent="-285750">
              <a:buFont typeface="Arial" charset="0"/>
              <a:buChar char="•"/>
            </a:pPr>
            <a:r>
              <a:rPr lang="en-GB" dirty="0" smtClean="0"/>
              <a:t>With Brexit now ongoing, the UK will not be ‘bound’ by this ‘directive’.</a:t>
            </a:r>
          </a:p>
          <a:p>
            <a:pPr marL="285750" indent="-285750">
              <a:buFont typeface="Arial" charset="0"/>
              <a:buChar char="•"/>
            </a:pPr>
            <a:r>
              <a:rPr lang="en-GB" dirty="0" smtClean="0"/>
              <a:t>Brexit also stops the ‘UK citizens’ to ‘resort’ to the ‘European court of justice’ if they felt discriminated or their equality rights had been ‘contravened’. </a:t>
            </a:r>
          </a:p>
          <a:p>
            <a:pPr marL="285750" indent="-285750">
              <a:buFont typeface="Arial" charset="0"/>
              <a:buChar char="•"/>
            </a:pPr>
            <a:endParaRPr lang="en-US" dirty="0"/>
          </a:p>
          <a:p>
            <a:endParaRPr lang="en-US" dirty="0" smtClean="0"/>
          </a:p>
        </p:txBody>
      </p:sp>
      <p:sp>
        <p:nvSpPr>
          <p:cNvPr id="4" name="TextBox 3"/>
          <p:cNvSpPr txBox="1"/>
          <p:nvPr/>
        </p:nvSpPr>
        <p:spPr>
          <a:xfrm>
            <a:off x="257705" y="5357813"/>
            <a:ext cx="3257020" cy="369332"/>
          </a:xfrm>
          <a:prstGeom prst="rect">
            <a:avLst/>
          </a:prstGeom>
          <a:noFill/>
        </p:spPr>
        <p:txBody>
          <a:bodyPr wrap="square" rtlCol="0">
            <a:spAutoFit/>
          </a:bodyPr>
          <a:lstStyle/>
          <a:p>
            <a:r>
              <a:rPr lang="en-US" dirty="0" smtClean="0"/>
              <a:t>(Montero, 2017)</a:t>
            </a:r>
            <a:endParaRPr lang="en-US" dirty="0"/>
          </a:p>
        </p:txBody>
      </p:sp>
    </p:spTree>
    <p:extLst>
      <p:ext uri="{BB962C8B-B14F-4D97-AF65-F5344CB8AC3E}">
        <p14:creationId xmlns:p14="http://schemas.microsoft.com/office/powerpoint/2010/main" val="683151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5887" y="452735"/>
            <a:ext cx="8436990" cy="923330"/>
          </a:xfrm>
          <a:prstGeom prst="rect">
            <a:avLst/>
          </a:prstGeom>
          <a:noFill/>
        </p:spPr>
        <p:txBody>
          <a:bodyPr wrap="non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A </a:t>
            </a:r>
            <a:r>
              <a:rPr lang="en-GB" sz="5400" b="1" cap="none" spc="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World Perspective view</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TextBox 2"/>
          <p:cNvSpPr txBox="1"/>
          <p:nvPr/>
        </p:nvSpPr>
        <p:spPr>
          <a:xfrm>
            <a:off x="305887" y="1643063"/>
            <a:ext cx="10195426" cy="2308324"/>
          </a:xfrm>
          <a:prstGeom prst="rect">
            <a:avLst/>
          </a:prstGeom>
          <a:noFill/>
        </p:spPr>
        <p:txBody>
          <a:bodyPr wrap="square" rtlCol="0">
            <a:spAutoFit/>
          </a:bodyPr>
          <a:lstStyle/>
          <a:p>
            <a:pPr marL="285750" indent="-285750">
              <a:buFont typeface="Arial" charset="0"/>
              <a:buChar char="•"/>
            </a:pPr>
            <a:r>
              <a:rPr lang="en-US" dirty="0" smtClean="0"/>
              <a:t>Brexit influences the ‘economic and </a:t>
            </a:r>
            <a:r>
              <a:rPr lang="en-US" dirty="0" err="1" smtClean="0"/>
              <a:t>politcal</a:t>
            </a:r>
            <a:r>
              <a:rPr lang="en-US" dirty="0" smtClean="0"/>
              <a:t> conditions’ around the world</a:t>
            </a:r>
          </a:p>
          <a:p>
            <a:pPr marL="285750" indent="-285750">
              <a:buFont typeface="Arial" charset="0"/>
              <a:buChar char="•"/>
            </a:pPr>
            <a:r>
              <a:rPr lang="en-US" dirty="0" smtClean="0"/>
              <a:t>It will ‘embolden’ other EU parties</a:t>
            </a:r>
          </a:p>
          <a:p>
            <a:pPr marL="285750" indent="-285750">
              <a:buFont typeface="Arial" charset="0"/>
              <a:buChar char="•"/>
            </a:pPr>
            <a:r>
              <a:rPr lang="en-US" dirty="0" smtClean="0"/>
              <a:t>UK could also face another ‘exit </a:t>
            </a:r>
            <a:r>
              <a:rPr lang="en-US" dirty="0" err="1" smtClean="0"/>
              <a:t>referrendum</a:t>
            </a:r>
            <a:r>
              <a:rPr lang="en-US" dirty="0" smtClean="0"/>
              <a:t>’ from Scotland </a:t>
            </a:r>
          </a:p>
          <a:p>
            <a:pPr marL="285750" indent="-285750">
              <a:buFont typeface="Arial" charset="0"/>
              <a:buChar char="•"/>
            </a:pPr>
            <a:r>
              <a:rPr lang="en-US" dirty="0" smtClean="0"/>
              <a:t>The economy market will ‘feed’ into the ‘</a:t>
            </a:r>
            <a:r>
              <a:rPr lang="en-US" dirty="0"/>
              <a:t>macroeconomic consequences of </a:t>
            </a:r>
            <a:r>
              <a:rPr lang="en-US" dirty="0" smtClean="0"/>
              <a:t>Brexit’ </a:t>
            </a:r>
          </a:p>
          <a:p>
            <a:pPr marL="285750" indent="-285750">
              <a:buFont typeface="Arial" charset="0"/>
              <a:buChar char="•"/>
            </a:pPr>
            <a:r>
              <a:rPr lang="en-US" dirty="0" smtClean="0"/>
              <a:t>E.g. with the sustained rise in the value of US dollars against the euro will add extra pressure on the insubstantial US ‘manufacturing sector’ </a:t>
            </a:r>
          </a:p>
          <a:p>
            <a:pPr marL="285750" indent="-285750">
              <a:buFont typeface="Arial" charset="0"/>
              <a:buChar char="•"/>
            </a:pPr>
            <a:r>
              <a:rPr lang="en-US" dirty="0" smtClean="0"/>
              <a:t>’European Central Bank’ – compelled to raise their level of ’intervention’ as the ’risk premiums’ throughout the ‘region’ become higher </a:t>
            </a:r>
            <a:endParaRPr lang="en-US" dirty="0"/>
          </a:p>
        </p:txBody>
      </p:sp>
      <p:sp>
        <p:nvSpPr>
          <p:cNvPr id="4" name="TextBox 3"/>
          <p:cNvSpPr txBox="1"/>
          <p:nvPr/>
        </p:nvSpPr>
        <p:spPr>
          <a:xfrm>
            <a:off x="305887" y="4271963"/>
            <a:ext cx="3451726" cy="369332"/>
          </a:xfrm>
          <a:prstGeom prst="rect">
            <a:avLst/>
          </a:prstGeom>
          <a:noFill/>
        </p:spPr>
        <p:txBody>
          <a:bodyPr wrap="square" rtlCol="0">
            <a:spAutoFit/>
          </a:bodyPr>
          <a:lstStyle/>
          <a:p>
            <a:r>
              <a:rPr lang="en-US" dirty="0" smtClean="0"/>
              <a:t>(Forbes, 2016)</a:t>
            </a:r>
            <a:endParaRPr lang="en-US" dirty="0"/>
          </a:p>
        </p:txBody>
      </p:sp>
    </p:spTree>
    <p:extLst>
      <p:ext uri="{BB962C8B-B14F-4D97-AF65-F5344CB8AC3E}">
        <p14:creationId xmlns:p14="http://schemas.microsoft.com/office/powerpoint/2010/main" val="502489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0705" y="538460"/>
            <a:ext cx="8741752" cy="923330"/>
          </a:xfrm>
          <a:prstGeom prst="rect">
            <a:avLst/>
          </a:prstGeom>
          <a:noFill/>
        </p:spPr>
        <p:txBody>
          <a:bodyPr wrap="none" lIns="91440" tIns="45720" rIns="91440" bIns="45720">
            <a:spAutoFit/>
          </a:bodyPr>
          <a:lstStyle/>
          <a:p>
            <a:pPr algn="ctr"/>
            <a:r>
              <a:rPr lang="en-GB" sz="5400" b="1"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UK Economy since ‘Brexit’</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4" name="TextBox 3"/>
          <p:cNvSpPr txBox="1"/>
          <p:nvPr/>
        </p:nvSpPr>
        <p:spPr>
          <a:xfrm>
            <a:off x="414338" y="1785938"/>
            <a:ext cx="9415462" cy="2585323"/>
          </a:xfrm>
          <a:prstGeom prst="rect">
            <a:avLst/>
          </a:prstGeom>
          <a:noFill/>
        </p:spPr>
        <p:txBody>
          <a:bodyPr wrap="square" rtlCol="0">
            <a:spAutoFit/>
          </a:bodyPr>
          <a:lstStyle/>
          <a:p>
            <a:pPr marL="285750" indent="-285750">
              <a:buFont typeface="Arial" charset="0"/>
              <a:buChar char="•"/>
            </a:pPr>
            <a:r>
              <a:rPr lang="en-US" dirty="0" smtClean="0"/>
              <a:t>During the last three months of 2016, the rise in economy grew, this thought to be due to ‘manufacturing industry’ doing better than thought.</a:t>
            </a:r>
          </a:p>
          <a:p>
            <a:pPr marL="285750" indent="-285750">
              <a:buFont typeface="Arial" charset="0"/>
              <a:buChar char="•"/>
            </a:pPr>
            <a:r>
              <a:rPr lang="en-US" dirty="0" smtClean="0"/>
              <a:t>Brexit is stated to be hitting the confidence of businesses. ONS states business investments has become slow. </a:t>
            </a:r>
          </a:p>
          <a:p>
            <a:pPr marL="285750" indent="-285750">
              <a:buFont typeface="Arial" charset="0"/>
              <a:buChar char="•"/>
            </a:pPr>
            <a:r>
              <a:rPr lang="en-US" dirty="0" smtClean="0"/>
              <a:t>The pound has fallen drastically after Brexit, there has since been trading which has turned out to be 15% lower than the ‘dollar’ and 12% lower ‘compared’ to the euro than it was before Brexit.</a:t>
            </a:r>
          </a:p>
          <a:p>
            <a:pPr marL="285750" indent="-285750">
              <a:buFont typeface="Arial" charset="0"/>
              <a:buChar char="•"/>
            </a:pPr>
            <a:r>
              <a:rPr lang="en-US" dirty="0" smtClean="0"/>
              <a:t>Due to the fall in pound, it has been great for ‘exporters’ but for British people it has made ‘foreign holidays’ more expensive.  </a:t>
            </a:r>
            <a:endParaRPr lang="en-US" dirty="0"/>
          </a:p>
        </p:txBody>
      </p:sp>
      <p:sp>
        <p:nvSpPr>
          <p:cNvPr id="5" name="TextBox 4"/>
          <p:cNvSpPr txBox="1"/>
          <p:nvPr/>
        </p:nvSpPr>
        <p:spPr>
          <a:xfrm>
            <a:off x="200025" y="4700588"/>
            <a:ext cx="2786063" cy="369332"/>
          </a:xfrm>
          <a:prstGeom prst="rect">
            <a:avLst/>
          </a:prstGeom>
          <a:noFill/>
        </p:spPr>
        <p:txBody>
          <a:bodyPr wrap="square" rtlCol="0">
            <a:spAutoFit/>
          </a:bodyPr>
          <a:lstStyle/>
          <a:p>
            <a:r>
              <a:rPr lang="en-US" dirty="0" smtClean="0"/>
              <a:t>(Bowler, 2017)</a:t>
            </a:r>
            <a:endParaRPr lang="en-US" dirty="0"/>
          </a:p>
        </p:txBody>
      </p:sp>
    </p:spTree>
    <p:extLst>
      <p:ext uri="{BB962C8B-B14F-4D97-AF65-F5344CB8AC3E}">
        <p14:creationId xmlns:p14="http://schemas.microsoft.com/office/powerpoint/2010/main" val="339292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14338" y="557213"/>
            <a:ext cx="10329862" cy="2585323"/>
          </a:xfrm>
          <a:prstGeom prst="rect">
            <a:avLst/>
          </a:prstGeom>
          <a:noFill/>
        </p:spPr>
        <p:txBody>
          <a:bodyPr wrap="square" rtlCol="0">
            <a:spAutoFit/>
          </a:bodyPr>
          <a:lstStyle/>
          <a:p>
            <a:pPr marL="285750" indent="-285750">
              <a:buFont typeface="Arial" charset="0"/>
              <a:buChar char="•"/>
            </a:pPr>
            <a:r>
              <a:rPr lang="en-US" dirty="0" smtClean="0"/>
              <a:t>Brexit is currently an ongoing political situation </a:t>
            </a:r>
          </a:p>
          <a:p>
            <a:pPr marL="285750" indent="-285750">
              <a:buFont typeface="Arial" charset="0"/>
              <a:buChar char="•"/>
            </a:pPr>
            <a:r>
              <a:rPr lang="en-US" dirty="0" smtClean="0"/>
              <a:t>With it affecting everyone on all levels</a:t>
            </a:r>
          </a:p>
          <a:p>
            <a:pPr marL="285750" indent="-285750">
              <a:buFont typeface="Arial" charset="0"/>
              <a:buChar char="•"/>
            </a:pPr>
            <a:r>
              <a:rPr lang="en-US" dirty="0" smtClean="0"/>
              <a:t>With Article 50 stating that the UK will have left the EU by 2019</a:t>
            </a:r>
          </a:p>
          <a:p>
            <a:pPr marL="285750" indent="-285750">
              <a:buFont typeface="Arial" charset="0"/>
              <a:buChar char="•"/>
            </a:pPr>
            <a:r>
              <a:rPr lang="en-US" dirty="0" smtClean="0"/>
              <a:t>Post-truth has become a world wide term, from the UK to Donald Trump in the U.S.</a:t>
            </a:r>
          </a:p>
          <a:p>
            <a:pPr marL="285750" indent="-285750">
              <a:buFont typeface="Arial" charset="0"/>
              <a:buChar char="•"/>
            </a:pPr>
            <a:r>
              <a:rPr lang="en-US" dirty="0" smtClean="0"/>
              <a:t>Parties setting out manifesto’s and legislation for us as people to hear but state everything which includes the term ‘post-truth’.</a:t>
            </a:r>
          </a:p>
          <a:p>
            <a:pPr marL="285750" indent="-285750">
              <a:buFont typeface="Arial" charset="0"/>
              <a:buChar char="•"/>
            </a:pPr>
            <a:r>
              <a:rPr lang="en-US" dirty="0" smtClean="0"/>
              <a:t>People with disabilities and their risk on exclusion – </a:t>
            </a:r>
            <a:r>
              <a:rPr lang="en-US" dirty="0" err="1" smtClean="0"/>
              <a:t>labour</a:t>
            </a:r>
            <a:r>
              <a:rPr lang="en-US" dirty="0" smtClean="0"/>
              <a:t> party supports the social model of disability.</a:t>
            </a:r>
          </a:p>
          <a:p>
            <a:pPr marL="285750" indent="-285750">
              <a:buFont typeface="Arial" charset="0"/>
              <a:buChar char="•"/>
            </a:pPr>
            <a:endParaRPr lang="en-US" dirty="0" smtClean="0"/>
          </a:p>
          <a:p>
            <a:pPr marL="285750" indent="-285750">
              <a:buFont typeface="Arial" charset="0"/>
              <a:buChar char="•"/>
            </a:pPr>
            <a:endParaRPr lang="en-US" dirty="0"/>
          </a:p>
        </p:txBody>
      </p:sp>
    </p:spTree>
    <p:extLst>
      <p:ext uri="{BB962C8B-B14F-4D97-AF65-F5344CB8AC3E}">
        <p14:creationId xmlns:p14="http://schemas.microsoft.com/office/powerpoint/2010/main" val="1654821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750" y="300038"/>
            <a:ext cx="10629900" cy="7602081"/>
          </a:xfrm>
          <a:prstGeom prst="rect">
            <a:avLst/>
          </a:prstGeom>
          <a:noFill/>
        </p:spPr>
        <p:txBody>
          <a:bodyPr wrap="square" rtlCol="0">
            <a:spAutoFit/>
          </a:bodyPr>
          <a:lstStyle/>
          <a:p>
            <a:r>
              <a:rPr lang="en-US" sz="1600" dirty="0" smtClean="0"/>
              <a:t>Bibliography</a:t>
            </a:r>
          </a:p>
          <a:p>
            <a:endParaRPr lang="en-US" sz="1600" dirty="0"/>
          </a:p>
          <a:p>
            <a:r>
              <a:rPr lang="en-US" sz="1600" dirty="0" smtClean="0"/>
              <a:t>Author </a:t>
            </a:r>
            <a:r>
              <a:rPr lang="en-US" sz="1600" dirty="0"/>
              <a:t>Unknown . (2016). </a:t>
            </a:r>
            <a:r>
              <a:rPr lang="en-US" sz="1600" i="1" dirty="0"/>
              <a:t>The Potential Impacts Of Brexit On The Global Economy.</a:t>
            </a:r>
            <a:r>
              <a:rPr lang="en-US" sz="1600" dirty="0"/>
              <a:t> Available: https://</a:t>
            </a:r>
            <a:r>
              <a:rPr lang="en-US" sz="1600" dirty="0" err="1"/>
              <a:t>www.forbes.com</a:t>
            </a:r>
            <a:r>
              <a:rPr lang="en-US" sz="1600" dirty="0"/>
              <a:t>/sites/</a:t>
            </a:r>
            <a:r>
              <a:rPr lang="en-US" sz="1600" dirty="0" err="1"/>
              <a:t>baininsights</a:t>
            </a:r>
            <a:r>
              <a:rPr lang="en-US" sz="1600" dirty="0"/>
              <a:t>/2016/06/29/the-potential-impacts-of-</a:t>
            </a:r>
            <a:r>
              <a:rPr lang="en-US" sz="1600" dirty="0" err="1"/>
              <a:t>brexit</a:t>
            </a:r>
            <a:r>
              <a:rPr lang="en-US" sz="1600" dirty="0"/>
              <a:t>-on-the-global-economy/#aa002657b489. Last accessed 11th January 2018</a:t>
            </a:r>
            <a:r>
              <a:rPr lang="en-US" sz="1600" dirty="0" smtClean="0"/>
              <a:t>.</a:t>
            </a:r>
          </a:p>
          <a:p>
            <a:endParaRPr lang="en-US" sz="1600" dirty="0"/>
          </a:p>
          <a:p>
            <a:r>
              <a:rPr lang="en-US" sz="1600" dirty="0"/>
              <a:t>author Unknown. (2017). </a:t>
            </a:r>
            <a:r>
              <a:rPr lang="en-US" sz="1600" i="1" dirty="0"/>
              <a:t>General election 2017: Where UK's parties stand on Brexit.</a:t>
            </a:r>
            <a:r>
              <a:rPr lang="en-US" sz="1600" dirty="0"/>
              <a:t> Available: http://</a:t>
            </a:r>
            <a:r>
              <a:rPr lang="en-US" sz="1600" dirty="0" err="1"/>
              <a:t>www.bbc.co.uk</a:t>
            </a:r>
            <a:r>
              <a:rPr lang="en-US" sz="1600" dirty="0"/>
              <a:t>/news/uk-politics-39665835. Last accessed 11th January 2018.</a:t>
            </a:r>
          </a:p>
          <a:p>
            <a:endParaRPr lang="en-US" sz="1600" dirty="0"/>
          </a:p>
          <a:p>
            <a:r>
              <a:rPr lang="en-US" sz="1600" dirty="0"/>
              <a:t>Author Unknown. (2017). </a:t>
            </a:r>
            <a:r>
              <a:rPr lang="en-US" sz="1600" i="1" dirty="0"/>
              <a:t>Where the UK Political Parties Stand on Brexit.</a:t>
            </a:r>
            <a:r>
              <a:rPr lang="en-US" sz="1600" dirty="0"/>
              <a:t> Available: http://</a:t>
            </a:r>
            <a:r>
              <a:rPr lang="en-US" sz="1600" dirty="0" err="1"/>
              <a:t>www.socialjusticesolutions.org</a:t>
            </a:r>
            <a:r>
              <a:rPr lang="en-US" sz="1600" dirty="0"/>
              <a:t>/2017/06/05/</a:t>
            </a:r>
            <a:r>
              <a:rPr lang="en-US" sz="1600" dirty="0" err="1"/>
              <a:t>uk</a:t>
            </a:r>
            <a:r>
              <a:rPr lang="en-US" sz="1600" dirty="0"/>
              <a:t>-political-parties-stand-</a:t>
            </a:r>
            <a:r>
              <a:rPr lang="en-US" sz="1600" dirty="0" err="1"/>
              <a:t>brexit</a:t>
            </a:r>
            <a:r>
              <a:rPr lang="en-US" sz="1600" dirty="0"/>
              <a:t>/. Last accessed 11th January 2018.</a:t>
            </a:r>
          </a:p>
          <a:p>
            <a:endParaRPr lang="en-US" sz="1600" dirty="0"/>
          </a:p>
          <a:p>
            <a:r>
              <a:rPr lang="en-US" sz="1600" dirty="0" smtClean="0"/>
              <a:t>Bowler</a:t>
            </a:r>
            <a:r>
              <a:rPr lang="en-US" sz="1600" dirty="0"/>
              <a:t>, T. (2017). </a:t>
            </a:r>
            <a:r>
              <a:rPr lang="en-US" sz="1600" i="1" dirty="0"/>
              <a:t>How has the economy fared since the brevet vote?.</a:t>
            </a:r>
            <a:r>
              <a:rPr lang="en-US" sz="1600" dirty="0"/>
              <a:t> Available: http://</a:t>
            </a:r>
            <a:r>
              <a:rPr lang="en-US" sz="1600" dirty="0" err="1"/>
              <a:t>www.bbc.co.uk</a:t>
            </a:r>
            <a:r>
              <a:rPr lang="en-US" sz="1600" dirty="0"/>
              <a:t>/news/business-36956418. Last accessed 10th January 2018</a:t>
            </a:r>
            <a:r>
              <a:rPr lang="en-US" sz="1600" dirty="0" smtClean="0"/>
              <a:t>.</a:t>
            </a:r>
          </a:p>
          <a:p>
            <a:endParaRPr lang="en-US" sz="1600" dirty="0"/>
          </a:p>
          <a:p>
            <a:r>
              <a:rPr lang="en-US" sz="1600" dirty="0"/>
              <a:t>Joyce, G. (2017). </a:t>
            </a:r>
            <a:r>
              <a:rPr lang="en-US" sz="1600" i="1" dirty="0"/>
              <a:t>Brexit Data: Post-Truth Politics and the EU Referendum.</a:t>
            </a:r>
            <a:r>
              <a:rPr lang="en-US" sz="1600" dirty="0"/>
              <a:t> Available: https://</a:t>
            </a:r>
            <a:r>
              <a:rPr lang="en-US" sz="1600" dirty="0" err="1"/>
              <a:t>www.brandwatch.com</a:t>
            </a:r>
            <a:r>
              <a:rPr lang="en-US" sz="1600" dirty="0"/>
              <a:t>/blog/react-</a:t>
            </a:r>
            <a:r>
              <a:rPr lang="en-US" sz="1600" dirty="0" err="1"/>
              <a:t>brexit</a:t>
            </a:r>
            <a:r>
              <a:rPr lang="en-US" sz="1600" dirty="0"/>
              <a:t>-post-truth/. Last accessed 10th January 2018.</a:t>
            </a:r>
          </a:p>
          <a:p>
            <a:endParaRPr lang="en-US" sz="1600" dirty="0"/>
          </a:p>
          <a:p>
            <a:r>
              <a:rPr lang="en-US" sz="1600" dirty="0" smtClean="0"/>
              <a:t>Montero</a:t>
            </a:r>
            <a:r>
              <a:rPr lang="en-US" sz="1600" dirty="0"/>
              <a:t>, A. (2017). </a:t>
            </a:r>
            <a:r>
              <a:rPr lang="en-US" sz="1600" i="1" dirty="0"/>
              <a:t>What does Brexit mean for people with disabilities?.</a:t>
            </a:r>
            <a:r>
              <a:rPr lang="en-US" sz="1600" dirty="0"/>
              <a:t> Available: https://</a:t>
            </a:r>
            <a:r>
              <a:rPr lang="en-US" sz="1600" dirty="0" err="1"/>
              <a:t>www.theguardian.com</a:t>
            </a:r>
            <a:r>
              <a:rPr lang="en-US" sz="1600" dirty="0"/>
              <a:t>/social-care-network/2017/</a:t>
            </a:r>
            <a:r>
              <a:rPr lang="en-US" sz="1600" dirty="0" err="1"/>
              <a:t>aug</a:t>
            </a:r>
            <a:r>
              <a:rPr lang="en-US" sz="1600" dirty="0"/>
              <a:t>/14/</a:t>
            </a:r>
            <a:r>
              <a:rPr lang="en-US" sz="1600" dirty="0" err="1"/>
              <a:t>brexit</a:t>
            </a:r>
            <a:r>
              <a:rPr lang="en-US" sz="1600" dirty="0"/>
              <a:t>-disability-rights-</a:t>
            </a:r>
            <a:r>
              <a:rPr lang="en-US" sz="1600" dirty="0" err="1"/>
              <a:t>eu</a:t>
            </a:r>
            <a:r>
              <a:rPr lang="en-US" sz="1600" dirty="0"/>
              <a:t>-legislation. Last accessed 10th January 2018</a:t>
            </a:r>
            <a:r>
              <a:rPr lang="en-US" sz="1600" dirty="0" smtClean="0"/>
              <a:t>.</a:t>
            </a:r>
          </a:p>
          <a:p>
            <a:endParaRPr lang="en-US" sz="1600" dirty="0"/>
          </a:p>
          <a:p>
            <a:r>
              <a:rPr lang="en-US" sz="1600" dirty="0" smtClean="0"/>
              <a:t>Watters</a:t>
            </a:r>
            <a:r>
              <a:rPr lang="en-US" sz="1600" dirty="0"/>
              <a:t>, A . (2017). </a:t>
            </a:r>
            <a:r>
              <a:rPr lang="en-US" sz="1600" i="1" dirty="0"/>
              <a:t>What is Brexit?.</a:t>
            </a:r>
            <a:r>
              <a:rPr lang="en-US" sz="1600" dirty="0"/>
              <a:t> Available: http://</a:t>
            </a:r>
            <a:r>
              <a:rPr lang="en-US" sz="1600" dirty="0" err="1"/>
              <a:t>www.dummies.com</a:t>
            </a:r>
            <a:r>
              <a:rPr lang="en-US" sz="1600" dirty="0"/>
              <a:t>/education/politics-government/what-is-</a:t>
            </a:r>
            <a:r>
              <a:rPr lang="en-US" sz="1600" dirty="0" err="1"/>
              <a:t>brexit</a:t>
            </a:r>
            <a:r>
              <a:rPr lang="en-US" sz="1600" dirty="0"/>
              <a:t>/. Last accessed 11th January 2018</a:t>
            </a:r>
            <a:r>
              <a:rPr lang="en-US" sz="1600" dirty="0" smtClean="0"/>
              <a:t>.</a:t>
            </a:r>
          </a:p>
          <a:p>
            <a:endParaRPr lang="en-US" sz="1600" dirty="0"/>
          </a:p>
          <a:p>
            <a:endParaRPr lang="en-US" sz="1600" dirty="0"/>
          </a:p>
          <a:p>
            <a:endParaRPr lang="en-US" dirty="0"/>
          </a:p>
          <a:p>
            <a:endParaRPr lang="en-US" dirty="0"/>
          </a:p>
          <a:p>
            <a:endParaRPr lang="en-US" dirty="0" smtClean="0"/>
          </a:p>
          <a:p>
            <a:endParaRPr lang="en-US" dirty="0"/>
          </a:p>
        </p:txBody>
      </p:sp>
    </p:spTree>
    <p:extLst>
      <p:ext uri="{BB962C8B-B14F-4D97-AF65-F5344CB8AC3E}">
        <p14:creationId xmlns:p14="http://schemas.microsoft.com/office/powerpoint/2010/main" val="198324346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770</TotalTime>
  <Words>1805</Words>
  <Application>Microsoft Macintosh PowerPoint</Application>
  <PresentationFormat>Widescreen</PresentationFormat>
  <Paragraphs>143</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Abadi MT Condensed Extra Bold</vt:lpstr>
      <vt:lpstr>Arial</vt:lpstr>
      <vt:lpstr>Calibri</vt:lpstr>
      <vt:lpstr>Gill Sans MT</vt:lpstr>
      <vt:lpstr>Times New Roman</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Brett Oneill-Enoch</dc:creator>
  <cp:lastModifiedBy>Brett Oneill-Enoch</cp:lastModifiedBy>
  <cp:revision>43</cp:revision>
  <cp:lastPrinted>2018-01-17T09:21:22Z</cp:lastPrinted>
  <dcterms:created xsi:type="dcterms:W3CDTF">2018-01-16T13:20:05Z</dcterms:created>
  <dcterms:modified xsi:type="dcterms:W3CDTF">2018-01-17T09:32:01Z</dcterms:modified>
</cp:coreProperties>
</file>