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0281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DC59A4-4098-6128-B6BC-D246D3E27498}" v="4" dt="2020-11-03T13:19:40.2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51" d="100"/>
          <a:sy n="51" d="100"/>
        </p:scale>
        <p:origin x="-8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rdon Dickers" userId="S::gordon.dickers@uwtsd.ac.uk::921b6137-279f-4b27-b89d-c7a93dc651df" providerId="AD" clId="Web-{67DC59A4-4098-6128-B6BC-D246D3E27498}"/>
    <pc:docChg chg="modSld">
      <pc:chgData name="Gordon Dickers" userId="S::gordon.dickers@uwtsd.ac.uk::921b6137-279f-4b27-b89d-c7a93dc651df" providerId="AD" clId="Web-{67DC59A4-4098-6128-B6BC-D246D3E27498}" dt="2020-11-03T13:19:40.273" v="3" actId="20577"/>
      <pc:docMkLst>
        <pc:docMk/>
      </pc:docMkLst>
      <pc:sldChg chg="modSp">
        <pc:chgData name="Gordon Dickers" userId="S::gordon.dickers@uwtsd.ac.uk::921b6137-279f-4b27-b89d-c7a93dc651df" providerId="AD" clId="Web-{67DC59A4-4098-6128-B6BC-D246D3E27498}" dt="2020-11-03T13:19:40.257" v="2" actId="20577"/>
        <pc:sldMkLst>
          <pc:docMk/>
          <pc:sldMk cId="0" sldId="260"/>
        </pc:sldMkLst>
        <pc:spChg chg="mod">
          <ac:chgData name="Gordon Dickers" userId="S::gordon.dickers@uwtsd.ac.uk::921b6137-279f-4b27-b89d-c7a93dc651df" providerId="AD" clId="Web-{67DC59A4-4098-6128-B6BC-D246D3E27498}" dt="2020-11-03T13:19:40.257" v="2" actId="20577"/>
          <ac:spMkLst>
            <pc:docMk/>
            <pc:sldMk cId="0" sldId="260"/>
            <ac:spMk id="6146" creationId="{5904AB4E-4F84-458C-838E-43EDE0204A6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>
            <a:extLst>
              <a:ext uri="{FF2B5EF4-FFF2-40B4-BE49-F238E27FC236}">
                <a16:creationId xmlns:a16="http://schemas.microsoft.com/office/drawing/2014/main" id="{8DB19B77-450B-426B-8543-2700F4A8395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9219" name="Rectangle 1027">
            <a:extLst>
              <a:ext uri="{FF2B5EF4-FFF2-40B4-BE49-F238E27FC236}">
                <a16:creationId xmlns:a16="http://schemas.microsoft.com/office/drawing/2014/main" id="{938913E7-BE59-4099-920F-844C888BE0D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9220" name="Rectangle 1028">
            <a:extLst>
              <a:ext uri="{FF2B5EF4-FFF2-40B4-BE49-F238E27FC236}">
                <a16:creationId xmlns:a16="http://schemas.microsoft.com/office/drawing/2014/main" id="{50A07756-B768-4E4B-BA25-E60084904DB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77263"/>
            <a:ext cx="29718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9221" name="Rectangle 1029">
            <a:extLst>
              <a:ext uri="{FF2B5EF4-FFF2-40B4-BE49-F238E27FC236}">
                <a16:creationId xmlns:a16="http://schemas.microsoft.com/office/drawing/2014/main" id="{9DA72797-4CA8-43FC-89E8-F95E75C3AF8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577263"/>
            <a:ext cx="29718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3ED394D-751D-41B1-A8A6-D2E06CEAF2A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864FC-4391-4F11-A943-EF94566E0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F1EA93-CBFC-405F-8E17-F6FB0DEBD4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7F821C-CFE9-4B4F-847D-251345924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22AA7-43B4-4057-B2CE-9831097C9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95C2E-2D95-4F65-88E9-5919F3EE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5735F6-4F1C-456D-A0B7-BB35C1AC26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261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DF111-C7BB-488F-B38B-43BCFD1AA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FA73E-4AB2-4C9D-A45D-D621C3714D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DDD45-A644-45C5-A1DF-6749E6E45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C789F-87CA-4C7A-9850-A738CD8F4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D8078-D91E-41C2-8889-F7F253952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49F9A-B569-4C8F-9EF8-0D9E19585B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31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E2BAB-0383-4D6E-918C-73B2586C5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EC6D6-A17B-4BD9-B16A-CA3E176C20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F762BB-94DC-4B1B-9D1D-3B80F3D03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900FC-2993-40FA-93F0-317062133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35B35-D8C9-45D0-A13A-65590AF3B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4FFA3-6DB0-4582-A139-D05A2A3E8A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0652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9812D-82B7-478E-B703-F415EB153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495F5-E2F7-42EF-8C6B-CE12D9E29A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B8ADEE-FA64-4845-BB8A-5979568F70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1E003-F164-4D07-9799-6A7359186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39C295-8CA0-48D6-8A5D-CFAB8B9B3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A6AF48-4B71-4136-B87C-DCE924E15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913D8-9E5A-479D-B274-4A0F08E1C9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2820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AA8CF-0625-4427-99ED-D9C785C14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7FB077-3A10-4D5A-9EE3-9D96DD8D63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72216-C6AE-4AC5-ADD3-99DC0A12F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3B08CC-7666-4858-9378-3B013A92CF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690F10-C908-445F-8430-8D52174D2F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E838DE-C74C-431E-9C33-4BE84F147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70BAA7-48B6-49A9-9A1D-294113D34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E8EEF2-2FB2-4D74-B107-88E8983A4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2BA2-2F68-495E-928B-21EBD3B032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1867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39235-F187-4D25-B691-B1EF5E912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3E5E8E-AE71-473B-8D07-8CEC608BF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93BD89-9A0A-4696-B6FD-AE81BBD79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789866-CE38-4BCB-AD0A-CD8B205F7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4BCA4-2D9E-4363-964A-ED6B26BBE9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901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EE6886-FCC3-4428-BF80-7F53BC5A9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505DD5-3D7D-43E2-B919-BB0E9C922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6F166-B014-46C8-9A53-E6CA212BD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4A288-F889-495C-A671-68911230C5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5604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11E53-0322-491A-BDCD-15F942DE7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7DA05-E5EA-43EA-A1CA-658FE5B56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41E0A2-BBD9-4E97-BF3B-438B92F4E7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F09C85-7B68-42D4-BB74-31B72FF2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64DAE-196B-4210-89CF-F1D46A132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D05F6-F8A6-4A6E-80B9-BA7D4B245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A533F-C843-4360-AE7A-35AA7C1C87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546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36C87-B5A1-4A69-B302-2D630C786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ADA4DB-15CC-47A1-85DC-D7A1580D1A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12FF40-57C8-42BD-869B-AEC2C94819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3418F2-9C0B-40EB-8458-1B3B87F35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F3E4A2-C358-49FC-8B1A-F8978A98D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A8A9C2-A54A-450B-A29B-44C0AE08F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6F71C-F7A5-4F23-9796-75BA6B6A172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195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9DD9B-F7FC-4417-9B31-B84F4B74D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193D73-23B3-439C-804E-8E6C7C3667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DA123-BB94-4A8A-BB70-1E3F3C48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AC01FF-0950-4F98-B73C-38ECBB529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2E88C-D2A3-4FCE-85C6-FF54ED472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653FD-9808-4758-BB9C-AEF126D660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065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9E6DD-2F20-40D5-9FA7-D3456D10D4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C1BAC5-821D-42C5-9A3D-3B929FF19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D45C6D-9D69-4931-A754-4E1C04737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7A3D-0929-424E-BFF4-6F918BCB9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C5265-3098-4F3D-A6B3-73D733F99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D443A-5368-4B9E-AD1C-4D9B03BC56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811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83F9933-9C97-4F5F-9BDA-F2A7096411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54E958E-2A66-41CD-BF3A-3C0F6471B5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20A4E26-E276-4079-B00C-6C4F0A0147A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2A24F4D-266A-4683-B550-D4809FD0485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CBE5B78-64A6-4A7F-9BDF-48F20E8659E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D725E9-21D9-4349-A39B-0F61A4F4820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>
            <a:extLst>
              <a:ext uri="{FF2B5EF4-FFF2-40B4-BE49-F238E27FC236}">
                <a16:creationId xmlns:a16="http://schemas.microsoft.com/office/drawing/2014/main" id="{44F611A8-1EB3-4306-AD30-C9234885A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28600"/>
            <a:ext cx="7924800" cy="636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b="1"/>
              <a:t>Dynamic Memory Allocation.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Pointers are used to refer to memory locations.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Often new memory is required for a short time when a program executes.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 Pointers can be used to refer to any new memory allocated by the program during run-time.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b="1"/>
              <a:t>You</a:t>
            </a:r>
            <a:r>
              <a:rPr lang="en-GB" altLang="en-US"/>
              <a:t>, the programmer will allocate this memory.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b="1"/>
              <a:t>You</a:t>
            </a:r>
            <a:r>
              <a:rPr lang="en-GB" altLang="en-US"/>
              <a:t>, the programmer will free this memory when you have finished with it.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The process is called dynamic memory allocation.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C++ uses the </a:t>
            </a:r>
            <a:r>
              <a:rPr lang="en-GB" altLang="en-US" b="1">
                <a:latin typeface="Arial Unicode MS" panose="020B0604020202020204" pitchFamily="34" charset="-128"/>
              </a:rPr>
              <a:t>new</a:t>
            </a:r>
            <a:r>
              <a:rPr lang="en-GB" altLang="en-US"/>
              <a:t> and </a:t>
            </a:r>
            <a:r>
              <a:rPr lang="en-GB" altLang="en-US" b="1">
                <a:latin typeface="Arial Unicode MS" panose="020B0604020202020204" pitchFamily="34" charset="-128"/>
              </a:rPr>
              <a:t>delete</a:t>
            </a:r>
            <a:r>
              <a:rPr lang="en-GB" altLang="en-US"/>
              <a:t> keywords to allocate and free memory respectively.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/>
              <a:t>These keywords are for use in C++ only – </a:t>
            </a:r>
            <a:r>
              <a:rPr lang="en-GB" altLang="en-US" b="1"/>
              <a:t>NOT C.</a:t>
            </a:r>
            <a:endParaRPr lang="en-US" altLang="en-US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>
            <a:extLst>
              <a:ext uri="{FF2B5EF4-FFF2-40B4-BE49-F238E27FC236}">
                <a16:creationId xmlns:a16="http://schemas.microsoft.com/office/drawing/2014/main" id="{E90497AC-4257-46D4-A405-6E0FEC769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28600"/>
            <a:ext cx="8382000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b="1"/>
              <a:t>Operators </a:t>
            </a:r>
            <a:r>
              <a:rPr lang="en-US" altLang="en-US" sz="2200" b="1" i="1"/>
              <a:t>new</a:t>
            </a:r>
            <a:r>
              <a:rPr lang="en-US" altLang="en-US" sz="2200" b="1"/>
              <a:t> and </a:t>
            </a:r>
            <a:r>
              <a:rPr lang="en-US" altLang="en-US" sz="2200" b="1" i="1"/>
              <a:t>new[ ]</a:t>
            </a:r>
            <a:br>
              <a:rPr lang="en-US" altLang="en-US" sz="2200"/>
            </a:br>
            <a:r>
              <a:rPr lang="en-US" altLang="en-US" sz="2200"/>
              <a:t>In order to request dynamic memory </a:t>
            </a:r>
            <a:r>
              <a:rPr lang="en-GB" altLang="en-US" sz="2200"/>
              <a:t>use</a:t>
            </a:r>
            <a:r>
              <a:rPr lang="en-US" altLang="en-US" sz="2200"/>
              <a:t> the operator </a:t>
            </a:r>
            <a:r>
              <a:rPr lang="en-US" altLang="en-US" sz="2200" b="1"/>
              <a:t>new</a:t>
            </a:r>
            <a:r>
              <a:rPr lang="en-US" altLang="en-US" sz="2200"/>
              <a:t> followed by a data </a:t>
            </a:r>
            <a:r>
              <a:rPr lang="en-US" altLang="en-US" sz="2200" i="1"/>
              <a:t>type</a:t>
            </a:r>
            <a:r>
              <a:rPr lang="en-US" altLang="en-US" sz="2200"/>
              <a:t> and optionally the number of elements required within brackets []. It returns a pointer to the beginning of the new block of assigned memory. Its form is: </a:t>
            </a:r>
          </a:p>
          <a:p>
            <a:pPr>
              <a:spcBef>
                <a:spcPct val="50000"/>
              </a:spcBef>
            </a:pPr>
            <a:r>
              <a:rPr lang="en-US" altLang="en-US" sz="2200" i="1"/>
              <a:t>pointer</a:t>
            </a:r>
            <a:r>
              <a:rPr lang="en-US" altLang="en-US" sz="2200" b="1"/>
              <a:t> = new </a:t>
            </a:r>
            <a:r>
              <a:rPr lang="en-US" altLang="en-US" sz="2200" i="1"/>
              <a:t>type</a:t>
            </a:r>
            <a:r>
              <a:rPr lang="en-US" altLang="en-US" sz="2200"/>
              <a:t> or </a:t>
            </a:r>
            <a:r>
              <a:rPr lang="en-US" altLang="en-US" sz="2200" i="1"/>
              <a:t>pointer</a:t>
            </a:r>
            <a:r>
              <a:rPr lang="en-US" altLang="en-US" sz="2200" b="1"/>
              <a:t> = new </a:t>
            </a:r>
            <a:r>
              <a:rPr lang="en-US" altLang="en-US" sz="2200" i="1"/>
              <a:t>type</a:t>
            </a:r>
            <a:r>
              <a:rPr lang="en-US" altLang="en-US" sz="2200" b="1"/>
              <a:t> [</a:t>
            </a:r>
            <a:r>
              <a:rPr lang="en-US" altLang="en-US" sz="2200" i="1"/>
              <a:t>elements</a:t>
            </a:r>
            <a:r>
              <a:rPr lang="en-US" altLang="en-US" sz="2200" b="1"/>
              <a:t>]</a:t>
            </a:r>
            <a:r>
              <a:rPr lang="en-US" altLang="en-US" sz="2200"/>
              <a:t> </a:t>
            </a:r>
            <a:endParaRPr lang="en-GB" altLang="en-US" sz="2200"/>
          </a:p>
          <a:p>
            <a:pPr>
              <a:spcBef>
                <a:spcPct val="50000"/>
              </a:spcBef>
            </a:pPr>
            <a:r>
              <a:rPr lang="en-US" altLang="en-US" sz="2200"/>
              <a:t>The first expression is used to assign memory to contain one single element of </a:t>
            </a:r>
            <a:r>
              <a:rPr lang="en-US" altLang="en-US" sz="2200" i="1"/>
              <a:t>type</a:t>
            </a:r>
            <a:r>
              <a:rPr lang="en-US" altLang="en-US" sz="2200"/>
              <a:t>. </a:t>
            </a:r>
            <a:endParaRPr lang="en-GB" altLang="en-US" sz="2200"/>
          </a:p>
          <a:p>
            <a:pPr>
              <a:spcBef>
                <a:spcPct val="50000"/>
              </a:spcBef>
            </a:pPr>
            <a:r>
              <a:rPr lang="en-US" altLang="en-US" sz="2200"/>
              <a:t>The second one is used to assign a block (an array) of elements of </a:t>
            </a:r>
            <a:r>
              <a:rPr lang="en-US" altLang="en-US" sz="2200" i="1"/>
              <a:t>type</a:t>
            </a:r>
            <a:r>
              <a:rPr lang="en-US" altLang="en-US" sz="2200"/>
              <a:t>.</a:t>
            </a:r>
            <a:br>
              <a:rPr lang="en-US" altLang="en-US" sz="2200"/>
            </a:br>
            <a:r>
              <a:rPr lang="en-US" altLang="en-US" sz="2200"/>
              <a:t>For example: int * bobby;</a:t>
            </a:r>
            <a:r>
              <a:rPr lang="en-GB" altLang="en-US" sz="2200"/>
              <a:t>    //</a:t>
            </a:r>
            <a:r>
              <a:rPr lang="en-GB" altLang="en-US" sz="2200" b="1"/>
              <a:t>unassigned </a:t>
            </a:r>
            <a:r>
              <a:rPr lang="en-GB" altLang="en-US" sz="2200"/>
              <a:t>pointer to an integer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bobby = new int [5];</a:t>
            </a:r>
            <a:r>
              <a:rPr lang="en-GB" altLang="en-US" sz="2200"/>
              <a:t>   //pointer ‘bobby’ now points to the new 				//space allocated by the new operator.</a:t>
            </a:r>
            <a:br>
              <a:rPr lang="en-US" altLang="en-US" sz="2200"/>
            </a:br>
            <a:r>
              <a:rPr lang="en-GB" altLang="en-US" sz="2200"/>
              <a:t>I</a:t>
            </a:r>
            <a:r>
              <a:rPr lang="en-US" altLang="en-US" sz="2200"/>
              <a:t>n this case, the operating system has assigned space for 5 elements of type </a:t>
            </a:r>
            <a:r>
              <a:rPr lang="en-US" altLang="en-US" sz="2200" b="1"/>
              <a:t>int</a:t>
            </a:r>
            <a:r>
              <a:rPr lang="en-US" altLang="en-US" sz="2200"/>
              <a:t> and it has returned a pointer to its beginning that has been assigned to </a:t>
            </a:r>
            <a:r>
              <a:rPr lang="en-US" altLang="en-US" sz="2200" b="1"/>
              <a:t>bobby</a:t>
            </a:r>
            <a:r>
              <a:rPr lang="en-US" altLang="en-US" sz="2200"/>
              <a:t>. Therefore, now, </a:t>
            </a:r>
            <a:r>
              <a:rPr lang="en-US" altLang="en-US" sz="2200" b="1"/>
              <a:t>bobby</a:t>
            </a:r>
            <a:r>
              <a:rPr lang="en-US" altLang="en-US" sz="2200"/>
              <a:t> points to a valid block of memory with space for 5 </a:t>
            </a:r>
            <a:r>
              <a:rPr lang="en-US" altLang="en-US" sz="2200" b="1"/>
              <a:t>int</a:t>
            </a:r>
            <a:r>
              <a:rPr lang="en-US" altLang="en-US" sz="2200"/>
              <a:t> elements.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>
            <a:extLst>
              <a:ext uri="{FF2B5EF4-FFF2-40B4-BE49-F238E27FC236}">
                <a16:creationId xmlns:a16="http://schemas.microsoft.com/office/drawing/2014/main" id="{30D7A97D-8025-44BA-827E-257D70D11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1000"/>
            <a:ext cx="8229600" cy="575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W</a:t>
            </a:r>
            <a:r>
              <a:rPr lang="en-US" altLang="en-US"/>
              <a:t>hat is the difference between declaring a normal array and assigning memory to a pointer</a:t>
            </a:r>
            <a:r>
              <a:rPr lang="en-GB" altLang="en-US"/>
              <a:t>?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 The most important one is that the </a:t>
            </a:r>
            <a:r>
              <a:rPr lang="en-US" altLang="en-US" u="sng"/>
              <a:t>size</a:t>
            </a:r>
            <a:r>
              <a:rPr lang="en-US" altLang="en-US"/>
              <a:t> of an array must be a </a:t>
            </a:r>
            <a:r>
              <a:rPr lang="en-US" altLang="en-US" u="sng"/>
              <a:t>constant</a:t>
            </a:r>
            <a:r>
              <a:rPr lang="en-US" altLang="en-US"/>
              <a:t> value, </a:t>
            </a:r>
            <a:r>
              <a:rPr lang="en-GB" altLang="en-US"/>
              <a:t>and is de</a:t>
            </a:r>
            <a:r>
              <a:rPr lang="en-US" altLang="en-US"/>
              <a:t>cide</a:t>
            </a:r>
            <a:r>
              <a:rPr lang="en-GB" altLang="en-US"/>
              <a:t>d</a:t>
            </a:r>
            <a:r>
              <a:rPr lang="en-US" altLang="en-US"/>
              <a:t> at the moment of designing the program</a:t>
            </a:r>
            <a:r>
              <a:rPr lang="en-GB" altLang="en-US"/>
              <a:t>,</a:t>
            </a:r>
            <a:r>
              <a:rPr lang="en-US" altLang="en-US"/>
              <a:t> before its execution</a:t>
            </a:r>
            <a:r>
              <a:rPr lang="en-GB" altLang="en-US"/>
              <a:t>.D</a:t>
            </a:r>
            <a:r>
              <a:rPr lang="en-US" altLang="en-US"/>
              <a:t>ynamic memory allocation allows </a:t>
            </a:r>
            <a:r>
              <a:rPr lang="en-GB" altLang="en-US"/>
              <a:t>us </a:t>
            </a:r>
            <a:r>
              <a:rPr lang="en-US" altLang="en-US"/>
              <a:t>to assign memory during the execution of the program using any variable, constant or combination of both as size. 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Danger! The</a:t>
            </a:r>
            <a:r>
              <a:rPr lang="en-US" altLang="en-US"/>
              <a:t>re is a possibility </a:t>
            </a:r>
            <a:r>
              <a:rPr lang="en-GB" altLang="en-US"/>
              <a:t>that all memory will be used by a system.</a:t>
            </a:r>
            <a:r>
              <a:rPr lang="en-US" altLang="en-US"/>
              <a:t> If this happens and the operating system cannot assign the memory that we request with the operator </a:t>
            </a:r>
            <a:r>
              <a:rPr lang="en-US" altLang="en-US" b="1"/>
              <a:t>new</a:t>
            </a:r>
            <a:r>
              <a:rPr lang="en-US" altLang="en-US"/>
              <a:t>, a null pointer will be returned. For that reason is recommend</a:t>
            </a:r>
            <a:r>
              <a:rPr lang="en-GB" altLang="en-US"/>
              <a:t>ed that you</a:t>
            </a:r>
            <a:r>
              <a:rPr lang="en-US" altLang="en-US"/>
              <a:t> always verify if</a:t>
            </a:r>
            <a:r>
              <a:rPr lang="en-GB" altLang="en-US"/>
              <a:t>,</a:t>
            </a:r>
            <a:r>
              <a:rPr lang="en-US" altLang="en-US"/>
              <a:t> after a call to instruction </a:t>
            </a:r>
            <a:r>
              <a:rPr lang="en-US" altLang="en-US" b="1"/>
              <a:t>new</a:t>
            </a:r>
            <a:r>
              <a:rPr lang="en-GB" altLang="en-US" b="1"/>
              <a:t>,</a:t>
            </a:r>
            <a:r>
              <a:rPr lang="en-US" altLang="en-US"/>
              <a:t> the returned pointer is null: </a:t>
            </a:r>
            <a:endParaRPr lang="en-GB" altLang="en-US"/>
          </a:p>
          <a:p>
            <a:pPr>
              <a:spcBef>
                <a:spcPct val="50000"/>
              </a:spcBef>
            </a:pPr>
            <a:r>
              <a:rPr lang="en-GB" altLang="en-US"/>
              <a:t>The following example demonstrates this.</a:t>
            </a:r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>
            <a:extLst>
              <a:ext uri="{FF2B5EF4-FFF2-40B4-BE49-F238E27FC236}">
                <a16:creationId xmlns:a16="http://schemas.microsoft.com/office/drawing/2014/main" id="{E9D96B12-6497-49D6-9905-89E7D758C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28600"/>
            <a:ext cx="7772400" cy="648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int * bobby;</a:t>
            </a:r>
            <a:br>
              <a:rPr lang="en-US" altLang="en-US"/>
            </a:br>
            <a:r>
              <a:rPr lang="en-US" altLang="en-US"/>
              <a:t>bobby = new int [5];</a:t>
            </a:r>
            <a:br>
              <a:rPr lang="en-US" altLang="en-US"/>
            </a:br>
            <a:r>
              <a:rPr lang="en-US" altLang="en-US"/>
              <a:t>if (bobby == NULL) {</a:t>
            </a:r>
            <a:br>
              <a:rPr lang="en-US" altLang="en-US"/>
            </a:br>
            <a:r>
              <a:rPr lang="en-US" altLang="en-US"/>
              <a:t>  </a:t>
            </a:r>
            <a:r>
              <a:rPr lang="en-US" altLang="en-US" i="1"/>
              <a:t>// error assigning memory. Take measures.</a:t>
            </a:r>
            <a:br>
              <a:rPr lang="en-US" altLang="en-US"/>
            </a:br>
            <a:r>
              <a:rPr lang="en-US" altLang="en-US"/>
              <a:t>  }; </a:t>
            </a:r>
          </a:p>
          <a:p>
            <a:pPr>
              <a:spcBef>
                <a:spcPct val="50000"/>
              </a:spcBef>
            </a:pPr>
            <a:r>
              <a:rPr lang="en-GB" altLang="en-US" b="1"/>
              <a:t>The</a:t>
            </a:r>
            <a:r>
              <a:rPr lang="en-GB" altLang="en-US" b="1" i="1"/>
              <a:t> </a:t>
            </a:r>
            <a:r>
              <a:rPr lang="en-US" altLang="en-US" b="1" i="1"/>
              <a:t>delete </a:t>
            </a:r>
            <a:r>
              <a:rPr lang="en-US" altLang="en-US" b="1"/>
              <a:t>Operator.</a:t>
            </a:r>
            <a:br>
              <a:rPr lang="en-US" altLang="en-US"/>
            </a:br>
            <a:r>
              <a:rPr lang="en-US" altLang="en-US"/>
              <a:t>Since the necessity of dynamic memory is usually limited to concrete moments within a program, once </a:t>
            </a:r>
            <a:r>
              <a:rPr lang="en-GB" altLang="en-US"/>
              <a:t>the memory</a:t>
            </a:r>
            <a:r>
              <a:rPr lang="en-US" altLang="en-US"/>
              <a:t> is no longer needed it </a:t>
            </a:r>
            <a:r>
              <a:rPr lang="en-GB" altLang="en-US"/>
              <a:t>must</a:t>
            </a:r>
            <a:r>
              <a:rPr lang="en-US" altLang="en-US"/>
              <a:t> be freed so that it </a:t>
            </a:r>
            <a:r>
              <a:rPr lang="en-GB" altLang="en-US"/>
              <a:t>can be used by other programs.T</a:t>
            </a:r>
            <a:r>
              <a:rPr lang="en-US" altLang="en-US"/>
              <a:t>he operator </a:t>
            </a:r>
            <a:r>
              <a:rPr lang="en-US" altLang="en-US" b="1"/>
              <a:t>delete</a:t>
            </a:r>
            <a:r>
              <a:rPr lang="en-GB" altLang="en-US"/>
              <a:t> is used to free previously allocated memory.</a:t>
            </a:r>
            <a:br>
              <a:rPr lang="en-US" altLang="en-US"/>
            </a:br>
            <a:endParaRPr lang="en-GB" altLang="en-US"/>
          </a:p>
          <a:p>
            <a:pPr>
              <a:spcBef>
                <a:spcPct val="50000"/>
              </a:spcBef>
            </a:pPr>
            <a:r>
              <a:rPr lang="en-US" altLang="en-US" b="1"/>
              <a:t>delete </a:t>
            </a:r>
            <a:r>
              <a:rPr lang="en-US" altLang="en-US" i="1"/>
              <a:t>pointer</a:t>
            </a:r>
            <a:r>
              <a:rPr lang="en-US" altLang="en-US" b="1"/>
              <a:t>;</a:t>
            </a:r>
            <a:r>
              <a:rPr lang="en-US" altLang="en-US"/>
              <a:t> or </a:t>
            </a:r>
            <a:r>
              <a:rPr lang="en-US" altLang="en-US" b="1"/>
              <a:t>delete</a:t>
            </a:r>
            <a:r>
              <a:rPr lang="en-GB" altLang="en-US" b="1"/>
              <a:t> </a:t>
            </a:r>
            <a:r>
              <a:rPr lang="en-US" altLang="en-US" b="1"/>
              <a:t> [] </a:t>
            </a:r>
            <a:r>
              <a:rPr lang="en-US" altLang="en-US" i="1"/>
              <a:t>pointer</a:t>
            </a:r>
            <a:r>
              <a:rPr lang="en-US" altLang="en-US" b="1"/>
              <a:t>;</a:t>
            </a:r>
            <a:r>
              <a:rPr lang="en-US" altLang="en-US"/>
              <a:t> </a:t>
            </a:r>
            <a:endParaRPr lang="en-GB" altLang="en-US"/>
          </a:p>
          <a:p>
            <a:pPr>
              <a:spcBef>
                <a:spcPct val="50000"/>
              </a:spcBef>
            </a:pPr>
            <a:r>
              <a:rPr lang="en-US" altLang="en-US"/>
              <a:t>The first expression should be used to delete memory allocated for a single element, and the second one for memory allocated for multiple elements (arrays).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>
            <a:extLst>
              <a:ext uri="{FF2B5EF4-FFF2-40B4-BE49-F238E27FC236}">
                <a16:creationId xmlns:a16="http://schemas.microsoft.com/office/drawing/2014/main" id="{5904AB4E-4F84-458C-838E-43EDE0204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55575"/>
            <a:ext cx="8229600" cy="678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t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i="1" dirty="0">
                <a:latin typeface="Courier New"/>
                <a:cs typeface="Courier New"/>
              </a:rPr>
              <a:t>// </a:t>
            </a:r>
            <a:r>
              <a:rPr lang="en-GB" altLang="en-US" sz="1600" i="1" dirty="0">
                <a:latin typeface="Courier New"/>
                <a:cs typeface="Courier New"/>
              </a:rPr>
              <a:t>example of memory allocation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#include &lt;iostream&gt; </a:t>
            </a:r>
            <a:endParaRPr lang="en-GB" altLang="en-US" sz="1600" dirty="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#include &lt;</a:t>
            </a:r>
            <a:r>
              <a:rPr lang="en-US" altLang="en-US" sz="1600" dirty="0" err="1">
                <a:latin typeface="Courier New"/>
                <a:cs typeface="Courier New"/>
              </a:rPr>
              <a:t>stdlib.h</a:t>
            </a:r>
            <a:r>
              <a:rPr lang="en-US" altLang="en-US" sz="1600" dirty="0">
                <a:latin typeface="Courier New"/>
                <a:cs typeface="Courier New"/>
              </a:rPr>
              <a:t>&gt;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int main ()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{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>
                <a:latin typeface="Courier New"/>
                <a:cs typeface="Courier New"/>
              </a:rPr>
              <a:t>char input [100];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int </a:t>
            </a:r>
            <a:r>
              <a:rPr lang="en-US" altLang="en-US" sz="1600" dirty="0" err="1">
                <a:latin typeface="Courier New"/>
                <a:cs typeface="Courier New"/>
              </a:rPr>
              <a:t>i,n</a:t>
            </a:r>
            <a:r>
              <a:rPr lang="en-US" altLang="en-US" sz="1600" dirty="0">
                <a:latin typeface="Courier New"/>
                <a:cs typeface="Courier New"/>
              </a:rPr>
              <a:t>;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long * l, total = 0;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 err="1">
                <a:latin typeface="Courier New"/>
                <a:cs typeface="Courier New"/>
              </a:rPr>
              <a:t>cout</a:t>
            </a:r>
            <a:r>
              <a:rPr lang="en-US" altLang="en-US" sz="1600" dirty="0">
                <a:latin typeface="Courier New"/>
                <a:cs typeface="Courier New"/>
              </a:rPr>
              <a:t> &lt;&lt; "How many numbers do you want to type in? ";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 err="1">
                <a:latin typeface="Courier New"/>
                <a:cs typeface="Courier New"/>
              </a:rPr>
              <a:t>cin.getline</a:t>
            </a:r>
            <a:r>
              <a:rPr lang="en-US" altLang="en-US" sz="1600" dirty="0">
                <a:latin typeface="Courier New"/>
                <a:cs typeface="Courier New"/>
              </a:rPr>
              <a:t> (input,100);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 err="1">
                <a:latin typeface="Courier New"/>
                <a:cs typeface="Courier New"/>
              </a:rPr>
              <a:t>i</a:t>
            </a:r>
            <a:r>
              <a:rPr lang="en-US" altLang="en-US" sz="1600" dirty="0">
                <a:latin typeface="Courier New"/>
                <a:cs typeface="Courier New"/>
              </a:rPr>
              <a:t>=</a:t>
            </a:r>
            <a:r>
              <a:rPr lang="en-US" altLang="en-US" sz="1600" dirty="0" err="1">
                <a:latin typeface="Courier New"/>
                <a:cs typeface="Courier New"/>
              </a:rPr>
              <a:t>atoi</a:t>
            </a:r>
            <a:r>
              <a:rPr lang="en-US" altLang="en-US" sz="1600" dirty="0">
                <a:latin typeface="Courier New"/>
                <a:cs typeface="Courier New"/>
              </a:rPr>
              <a:t> (input);</a:t>
            </a:r>
            <a:r>
              <a:rPr lang="en-GB" altLang="en-US" sz="1600" dirty="0">
                <a:latin typeface="Courier New"/>
                <a:cs typeface="Courier New"/>
              </a:rPr>
              <a:t> //converts to integer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l= new long[</a:t>
            </a:r>
            <a:r>
              <a:rPr lang="en-US" altLang="en-US" sz="1600" dirty="0" err="1">
                <a:latin typeface="Courier New"/>
                <a:cs typeface="Courier New"/>
              </a:rPr>
              <a:t>i</a:t>
            </a:r>
            <a:r>
              <a:rPr lang="en-US" altLang="en-US" sz="1600" dirty="0">
                <a:latin typeface="Courier New"/>
                <a:cs typeface="Courier New"/>
              </a:rPr>
              <a:t>];</a:t>
            </a:r>
            <a:r>
              <a:rPr lang="en-GB" altLang="en-US" sz="1600" dirty="0">
                <a:latin typeface="Courier New"/>
                <a:cs typeface="Courier New"/>
              </a:rPr>
              <a:t> //allocate </a:t>
            </a:r>
            <a:r>
              <a:rPr lang="en-GB" altLang="en-US" sz="1600" dirty="0" err="1">
                <a:latin typeface="Courier New"/>
                <a:cs typeface="Courier New"/>
              </a:rPr>
              <a:t>i</a:t>
            </a:r>
            <a:r>
              <a:rPr lang="en-GB" altLang="en-US" sz="1600" dirty="0">
                <a:latin typeface="Courier New"/>
                <a:cs typeface="Courier New"/>
              </a:rPr>
              <a:t> new memory locations of type long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if (l == NULL) exit (1);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for (n=0; n&lt;</a:t>
            </a:r>
            <a:r>
              <a:rPr lang="en-US" altLang="en-US" sz="1600" dirty="0" err="1">
                <a:latin typeface="Courier New"/>
                <a:cs typeface="Courier New"/>
              </a:rPr>
              <a:t>i</a:t>
            </a:r>
            <a:r>
              <a:rPr lang="en-US" altLang="en-US" sz="1600" dirty="0">
                <a:latin typeface="Courier New"/>
                <a:cs typeface="Courier New"/>
              </a:rPr>
              <a:t>; n++)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>
                <a:latin typeface="Courier New"/>
                <a:cs typeface="Courier New"/>
              </a:rPr>
              <a:t>{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     </a:t>
            </a:r>
            <a:r>
              <a:rPr lang="en-US" altLang="en-US" sz="1600" dirty="0" err="1">
                <a:latin typeface="Courier New"/>
                <a:cs typeface="Courier New"/>
              </a:rPr>
              <a:t>cout</a:t>
            </a:r>
            <a:r>
              <a:rPr lang="en-US" altLang="en-US" sz="1600" dirty="0">
                <a:latin typeface="Courier New"/>
                <a:cs typeface="Courier New"/>
              </a:rPr>
              <a:t> &lt;&lt; "Enter number: "; </a:t>
            </a:r>
            <a:r>
              <a:rPr lang="en-GB" altLang="en-US" sz="1600" dirty="0">
                <a:latin typeface="Courier New"/>
                <a:cs typeface="Courier New"/>
              </a:rPr>
              <a:t> </a:t>
            </a:r>
            <a:endParaRPr lang="en-GB" altLang="en-US" sz="1600" dirty="0">
              <a:latin typeface="Courier New" panose="02070309020205020404" pitchFamily="49" charset="0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     </a:t>
            </a:r>
            <a:r>
              <a:rPr lang="en-US" altLang="en-US" sz="1600" dirty="0" err="1">
                <a:latin typeface="Courier New"/>
                <a:cs typeface="Courier New"/>
              </a:rPr>
              <a:t>cin.getline</a:t>
            </a:r>
            <a:r>
              <a:rPr lang="en-US" altLang="en-US" sz="1600" dirty="0">
                <a:latin typeface="Courier New"/>
                <a:cs typeface="Courier New"/>
              </a:rPr>
              <a:t> (input,100);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     </a:t>
            </a:r>
            <a:r>
              <a:rPr lang="en-US" altLang="en-US" sz="1600" dirty="0">
                <a:latin typeface="Courier New"/>
                <a:cs typeface="Courier New"/>
              </a:rPr>
              <a:t>l[n]=</a:t>
            </a:r>
            <a:r>
              <a:rPr lang="en-US" altLang="en-US" sz="1600" dirty="0" err="1">
                <a:latin typeface="Courier New"/>
                <a:cs typeface="Courier New"/>
              </a:rPr>
              <a:t>atol</a:t>
            </a:r>
            <a:r>
              <a:rPr lang="en-US" altLang="en-US" sz="1600" dirty="0">
                <a:latin typeface="Courier New"/>
                <a:cs typeface="Courier New"/>
              </a:rPr>
              <a:t> (input);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>
                <a:latin typeface="Courier New"/>
                <a:cs typeface="Courier New"/>
              </a:rPr>
              <a:t>}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 err="1">
                <a:latin typeface="Courier New"/>
                <a:cs typeface="Courier New"/>
              </a:rPr>
              <a:t>cout</a:t>
            </a:r>
            <a:r>
              <a:rPr lang="en-US" altLang="en-US" sz="1600" dirty="0">
                <a:latin typeface="Courier New"/>
                <a:cs typeface="Courier New"/>
              </a:rPr>
              <a:t> &lt;&lt; "You have entered: ";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sz="1600" dirty="0">
                <a:latin typeface="Courier New"/>
                <a:cs typeface="Courier New"/>
              </a:rPr>
              <a:t> </a:t>
            </a:r>
            <a:r>
              <a:rPr lang="en-US" altLang="en-US" sz="1600" dirty="0">
                <a:latin typeface="Courier New"/>
                <a:cs typeface="Courier New"/>
              </a:rPr>
              <a:t>for (n=0; n&lt;</a:t>
            </a:r>
            <a:r>
              <a:rPr lang="en-US" altLang="en-US" sz="1600" dirty="0" err="1">
                <a:latin typeface="Courier New"/>
                <a:cs typeface="Courier New"/>
              </a:rPr>
              <a:t>i</a:t>
            </a:r>
            <a:r>
              <a:rPr lang="en-US" altLang="en-US" sz="1600" dirty="0">
                <a:latin typeface="Courier New"/>
                <a:cs typeface="Courier New"/>
              </a:rPr>
              <a:t>; n++)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</a:t>
            </a:r>
            <a:r>
              <a:rPr lang="en-GB" altLang="en-US" sz="1600" dirty="0">
                <a:latin typeface="Courier New"/>
                <a:cs typeface="Courier New"/>
              </a:rPr>
              <a:t>     </a:t>
            </a:r>
            <a:r>
              <a:rPr lang="en-US" altLang="en-US" sz="1600" dirty="0" err="1">
                <a:latin typeface="Courier New"/>
                <a:cs typeface="Courier New"/>
              </a:rPr>
              <a:t>cout</a:t>
            </a:r>
            <a:r>
              <a:rPr lang="en-US" altLang="en-US" sz="1600" dirty="0">
                <a:latin typeface="Courier New"/>
                <a:cs typeface="Courier New"/>
              </a:rPr>
              <a:t> &lt;&lt; l[n] &lt;&lt; ", ";</a:t>
            </a:r>
            <a:endParaRPr lang="en-GB" altLang="en-US" sz="1600" dirty="0">
              <a:latin typeface="Courier New"/>
              <a:cs typeface="Courier New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 delete[] l;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return 0; </a:t>
            </a:r>
            <a:endParaRPr lang="en-GB" altLang="en-US" sz="1600">
              <a:latin typeface="Courier New" panose="02070309020205020404" pitchFamily="49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1600" dirty="0">
                <a:latin typeface="Courier New"/>
                <a:cs typeface="Courier New"/>
              </a:rPr>
              <a:t>} </a:t>
            </a:r>
            <a:endParaRPr lang="en-GB" altLang="en-US" sz="1600">
              <a:latin typeface="Courier New" panose="02070309020205020404" pitchFamily="49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>
            <a:extLst>
              <a:ext uri="{FF2B5EF4-FFF2-40B4-BE49-F238E27FC236}">
                <a16:creationId xmlns:a16="http://schemas.microsoft.com/office/drawing/2014/main" id="{12A28566-C29C-4853-9EBE-688B1C37A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533400"/>
            <a:ext cx="7086600" cy="540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endParaRPr lang="en-GB" altLang="en-US" sz="1800">
              <a:latin typeface="Arial Unicode MS" panose="020B0604020202020204" pitchFamily="34" charset="-128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GB" altLang="en-US" b="1">
                <a:latin typeface="Arial Unicode MS" panose="020B0604020202020204" pitchFamily="34" charset="-128"/>
              </a:rPr>
              <a:t>Program </a:t>
            </a:r>
            <a:r>
              <a:rPr lang="en-GB" altLang="en-US">
                <a:latin typeface="Arial Unicode MS" panose="020B0604020202020204" pitchFamily="34" charset="-128"/>
              </a:rPr>
              <a:t>input </a:t>
            </a:r>
            <a:r>
              <a:rPr lang="en-GB" altLang="en-US" b="1">
                <a:latin typeface="Arial Unicode MS" panose="020B0604020202020204" pitchFamily="34" charset="-128"/>
              </a:rPr>
              <a:t>and output is:</a:t>
            </a:r>
          </a:p>
          <a:p>
            <a:pPr>
              <a:spcBef>
                <a:spcPct val="50000"/>
              </a:spcBef>
            </a:pPr>
            <a:r>
              <a:rPr lang="en-US" altLang="en-US" b="1"/>
              <a:t>How many numbers do you want to type in? </a:t>
            </a:r>
            <a:r>
              <a:rPr lang="en-US" altLang="en-US"/>
              <a:t>5</a:t>
            </a:r>
            <a:br>
              <a:rPr lang="en-US" altLang="en-US"/>
            </a:br>
            <a:r>
              <a:rPr lang="en-US" altLang="en-US" b="1"/>
              <a:t>Enter number : </a:t>
            </a:r>
            <a:r>
              <a:rPr lang="en-US" altLang="en-US"/>
              <a:t>75</a:t>
            </a:r>
            <a:br>
              <a:rPr lang="en-US" altLang="en-US"/>
            </a:br>
            <a:r>
              <a:rPr lang="en-US" altLang="en-US" b="1"/>
              <a:t>Enter number : </a:t>
            </a:r>
            <a:r>
              <a:rPr lang="en-US" altLang="en-US"/>
              <a:t>436</a:t>
            </a:r>
            <a:br>
              <a:rPr lang="en-US" altLang="en-US"/>
            </a:br>
            <a:r>
              <a:rPr lang="en-US" altLang="en-US" b="1"/>
              <a:t>Enter number : </a:t>
            </a:r>
            <a:r>
              <a:rPr lang="en-US" altLang="en-US"/>
              <a:t>1067</a:t>
            </a:r>
            <a:br>
              <a:rPr lang="en-US" altLang="en-US"/>
            </a:br>
            <a:r>
              <a:rPr lang="en-US" altLang="en-US" b="1"/>
              <a:t>Enter number : </a:t>
            </a:r>
            <a:r>
              <a:rPr lang="en-US" altLang="en-US"/>
              <a:t>8</a:t>
            </a:r>
            <a:br>
              <a:rPr lang="en-US" altLang="en-US"/>
            </a:br>
            <a:r>
              <a:rPr lang="en-US" altLang="en-US" b="1"/>
              <a:t>Enter number : </a:t>
            </a:r>
            <a:r>
              <a:rPr lang="en-US" altLang="en-US"/>
              <a:t>32</a:t>
            </a:r>
            <a:br>
              <a:rPr lang="en-US" altLang="en-US"/>
            </a:br>
            <a:r>
              <a:rPr lang="en-US" altLang="en-US" b="1"/>
              <a:t>You have entered: 75, 436, 1067, 8, 32,</a:t>
            </a:r>
            <a:br>
              <a:rPr lang="en-US" altLang="en-US" b="1"/>
            </a:br>
            <a:endParaRPr lang="en-US" altLang="en-US"/>
          </a:p>
          <a:p>
            <a:pPr>
              <a:spcBef>
                <a:spcPct val="50000"/>
              </a:spcBef>
            </a:pPr>
            <a:endParaRPr lang="en-US" altLang="en-US"/>
          </a:p>
          <a:p>
            <a:pPr>
              <a:spcBef>
                <a:spcPct val="50000"/>
              </a:spcBef>
            </a:pPr>
            <a:endParaRPr lang="en-US" altLang="en-US"/>
          </a:p>
          <a:p>
            <a:pPr>
              <a:spcBef>
                <a:spcPct val="50000"/>
              </a:spcBef>
            </a:pPr>
            <a:endParaRPr lang="en-US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5AB59776-5F28-4CCB-A15E-356DD3650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57200"/>
            <a:ext cx="746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b="1"/>
              <a:t>The &amp; (address of ) operator</a:t>
            </a:r>
            <a:endParaRPr lang="en-US" altLang="en-US" sz="3600" b="1"/>
          </a:p>
        </p:txBody>
      </p:sp>
      <p:sp>
        <p:nvSpPr>
          <p:cNvPr id="10244" name="Text Box 4">
            <a:extLst>
              <a:ext uri="{FF2B5EF4-FFF2-40B4-BE49-F238E27FC236}">
                <a16:creationId xmlns:a16="http://schemas.microsoft.com/office/drawing/2014/main" id="{58E516F7-05BF-4668-B53E-64D0B719C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295400"/>
            <a:ext cx="7391400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/>
              <a:t>Sometimes you’ll want to refer to the address of a variable.  You use the &amp; (address of operator) to do this.</a:t>
            </a:r>
          </a:p>
          <a:p>
            <a:pPr>
              <a:spcBef>
                <a:spcPct val="50000"/>
              </a:spcBef>
            </a:pPr>
            <a:r>
              <a:rPr lang="en-GB" altLang="en-US" sz="3200"/>
              <a:t>Question: Give one example of when might you want to do this?</a:t>
            </a:r>
            <a:endParaRPr lang="en-US" altLang="en-US" sz="3200"/>
          </a:p>
        </p:txBody>
      </p:sp>
      <p:sp>
        <p:nvSpPr>
          <p:cNvPr id="10245" name="Text Box 5">
            <a:extLst>
              <a:ext uri="{FF2B5EF4-FFF2-40B4-BE49-F238E27FC236}">
                <a16:creationId xmlns:a16="http://schemas.microsoft.com/office/drawing/2014/main" id="{E932A64E-3184-4815-A294-C538F74FF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4495800"/>
            <a:ext cx="7620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/>
              <a:t>Answer: When you pass by reference, or when you need to assign a pointer to point to an already declared variable</a:t>
            </a:r>
            <a:r>
              <a:rPr lang="en-GB" altLang="en-US"/>
              <a:t>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>
            <a:extLst>
              <a:ext uri="{FF2B5EF4-FFF2-40B4-BE49-F238E27FC236}">
                <a16:creationId xmlns:a16="http://schemas.microsoft.com/office/drawing/2014/main" id="{C92DA3AA-91B7-4E59-B0AA-3DFC14D0F8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304800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b="1"/>
              <a:t>Example of pass by reference: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The following code calls a function that swaps two variables.</a:t>
            </a:r>
            <a:endParaRPr lang="en-US" altLang="en-US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2CFB2271-EA0F-4E2F-A57D-BCBA6B615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447800"/>
            <a:ext cx="7848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#include &lt;iostream.h&gt;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void swap(int *x,int*y);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int main(void)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{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int num1,num2;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cout&lt;&lt; "enter a number: ";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cin&gt;&gt;num1;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cout&lt;&lt; "enter another number: ";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cin&gt;&gt;num2;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cout&lt;&lt;"before swap num1= "&lt;&lt; num1 &lt;&lt; </a:t>
            </a:r>
            <a:r>
              <a:rPr lang="en-GB" altLang="en-US" sz="2000" b="1">
                <a:latin typeface="Courier New" panose="02070309020205020404" pitchFamily="49" charset="0"/>
              </a:rPr>
              <a:t>			</a:t>
            </a:r>
            <a:r>
              <a:rPr lang="en-US" altLang="en-US" sz="2000" b="1">
                <a:latin typeface="Courier New" panose="02070309020205020404" pitchFamily="49" charset="0"/>
              </a:rPr>
              <a:t>"and num2= " &lt;&lt; num2&lt;&lt; endl;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	swap (&amp;num1,&amp;num2);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		cout&lt;&lt;"after swap num1= "&lt;&lt; num1 &lt;&lt; </a:t>
            </a:r>
            <a:r>
              <a:rPr lang="en-GB" altLang="en-US" sz="2000" b="1">
                <a:latin typeface="Courier New" panose="02070309020205020404" pitchFamily="49" charset="0"/>
              </a:rPr>
              <a:t>			</a:t>
            </a:r>
            <a:r>
              <a:rPr lang="en-US" altLang="en-US" sz="2000" b="1">
                <a:latin typeface="Courier New" panose="02070309020205020404" pitchFamily="49" charset="0"/>
              </a:rPr>
              <a:t>"and num2= " &lt;&lt; num2&lt;&lt;endl;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sz="2000" b="1">
                <a:latin typeface="Courier New" panose="02070309020205020404" pitchFamily="49" charset="0"/>
              </a:rPr>
              <a:t>}</a:t>
            </a:r>
            <a:r>
              <a:rPr lang="en-US" altLang="en-US"/>
              <a:t>	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:a16="http://schemas.microsoft.com/office/drawing/2014/main" id="{83EC857B-9327-4F87-8FF5-24235A59C2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066800"/>
            <a:ext cx="83058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void swap(int *x,int *y)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{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int temp;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temp = *x; // store contents of address </a:t>
            </a:r>
            <a:r>
              <a:rPr lang="en-GB" altLang="en-US" b="1">
                <a:latin typeface="Courier New" panose="02070309020205020404" pitchFamily="49" charset="0"/>
              </a:rPr>
              <a:t>			 // </a:t>
            </a:r>
            <a:r>
              <a:rPr lang="en-US" altLang="en-US" b="1">
                <a:latin typeface="Courier New" panose="02070309020205020404" pitchFamily="49" charset="0"/>
              </a:rPr>
              <a:t>location x in temp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*x = *y;    // overwrite contents of </a:t>
            </a:r>
            <a:r>
              <a:rPr lang="en-GB" altLang="en-US" b="1">
                <a:latin typeface="Courier New" panose="02070309020205020404" pitchFamily="49" charset="0"/>
              </a:rPr>
              <a:t>				  //</a:t>
            </a:r>
            <a:r>
              <a:rPr lang="en-US" altLang="en-US" b="1">
                <a:latin typeface="Courier New" panose="02070309020205020404" pitchFamily="49" charset="0"/>
              </a:rPr>
              <a:t>address location x </a:t>
            </a:r>
            <a:r>
              <a:rPr lang="en-GB" altLang="en-US" b="1">
                <a:latin typeface="Courier New" panose="02070309020205020404" pitchFamily="49" charset="0"/>
              </a:rPr>
              <a:t>w</a:t>
            </a:r>
            <a:r>
              <a:rPr lang="en-US" altLang="en-US" b="1">
                <a:latin typeface="Courier New" panose="02070309020205020404" pitchFamily="49" charset="0"/>
              </a:rPr>
              <a:t>ith y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*y = temp;  // place saved contents of </a:t>
            </a:r>
            <a:r>
              <a:rPr lang="en-GB" altLang="en-US" b="1">
                <a:latin typeface="Courier New" panose="02070309020205020404" pitchFamily="49" charset="0"/>
              </a:rPr>
              <a:t>				  //</a:t>
            </a:r>
            <a:r>
              <a:rPr lang="en-US" altLang="en-US" b="1">
                <a:latin typeface="Courier New" panose="02070309020205020404" pitchFamily="49" charset="0"/>
              </a:rPr>
              <a:t>old x in location </a:t>
            </a:r>
            <a:r>
              <a:rPr lang="en-GB" altLang="en-US" b="1">
                <a:latin typeface="Courier New" panose="02070309020205020404" pitchFamily="49" charset="0"/>
              </a:rPr>
              <a:t>				  //</a:t>
            </a:r>
            <a:r>
              <a:rPr lang="en-US" altLang="en-US" b="1">
                <a:latin typeface="Courier New" panose="02070309020205020404" pitchFamily="49" charset="0"/>
              </a:rPr>
              <a:t>addressed by y</a:t>
            </a:r>
          </a:p>
          <a:p>
            <a:pPr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}</a:t>
            </a:r>
          </a:p>
        </p:txBody>
      </p:sp>
      <p:sp>
        <p:nvSpPr>
          <p:cNvPr id="12291" name="Text Box 3">
            <a:extLst>
              <a:ext uri="{FF2B5EF4-FFF2-40B4-BE49-F238E27FC236}">
                <a16:creationId xmlns:a16="http://schemas.microsoft.com/office/drawing/2014/main" id="{7EA5F67A-08BB-4CC3-9491-FC505A536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8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b="1"/>
              <a:t>The function  detail is:</a:t>
            </a:r>
            <a:endParaRPr lang="en-US" altLang="en-US" sz="28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>
            <a:extLst>
              <a:ext uri="{FF2B5EF4-FFF2-40B4-BE49-F238E27FC236}">
                <a16:creationId xmlns:a16="http://schemas.microsoft.com/office/drawing/2014/main" id="{AD520C6C-C84F-4857-AABF-878B9FDFB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33400"/>
            <a:ext cx="6858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 b="1"/>
              <a:t>Using &amp; as the C++ reference operator (&amp;)</a:t>
            </a:r>
            <a:endParaRPr lang="en-US" altLang="en-US" sz="3200" b="1"/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id="{03BBF497-D8C7-4F68-9200-91718B74D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524000"/>
            <a:ext cx="68580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To avoid the sometimes confusing syntax of pointers when passing by reference, C++ uses the &amp; operator as a way of indicating when a parameter is to be passed by reference.  The following example repeats the previous “swap” function, using the reference operator (&amp;) to achieve this.  Note C++ recognises both ways of using this operator since it tell how to interpret the operator by looking at the context in which it is used.</a:t>
            </a:r>
            <a:endParaRPr lang="en-US" altLang="en-US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2785F3E-A441-4014-B2B2-5A560B464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741363"/>
            <a:ext cx="8229600" cy="6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/>
              <a:t>#</a:t>
            </a:r>
            <a:r>
              <a:rPr lang="en-US" altLang="en-US" b="1">
                <a:latin typeface="Courier New" panose="02070309020205020404" pitchFamily="49" charset="0"/>
              </a:rPr>
              <a:t>include &lt;iostream.h&gt;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void swap(int &amp;x,int &amp;y);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int main(void)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{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int num1,num2;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cout&lt;&lt; "enter a number: ";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cin&gt;&gt;num1;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cout&lt;&lt; "enter another number: ";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cin&gt;&gt;num2;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cout&lt;&lt;"before swap num1= "&lt;&lt; num1 &lt;&lt; "and num2= " &lt;&lt; num2&lt;&lt; endl;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	swap (num1,num2);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	cout&lt;&lt;"after swap num1= "&lt;&lt; num1 &lt;&lt; "and num2= " &lt;&lt; num2&lt;&lt;endl;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}</a:t>
            </a: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740A58E0-0F13-475C-BAF2-7170FD1BF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81000"/>
            <a:ext cx="723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The swap function rewritten with references:</a:t>
            </a:r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>
            <a:extLst>
              <a:ext uri="{FF2B5EF4-FFF2-40B4-BE49-F238E27FC236}">
                <a16:creationId xmlns:a16="http://schemas.microsoft.com/office/drawing/2014/main" id="{DEE356E5-8B04-4786-B217-A275597AE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33400"/>
            <a:ext cx="7239000" cy="480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endParaRPr lang="en-GB" altLang="en-US" b="1">
              <a:latin typeface="Courier New" panose="02070309020205020404" pitchFamily="49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void swap(int &amp;x,int &amp;y)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{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int temp;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temp = x; // store contents of </a:t>
            </a:r>
            <a:r>
              <a:rPr lang="en-GB" altLang="en-US" b="1">
                <a:latin typeface="Courier New" panose="02070309020205020404" pitchFamily="49" charset="0"/>
              </a:rPr>
              <a:t>//</a:t>
            </a:r>
            <a:r>
              <a:rPr lang="en-US" altLang="en-US" b="1">
                <a:latin typeface="Courier New" panose="02070309020205020404" pitchFamily="49" charset="0"/>
              </a:rPr>
              <a:t>address location x in temp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x = y;    // overwrite contents </a:t>
            </a:r>
            <a:r>
              <a:rPr lang="en-GB" altLang="en-US" b="1">
                <a:latin typeface="Courier New" panose="02070309020205020404" pitchFamily="49" charset="0"/>
              </a:rPr>
              <a:t>//</a:t>
            </a:r>
            <a:r>
              <a:rPr lang="en-US" altLang="en-US" b="1">
                <a:latin typeface="Courier New" panose="02070309020205020404" pitchFamily="49" charset="0"/>
              </a:rPr>
              <a:t>of address location x eith 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	y = temp;  // place saved </a:t>
            </a:r>
            <a:r>
              <a:rPr lang="en-GB" altLang="en-US" b="1">
                <a:latin typeface="Courier New" panose="02070309020205020404" pitchFamily="49" charset="0"/>
              </a:rPr>
              <a:t>//</a:t>
            </a:r>
            <a:r>
              <a:rPr lang="en-US" altLang="en-US" b="1">
                <a:latin typeface="Courier New" panose="02070309020205020404" pitchFamily="49" charset="0"/>
              </a:rPr>
              <a:t>contents of old x in location </a:t>
            </a:r>
            <a:r>
              <a:rPr lang="en-GB" altLang="en-US" b="1">
                <a:latin typeface="Courier New" panose="02070309020205020404" pitchFamily="49" charset="0"/>
              </a:rPr>
              <a:t>//</a:t>
            </a:r>
            <a:r>
              <a:rPr lang="en-US" altLang="en-US" b="1">
                <a:latin typeface="Courier New" panose="02070309020205020404" pitchFamily="49" charset="0"/>
              </a:rPr>
              <a:t>addressed by 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US" b="1">
                <a:latin typeface="Courier New" panose="02070309020205020404" pitchFamily="49" charset="0"/>
              </a:rPr>
              <a:t>}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altLang="en-US" b="1">
              <a:latin typeface="Courier New" panose="02070309020205020404" pitchFamily="49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939</Words>
  <Application>Microsoft Office PowerPoint</Application>
  <PresentationFormat>On-screen Show (4:3)</PresentationFormat>
  <Paragraphs>102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Faculty of Business</dc:creator>
  <cp:lastModifiedBy>Faculty of Business</cp:lastModifiedBy>
  <cp:revision>12</cp:revision>
  <dcterms:created xsi:type="dcterms:W3CDTF">2002-03-04T11:14:48Z</dcterms:created>
  <dcterms:modified xsi:type="dcterms:W3CDTF">2020-11-03T13:19:40Z</dcterms:modified>
</cp:coreProperties>
</file>