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6" r:id="rId2"/>
    <p:sldId id="298" r:id="rId3"/>
    <p:sldId id="279" r:id="rId4"/>
    <p:sldId id="281" r:id="rId5"/>
    <p:sldId id="291" r:id="rId6"/>
    <p:sldId id="285" r:id="rId7"/>
    <p:sldId id="286" r:id="rId8"/>
    <p:sldId id="287" r:id="rId9"/>
    <p:sldId id="288" r:id="rId10"/>
    <p:sldId id="290" r:id="rId11"/>
    <p:sldId id="296" r:id="rId12"/>
    <p:sldId id="294" r:id="rId13"/>
    <p:sldId id="293" r:id="rId14"/>
    <p:sldId id="260" r:id="rId15"/>
    <p:sldId id="261" r:id="rId16"/>
    <p:sldId id="269" r:id="rId17"/>
    <p:sldId id="262" r:id="rId18"/>
    <p:sldId id="270" r:id="rId19"/>
    <p:sldId id="292" r:id="rId20"/>
    <p:sldId id="297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0066"/>
    <a:srgbClr val="FF0000"/>
    <a:srgbClr val="CC0099"/>
    <a:srgbClr val="008000"/>
    <a:srgbClr val="00CC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0176DF-F8B5-4238-A2FF-508BDDDC945B}" type="doc">
      <dgm:prSet loTypeId="urn:microsoft.com/office/officeart/2005/8/layout/radial2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9059E55-6F0A-497B-A4F9-65A1B4D72156}">
      <dgm:prSet phldrT="[Text]" custT="1"/>
      <dgm:spPr/>
      <dgm:t>
        <a:bodyPr/>
        <a:lstStyle/>
        <a:p>
          <a:endParaRPr lang="en-GB" sz="1400" dirty="0"/>
        </a:p>
      </dgm:t>
    </dgm:pt>
    <dgm:pt modelId="{966293C4-AE9D-4B41-AD23-DC2FC7691D45}" type="parTrans" cxnId="{EAF5CA14-154C-4599-AB1A-C92F34250280}">
      <dgm:prSet/>
      <dgm:spPr/>
      <dgm:t>
        <a:bodyPr/>
        <a:lstStyle/>
        <a:p>
          <a:endParaRPr lang="en-GB"/>
        </a:p>
      </dgm:t>
    </dgm:pt>
    <dgm:pt modelId="{70282CF5-E476-4071-8107-45FA747B2848}" type="sibTrans" cxnId="{EAF5CA14-154C-4599-AB1A-C92F34250280}">
      <dgm:prSet/>
      <dgm:spPr/>
      <dgm:t>
        <a:bodyPr/>
        <a:lstStyle/>
        <a:p>
          <a:endParaRPr lang="en-GB"/>
        </a:p>
      </dgm:t>
    </dgm:pt>
    <dgm:pt modelId="{944F0CA0-CB8B-4770-AC58-26EC47B6AFE6}">
      <dgm:prSet phldrT="[Text]" custT="1"/>
      <dgm:spPr/>
      <dgm:t>
        <a:bodyPr/>
        <a:lstStyle/>
        <a:p>
          <a:r>
            <a:rPr lang="en-GB" sz="1600" dirty="0"/>
            <a:t>Workforce Development (WD)</a:t>
          </a:r>
        </a:p>
      </dgm:t>
    </dgm:pt>
    <dgm:pt modelId="{74CC9DD9-8F38-4AB4-A8EC-AB51C2599D12}" type="sibTrans" cxnId="{57B24C9D-46F0-49E5-958C-F4C3AE7A4591}">
      <dgm:prSet/>
      <dgm:spPr/>
      <dgm:t>
        <a:bodyPr/>
        <a:lstStyle/>
        <a:p>
          <a:endParaRPr lang="en-GB"/>
        </a:p>
      </dgm:t>
    </dgm:pt>
    <dgm:pt modelId="{B5E49ADA-77A8-4CD6-9AC0-CB005EBAFA19}" type="parTrans" cxnId="{57B24C9D-46F0-49E5-958C-F4C3AE7A4591}">
      <dgm:prSet/>
      <dgm:spPr/>
      <dgm:t>
        <a:bodyPr/>
        <a:lstStyle/>
        <a:p>
          <a:endParaRPr lang="en-GB"/>
        </a:p>
      </dgm:t>
    </dgm:pt>
    <dgm:pt modelId="{FC97BAEB-5F0A-49E9-9031-0F19C5AC2A52}">
      <dgm:prSet phldrT="[Text]" custT="1"/>
      <dgm:spPr/>
      <dgm:t>
        <a:bodyPr/>
        <a:lstStyle/>
        <a:p>
          <a:endParaRPr lang="en-GB" sz="1400" dirty="0"/>
        </a:p>
      </dgm:t>
    </dgm:pt>
    <dgm:pt modelId="{62C51CD2-DA23-41B4-9B01-E861597A6017}" type="parTrans" cxnId="{4D783A09-36C9-42B6-A9B7-8D04A89E353A}">
      <dgm:prSet/>
      <dgm:spPr/>
      <dgm:t>
        <a:bodyPr/>
        <a:lstStyle/>
        <a:p>
          <a:endParaRPr lang="en-GB"/>
        </a:p>
      </dgm:t>
    </dgm:pt>
    <dgm:pt modelId="{59969084-F6A4-40F2-8973-359ABAD80868}" type="sibTrans" cxnId="{4D783A09-36C9-42B6-A9B7-8D04A89E353A}">
      <dgm:prSet/>
      <dgm:spPr/>
      <dgm:t>
        <a:bodyPr/>
        <a:lstStyle/>
        <a:p>
          <a:endParaRPr lang="en-GB"/>
        </a:p>
      </dgm:t>
    </dgm:pt>
    <dgm:pt modelId="{28E85FD5-642A-4E44-9D77-B8E7571EEE44}">
      <dgm:prSet phldrT="[Text]"/>
      <dgm:spPr/>
      <dgm:t>
        <a:bodyPr/>
        <a:lstStyle/>
        <a:p>
          <a:r>
            <a:rPr lang="en-GB" dirty="0"/>
            <a:t>Business Performance (BP)</a:t>
          </a:r>
        </a:p>
      </dgm:t>
    </dgm:pt>
    <dgm:pt modelId="{75EADBA1-50C2-4575-8E9C-C6005AE63A94}" type="sibTrans" cxnId="{FCF590C5-0197-44B2-BFDE-380AED422692}">
      <dgm:prSet/>
      <dgm:spPr/>
      <dgm:t>
        <a:bodyPr/>
        <a:lstStyle/>
        <a:p>
          <a:endParaRPr lang="en-GB"/>
        </a:p>
      </dgm:t>
    </dgm:pt>
    <dgm:pt modelId="{EE139737-DBFA-4C90-B4EC-1561980009D1}" type="parTrans" cxnId="{FCF590C5-0197-44B2-BFDE-380AED422692}">
      <dgm:prSet/>
      <dgm:spPr/>
      <dgm:t>
        <a:bodyPr/>
        <a:lstStyle/>
        <a:p>
          <a:endParaRPr lang="en-GB"/>
        </a:p>
      </dgm:t>
    </dgm:pt>
    <dgm:pt modelId="{B6304353-B708-4F89-9E86-557C6FEEC430}" type="pres">
      <dgm:prSet presAssocID="{E80176DF-F8B5-4238-A2FF-508BDDDC945B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684654EB-2384-4591-9349-AA110D3B0D94}" type="pres">
      <dgm:prSet presAssocID="{E80176DF-F8B5-4238-A2FF-508BDDDC945B}" presName="cycle" presStyleCnt="0"/>
      <dgm:spPr/>
    </dgm:pt>
    <dgm:pt modelId="{72DFF658-602A-4FF1-9071-C25665E7DE5C}" type="pres">
      <dgm:prSet presAssocID="{E80176DF-F8B5-4238-A2FF-508BDDDC945B}" presName="centerShape" presStyleCnt="0"/>
      <dgm:spPr/>
    </dgm:pt>
    <dgm:pt modelId="{168BA934-EA1B-4FB2-B183-07453D300590}" type="pres">
      <dgm:prSet presAssocID="{E80176DF-F8B5-4238-A2FF-508BDDDC945B}" presName="connSite" presStyleLbl="node1" presStyleIdx="0" presStyleCnt="3"/>
      <dgm:spPr/>
    </dgm:pt>
    <dgm:pt modelId="{414DC53F-BF2C-4D50-8688-6BCDEF69834F}" type="pres">
      <dgm:prSet presAssocID="{E80176DF-F8B5-4238-A2FF-508BDDDC945B}" presName="visible" presStyleLbl="node1" presStyleIdx="0" presStyleCnt="3" custScaleX="124628" custScaleY="109735" custLinFactNeighborX="-4145" custLinFactNeighborY="-15939"/>
      <dgm:spPr/>
    </dgm:pt>
    <dgm:pt modelId="{70B7F810-8C95-462C-B39A-15A08175E530}" type="pres">
      <dgm:prSet presAssocID="{B5E49ADA-77A8-4CD6-9AC0-CB005EBAFA19}" presName="Name25" presStyleLbl="parChTrans1D1" presStyleIdx="0" presStyleCnt="2"/>
      <dgm:spPr/>
    </dgm:pt>
    <dgm:pt modelId="{06134BDC-AD48-4618-A6AC-1E6BEDB010E1}" type="pres">
      <dgm:prSet presAssocID="{944F0CA0-CB8B-4770-AC58-26EC47B6AFE6}" presName="node" presStyleCnt="0"/>
      <dgm:spPr/>
    </dgm:pt>
    <dgm:pt modelId="{A85CA130-8516-401A-9387-86B4C30897CE}" type="pres">
      <dgm:prSet presAssocID="{944F0CA0-CB8B-4770-AC58-26EC47B6AFE6}" presName="parentNode" presStyleLbl="node1" presStyleIdx="1" presStyleCnt="3" custScaleX="156815" custScaleY="126487" custLinFactNeighborX="66468" custLinFactNeighborY="-3809">
        <dgm:presLayoutVars>
          <dgm:chMax val="1"/>
          <dgm:bulletEnabled val="1"/>
        </dgm:presLayoutVars>
      </dgm:prSet>
      <dgm:spPr/>
    </dgm:pt>
    <dgm:pt modelId="{A6F4CAEA-B1D1-484C-87AE-4F7D778731C7}" type="pres">
      <dgm:prSet presAssocID="{944F0CA0-CB8B-4770-AC58-26EC47B6AFE6}" presName="childNode" presStyleLbl="revTx" presStyleIdx="0" presStyleCnt="1">
        <dgm:presLayoutVars>
          <dgm:bulletEnabled val="1"/>
        </dgm:presLayoutVars>
      </dgm:prSet>
      <dgm:spPr/>
    </dgm:pt>
    <dgm:pt modelId="{7E22D6EB-E1E5-4C5D-A5D2-B5672701761C}" type="pres">
      <dgm:prSet presAssocID="{EE139737-DBFA-4C90-B4EC-1561980009D1}" presName="Name25" presStyleLbl="parChTrans1D1" presStyleIdx="1" presStyleCnt="2"/>
      <dgm:spPr/>
    </dgm:pt>
    <dgm:pt modelId="{768C8372-54CC-4B53-9D77-1FD35D8F6DE1}" type="pres">
      <dgm:prSet presAssocID="{28E85FD5-642A-4E44-9D77-B8E7571EEE44}" presName="node" presStyleCnt="0"/>
      <dgm:spPr/>
    </dgm:pt>
    <dgm:pt modelId="{9B253933-CBED-4CB4-9BCF-1FB1A63EC50E}" type="pres">
      <dgm:prSet presAssocID="{28E85FD5-642A-4E44-9D77-B8E7571EEE44}" presName="parentNode" presStyleLbl="node1" presStyleIdx="2" presStyleCnt="3" custScaleX="119558" custScaleY="119426" custLinFactNeighborX="63461" custLinFactNeighborY="-17612">
        <dgm:presLayoutVars>
          <dgm:chMax val="1"/>
          <dgm:bulletEnabled val="1"/>
        </dgm:presLayoutVars>
      </dgm:prSet>
      <dgm:spPr/>
    </dgm:pt>
    <dgm:pt modelId="{77DCBA54-2DDD-43A8-BF07-33C47DDEC7E3}" type="pres">
      <dgm:prSet presAssocID="{28E85FD5-642A-4E44-9D77-B8E7571EEE44}" presName="childNode" presStyleLbl="revTx" presStyleIdx="0" presStyleCnt="1">
        <dgm:presLayoutVars>
          <dgm:bulletEnabled val="1"/>
        </dgm:presLayoutVars>
      </dgm:prSet>
      <dgm:spPr/>
    </dgm:pt>
  </dgm:ptLst>
  <dgm:cxnLst>
    <dgm:cxn modelId="{4D783A09-36C9-42B6-A9B7-8D04A89E353A}" srcId="{944F0CA0-CB8B-4770-AC58-26EC47B6AFE6}" destId="{FC97BAEB-5F0A-49E9-9031-0F19C5AC2A52}" srcOrd="1" destOrd="0" parTransId="{62C51CD2-DA23-41B4-9B01-E861597A6017}" sibTransId="{59969084-F6A4-40F2-8973-359ABAD80868}"/>
    <dgm:cxn modelId="{EAF5CA14-154C-4599-AB1A-C92F34250280}" srcId="{944F0CA0-CB8B-4770-AC58-26EC47B6AFE6}" destId="{A9059E55-6F0A-497B-A4F9-65A1B4D72156}" srcOrd="0" destOrd="0" parTransId="{966293C4-AE9D-4B41-AD23-DC2FC7691D45}" sibTransId="{70282CF5-E476-4071-8107-45FA747B2848}"/>
    <dgm:cxn modelId="{99CD3326-C454-4CF2-867A-FFB57A073A43}" type="presOf" srcId="{B5E49ADA-77A8-4CD6-9AC0-CB005EBAFA19}" destId="{70B7F810-8C95-462C-B39A-15A08175E530}" srcOrd="0" destOrd="0" presId="urn:microsoft.com/office/officeart/2005/8/layout/radial2"/>
    <dgm:cxn modelId="{419A0C35-AD42-41D8-97EB-D65981D62887}" type="presOf" srcId="{944F0CA0-CB8B-4770-AC58-26EC47B6AFE6}" destId="{A85CA130-8516-401A-9387-86B4C30897CE}" srcOrd="0" destOrd="0" presId="urn:microsoft.com/office/officeart/2005/8/layout/radial2"/>
    <dgm:cxn modelId="{862D805E-33EB-4E8B-A4DB-C94D8F18C9E5}" type="presOf" srcId="{A9059E55-6F0A-497B-A4F9-65A1B4D72156}" destId="{A6F4CAEA-B1D1-484C-87AE-4F7D778731C7}" srcOrd="0" destOrd="0" presId="urn:microsoft.com/office/officeart/2005/8/layout/radial2"/>
    <dgm:cxn modelId="{5F030F54-7164-466E-AC05-9E2ECD66E8B5}" type="presOf" srcId="{E80176DF-F8B5-4238-A2FF-508BDDDC945B}" destId="{B6304353-B708-4F89-9E86-557C6FEEC430}" srcOrd="0" destOrd="0" presId="urn:microsoft.com/office/officeart/2005/8/layout/radial2"/>
    <dgm:cxn modelId="{57B24C9D-46F0-49E5-958C-F4C3AE7A4591}" srcId="{E80176DF-F8B5-4238-A2FF-508BDDDC945B}" destId="{944F0CA0-CB8B-4770-AC58-26EC47B6AFE6}" srcOrd="0" destOrd="0" parTransId="{B5E49ADA-77A8-4CD6-9AC0-CB005EBAFA19}" sibTransId="{74CC9DD9-8F38-4AB4-A8EC-AB51C2599D12}"/>
    <dgm:cxn modelId="{D377C0A9-33F1-4CE0-AE6C-C7554D012879}" type="presOf" srcId="{28E85FD5-642A-4E44-9D77-B8E7571EEE44}" destId="{9B253933-CBED-4CB4-9BCF-1FB1A63EC50E}" srcOrd="0" destOrd="0" presId="urn:microsoft.com/office/officeart/2005/8/layout/radial2"/>
    <dgm:cxn modelId="{FCF590C5-0197-44B2-BFDE-380AED422692}" srcId="{E80176DF-F8B5-4238-A2FF-508BDDDC945B}" destId="{28E85FD5-642A-4E44-9D77-B8E7571EEE44}" srcOrd="1" destOrd="0" parTransId="{EE139737-DBFA-4C90-B4EC-1561980009D1}" sibTransId="{75EADBA1-50C2-4575-8E9C-C6005AE63A94}"/>
    <dgm:cxn modelId="{D72C6CDC-8A8A-4A6D-A201-DC7EF248DC0D}" type="presOf" srcId="{FC97BAEB-5F0A-49E9-9031-0F19C5AC2A52}" destId="{A6F4CAEA-B1D1-484C-87AE-4F7D778731C7}" srcOrd="0" destOrd="1" presId="urn:microsoft.com/office/officeart/2005/8/layout/radial2"/>
    <dgm:cxn modelId="{16EFF1F5-2881-4290-BF7A-E75D1609DCE6}" type="presOf" srcId="{EE139737-DBFA-4C90-B4EC-1561980009D1}" destId="{7E22D6EB-E1E5-4C5D-A5D2-B5672701761C}" srcOrd="0" destOrd="0" presId="urn:microsoft.com/office/officeart/2005/8/layout/radial2"/>
    <dgm:cxn modelId="{A5D4C170-3B06-41E0-B2B7-A6BB92E3E19E}" type="presParOf" srcId="{B6304353-B708-4F89-9E86-557C6FEEC430}" destId="{684654EB-2384-4591-9349-AA110D3B0D94}" srcOrd="0" destOrd="0" presId="urn:microsoft.com/office/officeart/2005/8/layout/radial2"/>
    <dgm:cxn modelId="{B141836C-9EA3-4C94-94CC-EAD84C5FAC1A}" type="presParOf" srcId="{684654EB-2384-4591-9349-AA110D3B0D94}" destId="{72DFF658-602A-4FF1-9071-C25665E7DE5C}" srcOrd="0" destOrd="0" presId="urn:microsoft.com/office/officeart/2005/8/layout/radial2"/>
    <dgm:cxn modelId="{DC6A7673-3713-4F93-AD80-589AD18AFA4E}" type="presParOf" srcId="{72DFF658-602A-4FF1-9071-C25665E7DE5C}" destId="{168BA934-EA1B-4FB2-B183-07453D300590}" srcOrd="0" destOrd="0" presId="urn:microsoft.com/office/officeart/2005/8/layout/radial2"/>
    <dgm:cxn modelId="{0D99A699-900A-42DF-B1E3-345FE62C87EE}" type="presParOf" srcId="{72DFF658-602A-4FF1-9071-C25665E7DE5C}" destId="{414DC53F-BF2C-4D50-8688-6BCDEF69834F}" srcOrd="1" destOrd="0" presId="urn:microsoft.com/office/officeart/2005/8/layout/radial2"/>
    <dgm:cxn modelId="{FC2FA86F-CD01-47F8-B5B8-22D5E8D1CB36}" type="presParOf" srcId="{684654EB-2384-4591-9349-AA110D3B0D94}" destId="{70B7F810-8C95-462C-B39A-15A08175E530}" srcOrd="1" destOrd="0" presId="urn:microsoft.com/office/officeart/2005/8/layout/radial2"/>
    <dgm:cxn modelId="{034AD654-FE4C-4E8E-B52F-E1F2DED03A72}" type="presParOf" srcId="{684654EB-2384-4591-9349-AA110D3B0D94}" destId="{06134BDC-AD48-4618-A6AC-1E6BEDB010E1}" srcOrd="2" destOrd="0" presId="urn:microsoft.com/office/officeart/2005/8/layout/radial2"/>
    <dgm:cxn modelId="{1ADBAB89-BC3F-4768-B602-BBE544CB4EB6}" type="presParOf" srcId="{06134BDC-AD48-4618-A6AC-1E6BEDB010E1}" destId="{A85CA130-8516-401A-9387-86B4C30897CE}" srcOrd="0" destOrd="0" presId="urn:microsoft.com/office/officeart/2005/8/layout/radial2"/>
    <dgm:cxn modelId="{12DCCB6D-D85D-456F-8534-E0405503084C}" type="presParOf" srcId="{06134BDC-AD48-4618-A6AC-1E6BEDB010E1}" destId="{A6F4CAEA-B1D1-484C-87AE-4F7D778731C7}" srcOrd="1" destOrd="0" presId="urn:microsoft.com/office/officeart/2005/8/layout/radial2"/>
    <dgm:cxn modelId="{200DD3F4-8920-4F85-AFE2-3656CA7C8727}" type="presParOf" srcId="{684654EB-2384-4591-9349-AA110D3B0D94}" destId="{7E22D6EB-E1E5-4C5D-A5D2-B5672701761C}" srcOrd="3" destOrd="0" presId="urn:microsoft.com/office/officeart/2005/8/layout/radial2"/>
    <dgm:cxn modelId="{07418FFF-890F-4F56-A0CE-600426D657DE}" type="presParOf" srcId="{684654EB-2384-4591-9349-AA110D3B0D94}" destId="{768C8372-54CC-4B53-9D77-1FD35D8F6DE1}" srcOrd="4" destOrd="0" presId="urn:microsoft.com/office/officeart/2005/8/layout/radial2"/>
    <dgm:cxn modelId="{2CA410D2-B289-4050-9102-4F8A29EEF2EC}" type="presParOf" srcId="{768C8372-54CC-4B53-9D77-1FD35D8F6DE1}" destId="{9B253933-CBED-4CB4-9BCF-1FB1A63EC50E}" srcOrd="0" destOrd="0" presId="urn:microsoft.com/office/officeart/2005/8/layout/radial2"/>
    <dgm:cxn modelId="{36AA6D81-91AD-4B3D-AA00-2E6CF9ACF88C}" type="presParOf" srcId="{768C8372-54CC-4B53-9D77-1FD35D8F6DE1}" destId="{77DCBA54-2DDD-43A8-BF07-33C47DDEC7E3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1517FE3-2564-47CF-9BE4-D825969D447E}" type="doc">
      <dgm:prSet loTypeId="urn:microsoft.com/office/officeart/2005/8/layout/equation2" loCatId="process" qsTypeId="urn:microsoft.com/office/officeart/2005/8/quickstyle/simple5" qsCatId="simple" csTypeId="urn:microsoft.com/office/officeart/2005/8/colors/colorful1" csCatId="colorful" phldr="1"/>
      <dgm:spPr/>
    </dgm:pt>
    <dgm:pt modelId="{E3B217EE-2655-4211-ADE3-FBCD56A23CBB}">
      <dgm:prSet phldrT="[Text]" custT="1"/>
      <dgm:spPr/>
      <dgm:t>
        <a:bodyPr/>
        <a:lstStyle/>
        <a:p>
          <a:r>
            <a:rPr lang="en-GB" sz="1800" dirty="0">
              <a:solidFill>
                <a:schemeClr val="tx1"/>
              </a:solidFill>
            </a:rPr>
            <a:t>Mindfulness (M</a:t>
          </a:r>
          <a:r>
            <a:rPr lang="en-GB" sz="1800" dirty="0"/>
            <a:t>)</a:t>
          </a:r>
        </a:p>
      </dgm:t>
    </dgm:pt>
    <dgm:pt modelId="{EBCDA546-5562-42C9-99E2-1CB49787E7F7}" type="parTrans" cxnId="{C9ACEDB0-100E-4EB1-88FF-1C5F704AC488}">
      <dgm:prSet/>
      <dgm:spPr/>
      <dgm:t>
        <a:bodyPr/>
        <a:lstStyle/>
        <a:p>
          <a:endParaRPr lang="en-GB"/>
        </a:p>
      </dgm:t>
    </dgm:pt>
    <dgm:pt modelId="{F6DA89C9-BC2A-445B-8452-E2DB5C9F21E5}" type="sibTrans" cxnId="{C9ACEDB0-100E-4EB1-88FF-1C5F704AC488}">
      <dgm:prSet/>
      <dgm:spPr/>
      <dgm:t>
        <a:bodyPr/>
        <a:lstStyle/>
        <a:p>
          <a:endParaRPr lang="en-GB"/>
        </a:p>
      </dgm:t>
    </dgm:pt>
    <dgm:pt modelId="{73219D5F-8B48-423A-90E4-5C2004ECAE0A}">
      <dgm:prSet phldrT="[Text]" custT="1"/>
      <dgm:spPr/>
      <dgm:t>
        <a:bodyPr/>
        <a:lstStyle/>
        <a:p>
          <a:r>
            <a:rPr lang="en-GB" sz="1800" dirty="0"/>
            <a:t>Emotional Intelligence (EI)</a:t>
          </a:r>
        </a:p>
      </dgm:t>
    </dgm:pt>
    <dgm:pt modelId="{E73BA39C-2837-4F61-8613-60DCDCED908A}" type="parTrans" cxnId="{80F38D64-1ABD-4D76-843C-665774D93648}">
      <dgm:prSet/>
      <dgm:spPr/>
      <dgm:t>
        <a:bodyPr/>
        <a:lstStyle/>
        <a:p>
          <a:endParaRPr lang="en-GB"/>
        </a:p>
      </dgm:t>
    </dgm:pt>
    <dgm:pt modelId="{6F4DEB02-8DBE-4188-A6E2-4BFE429E2104}" type="sibTrans" cxnId="{80F38D64-1ABD-4D76-843C-665774D93648}">
      <dgm:prSet/>
      <dgm:spPr>
        <a:solidFill>
          <a:schemeClr val="accent1">
            <a:lumMod val="60000"/>
            <a:lumOff val="40000"/>
          </a:schemeClr>
        </a:solidFill>
        <a:ln>
          <a:solidFill>
            <a:schemeClr val="accent1"/>
          </a:solidFill>
        </a:ln>
      </dgm:spPr>
      <dgm:t>
        <a:bodyPr/>
        <a:lstStyle/>
        <a:p>
          <a:endParaRPr lang="en-GB" dirty="0"/>
        </a:p>
      </dgm:t>
    </dgm:pt>
    <dgm:pt modelId="{AA5A98C4-D0FF-45F9-8132-05D64B51D854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</a:rPr>
            <a:t>Own workplace performance (WP)</a:t>
          </a:r>
        </a:p>
      </dgm:t>
    </dgm:pt>
    <dgm:pt modelId="{4A0047DD-09E7-4BF9-8772-C879A7FDD49D}" type="parTrans" cxnId="{11397AD1-D99D-4CF8-97E4-C0CF00BB0710}">
      <dgm:prSet/>
      <dgm:spPr/>
      <dgm:t>
        <a:bodyPr/>
        <a:lstStyle/>
        <a:p>
          <a:endParaRPr lang="en-GB"/>
        </a:p>
      </dgm:t>
    </dgm:pt>
    <dgm:pt modelId="{C7DDE56B-637A-4D42-A60D-A585965565D4}" type="sibTrans" cxnId="{11397AD1-D99D-4CF8-97E4-C0CF00BB0710}">
      <dgm:prSet/>
      <dgm:spPr/>
      <dgm:t>
        <a:bodyPr/>
        <a:lstStyle/>
        <a:p>
          <a:endParaRPr lang="en-GB"/>
        </a:p>
      </dgm:t>
    </dgm:pt>
    <dgm:pt modelId="{9A4BFD03-63AF-4F92-BC3C-CD56FE027142}" type="pres">
      <dgm:prSet presAssocID="{F1517FE3-2564-47CF-9BE4-D825969D447E}" presName="Name0" presStyleCnt="0">
        <dgm:presLayoutVars>
          <dgm:dir/>
          <dgm:resizeHandles val="exact"/>
        </dgm:presLayoutVars>
      </dgm:prSet>
      <dgm:spPr/>
    </dgm:pt>
    <dgm:pt modelId="{B49F85C2-1531-47CC-9DFD-19ACE4B378EC}" type="pres">
      <dgm:prSet presAssocID="{F1517FE3-2564-47CF-9BE4-D825969D447E}" presName="vNodes" presStyleCnt="0"/>
      <dgm:spPr/>
    </dgm:pt>
    <dgm:pt modelId="{F0ABA7D8-BDAA-4955-AE8B-32739CE878A7}" type="pres">
      <dgm:prSet presAssocID="{E3B217EE-2655-4211-ADE3-FBCD56A23CBB}" presName="node" presStyleLbl="node1" presStyleIdx="0" presStyleCnt="3" custScaleX="208136" custScaleY="141764" custLinFactY="-4270" custLinFactNeighborX="-4577" custLinFactNeighborY="-100000">
        <dgm:presLayoutVars>
          <dgm:bulletEnabled val="1"/>
        </dgm:presLayoutVars>
      </dgm:prSet>
      <dgm:spPr/>
    </dgm:pt>
    <dgm:pt modelId="{11162C0B-28A1-4A17-B062-D95468F2CDA4}" type="pres">
      <dgm:prSet presAssocID="{F6DA89C9-BC2A-445B-8452-E2DB5C9F21E5}" presName="spacerT" presStyleCnt="0"/>
      <dgm:spPr/>
    </dgm:pt>
    <dgm:pt modelId="{6F353D2D-F3AD-46C1-A663-45E456B9EA74}" type="pres">
      <dgm:prSet presAssocID="{F6DA89C9-BC2A-445B-8452-E2DB5C9F21E5}" presName="sibTrans" presStyleLbl="sibTrans2D1" presStyleIdx="0" presStyleCnt="2" custLinFactNeighborX="-7892" custLinFactNeighborY="-55254"/>
      <dgm:spPr/>
    </dgm:pt>
    <dgm:pt modelId="{D681DEC0-04F3-48FC-BFE8-8DE1DF2376F8}" type="pres">
      <dgm:prSet presAssocID="{F6DA89C9-BC2A-445B-8452-E2DB5C9F21E5}" presName="spacerB" presStyleCnt="0"/>
      <dgm:spPr/>
    </dgm:pt>
    <dgm:pt modelId="{3E333EEF-91A0-46CF-AF22-B681B6338550}" type="pres">
      <dgm:prSet presAssocID="{73219D5F-8B48-423A-90E4-5C2004ECAE0A}" presName="node" presStyleLbl="node1" presStyleIdx="1" presStyleCnt="3" custScaleX="208137" custScaleY="136137" custLinFactNeighborX="-4577" custLinFactNeighborY="62521">
        <dgm:presLayoutVars>
          <dgm:bulletEnabled val="1"/>
        </dgm:presLayoutVars>
      </dgm:prSet>
      <dgm:spPr/>
    </dgm:pt>
    <dgm:pt modelId="{35AFC0AB-ACC9-4480-AC62-8E391A05E7C2}" type="pres">
      <dgm:prSet presAssocID="{F1517FE3-2564-47CF-9BE4-D825969D447E}" presName="sibTransLast" presStyleLbl="sibTrans2D1" presStyleIdx="1" presStyleCnt="2" custScaleX="238654" custLinFactNeighborX="-45220" custLinFactNeighborY="1070"/>
      <dgm:spPr/>
    </dgm:pt>
    <dgm:pt modelId="{B18509CD-9D98-429B-9E78-2F1980F4A5A7}" type="pres">
      <dgm:prSet presAssocID="{F1517FE3-2564-47CF-9BE4-D825969D447E}" presName="connectorText" presStyleLbl="sibTrans2D1" presStyleIdx="1" presStyleCnt="2"/>
      <dgm:spPr/>
    </dgm:pt>
    <dgm:pt modelId="{2E2A2307-167C-4B5C-B8AB-9F72B4E35B87}" type="pres">
      <dgm:prSet presAssocID="{F1517FE3-2564-47CF-9BE4-D825969D447E}" presName="lastNode" presStyleLbl="node1" presStyleIdx="2" presStyleCnt="3" custLinFactX="19758" custLinFactNeighborX="100000" custLinFactNeighborY="0">
        <dgm:presLayoutVars>
          <dgm:bulletEnabled val="1"/>
        </dgm:presLayoutVars>
      </dgm:prSet>
      <dgm:spPr/>
    </dgm:pt>
  </dgm:ptLst>
  <dgm:cxnLst>
    <dgm:cxn modelId="{828AFC2C-B768-4FAF-9B98-63640039DDED}" type="presOf" srcId="{73219D5F-8B48-423A-90E4-5C2004ECAE0A}" destId="{3E333EEF-91A0-46CF-AF22-B681B6338550}" srcOrd="0" destOrd="0" presId="urn:microsoft.com/office/officeart/2005/8/layout/equation2"/>
    <dgm:cxn modelId="{80F38D64-1ABD-4D76-843C-665774D93648}" srcId="{F1517FE3-2564-47CF-9BE4-D825969D447E}" destId="{73219D5F-8B48-423A-90E4-5C2004ECAE0A}" srcOrd="1" destOrd="0" parTransId="{E73BA39C-2837-4F61-8613-60DCDCED908A}" sibTransId="{6F4DEB02-8DBE-4188-A6E2-4BFE429E2104}"/>
    <dgm:cxn modelId="{4A24F865-66DD-4964-ABA5-8A5B95466AE9}" type="presOf" srcId="{6F4DEB02-8DBE-4188-A6E2-4BFE429E2104}" destId="{35AFC0AB-ACC9-4480-AC62-8E391A05E7C2}" srcOrd="0" destOrd="0" presId="urn:microsoft.com/office/officeart/2005/8/layout/equation2"/>
    <dgm:cxn modelId="{AC70B082-A3E5-4205-A4AB-0B62F7C56632}" type="presOf" srcId="{F6DA89C9-BC2A-445B-8452-E2DB5C9F21E5}" destId="{6F353D2D-F3AD-46C1-A663-45E456B9EA74}" srcOrd="0" destOrd="0" presId="urn:microsoft.com/office/officeart/2005/8/layout/equation2"/>
    <dgm:cxn modelId="{B6592790-FC49-4010-910D-2079CF78E112}" type="presOf" srcId="{E3B217EE-2655-4211-ADE3-FBCD56A23CBB}" destId="{F0ABA7D8-BDAA-4955-AE8B-32739CE878A7}" srcOrd="0" destOrd="0" presId="urn:microsoft.com/office/officeart/2005/8/layout/equation2"/>
    <dgm:cxn modelId="{DC8AD799-BFD8-4E38-96B7-BA47A87518BA}" type="presOf" srcId="{F1517FE3-2564-47CF-9BE4-D825969D447E}" destId="{9A4BFD03-63AF-4F92-BC3C-CD56FE027142}" srcOrd="0" destOrd="0" presId="urn:microsoft.com/office/officeart/2005/8/layout/equation2"/>
    <dgm:cxn modelId="{5D11D79A-927D-4CD9-8C9A-B2A40E2D0F03}" type="presOf" srcId="{6F4DEB02-8DBE-4188-A6E2-4BFE429E2104}" destId="{B18509CD-9D98-429B-9E78-2F1980F4A5A7}" srcOrd="1" destOrd="0" presId="urn:microsoft.com/office/officeart/2005/8/layout/equation2"/>
    <dgm:cxn modelId="{36D4EA9D-2BB9-4F49-88C4-8A0C7BEEFC25}" type="presOf" srcId="{AA5A98C4-D0FF-45F9-8132-05D64B51D854}" destId="{2E2A2307-167C-4B5C-B8AB-9F72B4E35B87}" srcOrd="0" destOrd="0" presId="urn:microsoft.com/office/officeart/2005/8/layout/equation2"/>
    <dgm:cxn modelId="{C9ACEDB0-100E-4EB1-88FF-1C5F704AC488}" srcId="{F1517FE3-2564-47CF-9BE4-D825969D447E}" destId="{E3B217EE-2655-4211-ADE3-FBCD56A23CBB}" srcOrd="0" destOrd="0" parTransId="{EBCDA546-5562-42C9-99E2-1CB49787E7F7}" sibTransId="{F6DA89C9-BC2A-445B-8452-E2DB5C9F21E5}"/>
    <dgm:cxn modelId="{11397AD1-D99D-4CF8-97E4-C0CF00BB0710}" srcId="{F1517FE3-2564-47CF-9BE4-D825969D447E}" destId="{AA5A98C4-D0FF-45F9-8132-05D64B51D854}" srcOrd="2" destOrd="0" parTransId="{4A0047DD-09E7-4BF9-8772-C879A7FDD49D}" sibTransId="{C7DDE56B-637A-4D42-A60D-A585965565D4}"/>
    <dgm:cxn modelId="{DF03994A-2D0C-4201-B120-D225D40621F9}" type="presParOf" srcId="{9A4BFD03-63AF-4F92-BC3C-CD56FE027142}" destId="{B49F85C2-1531-47CC-9DFD-19ACE4B378EC}" srcOrd="0" destOrd="0" presId="urn:microsoft.com/office/officeart/2005/8/layout/equation2"/>
    <dgm:cxn modelId="{B916B2E7-A288-49B0-94FD-7256BD5639B7}" type="presParOf" srcId="{B49F85C2-1531-47CC-9DFD-19ACE4B378EC}" destId="{F0ABA7D8-BDAA-4955-AE8B-32739CE878A7}" srcOrd="0" destOrd="0" presId="urn:microsoft.com/office/officeart/2005/8/layout/equation2"/>
    <dgm:cxn modelId="{5F1EFABA-79A3-49B2-8A77-F4EB75E3086B}" type="presParOf" srcId="{B49F85C2-1531-47CC-9DFD-19ACE4B378EC}" destId="{11162C0B-28A1-4A17-B062-D95468F2CDA4}" srcOrd="1" destOrd="0" presId="urn:microsoft.com/office/officeart/2005/8/layout/equation2"/>
    <dgm:cxn modelId="{08C02F60-9EEA-47BE-9481-399287248130}" type="presParOf" srcId="{B49F85C2-1531-47CC-9DFD-19ACE4B378EC}" destId="{6F353D2D-F3AD-46C1-A663-45E456B9EA74}" srcOrd="2" destOrd="0" presId="urn:microsoft.com/office/officeart/2005/8/layout/equation2"/>
    <dgm:cxn modelId="{8B9118F9-4483-4426-BEEA-2E5E6D6EB409}" type="presParOf" srcId="{B49F85C2-1531-47CC-9DFD-19ACE4B378EC}" destId="{D681DEC0-04F3-48FC-BFE8-8DE1DF2376F8}" srcOrd="3" destOrd="0" presId="urn:microsoft.com/office/officeart/2005/8/layout/equation2"/>
    <dgm:cxn modelId="{1505743D-66BA-4B2B-91E5-82EFB42DD3F6}" type="presParOf" srcId="{B49F85C2-1531-47CC-9DFD-19ACE4B378EC}" destId="{3E333EEF-91A0-46CF-AF22-B681B6338550}" srcOrd="4" destOrd="0" presId="urn:microsoft.com/office/officeart/2005/8/layout/equation2"/>
    <dgm:cxn modelId="{BCC819D4-ABFF-456F-AD75-052A28F77F4E}" type="presParOf" srcId="{9A4BFD03-63AF-4F92-BC3C-CD56FE027142}" destId="{35AFC0AB-ACC9-4480-AC62-8E391A05E7C2}" srcOrd="1" destOrd="0" presId="urn:microsoft.com/office/officeart/2005/8/layout/equation2"/>
    <dgm:cxn modelId="{2828B81F-98D1-46BD-AF77-1222CE5C56B5}" type="presParOf" srcId="{35AFC0AB-ACC9-4480-AC62-8E391A05E7C2}" destId="{B18509CD-9D98-429B-9E78-2F1980F4A5A7}" srcOrd="0" destOrd="0" presId="urn:microsoft.com/office/officeart/2005/8/layout/equation2"/>
    <dgm:cxn modelId="{7B438126-03D2-456F-B1EC-084B0FAA4C9B}" type="presParOf" srcId="{9A4BFD03-63AF-4F92-BC3C-CD56FE027142}" destId="{2E2A2307-167C-4B5C-B8AB-9F72B4E35B87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22D6EB-E1E5-4C5D-A5D2-B5672701761C}">
      <dsp:nvSpPr>
        <dsp:cNvPr id="0" name=""/>
        <dsp:cNvSpPr/>
      </dsp:nvSpPr>
      <dsp:spPr>
        <a:xfrm rot="1046484">
          <a:off x="1632219" y="2046031"/>
          <a:ext cx="1269392" cy="66357"/>
        </a:xfrm>
        <a:custGeom>
          <a:avLst/>
          <a:gdLst/>
          <a:ahLst/>
          <a:cxnLst/>
          <a:rect l="0" t="0" r="0" b="0"/>
          <a:pathLst>
            <a:path>
              <a:moveTo>
                <a:pt x="0" y="33178"/>
              </a:moveTo>
              <a:lnTo>
                <a:pt x="1269392" y="33178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0B7F810-8C95-462C-B39A-15A08175E530}">
      <dsp:nvSpPr>
        <dsp:cNvPr id="0" name=""/>
        <dsp:cNvSpPr/>
      </dsp:nvSpPr>
      <dsp:spPr>
        <a:xfrm rot="20294337">
          <a:off x="1621891" y="1144132"/>
          <a:ext cx="1108853" cy="66357"/>
        </a:xfrm>
        <a:custGeom>
          <a:avLst/>
          <a:gdLst/>
          <a:ahLst/>
          <a:cxnLst/>
          <a:rect l="0" t="0" r="0" b="0"/>
          <a:pathLst>
            <a:path>
              <a:moveTo>
                <a:pt x="0" y="33178"/>
              </a:moveTo>
              <a:lnTo>
                <a:pt x="1108853" y="33178"/>
              </a:lnTo>
            </a:path>
          </a:pathLst>
        </a:custGeom>
        <a:noFill/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14DC53F-BF2C-4D50-8688-6BCDEF69834F}">
      <dsp:nvSpPr>
        <dsp:cNvPr id="0" name=""/>
        <dsp:cNvSpPr/>
      </dsp:nvSpPr>
      <dsp:spPr>
        <a:xfrm>
          <a:off x="-311247" y="230755"/>
          <a:ext cx="2526329" cy="222443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CA130-8516-401A-9387-86B4C30897CE}">
      <dsp:nvSpPr>
        <dsp:cNvPr id="0" name=""/>
        <dsp:cNvSpPr/>
      </dsp:nvSpPr>
      <dsp:spPr>
        <a:xfrm>
          <a:off x="2592294" y="-138619"/>
          <a:ext cx="1907274" cy="153840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Workforce Development (WD)</a:t>
          </a:r>
        </a:p>
      </dsp:txBody>
      <dsp:txXfrm>
        <a:off x="2871608" y="86675"/>
        <a:ext cx="1348646" cy="1087819"/>
      </dsp:txXfrm>
    </dsp:sp>
    <dsp:sp modelId="{A6F4CAEA-B1D1-484C-87AE-4F7D778731C7}">
      <dsp:nvSpPr>
        <dsp:cNvPr id="0" name=""/>
        <dsp:cNvSpPr/>
      </dsp:nvSpPr>
      <dsp:spPr>
        <a:xfrm>
          <a:off x="3757424" y="-138619"/>
          <a:ext cx="2860911" cy="15384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400" kern="1200" dirty="0"/>
        </a:p>
      </dsp:txBody>
      <dsp:txXfrm>
        <a:off x="3757424" y="-138619"/>
        <a:ext cx="2860911" cy="1538407"/>
      </dsp:txXfrm>
    </dsp:sp>
    <dsp:sp modelId="{9B253933-CBED-4CB4-9BCF-1FB1A63EC50E}">
      <dsp:nvSpPr>
        <dsp:cNvPr id="0" name=""/>
        <dsp:cNvSpPr/>
      </dsp:nvSpPr>
      <dsp:spPr>
        <a:xfrm>
          <a:off x="2838935" y="1761086"/>
          <a:ext cx="1454133" cy="145252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Business Performance (BP)</a:t>
          </a:r>
        </a:p>
      </dsp:txBody>
      <dsp:txXfrm>
        <a:off x="3051888" y="1973804"/>
        <a:ext cx="1028227" cy="1027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ABA7D8-BDAA-4955-AE8B-32739CE878A7}">
      <dsp:nvSpPr>
        <dsp:cNvPr id="0" name=""/>
        <dsp:cNvSpPr/>
      </dsp:nvSpPr>
      <dsp:spPr>
        <a:xfrm>
          <a:off x="389627" y="0"/>
          <a:ext cx="1971380" cy="1342731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Mindfulness (M</a:t>
          </a:r>
          <a:r>
            <a:rPr lang="en-GB" sz="1800" kern="1200" dirty="0"/>
            <a:t>)</a:t>
          </a:r>
        </a:p>
      </dsp:txBody>
      <dsp:txXfrm>
        <a:off x="678329" y="196638"/>
        <a:ext cx="1393976" cy="949455"/>
      </dsp:txXfrm>
    </dsp:sp>
    <dsp:sp modelId="{6F353D2D-F3AD-46C1-A663-45E456B9EA74}">
      <dsp:nvSpPr>
        <dsp:cNvPr id="0" name=""/>
        <dsp:cNvSpPr/>
      </dsp:nvSpPr>
      <dsp:spPr>
        <a:xfrm>
          <a:off x="1100637" y="1377343"/>
          <a:ext cx="549352" cy="549352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/>
        </a:p>
      </dsp:txBody>
      <dsp:txXfrm>
        <a:off x="1173454" y="1587415"/>
        <a:ext cx="403718" cy="129208"/>
      </dsp:txXfrm>
    </dsp:sp>
    <dsp:sp modelId="{3E333EEF-91A0-46CF-AF22-B681B6338550}">
      <dsp:nvSpPr>
        <dsp:cNvPr id="0" name=""/>
        <dsp:cNvSpPr/>
      </dsp:nvSpPr>
      <dsp:spPr>
        <a:xfrm>
          <a:off x="389622" y="2046299"/>
          <a:ext cx="1971389" cy="128943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Emotional Intelligence (EI)</a:t>
          </a:r>
        </a:p>
      </dsp:txBody>
      <dsp:txXfrm>
        <a:off x="678325" y="2235132"/>
        <a:ext cx="1393983" cy="911768"/>
      </dsp:txXfrm>
    </dsp:sp>
    <dsp:sp modelId="{35AFC0AB-ACC9-4480-AC62-8E391A05E7C2}">
      <dsp:nvSpPr>
        <dsp:cNvPr id="0" name=""/>
        <dsp:cNvSpPr/>
      </dsp:nvSpPr>
      <dsp:spPr>
        <a:xfrm>
          <a:off x="1987978" y="1495465"/>
          <a:ext cx="1321306" cy="35234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lumMod val="60000"/>
            <a:lumOff val="40000"/>
          </a:schemeClr>
        </a:solidFill>
        <a:ln>
          <a:solidFill>
            <a:schemeClr val="accent1"/>
          </a:solidFill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 dirty="0"/>
        </a:p>
      </dsp:txBody>
      <dsp:txXfrm>
        <a:off x="1987978" y="1565934"/>
        <a:ext cx="1215603" cy="211405"/>
      </dsp:txXfrm>
    </dsp:sp>
    <dsp:sp modelId="{2E2A2307-167C-4B5C-B8AB-9F72B4E35B87}">
      <dsp:nvSpPr>
        <dsp:cNvPr id="0" name=""/>
        <dsp:cNvSpPr/>
      </dsp:nvSpPr>
      <dsp:spPr>
        <a:xfrm>
          <a:off x="3405633" y="720707"/>
          <a:ext cx="1894319" cy="1894319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solidFill>
                <a:schemeClr val="tx1"/>
              </a:solidFill>
            </a:rPr>
            <a:t>Own workplace performance (WP)</a:t>
          </a:r>
        </a:p>
      </dsp:txBody>
      <dsp:txXfrm>
        <a:off x="3683050" y="998124"/>
        <a:ext cx="1339485" cy="13394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98CC17-E3F7-427D-9869-FC777CCA5910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FB8F2D-6084-4A5C-986C-4A5C33A9D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1131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Segal et al (2007)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1261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Farb</a:t>
            </a:r>
            <a:r>
              <a:rPr lang="en-GB" dirty="0"/>
              <a:t>,</a:t>
            </a:r>
            <a:r>
              <a:rPr lang="en-GB" baseline="0" dirty="0"/>
              <a:t> Anderson et al (2010) Minding One’s Emotions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4402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Mindfulness-Based Stress Reduction (MBSR) ………… Mindfulness-Based Cognitive Therapy (MBCT)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FB8F2D-6084-4A5C-986C-4A5C33A9D97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76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04/10/2018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04/10/2018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Primary_polydipsi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en.wikipedia.org/wiki/Primary_polydipsi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alberto_ollo/4645370141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n.wikipedia.org/wiki/London_Underground_2009_Stock" TargetMode="External"/><Relationship Id="rId5" Type="http://schemas.openxmlformats.org/officeDocument/2006/relationships/image" Target="../media/image9.jpg"/><Relationship Id="rId4" Type="http://schemas.openxmlformats.org/officeDocument/2006/relationships/hyperlink" Target="http://commons.wikimedia.org/wiki/File:London_Transport_RM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iasorriso.blogspot.com/2016/11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usiness-growth-chart-png#respond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nlaberintodeemociones.wordpress.com/category/mindfulness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taoroma.it/taichi-chikung/" TargetMode="Externa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publicdomainpictures.net/view-image.php?image=4304&amp;picture=pensando-en-la-mujer-joven&amp;large=1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://boingboing.net/2011/11/01/pictures-of-people-about-to-smash-something-but-they-obviously-arent-really.htm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16/01/why-emotional-intelligence-should-be-developed-from-an-elementary-level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hyperlink" Target="http://www.debbish.com/diet-schmiet/in-the-zone/" TargetMode="External"/><Relationship Id="rId7" Type="http://schemas.openxmlformats.org/officeDocument/2006/relationships/diagramColors" Target="../diagrams/colors2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hemindfulword.org/" TargetMode="External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eclectic-consult.com/mooseblog/2015/07/06/fyi-emotional-intelligence-is-not-arse-licking/" TargetMode="External"/><Relationship Id="rId4" Type="http://schemas.openxmlformats.org/officeDocument/2006/relationships/image" Target="../media/image20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greatergood.berkeley.edu/images/application_uploads/KILLINGSWORTH-WanderingMind.pdf" TargetMode="External"/><Relationship Id="rId2" Type="http://schemas.openxmlformats.org/officeDocument/2006/relationships/hyperlink" Target="http://www.slideshare.net/vascogaspar/search-inside-yourself-mindfulness-based-emotional-intelligence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8rRzTtP7Tc" TargetMode="External"/><Relationship Id="rId2" Type="http://schemas.openxmlformats.org/officeDocument/2006/relationships/hyperlink" Target="http://www.mindful.org/adorable-animated-mice-explain-meditation-in-2-minut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edxtalks.ted.com/video/Mindfulness-in-Schools-Rich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BMSK6006 Developing Emotional Intelligence for the Work Place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Evening Session Four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5A5048-8A49-4577-915D-B3421A177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Mindfulness?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19EFB8B3-DAF6-41D8-ACA6-7C464EFD1D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600200"/>
            <a:ext cx="7560840" cy="400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6483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Areas of the Brain - Revisit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37040"/>
            <a:ext cx="7200800" cy="4322834"/>
          </a:xfrm>
        </p:spPr>
      </p:pic>
    </p:spTree>
    <p:extLst>
      <p:ext uri="{BB962C8B-B14F-4D97-AF65-F5344CB8AC3E}">
        <p14:creationId xmlns:p14="http://schemas.microsoft.com/office/powerpoint/2010/main" val="7941430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0704"/>
            <a:ext cx="8229600" cy="1143000"/>
          </a:xfrm>
        </p:spPr>
        <p:txBody>
          <a:bodyPr/>
          <a:lstStyle/>
          <a:p>
            <a:r>
              <a:rPr lang="en-GB" dirty="0"/>
              <a:t>The Insula – </a:t>
            </a:r>
            <a:r>
              <a:rPr lang="en-GB" i="1" dirty="0"/>
              <a:t>A reminder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19" y="126876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US" dirty="0">
                <a:solidFill>
                  <a:srgbClr val="FF0000"/>
                </a:solidFill>
              </a:rPr>
              <a:t>Latin for island, the insula is located deep in the folds of the cerebral cortex.  </a:t>
            </a:r>
            <a:r>
              <a:rPr lang="en-GB" dirty="0">
                <a:solidFill>
                  <a:srgbClr val="FF0000"/>
                </a:solidFill>
              </a:rPr>
              <a:t>Again, there are 2 of these, but we tend to refer to them in the singular.</a:t>
            </a:r>
          </a:p>
          <a:p>
            <a:r>
              <a:rPr lang="en-GB" dirty="0">
                <a:solidFill>
                  <a:srgbClr val="0000FF"/>
                </a:solidFill>
              </a:rPr>
              <a:t>The insula helps us recognise how our body state is (tired, hungry etc.) and helps us to tune in to how other people are feeling.</a:t>
            </a:r>
          </a:p>
          <a:p>
            <a:r>
              <a:rPr lang="en-GB" dirty="0">
                <a:solidFill>
                  <a:srgbClr val="FF0066"/>
                </a:solidFill>
              </a:rPr>
              <a:t>It is integral to our sense of human connectedness, as it helps to mediate empathy in a very real and visceral way.</a:t>
            </a:r>
          </a:p>
          <a:p>
            <a:endParaRPr lang="en-GB" dirty="0"/>
          </a:p>
          <a:p>
            <a:endParaRPr lang="en-US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ABF76C6-6D77-4EC1-8360-C3B17114887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446772" y="4437112"/>
            <a:ext cx="1701121" cy="1277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648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Insula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99652"/>
            <a:ext cx="8229600" cy="3456384"/>
          </a:xfrm>
        </p:spPr>
        <p:txBody>
          <a:bodyPr/>
          <a:lstStyle/>
          <a:p>
            <a:r>
              <a:rPr lang="en-US" dirty="0">
                <a:solidFill>
                  <a:srgbClr val="FF0000"/>
                </a:solidFill>
              </a:rPr>
              <a:t>The longer a person has </a:t>
            </a:r>
            <a:r>
              <a:rPr lang="en-US" b="1" i="1" dirty="0">
                <a:solidFill>
                  <a:srgbClr val="FF0000"/>
                </a:solidFill>
              </a:rPr>
              <a:t>meditated</a:t>
            </a:r>
            <a:r>
              <a:rPr lang="en-US" dirty="0">
                <a:solidFill>
                  <a:srgbClr val="FF0000"/>
                </a:solidFill>
              </a:rPr>
              <a:t>, the more highly developed the insula, although</a:t>
            </a:r>
          </a:p>
          <a:p>
            <a:r>
              <a:rPr lang="en-US" dirty="0">
                <a:solidFill>
                  <a:srgbClr val="CC0099"/>
                </a:solidFill>
              </a:rPr>
              <a:t>Even an 8 week MBSR/MBCT course is enough to produce changes in the way this important area of the brain functions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022573-3C8E-4F64-B83E-AC6F1E4852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0"/>
            <a:ext cx="2564023" cy="1925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93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99CDEE-7A3C-4C7B-A90B-787B979760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86371" y="2106204"/>
            <a:ext cx="2857629" cy="359882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Inside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6034851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CC0099"/>
                </a:solidFill>
              </a:rPr>
              <a:t>There are four areas:</a:t>
            </a:r>
          </a:p>
          <a:p>
            <a:r>
              <a:rPr lang="en-GB" dirty="0">
                <a:solidFill>
                  <a:srgbClr val="0000FF"/>
                </a:solidFill>
              </a:rPr>
              <a:t>Foundations of mindfulness and neuroscience</a:t>
            </a:r>
          </a:p>
          <a:p>
            <a:r>
              <a:rPr lang="en-GB" dirty="0">
                <a:solidFill>
                  <a:srgbClr val="00CC00"/>
                </a:solidFill>
              </a:rPr>
              <a:t>Self-awareness and self-management</a:t>
            </a:r>
          </a:p>
          <a:p>
            <a:r>
              <a:rPr lang="en-GB" dirty="0">
                <a:solidFill>
                  <a:srgbClr val="FF0000"/>
                </a:solidFill>
              </a:rPr>
              <a:t>Motivation and empathy</a:t>
            </a:r>
          </a:p>
          <a:p>
            <a:r>
              <a:rPr lang="en-GB" dirty="0">
                <a:solidFill>
                  <a:srgbClr val="FF0066"/>
                </a:solidFill>
              </a:rPr>
              <a:t>Leadership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4031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7475" y="0"/>
            <a:ext cx="8229600" cy="1143000"/>
          </a:xfrm>
        </p:spPr>
        <p:txBody>
          <a:bodyPr/>
          <a:lstStyle/>
          <a:p>
            <a:r>
              <a:rPr lang="en-GB" dirty="0"/>
              <a:t>Transport for London (</a:t>
            </a:r>
            <a:r>
              <a:rPr lang="en-GB" dirty="0" err="1"/>
              <a:t>TfL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30299"/>
            <a:ext cx="82296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Internal review conducted in 2003 found that mental health was one of the top two issues affecting employees.</a:t>
            </a:r>
          </a:p>
          <a:p>
            <a:r>
              <a:rPr lang="en-US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In 2010 </a:t>
            </a:r>
            <a:r>
              <a:rPr lang="en-US" dirty="0" err="1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TfL</a:t>
            </a:r>
            <a:r>
              <a:rPr lang="en-US" dirty="0">
                <a:solidFill>
                  <a:srgbClr val="008000"/>
                </a:solidFill>
                <a:latin typeface="Arial" pitchFamily="34" charset="0"/>
                <a:cs typeface="Arial" pitchFamily="34" charset="0"/>
              </a:rPr>
              <a:t> offered a six –week group stress reduction workshop for any of its 20,000 staff who met the referral criteria.</a:t>
            </a:r>
          </a:p>
          <a:p>
            <a:r>
              <a:rPr lang="en-US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The course taught Mindfulness Based Stress Reduction (MBSR) techniques alongside more traditional approaches to mental health</a:t>
            </a:r>
            <a:endParaRPr lang="en-GB" dirty="0">
              <a:solidFill>
                <a:srgbClr val="0000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4B2D3B-7444-4967-84C3-1F363387AB9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26620" y="4612116"/>
            <a:ext cx="1590727" cy="110820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D423E37-186E-43CF-B959-A1FCC30B8A7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0" y="4619494"/>
            <a:ext cx="1590728" cy="1108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478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TfL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71% fall in days taken off for stress, anxiety and depression</a:t>
            </a:r>
          </a:p>
          <a:p>
            <a:r>
              <a:rPr lang="en-US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50% fall in absences for all conditions</a:t>
            </a:r>
          </a:p>
          <a:p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641306-19F6-4AC6-8BD6-84B33811105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89548" y="3429000"/>
            <a:ext cx="2564904" cy="2270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728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TfL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800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80% of participants reported improvements in relationships</a:t>
            </a:r>
          </a:p>
          <a:p>
            <a:r>
              <a:rPr lang="en-US" sz="2800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79% reported improvements in their ability to relax</a:t>
            </a:r>
          </a:p>
          <a:p>
            <a:r>
              <a:rPr lang="en-US" sz="2800" dirty="0">
                <a:solidFill>
                  <a:srgbClr val="CC0099"/>
                </a:solidFill>
                <a:latin typeface="Arial" pitchFamily="34" charset="0"/>
                <a:cs typeface="Arial" pitchFamily="34" charset="0"/>
              </a:rPr>
              <a:t>64% reported improvements in sleep patterns</a:t>
            </a:r>
          </a:p>
          <a:p>
            <a:r>
              <a:rPr lang="en-US" sz="28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53% reported improvements in happiness at work</a:t>
            </a:r>
            <a:endParaRPr lang="en-US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1600" dirty="0"/>
              <a:t>Adams, J. (2013)</a:t>
            </a:r>
            <a:r>
              <a:rPr lang="en-US" sz="1600" i="1" dirty="0"/>
              <a:t>The Business Case for Mindfulness in the Workplace</a:t>
            </a:r>
            <a:endParaRPr lang="en-US" sz="1600" dirty="0"/>
          </a:p>
          <a:p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406377C-95A4-47AD-90D9-ABE22BFF409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48264" y="181188"/>
            <a:ext cx="1810544" cy="132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204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Practices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>
                <a:solidFill>
                  <a:srgbClr val="FF0000"/>
                </a:solidFill>
              </a:rPr>
              <a:t>The Mindful minute</a:t>
            </a:r>
          </a:p>
          <a:p>
            <a:r>
              <a:rPr lang="en-GB" dirty="0">
                <a:solidFill>
                  <a:srgbClr val="008000"/>
                </a:solidFill>
              </a:rPr>
              <a:t>Mindful walking</a:t>
            </a:r>
          </a:p>
          <a:p>
            <a:r>
              <a:rPr lang="en-GB" dirty="0">
                <a:solidFill>
                  <a:srgbClr val="CC0099"/>
                </a:solidFill>
              </a:rPr>
              <a:t>Mindful eating </a:t>
            </a:r>
          </a:p>
          <a:p>
            <a:r>
              <a:rPr lang="en-GB" dirty="0">
                <a:solidFill>
                  <a:srgbClr val="0000FF"/>
                </a:solidFill>
              </a:rPr>
              <a:t>Mindfulness of daily tasks</a:t>
            </a:r>
          </a:p>
          <a:p>
            <a:r>
              <a:rPr lang="en-GB" dirty="0">
                <a:solidFill>
                  <a:srgbClr val="002060"/>
                </a:solidFill>
              </a:rPr>
              <a:t>Formal practices</a:t>
            </a:r>
          </a:p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704" y="1600200"/>
            <a:ext cx="2659592" cy="3989388"/>
          </a:xfrm>
        </p:spPr>
      </p:pic>
    </p:spTree>
    <p:extLst>
      <p:ext uri="{BB962C8B-B14F-4D97-AF65-F5344CB8AC3E}">
        <p14:creationId xmlns:p14="http://schemas.microsoft.com/office/powerpoint/2010/main" val="3673897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Mindfulness in Daily Life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7560840" cy="3917032"/>
          </a:xfrm>
        </p:spPr>
        <p:txBody>
          <a:bodyPr>
            <a:normAutofit fontScale="92500"/>
          </a:bodyPr>
          <a:lstStyle/>
          <a:p>
            <a:r>
              <a:rPr lang="en-GB" dirty="0">
                <a:solidFill>
                  <a:srgbClr val="CC0099"/>
                </a:solidFill>
              </a:rPr>
              <a:t>Simply bringing a mindful awareness to whatever you are doing, on purpose, through the day, can bring benefits</a:t>
            </a:r>
          </a:p>
          <a:p>
            <a:r>
              <a:rPr lang="en-GB" dirty="0">
                <a:solidFill>
                  <a:srgbClr val="0000FF"/>
                </a:solidFill>
              </a:rPr>
              <a:t>Stopping and pausing, sensing your body and taking a breath, before heading into habitual reactions to triggers can lead to more skilful responses and a better quality of decision making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ED3017-B175-478A-A4BD-643E3A666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09144" y="4437111"/>
            <a:ext cx="2434856" cy="1260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7816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Your Workplace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79202"/>
            <a:ext cx="8229600" cy="4099595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00FF"/>
                </a:solidFill>
              </a:rPr>
              <a:t>Can you identify any areas where mindfulness practice will be of benefit in your workplace?</a:t>
            </a:r>
          </a:p>
          <a:p>
            <a:pPr marL="0" indent="0">
              <a:buNone/>
            </a:pPr>
            <a:endParaRPr lang="en-GB" dirty="0">
              <a:solidFill>
                <a:srgbClr val="0000FF"/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</a:rPr>
              <a:t>Spend 10 minutes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</a:rPr>
              <a:t>preparing to discuss </a:t>
            </a:r>
          </a:p>
          <a:p>
            <a:pPr marL="0" indent="0"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</a:rPr>
              <a:t>this in your groups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89AFE1-2196-44EF-B7A6-10C42B0FF01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01315" y="3296759"/>
            <a:ext cx="4139952" cy="2405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43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2672"/>
            <a:ext cx="8229600" cy="1143000"/>
          </a:xfrm>
        </p:spPr>
        <p:txBody>
          <a:bodyPr/>
          <a:lstStyle/>
          <a:p>
            <a:r>
              <a:rPr lang="en-GB" dirty="0"/>
              <a:t>Conclusion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772816"/>
            <a:ext cx="8229600" cy="391703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We have considered:</a:t>
            </a:r>
          </a:p>
          <a:p>
            <a:r>
              <a:rPr lang="en-GB" dirty="0">
                <a:solidFill>
                  <a:srgbClr val="FF0000"/>
                </a:solidFill>
              </a:rPr>
              <a:t>the meaning of mindfulness, experientially and theoretically</a:t>
            </a:r>
          </a:p>
          <a:p>
            <a:r>
              <a:rPr lang="en-GB" dirty="0">
                <a:solidFill>
                  <a:srgbClr val="FF0066"/>
                </a:solidFill>
              </a:rPr>
              <a:t>elements of the research basis for the practice</a:t>
            </a:r>
          </a:p>
          <a:p>
            <a:r>
              <a:rPr lang="en-GB" dirty="0">
                <a:solidFill>
                  <a:srgbClr val="0000FF"/>
                </a:solidFill>
              </a:rPr>
              <a:t>workplaces which engage with mindfulness practice</a:t>
            </a:r>
          </a:p>
          <a:p>
            <a:r>
              <a:rPr lang="en-GB" dirty="0">
                <a:solidFill>
                  <a:srgbClr val="C00000"/>
                </a:solidFill>
              </a:rPr>
              <a:t>any potential applications in your workplace to improve your resilience and well-being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8FB23D3-1F9E-4C42-9092-8DB487A134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60232" y="20430"/>
            <a:ext cx="2464653" cy="207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1794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840" y="861217"/>
            <a:ext cx="8229600" cy="857250"/>
          </a:xfrm>
        </p:spPr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9180" y="1718467"/>
            <a:ext cx="8241533" cy="3263504"/>
          </a:xfrm>
        </p:spPr>
        <p:txBody>
          <a:bodyPr>
            <a:normAutofit fontScale="85000" lnSpcReduction="20000"/>
          </a:bodyPr>
          <a:lstStyle/>
          <a:p>
            <a:pPr marL="385763" indent="-385763">
              <a:buFont typeface="+mj-lt"/>
              <a:buAutoNum type="arabicPeriod"/>
            </a:pPr>
            <a:r>
              <a:rPr lang="en-GB" sz="1800" dirty="0">
                <a:solidFill>
                  <a:srgbClr val="660066"/>
                </a:solidFill>
              </a:rPr>
              <a:t>Critically evaluate theories of emotional intelligence and their relevance to workforce development and business performance.														 </a:t>
            </a:r>
            <a:r>
              <a:rPr lang="en-GB" sz="1800" b="1" dirty="0">
                <a:solidFill>
                  <a:srgbClr val="660066"/>
                </a:solidFill>
              </a:rPr>
              <a:t>40%</a:t>
            </a:r>
            <a:r>
              <a:rPr lang="en-GB" sz="1800" dirty="0">
                <a:solidFill>
                  <a:srgbClr val="660066"/>
                </a:solidFill>
              </a:rPr>
              <a:t>         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1800" dirty="0">
                <a:solidFill>
                  <a:srgbClr val="0000CC"/>
                </a:solidFill>
              </a:rPr>
              <a:t>Use theories of emotional intelligence and mindfulness to review the effect of emotions on your own workplace performance.    														</a:t>
            </a:r>
            <a:r>
              <a:rPr lang="en-GB" sz="1800" b="1" dirty="0">
                <a:solidFill>
                  <a:srgbClr val="0000CC"/>
                </a:solidFill>
              </a:rPr>
              <a:t>40%</a:t>
            </a:r>
            <a:r>
              <a:rPr lang="en-GB" sz="1800" b="1" dirty="0"/>
              <a:t> </a:t>
            </a:r>
            <a:r>
              <a:rPr lang="en-GB" sz="1800" dirty="0"/>
              <a:t>                       				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1800" dirty="0">
                <a:solidFill>
                  <a:srgbClr val="FF0066"/>
                </a:solidFill>
              </a:rPr>
              <a:t>Evidence of wider reading and research, encompassing application of relevant academic theories and models                        														</a:t>
            </a:r>
            <a:r>
              <a:rPr lang="en-GB" sz="1800" b="1" dirty="0">
                <a:solidFill>
                  <a:srgbClr val="FF0066"/>
                </a:solidFill>
              </a:rPr>
              <a:t>10%</a:t>
            </a:r>
          </a:p>
          <a:p>
            <a:pPr marL="385763" indent="-385763">
              <a:buFont typeface="+mj-lt"/>
              <a:buAutoNum type="arabicPeriod"/>
            </a:pPr>
            <a:r>
              <a:rPr lang="en-GB" sz="1800" dirty="0">
                <a:solidFill>
                  <a:srgbClr val="33CC33"/>
                </a:solidFill>
              </a:rPr>
              <a:t>Citation/ referencing, report structure, syntax, grammar and punctuation                             						     					 </a:t>
            </a:r>
            <a:r>
              <a:rPr lang="en-GB" sz="1800" b="1" dirty="0">
                <a:solidFill>
                  <a:srgbClr val="33CC33"/>
                </a:solidFill>
              </a:rPr>
              <a:t>10%</a:t>
            </a:r>
          </a:p>
        </p:txBody>
      </p:sp>
    </p:spTree>
    <p:extLst>
      <p:ext uri="{BB962C8B-B14F-4D97-AF65-F5344CB8AC3E}">
        <p14:creationId xmlns:p14="http://schemas.microsoft.com/office/powerpoint/2010/main" val="3986747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looking at the camera&#10;&#10;Description generated with high confidence">
            <a:extLst>
              <a:ext uri="{FF2B5EF4-FFF2-40B4-BE49-F238E27FC236}">
                <a16:creationId xmlns:a16="http://schemas.microsoft.com/office/drawing/2014/main" id="{493291B8-F86C-45D2-BF1F-A2B00DC12B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31454" y="897388"/>
            <a:ext cx="2319866" cy="154657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29106"/>
            <a:ext cx="7886700" cy="994172"/>
          </a:xfrm>
        </p:spPr>
        <p:txBody>
          <a:bodyPr/>
          <a:lstStyle/>
          <a:p>
            <a:r>
              <a:rPr lang="en-GB" dirty="0"/>
              <a:t>Assessment Guidance 1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467544" y="2167999"/>
            <a:ext cx="7388879" cy="3777062"/>
            <a:chOff x="1459149" y="1848255"/>
            <a:chExt cx="10679518" cy="5604984"/>
          </a:xfrm>
        </p:grpSpPr>
        <p:graphicFrame>
          <p:nvGraphicFramePr>
            <p:cNvPr id="4" name="Diagram 3"/>
            <p:cNvGraphicFramePr/>
            <p:nvPr>
              <p:extLst>
                <p:ext uri="{D42A27DB-BD31-4B8C-83A1-F6EECF244321}">
                  <p14:modId xmlns:p14="http://schemas.microsoft.com/office/powerpoint/2010/main" val="3209504188"/>
                </p:ext>
              </p:extLst>
            </p:nvPr>
          </p:nvGraphicFramePr>
          <p:xfrm>
            <a:off x="1459149" y="1848255"/>
            <a:ext cx="7947498" cy="4881023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4" r:lo="rId5" r:qs="rId6" r:cs="rId7"/>
            </a:graphicData>
          </a:graphic>
        </p:graphicFrame>
        <p:sp>
          <p:nvSpPr>
            <p:cNvPr id="5" name="TextBox 4"/>
            <p:cNvSpPr txBox="1"/>
            <p:nvPr/>
          </p:nvSpPr>
          <p:spPr>
            <a:xfrm>
              <a:off x="1624496" y="2796467"/>
              <a:ext cx="2675126" cy="1370179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rtlCol="0">
              <a:spAutoFit/>
            </a:bodyPr>
            <a:lstStyle/>
            <a:p>
              <a:pPr algn="ctr"/>
              <a:r>
                <a:rPr lang="en-GB" dirty="0"/>
                <a:t>Theories of</a:t>
              </a:r>
            </a:p>
            <a:p>
              <a:pPr algn="ctr"/>
              <a:r>
                <a:rPr lang="en-GB" dirty="0"/>
                <a:t>Emotional Intelligence (EI)</a:t>
              </a:r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8169780" y="1848255"/>
              <a:ext cx="3579780" cy="20552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What is WD? 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Who said what it is?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Who agrees these definitions ?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Critically evaluate the relevance of EI theories to WD.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Give examples from your workplace</a:t>
              </a:r>
            </a:p>
          </p:txBody>
        </p:sp>
        <p:cxnSp>
          <p:nvCxnSpPr>
            <p:cNvPr id="8" name="Straight Arrow Connector 7"/>
            <p:cNvCxnSpPr>
              <a:cxnSpLocks/>
            </p:cNvCxnSpPr>
            <p:nvPr/>
          </p:nvCxnSpPr>
          <p:spPr>
            <a:xfrm>
              <a:off x="6558911" y="3903523"/>
              <a:ext cx="0" cy="670851"/>
            </a:xfrm>
            <a:prstGeom prst="straightConnector1">
              <a:avLst/>
            </a:prstGeom>
            <a:ln w="19050"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Box 18"/>
            <p:cNvSpPr txBox="1"/>
            <p:nvPr/>
          </p:nvSpPr>
          <p:spPr>
            <a:xfrm>
              <a:off x="8169780" y="4849901"/>
              <a:ext cx="3968887" cy="260333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What aspects of the business performance does it impact?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Critically evaluate the relevance of EI theories to BP.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rgbClr val="0070C0"/>
                  </a:solidFill>
                </a:rPr>
                <a:t>Give examples from your workplace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endParaRPr lang="en-GB" sz="1200" dirty="0">
                <a:solidFill>
                  <a:srgbClr val="0070C0"/>
                </a:solidFill>
              </a:endParaRPr>
            </a:p>
            <a:p>
              <a:pPr marL="214313" indent="-214313">
                <a:buFont typeface="Arial" panose="020B0604020202020204" pitchFamily="34" charset="0"/>
                <a:buChar char="•"/>
              </a:pPr>
              <a:endParaRPr lang="en-GB" sz="1200" dirty="0">
                <a:solidFill>
                  <a:srgbClr val="0070C0"/>
                </a:solidFill>
              </a:endParaRPr>
            </a:p>
            <a:p>
              <a:pPr marL="214313" indent="-214313">
                <a:buFont typeface="Arial" panose="020B0604020202020204" pitchFamily="34" charset="0"/>
                <a:buChar char="•"/>
              </a:pPr>
              <a:endParaRPr lang="en-GB" sz="1200" dirty="0">
                <a:solidFill>
                  <a:srgbClr val="0070C0"/>
                </a:solidFill>
              </a:endParaRPr>
            </a:p>
          </p:txBody>
        </p:sp>
        <p:sp>
          <p:nvSpPr>
            <p:cNvPr id="22" name="Rectangle 21"/>
            <p:cNvSpPr/>
            <p:nvPr/>
          </p:nvSpPr>
          <p:spPr>
            <a:xfrm>
              <a:off x="4501017" y="3978246"/>
              <a:ext cx="2083636" cy="376800"/>
            </a:xfrm>
            <a:prstGeom prst="rect">
              <a:avLst/>
            </a:prstGeom>
            <a:noFill/>
          </p:spPr>
          <p:txBody>
            <a:bodyPr wrap="none" lIns="68580" tIns="34290" rIns="68580" bIns="34290">
              <a:spAutoFit/>
            </a:bodyPr>
            <a:lstStyle/>
            <a:p>
              <a:pPr algn="ctr"/>
              <a:r>
                <a:rPr lang="en-US" sz="1200" b="1" dirty="0">
                  <a:ln/>
                  <a:pattFill prst="dkUpDiag">
                    <a:fgClr>
                      <a:schemeClr val="bg1">
                        <a:lumMod val="50000"/>
                      </a:schemeClr>
                    </a:fgClr>
                    <a:bgClr>
                      <a:schemeClr val="tx1">
                        <a:lumMod val="75000"/>
                        <a:lumOff val="25000"/>
                      </a:schemeClr>
                    </a:bgClr>
                  </a:pattFill>
                  <a:effectLst>
                    <a:outerShdw blurRad="38100" dist="19050" dir="2700000" algn="tl" rotWithShape="0">
                      <a:schemeClr val="dk1">
                        <a:lumMod val="50000"/>
                        <a:alpha val="40000"/>
                      </a:schemeClr>
                    </a:outerShdw>
                  </a:effectLst>
                </a:rPr>
                <a:t>Critical evaluation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67327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A2813-419F-4497-8C1C-395D05AAAF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92180"/>
            <a:ext cx="8229600" cy="857250"/>
          </a:xfrm>
        </p:spPr>
        <p:txBody>
          <a:bodyPr/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625AD9-2646-4FDB-B5B6-CD84D2BD2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549430"/>
            <a:ext cx="6612341" cy="3617100"/>
          </a:xfrm>
        </p:spPr>
        <p:txBody>
          <a:bodyPr>
            <a:normAutofit fontScale="62500" lnSpcReduction="20000"/>
          </a:bodyPr>
          <a:lstStyle/>
          <a:p>
            <a:pPr marL="385763" indent="-385763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What theories of emotional intelligence are there?</a:t>
            </a:r>
          </a:p>
          <a:p>
            <a:pPr marL="642938" lvl="1" indent="-342900"/>
            <a:r>
              <a:rPr lang="en-GB" dirty="0">
                <a:solidFill>
                  <a:srgbClr val="660066"/>
                </a:solidFill>
              </a:rPr>
              <a:t>Who has developed theories?  How well are they supported?  Which appear to be the most important?  Why?  How recent are they? How do some of these key theories compare/contrast?  Are they developments of a common core theory?  Or totally different?  What is your opinion of them? Based upon what evidence</a:t>
            </a:r>
            <a:r>
              <a:rPr lang="en-GB" dirty="0"/>
              <a:t>?</a:t>
            </a:r>
          </a:p>
          <a:p>
            <a:pPr marL="642938" lvl="1" indent="-342900"/>
            <a:r>
              <a:rPr lang="en-GB" dirty="0">
                <a:solidFill>
                  <a:srgbClr val="FF0000"/>
                </a:solidFill>
              </a:rPr>
              <a:t>How do these theories relate to workforce development?</a:t>
            </a:r>
          </a:p>
          <a:p>
            <a:pPr marL="642938" lvl="1" indent="-342900"/>
            <a:r>
              <a:rPr lang="en-GB" dirty="0">
                <a:solidFill>
                  <a:srgbClr val="33CC33"/>
                </a:solidFill>
              </a:rPr>
              <a:t>How can they enhance or inhibit it?</a:t>
            </a:r>
          </a:p>
          <a:p>
            <a:pPr marL="642938" lvl="1" indent="-342900"/>
            <a:r>
              <a:rPr lang="en-GB" dirty="0">
                <a:solidFill>
                  <a:srgbClr val="FF0066"/>
                </a:solidFill>
              </a:rPr>
              <a:t>How can they impact upon business performance?  Improve or undermine it?</a:t>
            </a:r>
          </a:p>
          <a:p>
            <a:pPr marL="642938" lvl="1" indent="-342900"/>
            <a:r>
              <a:rPr lang="en-GB" dirty="0">
                <a:solidFill>
                  <a:srgbClr val="800000"/>
                </a:solidFill>
              </a:rPr>
              <a:t>What examples from your own organisation can you draw upon to illustrate your arguments?  What about other organisations?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10349A5-909E-4743-B4CA-99B4AFBCCD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rot="5400000">
            <a:off x="6184142" y="2152295"/>
            <a:ext cx="3429000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1957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sunset over a body of water&#10;&#10;Description generated with very high confidence">
            <a:extLst>
              <a:ext uri="{FF2B5EF4-FFF2-40B4-BE49-F238E27FC236}">
                <a16:creationId xmlns:a16="http://schemas.microsoft.com/office/drawing/2014/main" id="{3471EBC1-56EB-4C21-87B9-C864E0F360B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566729" y="881944"/>
            <a:ext cx="3577271" cy="15389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5201"/>
            <a:ext cx="8229600" cy="857250"/>
          </a:xfrm>
        </p:spPr>
        <p:txBody>
          <a:bodyPr/>
          <a:lstStyle/>
          <a:p>
            <a:r>
              <a:rPr lang="en-GB" dirty="0"/>
              <a:t>Assessment Guidance 2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266776" y="1844824"/>
            <a:ext cx="8069185" cy="3335734"/>
            <a:chOff x="1203148" y="1773095"/>
            <a:chExt cx="10758913" cy="4447645"/>
          </a:xfrm>
        </p:grpSpPr>
        <p:graphicFrame>
          <p:nvGraphicFramePr>
            <p:cNvPr id="4" name="Diagram 3"/>
            <p:cNvGraphicFramePr/>
            <p:nvPr>
              <p:extLst>
                <p:ext uri="{D42A27DB-BD31-4B8C-83A1-F6EECF244321}">
                  <p14:modId xmlns:p14="http://schemas.microsoft.com/office/powerpoint/2010/main" val="3890720383"/>
                </p:ext>
              </p:extLst>
            </p:nvPr>
          </p:nvGraphicFramePr>
          <p:xfrm>
            <a:off x="1203148" y="1773095"/>
            <a:ext cx="7066604" cy="444764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4" r:lo="rId5" r:qs="rId6" r:cs="rId7"/>
            </a:graphicData>
          </a:graphic>
        </p:graphicFrame>
        <p:sp>
          <p:nvSpPr>
            <p:cNvPr id="5" name="TextBox 4"/>
            <p:cNvSpPr txBox="1"/>
            <p:nvPr/>
          </p:nvSpPr>
          <p:spPr>
            <a:xfrm>
              <a:off x="8440648" y="3065317"/>
              <a:ext cx="3521413" cy="23391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accent1">
                      <a:lumMod val="75000"/>
                    </a:schemeClr>
                  </a:solidFill>
                </a:rPr>
                <a:t>What is M? 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accent1">
                      <a:lumMod val="75000"/>
                    </a:schemeClr>
                  </a:solidFill>
                </a:rPr>
                <a:t>Who are the main M theorists ?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accent1">
                      <a:lumMod val="75000"/>
                    </a:schemeClr>
                  </a:solidFill>
                </a:rPr>
                <a:t>Who agrees these theories?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accent1">
                      <a:lumMod val="75000"/>
                    </a:schemeClr>
                  </a:solidFill>
                </a:rPr>
                <a:t>Review how both M and EI impact of your own workplace performance </a:t>
              </a:r>
            </a:p>
            <a:p>
              <a:pPr marL="214313" indent="-214313">
                <a:buFont typeface="Arial" panose="020B0604020202020204" pitchFamily="34" charset="0"/>
                <a:buChar char="•"/>
              </a:pPr>
              <a:r>
                <a:rPr lang="en-GB" sz="1200" dirty="0">
                  <a:solidFill>
                    <a:schemeClr val="accent1">
                      <a:lumMod val="75000"/>
                    </a:schemeClr>
                  </a:solidFill>
                </a:rPr>
                <a:t>Explain, with examples, that illustrate the performance issues related to emotions</a:t>
              </a:r>
            </a:p>
          </p:txBody>
        </p:sp>
        <p:sp>
          <p:nvSpPr>
            <p:cNvPr id="6" name="Rectangle 5"/>
            <p:cNvSpPr/>
            <p:nvPr/>
          </p:nvSpPr>
          <p:spPr>
            <a:xfrm>
              <a:off x="3657093" y="4234868"/>
              <a:ext cx="2158712" cy="338555"/>
            </a:xfrm>
            <a:prstGeom prst="rect">
              <a:avLst/>
            </a:prstGeom>
            <a:noFill/>
          </p:spPr>
          <p:txBody>
            <a:bodyPr wrap="none" lIns="68580" tIns="34290" rIns="68580" bIns="34290">
              <a:spAutoFit/>
            </a:bodyPr>
            <a:lstStyle/>
            <a:p>
              <a:pPr algn="ctr"/>
              <a:r>
                <a:rPr lang="en-US" sz="1200" b="1" dirty="0">
                  <a:ln/>
                  <a:pattFill prst="dkUpDiag">
                    <a:fgClr>
                      <a:schemeClr val="bg1">
                        <a:lumMod val="50000"/>
                      </a:schemeClr>
                    </a:fgClr>
                    <a:bgClr>
                      <a:schemeClr val="tx1">
                        <a:lumMod val="75000"/>
                        <a:lumOff val="25000"/>
                      </a:schemeClr>
                    </a:bgClr>
                  </a:pattFill>
                  <a:effectLst>
                    <a:outerShdw blurRad="38100" dist="19050" dir="2700000" algn="tl" rotWithShape="0">
                      <a:schemeClr val="dk1">
                        <a:lumMod val="50000"/>
                        <a:alpha val="40000"/>
                      </a:schemeClr>
                    </a:outerShdw>
                  </a:effectLst>
                </a:rPr>
                <a:t>Review the on effect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9425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94A49-FF5A-49A4-94BE-E3132FF24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57250"/>
            <a:ext cx="8229600" cy="857250"/>
          </a:xfrm>
        </p:spPr>
        <p:txBody>
          <a:bodyPr/>
          <a:lstStyle/>
          <a:p>
            <a:r>
              <a:rPr lang="en-GB" dirty="0"/>
              <a:t>Assessment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740C08-0838-415D-91F7-F76BDE992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9795" y="1832213"/>
            <a:ext cx="7144205" cy="2937774"/>
          </a:xfrm>
        </p:spPr>
        <p:txBody>
          <a:bodyPr>
            <a:normAutofit fontScale="70000" lnSpcReduction="20000"/>
          </a:bodyPr>
          <a:lstStyle/>
          <a:p>
            <a:pPr marL="385763" indent="-385763">
              <a:buFont typeface="+mj-lt"/>
              <a:buAutoNum type="arabicPeriod"/>
            </a:pPr>
            <a:r>
              <a:rPr lang="en-GB" dirty="0">
                <a:solidFill>
                  <a:srgbClr val="0000CC"/>
                </a:solidFill>
              </a:rPr>
              <a:t>Use theories of emotional intelligence and mindfulness to review the effect of emotions on your own workplace performance</a:t>
            </a:r>
          </a:p>
          <a:p>
            <a:pPr marL="685800" lvl="1" indent="-385763"/>
            <a:r>
              <a:rPr lang="en-GB" dirty="0">
                <a:solidFill>
                  <a:srgbClr val="0000CC"/>
                </a:solidFill>
              </a:rPr>
              <a:t>Who are the main theorists and what are the main theories?</a:t>
            </a:r>
          </a:p>
          <a:p>
            <a:pPr marL="685800" lvl="1" indent="-385763"/>
            <a:r>
              <a:rPr lang="en-GB" dirty="0">
                <a:solidFill>
                  <a:srgbClr val="0000CC"/>
                </a:solidFill>
              </a:rPr>
              <a:t>How does Mindfulness fit with Emotional Intelligence – are they complementary?  Examples?</a:t>
            </a:r>
          </a:p>
          <a:p>
            <a:pPr marL="685800" lvl="1" indent="-385763"/>
            <a:r>
              <a:rPr lang="en-GB" dirty="0">
                <a:solidFill>
                  <a:srgbClr val="0000CC"/>
                </a:solidFill>
              </a:rPr>
              <a:t>How can/do they help you understand your own emotions and their effect on your own workplace performance?  What does your review expose?</a:t>
            </a:r>
            <a:endParaRPr lang="en-GB" dirty="0"/>
          </a:p>
        </p:txBody>
      </p:sp>
      <p:pic>
        <p:nvPicPr>
          <p:cNvPr id="5" name="Picture 4" descr="A couple of palm trees next to a body of water&#10;&#10;Description generated with very high confidence">
            <a:extLst>
              <a:ext uri="{FF2B5EF4-FFF2-40B4-BE49-F238E27FC236}">
                <a16:creationId xmlns:a16="http://schemas.microsoft.com/office/drawing/2014/main" id="{8404311A-F57F-45AA-B64E-D1572C05089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857250"/>
            <a:ext cx="1999794" cy="159161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E6A9069-17E7-4225-9C30-1C70E706A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0" y="3764223"/>
            <a:ext cx="2070488" cy="137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664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400" dirty="0" err="1"/>
              <a:t>Bahl</a:t>
            </a:r>
            <a:r>
              <a:rPr lang="en-GB" sz="1400" dirty="0"/>
              <a:t>, S (date unknown) </a:t>
            </a:r>
            <a:r>
              <a:rPr lang="en-GB" sz="1400" i="1" dirty="0"/>
              <a:t>Mindfulness-based Emotional Intelligence for Leaders</a:t>
            </a:r>
            <a:r>
              <a:rPr lang="en-GB" sz="1400" dirty="0"/>
              <a:t>.  [Online] Available at:  </a:t>
            </a:r>
            <a:r>
              <a:rPr lang="en-US" sz="1400" dirty="0">
                <a:hlinkClick r:id="rId2"/>
              </a:rPr>
              <a:t>http://www.slideshare.net/vascogaspar/search-inside-yourself-mindfulness-based-emotional-intelligence</a:t>
            </a:r>
            <a:r>
              <a:rPr lang="en-US" sz="1400" dirty="0"/>
              <a:t> (</a:t>
            </a:r>
            <a:r>
              <a:rPr lang="en-US" sz="1400" dirty="0" err="1"/>
              <a:t>Accesssed</a:t>
            </a:r>
            <a:r>
              <a:rPr lang="en-US" sz="1400" dirty="0"/>
              <a:t>:  21/7/15)</a:t>
            </a:r>
          </a:p>
          <a:p>
            <a:pPr marL="0" indent="0">
              <a:buNone/>
            </a:pPr>
            <a:r>
              <a:rPr lang="en-US" sz="1400" dirty="0" err="1"/>
              <a:t>Farb</a:t>
            </a:r>
            <a:r>
              <a:rPr lang="en-US" sz="1400" dirty="0"/>
              <a:t>, N., Segal, Z.V., </a:t>
            </a:r>
            <a:r>
              <a:rPr lang="en-US" sz="1400" dirty="0" err="1"/>
              <a:t>Mayberg</a:t>
            </a:r>
            <a:r>
              <a:rPr lang="en-US" sz="1400" dirty="0"/>
              <a:t>, H., Bean, J., McKeon, D., Fatima, Z. &amp; Anderson, A. (2007).  ‘Attending to the Present:  Mindfulness meditation reveals distinct neural nodes of self-reference’. </a:t>
            </a:r>
            <a:r>
              <a:rPr lang="en-US" sz="1400" i="1" dirty="0"/>
              <a:t>Social, Cognitive and Affective Neuroscience</a:t>
            </a:r>
            <a:r>
              <a:rPr lang="en-US" sz="1400" dirty="0"/>
              <a:t>, 2(4), pp313-22</a:t>
            </a:r>
          </a:p>
          <a:p>
            <a:pPr marL="0" indent="0">
              <a:buNone/>
            </a:pPr>
            <a:r>
              <a:rPr lang="en-US" sz="1400" dirty="0" err="1"/>
              <a:t>Holzel</a:t>
            </a:r>
            <a:r>
              <a:rPr lang="en-US" sz="1400" dirty="0"/>
              <a:t>, B.K., </a:t>
            </a:r>
            <a:r>
              <a:rPr lang="en-US" sz="1400" dirty="0" err="1"/>
              <a:t>Carmody</a:t>
            </a:r>
            <a:r>
              <a:rPr lang="en-US" sz="1400" dirty="0"/>
              <a:t>, J., </a:t>
            </a:r>
            <a:r>
              <a:rPr lang="en-US" sz="1400" dirty="0" err="1"/>
              <a:t>Vangel</a:t>
            </a:r>
            <a:r>
              <a:rPr lang="en-US" sz="1400" dirty="0"/>
              <a:t>, M., </a:t>
            </a:r>
            <a:r>
              <a:rPr lang="en-US" sz="1400" dirty="0" err="1"/>
              <a:t>Congleton</a:t>
            </a:r>
            <a:r>
              <a:rPr lang="en-US" sz="1400" dirty="0"/>
              <a:t>, C., </a:t>
            </a:r>
            <a:r>
              <a:rPr lang="en-US" sz="1400" dirty="0" err="1"/>
              <a:t>Yerramsetti</a:t>
            </a:r>
            <a:r>
              <a:rPr lang="en-US" sz="1400" dirty="0"/>
              <a:t>, S.M., Gard, T. and </a:t>
            </a:r>
            <a:r>
              <a:rPr lang="en-US" sz="1400" dirty="0" err="1"/>
              <a:t>Lazaar</a:t>
            </a:r>
            <a:r>
              <a:rPr lang="en-US" sz="1400" dirty="0"/>
              <a:t>, S.W. (2011) ‘Mindfulness practice leads to increases in regional brain gray matter density. </a:t>
            </a:r>
            <a:r>
              <a:rPr lang="en-US" sz="1400" i="1" dirty="0" err="1"/>
              <a:t>Psychhiatry</a:t>
            </a:r>
            <a:r>
              <a:rPr lang="en-US" sz="1400" i="1" dirty="0"/>
              <a:t> Research:  Neuroimaging.</a:t>
            </a:r>
            <a:r>
              <a:rPr lang="en-US" sz="1400" dirty="0"/>
              <a:t> 191(1) pp363-43.</a:t>
            </a:r>
          </a:p>
          <a:p>
            <a:pPr marL="0" indent="0">
              <a:buNone/>
            </a:pPr>
            <a:r>
              <a:rPr lang="en-US" sz="1400" dirty="0" err="1"/>
              <a:t>Jha</a:t>
            </a:r>
            <a:r>
              <a:rPr lang="en-US" sz="1400" dirty="0"/>
              <a:t>, A.P. and Stanley, E.A. (2010) ‘Examining the protective effects of mindfulness training on working memory capacity’ </a:t>
            </a:r>
            <a:r>
              <a:rPr lang="en-US" sz="1400" i="1" dirty="0"/>
              <a:t>Emotion, </a:t>
            </a:r>
            <a:r>
              <a:rPr lang="en-US" sz="1400" dirty="0"/>
              <a:t>10 (1),pp 54-64</a:t>
            </a:r>
          </a:p>
          <a:p>
            <a:pPr marL="0" indent="0">
              <a:buNone/>
            </a:pPr>
            <a:r>
              <a:rPr lang="en-US" sz="1400" dirty="0" err="1"/>
              <a:t>Kabat</a:t>
            </a:r>
            <a:r>
              <a:rPr lang="en-US" sz="1400" dirty="0"/>
              <a:t>-Zinn (2004) </a:t>
            </a:r>
            <a:r>
              <a:rPr lang="en-US" sz="1400" i="1" dirty="0"/>
              <a:t>Wherever You Go, There You Are. </a:t>
            </a:r>
            <a:r>
              <a:rPr lang="en-US" sz="1400" dirty="0"/>
              <a:t>London:  </a:t>
            </a:r>
            <a:r>
              <a:rPr lang="en-US" sz="1400" dirty="0" err="1"/>
              <a:t>Piatkus</a:t>
            </a:r>
            <a:endParaRPr lang="en-US" sz="1400" dirty="0"/>
          </a:p>
          <a:p>
            <a:pPr marL="0" indent="0">
              <a:buNone/>
            </a:pPr>
            <a:r>
              <a:rPr lang="en-US" sz="1400" dirty="0" err="1"/>
              <a:t>Killingsworth</a:t>
            </a:r>
            <a:r>
              <a:rPr lang="en-US" sz="1400" dirty="0"/>
              <a:t>, M.A and Gilbert, T.G. (2010) ‘A Wandering Mind is an Unhappy Mind.  </a:t>
            </a:r>
            <a:r>
              <a:rPr lang="en-US" sz="1400" i="1" dirty="0"/>
              <a:t>Science, </a:t>
            </a:r>
            <a:r>
              <a:rPr lang="en-US" sz="1400" dirty="0"/>
              <a:t> 330, November.  Available at: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  <a:hlinkClick r:id="rId3"/>
              </a:rPr>
              <a:t> http://greatergood.berkeley.edu/images/application_uploads/KILLINGSWORTH-WanderingMind.pdf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 </a:t>
            </a:r>
            <a:r>
              <a:rPr lang="en-GB" sz="1400" dirty="0"/>
              <a:t>[Accessed:  12 March 2013]</a:t>
            </a:r>
            <a:endParaRPr lang="en-US" sz="1400" dirty="0"/>
          </a:p>
          <a:p>
            <a:pPr marL="0" indent="0">
              <a:buNone/>
            </a:pPr>
            <a:r>
              <a:rPr lang="en-GB" sz="1400" dirty="0" err="1"/>
              <a:t>Siegal</a:t>
            </a:r>
            <a:r>
              <a:rPr lang="en-GB" sz="1400" dirty="0"/>
              <a:t>, D. J. (2007) ‘Mindfulness training and neural integration:  differentiation of distinct streams of awareness and the cultivation of well-being.’ </a:t>
            </a:r>
            <a:r>
              <a:rPr lang="en-GB" sz="1400" i="1" dirty="0"/>
              <a:t>Social, Cognitive and Affective Neuroscience, 2(4) pp</a:t>
            </a:r>
            <a:r>
              <a:rPr lang="en-GB" sz="1400" dirty="0"/>
              <a:t>259-263.  </a:t>
            </a:r>
          </a:p>
          <a:p>
            <a:pPr marL="0" indent="0">
              <a:buNone/>
            </a:pPr>
            <a:r>
              <a:rPr lang="en-GB" sz="1400" dirty="0"/>
              <a:t>Tan, C-M. (2014) </a:t>
            </a:r>
            <a:r>
              <a:rPr lang="en-GB" sz="1400" i="1" dirty="0"/>
              <a:t>Search Inside Yourself:  the unexpected path to achieving success, happiness (and world peace). New York:  </a:t>
            </a:r>
            <a:r>
              <a:rPr lang="en-GB" sz="1400" i="1" dirty="0" err="1"/>
              <a:t>HarperOne</a:t>
            </a:r>
            <a:endParaRPr lang="en-GB" sz="1400" dirty="0"/>
          </a:p>
          <a:p>
            <a:pPr marL="0" indent="0">
              <a:buNone/>
            </a:pPr>
            <a:r>
              <a:rPr lang="en-GB" sz="1400" dirty="0"/>
              <a:t>Williams, M and Penman, D. (2011) </a:t>
            </a:r>
            <a:r>
              <a:rPr lang="en-GB" sz="1400" i="1" dirty="0"/>
              <a:t>Mindfulness:  a practical guide to finding peace in a frantic world. </a:t>
            </a:r>
            <a:r>
              <a:rPr lang="en-GB" sz="1400" dirty="0"/>
              <a:t>London:  </a:t>
            </a:r>
            <a:r>
              <a:rPr lang="en-GB" sz="1400" dirty="0" err="1"/>
              <a:t>Piatkus</a:t>
            </a:r>
            <a:endParaRPr lang="en-GB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779529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If you are interested, you may find the following links </a:t>
            </a:r>
            <a:r>
              <a:rPr lang="en-GB"/>
              <a:t>useful: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Meditation explained by animated mice </a:t>
            </a:r>
            <a:r>
              <a:rPr lang="en-GB" dirty="0">
                <a:hlinkClick r:id="rId2"/>
              </a:rPr>
              <a:t>http://www.mindful.org/adorable-animated-mice-explain-meditation-in-2-minutes/</a:t>
            </a:r>
            <a:r>
              <a:rPr lang="en-GB" dirty="0"/>
              <a:t> </a:t>
            </a:r>
          </a:p>
          <a:p>
            <a:r>
              <a:rPr lang="en-GB" dirty="0"/>
              <a:t>Researcher and neuroscientist Sara Lazar discussing her work  </a:t>
            </a:r>
            <a:r>
              <a:rPr lang="en-GB" dirty="0">
                <a:hlinkClick r:id="rId3"/>
              </a:rPr>
              <a:t>https://www.youtube.com/watch?v=m8rRzTtP7Tc</a:t>
            </a:r>
            <a:r>
              <a:rPr lang="en-GB" dirty="0"/>
              <a:t> </a:t>
            </a:r>
          </a:p>
          <a:p>
            <a:r>
              <a:rPr lang="en-GB" dirty="0"/>
              <a:t>Mindfulness in Schools – brilliantly brought to life by Richard Burnett </a:t>
            </a:r>
            <a:r>
              <a:rPr lang="en-GB" dirty="0">
                <a:hlinkClick r:id="rId4"/>
              </a:rPr>
              <a:t>http://tedxtalks.ted.com/video/Mindfulness-in-Schools-Richard</a:t>
            </a:r>
            <a:r>
              <a:rPr lang="en-GB" dirty="0"/>
              <a:t> (I thought some of you might be interested, particularly  if you have children)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260988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SftWP July 15</Template>
  <TotalTime>619</TotalTime>
  <Words>1281</Words>
  <Application>Microsoft Office PowerPoint</Application>
  <PresentationFormat>On-screen Show (4:3)</PresentationFormat>
  <Paragraphs>118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Myriad Pro</vt:lpstr>
      <vt:lpstr>SftWP July 15</vt:lpstr>
      <vt:lpstr>BMSK6006 Developing Emotional Intelligence for the Work Place</vt:lpstr>
      <vt:lpstr>Mindfulness?</vt:lpstr>
      <vt:lpstr>Areas of the Brain - Revisit</vt:lpstr>
      <vt:lpstr>The Insula – A reminder</vt:lpstr>
      <vt:lpstr>The Insula</vt:lpstr>
      <vt:lpstr>Search Inside Yourself</vt:lpstr>
      <vt:lpstr>Transport for London (TfL)</vt:lpstr>
      <vt:lpstr>TfL</vt:lpstr>
      <vt:lpstr>TfL</vt:lpstr>
      <vt:lpstr>Mindfulness Practices</vt:lpstr>
      <vt:lpstr>Mindfulness in Daily Life</vt:lpstr>
      <vt:lpstr>Your Workplace</vt:lpstr>
      <vt:lpstr>Conclusion</vt:lpstr>
      <vt:lpstr>Assessment</vt:lpstr>
      <vt:lpstr>Assessment Guidance 1</vt:lpstr>
      <vt:lpstr>Assessment</vt:lpstr>
      <vt:lpstr>Assessment Guidance 2</vt:lpstr>
      <vt:lpstr>Assessment 2</vt:lpstr>
      <vt:lpstr>References</vt:lpstr>
      <vt:lpstr>Video Links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Mindfulness and EI</dc:title>
  <dc:creator>Administrator</dc:creator>
  <cp:lastModifiedBy>Paul Tinkler</cp:lastModifiedBy>
  <cp:revision>26</cp:revision>
  <dcterms:created xsi:type="dcterms:W3CDTF">2015-07-21T16:07:28Z</dcterms:created>
  <dcterms:modified xsi:type="dcterms:W3CDTF">2018-10-04T09:39:58Z</dcterms:modified>
</cp:coreProperties>
</file>