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1" r:id="rId5"/>
    <p:sldId id="260"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940" userDrawn="1">
          <p15:clr>
            <a:srgbClr val="A4A3A4"/>
          </p15:clr>
        </p15:guide>
        <p15:guide id="3" pos="3863" userDrawn="1">
          <p15:clr>
            <a:srgbClr val="A4A3A4"/>
          </p15:clr>
        </p15:guide>
        <p15:guide id="4" pos="3840" userDrawn="1">
          <p15:clr>
            <a:srgbClr val="A4A3A4"/>
          </p15:clr>
        </p15:guide>
        <p15:guide id="5" orient="horz" pos="213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2" d="100"/>
          <a:sy n="62" d="100"/>
        </p:scale>
        <p:origin x="788" y="40"/>
      </p:cViewPr>
      <p:guideLst>
        <p:guide pos="3940"/>
        <p:guide pos="3863"/>
        <p:guide pos="3840"/>
        <p:guide orient="horz" pos="213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4A436-E952-1677-6351-817294C1F4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142729-4AF2-D2C8-7395-8B1C0C0539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FE5C38-DC79-D969-BD50-42648BAFAFF9}"/>
              </a:ext>
            </a:extLst>
          </p:cNvPr>
          <p:cNvSpPr>
            <a:spLocks noGrp="1"/>
          </p:cNvSpPr>
          <p:nvPr>
            <p:ph type="dt" sz="half" idx="10"/>
          </p:nvPr>
        </p:nvSpPr>
        <p:spPr/>
        <p:txBody>
          <a:bodyPr/>
          <a:lstStyle/>
          <a:p>
            <a:fld id="{E7A9273B-9919-4A3F-A0ED-5C5CB7CE1341}" type="datetimeFigureOut">
              <a:rPr lang="en-GB" smtClean="0"/>
              <a:t>03/03/2024</a:t>
            </a:fld>
            <a:endParaRPr lang="en-GB"/>
          </a:p>
        </p:txBody>
      </p:sp>
      <p:sp>
        <p:nvSpPr>
          <p:cNvPr id="5" name="Footer Placeholder 4">
            <a:extLst>
              <a:ext uri="{FF2B5EF4-FFF2-40B4-BE49-F238E27FC236}">
                <a16:creationId xmlns:a16="http://schemas.microsoft.com/office/drawing/2014/main" id="{C39AF682-5580-7156-4C12-3E9385367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0C7BD0-D18D-0BC5-A503-9BBA8E274190}"/>
              </a:ext>
            </a:extLst>
          </p:cNvPr>
          <p:cNvSpPr>
            <a:spLocks noGrp="1"/>
          </p:cNvSpPr>
          <p:nvPr>
            <p:ph type="sldNum" sz="quarter" idx="12"/>
          </p:nvPr>
        </p:nvSpPr>
        <p:spPr/>
        <p:txBody>
          <a:bodyPr/>
          <a:lstStyle/>
          <a:p>
            <a:fld id="{DB18C2E5-18F4-4212-8492-8259A98759C6}" type="slidenum">
              <a:rPr lang="en-GB" smtClean="0"/>
              <a:t>‹#›</a:t>
            </a:fld>
            <a:endParaRPr lang="en-GB"/>
          </a:p>
        </p:txBody>
      </p:sp>
    </p:spTree>
    <p:extLst>
      <p:ext uri="{BB962C8B-B14F-4D97-AF65-F5344CB8AC3E}">
        <p14:creationId xmlns:p14="http://schemas.microsoft.com/office/powerpoint/2010/main" val="3087325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A439D-33C5-51E7-26B2-EE2EF0D3E3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8D31CB-7086-7AF6-64FE-9DC23E82DB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38DF2-ED89-3ADE-EDE3-DC5F9A736D30}"/>
              </a:ext>
            </a:extLst>
          </p:cNvPr>
          <p:cNvSpPr>
            <a:spLocks noGrp="1"/>
          </p:cNvSpPr>
          <p:nvPr>
            <p:ph type="dt" sz="half" idx="10"/>
          </p:nvPr>
        </p:nvSpPr>
        <p:spPr/>
        <p:txBody>
          <a:bodyPr/>
          <a:lstStyle/>
          <a:p>
            <a:fld id="{E7A9273B-9919-4A3F-A0ED-5C5CB7CE1341}" type="datetimeFigureOut">
              <a:rPr lang="en-GB" smtClean="0"/>
              <a:t>03/03/2024</a:t>
            </a:fld>
            <a:endParaRPr lang="en-GB"/>
          </a:p>
        </p:txBody>
      </p:sp>
      <p:sp>
        <p:nvSpPr>
          <p:cNvPr id="5" name="Footer Placeholder 4">
            <a:extLst>
              <a:ext uri="{FF2B5EF4-FFF2-40B4-BE49-F238E27FC236}">
                <a16:creationId xmlns:a16="http://schemas.microsoft.com/office/drawing/2014/main" id="{BFE83E62-0CF9-2E7D-DA3F-D14D5763CF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0A8F39-DE6F-1EBA-819C-E1857350764C}"/>
              </a:ext>
            </a:extLst>
          </p:cNvPr>
          <p:cNvSpPr>
            <a:spLocks noGrp="1"/>
          </p:cNvSpPr>
          <p:nvPr>
            <p:ph type="sldNum" sz="quarter" idx="12"/>
          </p:nvPr>
        </p:nvSpPr>
        <p:spPr/>
        <p:txBody>
          <a:bodyPr/>
          <a:lstStyle/>
          <a:p>
            <a:fld id="{DB18C2E5-18F4-4212-8492-8259A98759C6}" type="slidenum">
              <a:rPr lang="en-GB" smtClean="0"/>
              <a:t>‹#›</a:t>
            </a:fld>
            <a:endParaRPr lang="en-GB"/>
          </a:p>
        </p:txBody>
      </p:sp>
    </p:spTree>
    <p:extLst>
      <p:ext uri="{BB962C8B-B14F-4D97-AF65-F5344CB8AC3E}">
        <p14:creationId xmlns:p14="http://schemas.microsoft.com/office/powerpoint/2010/main" val="1087803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86245-CF21-E337-2063-7089AA9B2D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B1AEDE-8B28-3B8B-3070-7C5C223C1C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253873-DB16-034D-0F6D-13E99D05F42D}"/>
              </a:ext>
            </a:extLst>
          </p:cNvPr>
          <p:cNvSpPr>
            <a:spLocks noGrp="1"/>
          </p:cNvSpPr>
          <p:nvPr>
            <p:ph type="dt" sz="half" idx="10"/>
          </p:nvPr>
        </p:nvSpPr>
        <p:spPr/>
        <p:txBody>
          <a:bodyPr/>
          <a:lstStyle/>
          <a:p>
            <a:fld id="{E7A9273B-9919-4A3F-A0ED-5C5CB7CE1341}" type="datetimeFigureOut">
              <a:rPr lang="en-GB" smtClean="0"/>
              <a:t>03/03/2024</a:t>
            </a:fld>
            <a:endParaRPr lang="en-GB"/>
          </a:p>
        </p:txBody>
      </p:sp>
      <p:sp>
        <p:nvSpPr>
          <p:cNvPr id="5" name="Footer Placeholder 4">
            <a:extLst>
              <a:ext uri="{FF2B5EF4-FFF2-40B4-BE49-F238E27FC236}">
                <a16:creationId xmlns:a16="http://schemas.microsoft.com/office/drawing/2014/main" id="{1435D095-988B-9224-CD18-92885CDEEA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A2103A-BF65-A1C6-2CF6-66607652E66D}"/>
              </a:ext>
            </a:extLst>
          </p:cNvPr>
          <p:cNvSpPr>
            <a:spLocks noGrp="1"/>
          </p:cNvSpPr>
          <p:nvPr>
            <p:ph type="sldNum" sz="quarter" idx="12"/>
          </p:nvPr>
        </p:nvSpPr>
        <p:spPr/>
        <p:txBody>
          <a:bodyPr/>
          <a:lstStyle/>
          <a:p>
            <a:fld id="{DB18C2E5-18F4-4212-8492-8259A98759C6}" type="slidenum">
              <a:rPr lang="en-GB" smtClean="0"/>
              <a:t>‹#›</a:t>
            </a:fld>
            <a:endParaRPr lang="en-GB"/>
          </a:p>
        </p:txBody>
      </p:sp>
    </p:spTree>
    <p:extLst>
      <p:ext uri="{BB962C8B-B14F-4D97-AF65-F5344CB8AC3E}">
        <p14:creationId xmlns:p14="http://schemas.microsoft.com/office/powerpoint/2010/main" val="423783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02EF6-8300-E17C-B247-E1F8A8C2A7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A12507-6611-E048-E371-C107FACBD4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BF1333-D706-8152-9E80-5F5F3713CE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9E6B76-EE40-E131-05D0-35E108B61E30}"/>
              </a:ext>
            </a:extLst>
          </p:cNvPr>
          <p:cNvSpPr>
            <a:spLocks noGrp="1"/>
          </p:cNvSpPr>
          <p:nvPr>
            <p:ph type="dt" sz="half" idx="10"/>
          </p:nvPr>
        </p:nvSpPr>
        <p:spPr/>
        <p:txBody>
          <a:bodyPr/>
          <a:lstStyle/>
          <a:p>
            <a:fld id="{E7A9273B-9919-4A3F-A0ED-5C5CB7CE1341}" type="datetimeFigureOut">
              <a:rPr lang="en-GB" smtClean="0"/>
              <a:t>03/03/2024</a:t>
            </a:fld>
            <a:endParaRPr lang="en-GB"/>
          </a:p>
        </p:txBody>
      </p:sp>
      <p:sp>
        <p:nvSpPr>
          <p:cNvPr id="6" name="Footer Placeholder 5">
            <a:extLst>
              <a:ext uri="{FF2B5EF4-FFF2-40B4-BE49-F238E27FC236}">
                <a16:creationId xmlns:a16="http://schemas.microsoft.com/office/drawing/2014/main" id="{A4BC246C-1A39-F2B0-8675-C36716C3A6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A6FA53-6370-B861-4586-0DC1D861E1D8}"/>
              </a:ext>
            </a:extLst>
          </p:cNvPr>
          <p:cNvSpPr>
            <a:spLocks noGrp="1"/>
          </p:cNvSpPr>
          <p:nvPr>
            <p:ph type="sldNum" sz="quarter" idx="12"/>
          </p:nvPr>
        </p:nvSpPr>
        <p:spPr/>
        <p:txBody>
          <a:bodyPr/>
          <a:lstStyle/>
          <a:p>
            <a:fld id="{DB18C2E5-18F4-4212-8492-8259A98759C6}" type="slidenum">
              <a:rPr lang="en-GB" smtClean="0"/>
              <a:t>‹#›</a:t>
            </a:fld>
            <a:endParaRPr lang="en-GB"/>
          </a:p>
        </p:txBody>
      </p:sp>
    </p:spTree>
    <p:extLst>
      <p:ext uri="{BB962C8B-B14F-4D97-AF65-F5344CB8AC3E}">
        <p14:creationId xmlns:p14="http://schemas.microsoft.com/office/powerpoint/2010/main" val="313869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6E6F4-8F13-07A3-ACFA-173AC46A1A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DA962D-7D0F-23EF-59DE-7FA2DC5BC1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4A112B-BE93-3C4C-5898-A3F486C3B51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89562B-0B6E-438D-DE3F-97EA883D86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0EDEFD-FF0E-CC35-473A-7800B9A023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B44A6A-7CDA-65AD-DA4E-394001FFFAD9}"/>
              </a:ext>
            </a:extLst>
          </p:cNvPr>
          <p:cNvSpPr>
            <a:spLocks noGrp="1"/>
          </p:cNvSpPr>
          <p:nvPr>
            <p:ph type="dt" sz="half" idx="10"/>
          </p:nvPr>
        </p:nvSpPr>
        <p:spPr/>
        <p:txBody>
          <a:bodyPr/>
          <a:lstStyle/>
          <a:p>
            <a:fld id="{E7A9273B-9919-4A3F-A0ED-5C5CB7CE1341}" type="datetimeFigureOut">
              <a:rPr lang="en-GB" smtClean="0"/>
              <a:t>03/03/2024</a:t>
            </a:fld>
            <a:endParaRPr lang="en-GB"/>
          </a:p>
        </p:txBody>
      </p:sp>
      <p:sp>
        <p:nvSpPr>
          <p:cNvPr id="8" name="Footer Placeholder 7">
            <a:extLst>
              <a:ext uri="{FF2B5EF4-FFF2-40B4-BE49-F238E27FC236}">
                <a16:creationId xmlns:a16="http://schemas.microsoft.com/office/drawing/2014/main" id="{F44B93DD-02C0-14D3-1D8D-46AC018867A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F9F1A1-768E-43B9-BDF8-6F9F0339F266}"/>
              </a:ext>
            </a:extLst>
          </p:cNvPr>
          <p:cNvSpPr>
            <a:spLocks noGrp="1"/>
          </p:cNvSpPr>
          <p:nvPr>
            <p:ph type="sldNum" sz="quarter" idx="12"/>
          </p:nvPr>
        </p:nvSpPr>
        <p:spPr/>
        <p:txBody>
          <a:bodyPr/>
          <a:lstStyle/>
          <a:p>
            <a:fld id="{DB18C2E5-18F4-4212-8492-8259A98759C6}" type="slidenum">
              <a:rPr lang="en-GB" smtClean="0"/>
              <a:t>‹#›</a:t>
            </a:fld>
            <a:endParaRPr lang="en-GB"/>
          </a:p>
        </p:txBody>
      </p:sp>
    </p:spTree>
    <p:extLst>
      <p:ext uri="{BB962C8B-B14F-4D97-AF65-F5344CB8AC3E}">
        <p14:creationId xmlns:p14="http://schemas.microsoft.com/office/powerpoint/2010/main" val="1705204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AC8AF-5D1A-9619-2C01-8882F5893EA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8C5E73-B4CB-A616-87EA-37B60E463163}"/>
              </a:ext>
            </a:extLst>
          </p:cNvPr>
          <p:cNvSpPr>
            <a:spLocks noGrp="1"/>
          </p:cNvSpPr>
          <p:nvPr>
            <p:ph type="dt" sz="half" idx="10"/>
          </p:nvPr>
        </p:nvSpPr>
        <p:spPr/>
        <p:txBody>
          <a:bodyPr/>
          <a:lstStyle/>
          <a:p>
            <a:fld id="{E7A9273B-9919-4A3F-A0ED-5C5CB7CE1341}" type="datetimeFigureOut">
              <a:rPr lang="en-GB" smtClean="0"/>
              <a:t>03/03/2024</a:t>
            </a:fld>
            <a:endParaRPr lang="en-GB"/>
          </a:p>
        </p:txBody>
      </p:sp>
      <p:sp>
        <p:nvSpPr>
          <p:cNvPr id="4" name="Footer Placeholder 3">
            <a:extLst>
              <a:ext uri="{FF2B5EF4-FFF2-40B4-BE49-F238E27FC236}">
                <a16:creationId xmlns:a16="http://schemas.microsoft.com/office/drawing/2014/main" id="{895B4032-6860-3CBD-B1E8-4C87093167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325DAE-5C2E-1798-E014-3B0B88BF52C9}"/>
              </a:ext>
            </a:extLst>
          </p:cNvPr>
          <p:cNvSpPr>
            <a:spLocks noGrp="1"/>
          </p:cNvSpPr>
          <p:nvPr>
            <p:ph type="sldNum" sz="quarter" idx="12"/>
          </p:nvPr>
        </p:nvSpPr>
        <p:spPr/>
        <p:txBody>
          <a:bodyPr/>
          <a:lstStyle/>
          <a:p>
            <a:fld id="{DB18C2E5-18F4-4212-8492-8259A98759C6}" type="slidenum">
              <a:rPr lang="en-GB" smtClean="0"/>
              <a:t>‹#›</a:t>
            </a:fld>
            <a:endParaRPr lang="en-GB"/>
          </a:p>
        </p:txBody>
      </p:sp>
    </p:spTree>
    <p:extLst>
      <p:ext uri="{BB962C8B-B14F-4D97-AF65-F5344CB8AC3E}">
        <p14:creationId xmlns:p14="http://schemas.microsoft.com/office/powerpoint/2010/main" val="4150767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42F5A9-A271-EEB0-5482-12BAE8CA905C}"/>
              </a:ext>
            </a:extLst>
          </p:cNvPr>
          <p:cNvSpPr>
            <a:spLocks noGrp="1"/>
          </p:cNvSpPr>
          <p:nvPr>
            <p:ph type="dt" sz="half" idx="10"/>
          </p:nvPr>
        </p:nvSpPr>
        <p:spPr/>
        <p:txBody>
          <a:bodyPr/>
          <a:lstStyle/>
          <a:p>
            <a:fld id="{E7A9273B-9919-4A3F-A0ED-5C5CB7CE1341}" type="datetimeFigureOut">
              <a:rPr lang="en-GB" smtClean="0"/>
              <a:t>03/03/2024</a:t>
            </a:fld>
            <a:endParaRPr lang="en-GB"/>
          </a:p>
        </p:txBody>
      </p:sp>
      <p:sp>
        <p:nvSpPr>
          <p:cNvPr id="3" name="Footer Placeholder 2">
            <a:extLst>
              <a:ext uri="{FF2B5EF4-FFF2-40B4-BE49-F238E27FC236}">
                <a16:creationId xmlns:a16="http://schemas.microsoft.com/office/drawing/2014/main" id="{50A50532-4CA5-DAD4-557C-99276FAC32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CACA44-208C-5C27-8E97-716416A69745}"/>
              </a:ext>
            </a:extLst>
          </p:cNvPr>
          <p:cNvSpPr>
            <a:spLocks noGrp="1"/>
          </p:cNvSpPr>
          <p:nvPr>
            <p:ph type="sldNum" sz="quarter" idx="12"/>
          </p:nvPr>
        </p:nvSpPr>
        <p:spPr/>
        <p:txBody>
          <a:bodyPr/>
          <a:lstStyle/>
          <a:p>
            <a:fld id="{DB18C2E5-18F4-4212-8492-8259A98759C6}" type="slidenum">
              <a:rPr lang="en-GB" smtClean="0"/>
              <a:t>‹#›</a:t>
            </a:fld>
            <a:endParaRPr lang="en-GB"/>
          </a:p>
        </p:txBody>
      </p:sp>
    </p:spTree>
    <p:extLst>
      <p:ext uri="{BB962C8B-B14F-4D97-AF65-F5344CB8AC3E}">
        <p14:creationId xmlns:p14="http://schemas.microsoft.com/office/powerpoint/2010/main" val="3031715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E0F88-C671-93C2-DD7E-6245DE7DF8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9EEC83-843E-0684-9623-301F6D1783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00D9CD-A3DC-1E69-7703-EBAFDC521B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858348-DD25-EF31-B694-B086FF7FF983}"/>
              </a:ext>
            </a:extLst>
          </p:cNvPr>
          <p:cNvSpPr>
            <a:spLocks noGrp="1"/>
          </p:cNvSpPr>
          <p:nvPr>
            <p:ph type="dt" sz="half" idx="10"/>
          </p:nvPr>
        </p:nvSpPr>
        <p:spPr/>
        <p:txBody>
          <a:bodyPr/>
          <a:lstStyle/>
          <a:p>
            <a:fld id="{E7A9273B-9919-4A3F-A0ED-5C5CB7CE1341}" type="datetimeFigureOut">
              <a:rPr lang="en-GB" smtClean="0"/>
              <a:t>03/03/2024</a:t>
            </a:fld>
            <a:endParaRPr lang="en-GB"/>
          </a:p>
        </p:txBody>
      </p:sp>
      <p:sp>
        <p:nvSpPr>
          <p:cNvPr id="6" name="Footer Placeholder 5">
            <a:extLst>
              <a:ext uri="{FF2B5EF4-FFF2-40B4-BE49-F238E27FC236}">
                <a16:creationId xmlns:a16="http://schemas.microsoft.com/office/drawing/2014/main" id="{5906975E-36F2-4EBD-22BB-BC7FF4B0C8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019060-89C3-091A-E37D-32224BA3943E}"/>
              </a:ext>
            </a:extLst>
          </p:cNvPr>
          <p:cNvSpPr>
            <a:spLocks noGrp="1"/>
          </p:cNvSpPr>
          <p:nvPr>
            <p:ph type="sldNum" sz="quarter" idx="12"/>
          </p:nvPr>
        </p:nvSpPr>
        <p:spPr/>
        <p:txBody>
          <a:bodyPr/>
          <a:lstStyle/>
          <a:p>
            <a:fld id="{DB18C2E5-18F4-4212-8492-8259A98759C6}" type="slidenum">
              <a:rPr lang="en-GB" smtClean="0"/>
              <a:t>‹#›</a:t>
            </a:fld>
            <a:endParaRPr lang="en-GB"/>
          </a:p>
        </p:txBody>
      </p:sp>
    </p:spTree>
    <p:extLst>
      <p:ext uri="{BB962C8B-B14F-4D97-AF65-F5344CB8AC3E}">
        <p14:creationId xmlns:p14="http://schemas.microsoft.com/office/powerpoint/2010/main" val="4286688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1E572-BCE4-D28D-F2E3-2548E16CE5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6A4903-E798-6E79-E7B6-FA1B44926C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ADB9AB-2F38-01AD-4F37-33EB846896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099405-95F8-346E-848B-B63D9C9B53DA}"/>
              </a:ext>
            </a:extLst>
          </p:cNvPr>
          <p:cNvSpPr>
            <a:spLocks noGrp="1"/>
          </p:cNvSpPr>
          <p:nvPr>
            <p:ph type="dt" sz="half" idx="10"/>
          </p:nvPr>
        </p:nvSpPr>
        <p:spPr/>
        <p:txBody>
          <a:bodyPr/>
          <a:lstStyle/>
          <a:p>
            <a:fld id="{E7A9273B-9919-4A3F-A0ED-5C5CB7CE1341}" type="datetimeFigureOut">
              <a:rPr lang="en-GB" smtClean="0"/>
              <a:t>03/03/2024</a:t>
            </a:fld>
            <a:endParaRPr lang="en-GB"/>
          </a:p>
        </p:txBody>
      </p:sp>
      <p:sp>
        <p:nvSpPr>
          <p:cNvPr id="6" name="Footer Placeholder 5">
            <a:extLst>
              <a:ext uri="{FF2B5EF4-FFF2-40B4-BE49-F238E27FC236}">
                <a16:creationId xmlns:a16="http://schemas.microsoft.com/office/drawing/2014/main" id="{86361CC9-CD23-01CF-0D27-A2DE8141B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3D1D9F-0D81-640E-89B7-4208E32D6468}"/>
              </a:ext>
            </a:extLst>
          </p:cNvPr>
          <p:cNvSpPr>
            <a:spLocks noGrp="1"/>
          </p:cNvSpPr>
          <p:nvPr>
            <p:ph type="sldNum" sz="quarter" idx="12"/>
          </p:nvPr>
        </p:nvSpPr>
        <p:spPr/>
        <p:txBody>
          <a:bodyPr/>
          <a:lstStyle/>
          <a:p>
            <a:fld id="{DB18C2E5-18F4-4212-8492-8259A98759C6}" type="slidenum">
              <a:rPr lang="en-GB" smtClean="0"/>
              <a:t>‹#›</a:t>
            </a:fld>
            <a:endParaRPr lang="en-GB"/>
          </a:p>
        </p:txBody>
      </p:sp>
    </p:spTree>
    <p:extLst>
      <p:ext uri="{BB962C8B-B14F-4D97-AF65-F5344CB8AC3E}">
        <p14:creationId xmlns:p14="http://schemas.microsoft.com/office/powerpoint/2010/main" val="2414161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7E9CF-B7CE-8080-DDD8-3C890DEDBB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E55758-DAB2-ED3F-AFBD-CDDD9CC8D4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E753DE-BCB6-2F5A-5F4E-8C6AF2C6F15D}"/>
              </a:ext>
            </a:extLst>
          </p:cNvPr>
          <p:cNvSpPr>
            <a:spLocks noGrp="1"/>
          </p:cNvSpPr>
          <p:nvPr>
            <p:ph type="dt" sz="half" idx="10"/>
          </p:nvPr>
        </p:nvSpPr>
        <p:spPr/>
        <p:txBody>
          <a:bodyPr/>
          <a:lstStyle/>
          <a:p>
            <a:fld id="{E7A9273B-9919-4A3F-A0ED-5C5CB7CE1341}" type="datetimeFigureOut">
              <a:rPr lang="en-GB" smtClean="0"/>
              <a:t>03/03/2024</a:t>
            </a:fld>
            <a:endParaRPr lang="en-GB"/>
          </a:p>
        </p:txBody>
      </p:sp>
      <p:sp>
        <p:nvSpPr>
          <p:cNvPr id="5" name="Footer Placeholder 4">
            <a:extLst>
              <a:ext uri="{FF2B5EF4-FFF2-40B4-BE49-F238E27FC236}">
                <a16:creationId xmlns:a16="http://schemas.microsoft.com/office/drawing/2014/main" id="{F1F12631-118B-827C-95BD-0470F07386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044B87-45DC-2691-A1FE-70BD455B2849}"/>
              </a:ext>
            </a:extLst>
          </p:cNvPr>
          <p:cNvSpPr>
            <a:spLocks noGrp="1"/>
          </p:cNvSpPr>
          <p:nvPr>
            <p:ph type="sldNum" sz="quarter" idx="12"/>
          </p:nvPr>
        </p:nvSpPr>
        <p:spPr/>
        <p:txBody>
          <a:bodyPr/>
          <a:lstStyle/>
          <a:p>
            <a:fld id="{DB18C2E5-18F4-4212-8492-8259A98759C6}" type="slidenum">
              <a:rPr lang="en-GB" smtClean="0"/>
              <a:t>‹#›</a:t>
            </a:fld>
            <a:endParaRPr lang="en-GB"/>
          </a:p>
        </p:txBody>
      </p:sp>
    </p:spTree>
    <p:extLst>
      <p:ext uri="{BB962C8B-B14F-4D97-AF65-F5344CB8AC3E}">
        <p14:creationId xmlns:p14="http://schemas.microsoft.com/office/powerpoint/2010/main" val="1667601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4565BA-BE1C-5106-930C-8F04C39656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3030D4-2247-E27C-1110-FC86037499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0D10D4-5EC7-33CB-5DF2-1B6BB64F8293}"/>
              </a:ext>
            </a:extLst>
          </p:cNvPr>
          <p:cNvSpPr>
            <a:spLocks noGrp="1"/>
          </p:cNvSpPr>
          <p:nvPr>
            <p:ph type="dt" sz="half" idx="10"/>
          </p:nvPr>
        </p:nvSpPr>
        <p:spPr/>
        <p:txBody>
          <a:bodyPr/>
          <a:lstStyle/>
          <a:p>
            <a:fld id="{E7A9273B-9919-4A3F-A0ED-5C5CB7CE1341}" type="datetimeFigureOut">
              <a:rPr lang="en-GB" smtClean="0"/>
              <a:t>03/03/2024</a:t>
            </a:fld>
            <a:endParaRPr lang="en-GB"/>
          </a:p>
        </p:txBody>
      </p:sp>
      <p:sp>
        <p:nvSpPr>
          <p:cNvPr id="5" name="Footer Placeholder 4">
            <a:extLst>
              <a:ext uri="{FF2B5EF4-FFF2-40B4-BE49-F238E27FC236}">
                <a16:creationId xmlns:a16="http://schemas.microsoft.com/office/drawing/2014/main" id="{6E8C721A-4E49-5720-F96B-6E333D1139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A0986-2B11-7939-11C9-8D3DBA15A8BF}"/>
              </a:ext>
            </a:extLst>
          </p:cNvPr>
          <p:cNvSpPr>
            <a:spLocks noGrp="1"/>
          </p:cNvSpPr>
          <p:nvPr>
            <p:ph type="sldNum" sz="quarter" idx="12"/>
          </p:nvPr>
        </p:nvSpPr>
        <p:spPr/>
        <p:txBody>
          <a:bodyPr/>
          <a:lstStyle/>
          <a:p>
            <a:fld id="{DB18C2E5-18F4-4212-8492-8259A98759C6}" type="slidenum">
              <a:rPr lang="en-GB" smtClean="0"/>
              <a:t>‹#›</a:t>
            </a:fld>
            <a:endParaRPr lang="en-GB"/>
          </a:p>
        </p:txBody>
      </p:sp>
    </p:spTree>
    <p:extLst>
      <p:ext uri="{BB962C8B-B14F-4D97-AF65-F5344CB8AC3E}">
        <p14:creationId xmlns:p14="http://schemas.microsoft.com/office/powerpoint/2010/main" val="4198291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98027E-AD10-F507-2410-8C9FEB4AE2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CDE076-EDA6-5DB3-9B37-E68BBBE4DA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7211F4-7B33-671F-93A4-89A9ECFDC9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A9273B-9919-4A3F-A0ED-5C5CB7CE1341}" type="datetimeFigureOut">
              <a:rPr lang="en-GB" smtClean="0"/>
              <a:t>03/03/2024</a:t>
            </a:fld>
            <a:endParaRPr lang="en-GB"/>
          </a:p>
        </p:txBody>
      </p:sp>
      <p:sp>
        <p:nvSpPr>
          <p:cNvPr id="5" name="Footer Placeholder 4">
            <a:extLst>
              <a:ext uri="{FF2B5EF4-FFF2-40B4-BE49-F238E27FC236}">
                <a16:creationId xmlns:a16="http://schemas.microsoft.com/office/drawing/2014/main" id="{6D80D593-4AA0-C6EF-09A4-DB42886ADA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B5A6830-629C-5A64-CE20-31796F2950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B18C2E5-18F4-4212-8492-8259A98759C6}" type="slidenum">
              <a:rPr lang="en-GB" smtClean="0"/>
              <a:t>‹#›</a:t>
            </a:fld>
            <a:endParaRPr lang="en-GB"/>
          </a:p>
        </p:txBody>
      </p:sp>
    </p:spTree>
    <p:extLst>
      <p:ext uri="{BB962C8B-B14F-4D97-AF65-F5344CB8AC3E}">
        <p14:creationId xmlns:p14="http://schemas.microsoft.com/office/powerpoint/2010/main" val="15662791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hyperlink" Target="https://twitter.com/ImpactWales/status/1635891193212022786" TargetMode="External"/><Relationship Id="rId13" Type="http://schemas.openxmlformats.org/officeDocument/2006/relationships/hyperlink" Target="https://en.wikipedia.org/wiki/Sustainable_Development_Goal_7" TargetMode="External"/><Relationship Id="rId18" Type="http://schemas.openxmlformats.org/officeDocument/2006/relationships/hyperlink" Target="https://www.childrenshealthscotland.org/childrens-healthcare-rights/learn-about-the-healthcare-rights-of-children-and-young-people/" TargetMode="External"/><Relationship Id="rId3" Type="http://schemas.openxmlformats.org/officeDocument/2006/relationships/hyperlink" Target="https://www.simplypsychology.org/bandura.html" TargetMode="External"/><Relationship Id="rId7" Type="http://schemas.openxmlformats.org/officeDocument/2006/relationships/hyperlink" Target="https://www.google.com/url?sa=i&amp;url=https%3A%2F%2Fwww.bbc.co.uk%2Fbitesize%2Fguides%2Fzcs4ng8%2Frevision%2F2&amp;psig=AOvVaw3H9Aug4KJIUEBhiIyxb1is&amp;ust=1709563815735000&amp;source=images&amp;cd=vfe&amp;opi=89978449&amp;ved=0CBUQjhxqFwoTCKCx2sSs2IQDFQAAAAAdAAAAABAE" TargetMode="External"/><Relationship Id="rId12" Type="http://schemas.openxmlformats.org/officeDocument/2006/relationships/hyperlink" Target="https://www.gov.wales/sites/default/files/publications/2019-06/social-services-and-well-being-wales-act-easy-read.pdf" TargetMode="External"/><Relationship Id="rId17" Type="http://schemas.openxmlformats.org/officeDocument/2006/relationships/hyperlink" Target="https://www.gov.wales/well-being-of-future-generations-wales" TargetMode="External"/><Relationship Id="rId2" Type="http://schemas.openxmlformats.org/officeDocument/2006/relationships/hyperlink" Target="https://blacklaneschool.co.uk/wp-content/uploads/2021/07/ALN-Tranformation-Programme-Wales.pdf" TargetMode="External"/><Relationship Id="rId16" Type="http://schemas.openxmlformats.org/officeDocument/2006/relationships/hyperlink" Target="https://www.telegraphindia.com/opinion/slip-up-editorial-on-india-lagging-behind-on-sustainable-development-goals/cid/1919856" TargetMode="External"/><Relationship Id="rId20" Type="http://schemas.openxmlformats.org/officeDocument/2006/relationships/hyperlink" Target="https://www.3plearning.com/blog/21st-century-skills/" TargetMode="External"/><Relationship Id="rId1" Type="http://schemas.openxmlformats.org/officeDocument/2006/relationships/slideLayout" Target="../slideLayouts/slideLayout1.xml"/><Relationship Id="rId6" Type="http://schemas.openxmlformats.org/officeDocument/2006/relationships/hyperlink" Target="https://woodlandoutdoorkindergartens.com/blog/dewey.html" TargetMode="External"/><Relationship Id="rId11" Type="http://schemas.openxmlformats.org/officeDocument/2006/relationships/hyperlink" Target="https://depositphotos.com/vector/green-world-concept-pencil-tree-27641879.html" TargetMode="External"/><Relationship Id="rId5" Type="http://schemas.openxmlformats.org/officeDocument/2006/relationships/hyperlink" Target="https://www.researchgate.net/figure/Bronfenbrenners-ecological-systems-theory-8-10_fig1_313198613" TargetMode="External"/><Relationship Id="rId15" Type="http://schemas.openxmlformats.org/officeDocument/2006/relationships/hyperlink" Target="https://en.wikipedia.org/wiki/Sustainable_Development_Goal_8" TargetMode="External"/><Relationship Id="rId10" Type="http://schemas.openxmlformats.org/officeDocument/2006/relationships/hyperlink" Target="https://www.verywellmind.com/what-is-maslows-hierarchy-of-needs-4136760" TargetMode="External"/><Relationship Id="rId19" Type="http://schemas.openxmlformats.org/officeDocument/2006/relationships/hyperlink" Target="https://www.firstdiscoverers.co.uk/lev-vygotsky-child-development-theories/lev-vygotsky/" TargetMode="External"/><Relationship Id="rId4" Type="http://schemas.openxmlformats.org/officeDocument/2006/relationships/hyperlink" Target="https://www.researchgate.net/figure/Distinct-forms-of-capitals-affect-habitus-and-lifestyles-adapted-from-Bourdieu-1986_fig1_365018843" TargetMode="External"/><Relationship Id="rId9" Type="http://schemas.openxmlformats.org/officeDocument/2006/relationships/hyperlink" Target="https://www.futuregenerations.wales/" TargetMode="External"/><Relationship Id="rId14" Type="http://schemas.openxmlformats.org/officeDocument/2006/relationships/hyperlink" Target="https://en.wikipedia.org/wiki/Sustainable_Development_Goal_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290AAE2-BCBF-3A62-A710-A9D7B8B1A8EE}"/>
              </a:ext>
            </a:extLst>
          </p:cNvPr>
          <p:cNvSpPr/>
          <p:nvPr/>
        </p:nvSpPr>
        <p:spPr>
          <a:xfrm>
            <a:off x="4805680" y="162560"/>
            <a:ext cx="1158240" cy="6593840"/>
          </a:xfrm>
          <a:prstGeom prst="rect">
            <a:avLst/>
          </a:prstGeom>
          <a:gradFill flip="none" rotWithShape="1">
            <a:gsLst>
              <a:gs pos="3000">
                <a:schemeClr val="tx1">
                  <a:alpha val="0"/>
                </a:schemeClr>
              </a:gs>
              <a:gs pos="100000">
                <a:schemeClr val="tx1">
                  <a:alpha val="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5CF2A56-3663-B6F1-FB9A-DE640E8926F0}"/>
              </a:ext>
            </a:extLst>
          </p:cNvPr>
          <p:cNvSpPr txBox="1"/>
          <p:nvPr/>
        </p:nvSpPr>
        <p:spPr>
          <a:xfrm>
            <a:off x="6675120" y="802640"/>
            <a:ext cx="5049520" cy="1446550"/>
          </a:xfrm>
          <a:prstGeom prst="rect">
            <a:avLst/>
          </a:prstGeom>
          <a:noFill/>
        </p:spPr>
        <p:txBody>
          <a:bodyPr wrap="square" rtlCol="0">
            <a:spAutoFit/>
          </a:bodyPr>
          <a:lstStyle/>
          <a:p>
            <a:pPr algn="ctr"/>
            <a:r>
              <a:rPr lang="en-GB" sz="88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ESDGC</a:t>
            </a:r>
          </a:p>
        </p:txBody>
      </p:sp>
      <p:sp>
        <p:nvSpPr>
          <p:cNvPr id="6" name="TextBox 5">
            <a:extLst>
              <a:ext uri="{FF2B5EF4-FFF2-40B4-BE49-F238E27FC236}">
                <a16:creationId xmlns:a16="http://schemas.microsoft.com/office/drawing/2014/main" id="{8AADB32D-0D69-EDDB-4A28-CAC1DFD0392A}"/>
              </a:ext>
            </a:extLst>
          </p:cNvPr>
          <p:cNvSpPr txBox="1"/>
          <p:nvPr/>
        </p:nvSpPr>
        <p:spPr>
          <a:xfrm>
            <a:off x="7896308" y="5311683"/>
            <a:ext cx="1903675" cy="830997"/>
          </a:xfrm>
          <a:prstGeom prst="rect">
            <a:avLst/>
          </a:prstGeom>
          <a:noFill/>
        </p:spPr>
        <p:txBody>
          <a:bodyPr wrap="square" rtlCol="0">
            <a:spAutoFit/>
          </a:bodyPr>
          <a:lstStyle/>
          <a:p>
            <a:pPr algn="ctr"/>
            <a:r>
              <a:rPr lang="en-GB" sz="2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Sian Davies</a:t>
            </a:r>
          </a:p>
          <a:p>
            <a:r>
              <a:rPr lang="en-GB" sz="2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2014382</a:t>
            </a:r>
          </a:p>
        </p:txBody>
      </p:sp>
      <p:sp>
        <p:nvSpPr>
          <p:cNvPr id="7" name="TextBox 6">
            <a:extLst>
              <a:ext uri="{FF2B5EF4-FFF2-40B4-BE49-F238E27FC236}">
                <a16:creationId xmlns:a16="http://schemas.microsoft.com/office/drawing/2014/main" id="{ADE863C1-276B-00CF-6921-945CA91B7ED2}"/>
              </a:ext>
            </a:extLst>
          </p:cNvPr>
          <p:cNvSpPr txBox="1"/>
          <p:nvPr/>
        </p:nvSpPr>
        <p:spPr>
          <a:xfrm>
            <a:off x="6649278" y="2102958"/>
            <a:ext cx="4866640" cy="1200329"/>
          </a:xfrm>
          <a:prstGeom prst="rect">
            <a:avLst/>
          </a:prstGeom>
          <a:noFill/>
        </p:spPr>
        <p:txBody>
          <a:bodyPr wrap="square" rtlCol="0">
            <a:spAutoFit/>
          </a:bodyPr>
          <a:lstStyle/>
          <a:p>
            <a:pPr algn="ctr"/>
            <a:r>
              <a:rPr lang="en-GB" sz="2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Global Perspectives in Education</a:t>
            </a:r>
          </a:p>
          <a:p>
            <a:pPr algn="ctr"/>
            <a:r>
              <a:rPr lang="en-GB" sz="2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ECIE6004</a:t>
            </a:r>
          </a:p>
        </p:txBody>
      </p:sp>
      <p:pic>
        <p:nvPicPr>
          <p:cNvPr id="3" name="Picture 2">
            <a:extLst>
              <a:ext uri="{FF2B5EF4-FFF2-40B4-BE49-F238E27FC236}">
                <a16:creationId xmlns:a16="http://schemas.microsoft.com/office/drawing/2014/main" id="{9180063B-3899-9C76-3F96-B6D302724163}"/>
              </a:ext>
            </a:extLst>
          </p:cNvPr>
          <p:cNvPicPr>
            <a:picLocks noChangeAspect="1"/>
          </p:cNvPicPr>
          <p:nvPr/>
        </p:nvPicPr>
        <p:blipFill>
          <a:blip r:embed="rId2"/>
          <a:stretch>
            <a:fillRect/>
          </a:stretch>
        </p:blipFill>
        <p:spPr>
          <a:xfrm>
            <a:off x="205833" y="199326"/>
            <a:ext cx="5548924" cy="6557073"/>
          </a:xfrm>
          <a:prstGeom prst="rect">
            <a:avLst/>
          </a:prstGeom>
          <a:ln>
            <a:noFill/>
          </a:ln>
          <a:effectLst>
            <a:softEdge rad="112500"/>
          </a:effectLst>
        </p:spPr>
      </p:pic>
      <p:sp>
        <p:nvSpPr>
          <p:cNvPr id="8" name="TextBox 7">
            <a:extLst>
              <a:ext uri="{FF2B5EF4-FFF2-40B4-BE49-F238E27FC236}">
                <a16:creationId xmlns:a16="http://schemas.microsoft.com/office/drawing/2014/main" id="{1B834C5A-98F4-D271-CE1B-560C4B1999F1}"/>
              </a:ext>
            </a:extLst>
          </p:cNvPr>
          <p:cNvSpPr txBox="1"/>
          <p:nvPr/>
        </p:nvSpPr>
        <p:spPr>
          <a:xfrm>
            <a:off x="4120322" y="6403646"/>
            <a:ext cx="1858617" cy="200055"/>
          </a:xfrm>
          <a:prstGeom prst="rect">
            <a:avLst/>
          </a:prstGeom>
          <a:noFill/>
        </p:spPr>
        <p:txBody>
          <a:bodyPr wrap="square" rtlCol="0">
            <a:spAutoFit/>
          </a:bodyPr>
          <a:lstStyle/>
          <a:p>
            <a:r>
              <a:rPr lang="en-GB" sz="700" dirty="0">
                <a:solidFill>
                  <a:schemeClr val="accent6">
                    <a:lumMod val="75000"/>
                  </a:schemeClr>
                </a:solidFill>
              </a:rPr>
              <a:t>Deposit Photos (no date)</a:t>
            </a:r>
          </a:p>
        </p:txBody>
      </p:sp>
      <p:pic>
        <p:nvPicPr>
          <p:cNvPr id="10" name="Picture 9" descr="A group of yellow and black text&#10;&#10;Description automatically generated">
            <a:extLst>
              <a:ext uri="{FF2B5EF4-FFF2-40B4-BE49-F238E27FC236}">
                <a16:creationId xmlns:a16="http://schemas.microsoft.com/office/drawing/2014/main" id="{C5CD3DF7-F6D0-BEBF-898D-75797407A4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71130" y="3429000"/>
            <a:ext cx="2857500" cy="1428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5314477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phic 9" descr="Comment Important with solid fill">
            <a:extLst>
              <a:ext uri="{FF2B5EF4-FFF2-40B4-BE49-F238E27FC236}">
                <a16:creationId xmlns:a16="http://schemas.microsoft.com/office/drawing/2014/main" id="{AA096106-BE3A-F083-5A86-4742D0FB65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36986" y="-780687"/>
            <a:ext cx="6979331" cy="8419374"/>
          </a:xfrm>
          <a:prstGeom prst="rect">
            <a:avLst/>
          </a:prstGeom>
        </p:spPr>
      </p:pic>
      <p:sp>
        <p:nvSpPr>
          <p:cNvPr id="4" name="Rectangle: Rounded Corners 3">
            <a:extLst>
              <a:ext uri="{FF2B5EF4-FFF2-40B4-BE49-F238E27FC236}">
                <a16:creationId xmlns:a16="http://schemas.microsoft.com/office/drawing/2014/main" id="{E95B1967-2797-CED3-9D3C-E3CC3C384B4E}"/>
              </a:ext>
            </a:extLst>
          </p:cNvPr>
          <p:cNvSpPr/>
          <p:nvPr/>
        </p:nvSpPr>
        <p:spPr>
          <a:xfrm>
            <a:off x="223520" y="289381"/>
            <a:ext cx="5334000" cy="3479979"/>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403864E6-CA57-440A-689F-174AB18E8434}"/>
              </a:ext>
            </a:extLst>
          </p:cNvPr>
          <p:cNvSpPr/>
          <p:nvPr/>
        </p:nvSpPr>
        <p:spPr>
          <a:xfrm>
            <a:off x="4805680" y="162560"/>
            <a:ext cx="1158240" cy="6593840"/>
          </a:xfrm>
          <a:prstGeom prst="rect">
            <a:avLst/>
          </a:prstGeom>
          <a:gradFill flip="none" rotWithShape="1">
            <a:gsLst>
              <a:gs pos="3000">
                <a:schemeClr val="tx1">
                  <a:alpha val="0"/>
                </a:schemeClr>
              </a:gs>
              <a:gs pos="100000">
                <a:schemeClr val="tx1">
                  <a:alpha val="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4A2F02EF-CD9E-9D0A-4FC7-31A65315613C}"/>
              </a:ext>
            </a:extLst>
          </p:cNvPr>
          <p:cNvSpPr txBox="1"/>
          <p:nvPr/>
        </p:nvSpPr>
        <p:spPr>
          <a:xfrm>
            <a:off x="731520" y="436702"/>
            <a:ext cx="4318000" cy="3170099"/>
          </a:xfrm>
          <a:prstGeom prst="rect">
            <a:avLst/>
          </a:prstGeom>
          <a:noFill/>
        </p:spPr>
        <p:txBody>
          <a:bodyPr wrap="square" rtlCol="0">
            <a:spAutoFit/>
          </a:bodyPr>
          <a:lstStyle/>
          <a:p>
            <a:r>
              <a:rPr lang="en-GB" sz="2800" u="sng"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What is ESDGC?</a:t>
            </a:r>
          </a:p>
          <a:p>
            <a:endParaRPr lang="en-GB" sz="2800" u="sng"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endParaRPr>
          </a:p>
          <a:p>
            <a:r>
              <a:rPr lang="en-GB" sz="2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Education for Sustainable Development and Global Citizenship (ESDGC) is education that will prepare young people for life in the 21st century. </a:t>
            </a:r>
            <a:r>
              <a:rPr lang="en-GB" sz="12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Welsh Government (2008)</a:t>
            </a:r>
            <a:endParaRPr lang="en-GB" sz="2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1028" name="Picture 4">
            <a:extLst>
              <a:ext uri="{FF2B5EF4-FFF2-40B4-BE49-F238E27FC236}">
                <a16:creationId xmlns:a16="http://schemas.microsoft.com/office/drawing/2014/main" id="{B0C7275C-D03D-F09A-21A2-1C1072C258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3320" y="3977819"/>
            <a:ext cx="3454400" cy="25908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3238B13-BEA7-18AE-D607-36D51F3AA168}"/>
              </a:ext>
            </a:extLst>
          </p:cNvPr>
          <p:cNvSpPr txBox="1"/>
          <p:nvPr/>
        </p:nvSpPr>
        <p:spPr>
          <a:xfrm>
            <a:off x="6931683" y="980416"/>
            <a:ext cx="4716870" cy="3600986"/>
          </a:xfrm>
          <a:prstGeom prst="rect">
            <a:avLst/>
          </a:prstGeom>
          <a:noFill/>
        </p:spPr>
        <p:txBody>
          <a:bodyPr wrap="square" rtlCol="0">
            <a:spAutoFit/>
          </a:bodyPr>
          <a:lstStyle/>
          <a:p>
            <a:r>
              <a:rPr lang="en-GB" sz="24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Why is it important?</a:t>
            </a:r>
          </a:p>
          <a:p>
            <a:endParaRPr lang="en-GB" sz="24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endParaRPr>
          </a:p>
          <a:p>
            <a:r>
              <a:rPr lang="en-GB"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Education is one of the most powerful instruments known for reducing poverty and inequality and for laying the basis for sustained economic growth. It is a fundamental for the construction of democratic societies and dynamic, globally competitive economies. For individuals and for nations, education is the key to creating, applying, and spreading knowledge.</a:t>
            </a:r>
          </a:p>
        </p:txBody>
      </p:sp>
      <p:sp>
        <p:nvSpPr>
          <p:cNvPr id="11" name="TextBox 10">
            <a:extLst>
              <a:ext uri="{FF2B5EF4-FFF2-40B4-BE49-F238E27FC236}">
                <a16:creationId xmlns:a16="http://schemas.microsoft.com/office/drawing/2014/main" id="{180402A7-01C7-D5F6-1AA2-D49950132451}"/>
              </a:ext>
            </a:extLst>
          </p:cNvPr>
          <p:cNvSpPr txBox="1"/>
          <p:nvPr/>
        </p:nvSpPr>
        <p:spPr>
          <a:xfrm>
            <a:off x="7137674" y="6188529"/>
            <a:ext cx="4716870" cy="369332"/>
          </a:xfrm>
          <a:prstGeom prst="rect">
            <a:avLst/>
          </a:prstGeom>
          <a:noFill/>
        </p:spPr>
        <p:txBody>
          <a:bodyPr wrap="square" rtlCol="0">
            <a:spAutoFit/>
          </a:bodyPr>
          <a:lstStyle/>
          <a:p>
            <a:r>
              <a:rPr lang="en-GB">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Bruns, Mingat &amp; Rakotomalala (2003)</a:t>
            </a:r>
            <a:endParaRPr lang="en-GB"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12" name="TextBox 11">
            <a:extLst>
              <a:ext uri="{FF2B5EF4-FFF2-40B4-BE49-F238E27FC236}">
                <a16:creationId xmlns:a16="http://schemas.microsoft.com/office/drawing/2014/main" id="{11935EDC-B865-2042-4146-534882E90005}"/>
              </a:ext>
            </a:extLst>
          </p:cNvPr>
          <p:cNvSpPr txBox="1"/>
          <p:nvPr/>
        </p:nvSpPr>
        <p:spPr>
          <a:xfrm>
            <a:off x="2733898" y="6396004"/>
            <a:ext cx="1470991" cy="200055"/>
          </a:xfrm>
          <a:prstGeom prst="rect">
            <a:avLst/>
          </a:prstGeom>
          <a:noFill/>
        </p:spPr>
        <p:txBody>
          <a:bodyPr wrap="square" rtlCol="0">
            <a:spAutoFit/>
          </a:bodyPr>
          <a:lstStyle/>
          <a:p>
            <a:r>
              <a:rPr lang="en-GB" sz="700" dirty="0"/>
              <a:t>3P Learning (2022)</a:t>
            </a:r>
          </a:p>
        </p:txBody>
      </p:sp>
    </p:spTree>
    <p:extLst>
      <p:ext uri="{BB962C8B-B14F-4D97-AF65-F5344CB8AC3E}">
        <p14:creationId xmlns:p14="http://schemas.microsoft.com/office/powerpoint/2010/main" val="16090233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Rounded Corners 33">
            <a:extLst>
              <a:ext uri="{FF2B5EF4-FFF2-40B4-BE49-F238E27FC236}">
                <a16:creationId xmlns:a16="http://schemas.microsoft.com/office/drawing/2014/main" id="{A8C4B992-2523-C268-AD14-50EB4017B2B4}"/>
              </a:ext>
            </a:extLst>
          </p:cNvPr>
          <p:cNvSpPr/>
          <p:nvPr/>
        </p:nvSpPr>
        <p:spPr>
          <a:xfrm>
            <a:off x="350843" y="3459481"/>
            <a:ext cx="4982817" cy="929726"/>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97D90D9E-5A53-5E64-6822-6BE619043221}"/>
              </a:ext>
            </a:extLst>
          </p:cNvPr>
          <p:cNvSpPr/>
          <p:nvPr/>
        </p:nvSpPr>
        <p:spPr>
          <a:xfrm>
            <a:off x="467139" y="162560"/>
            <a:ext cx="4795741" cy="629017"/>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2A2C1BDA-7D14-2DCD-38F0-24F8CA4D9FE8}"/>
              </a:ext>
            </a:extLst>
          </p:cNvPr>
          <p:cNvSpPr/>
          <p:nvPr/>
        </p:nvSpPr>
        <p:spPr>
          <a:xfrm>
            <a:off x="4805680" y="162560"/>
            <a:ext cx="1158240" cy="6593840"/>
          </a:xfrm>
          <a:prstGeom prst="rect">
            <a:avLst/>
          </a:prstGeom>
          <a:gradFill flip="none" rotWithShape="1">
            <a:gsLst>
              <a:gs pos="3000">
                <a:schemeClr val="tx1">
                  <a:alpha val="0"/>
                </a:schemeClr>
              </a:gs>
              <a:gs pos="100000">
                <a:schemeClr val="tx1">
                  <a:alpha val="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a:extLst>
              <a:ext uri="{FF2B5EF4-FFF2-40B4-BE49-F238E27FC236}">
                <a16:creationId xmlns:a16="http://schemas.microsoft.com/office/drawing/2014/main" id="{2D9FCBC1-47C4-1084-0B01-3AF4FCDDF0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4363" y="973064"/>
            <a:ext cx="2672292" cy="2004219"/>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010846A-FAB1-E56F-370F-5AA802B54E3D}"/>
              </a:ext>
            </a:extLst>
          </p:cNvPr>
          <p:cNvSpPr txBox="1"/>
          <p:nvPr/>
        </p:nvSpPr>
        <p:spPr>
          <a:xfrm>
            <a:off x="3139265" y="3058742"/>
            <a:ext cx="1087460" cy="200055"/>
          </a:xfrm>
          <a:prstGeom prst="rect">
            <a:avLst/>
          </a:prstGeom>
          <a:noFill/>
        </p:spPr>
        <p:txBody>
          <a:bodyPr wrap="square" rtlCol="0">
            <a:spAutoFit/>
          </a:bodyPr>
          <a:lstStyle/>
          <a:p>
            <a:r>
              <a:rPr lang="en-GB" sz="700" dirty="0">
                <a:solidFill>
                  <a:schemeClr val="accent6">
                    <a:lumMod val="50000"/>
                  </a:schemeClr>
                </a:solidFill>
              </a:rPr>
              <a:t>Impact Wales (2023)</a:t>
            </a:r>
          </a:p>
        </p:txBody>
      </p:sp>
      <p:sp>
        <p:nvSpPr>
          <p:cNvPr id="27" name="TextBox 26">
            <a:extLst>
              <a:ext uri="{FF2B5EF4-FFF2-40B4-BE49-F238E27FC236}">
                <a16:creationId xmlns:a16="http://schemas.microsoft.com/office/drawing/2014/main" id="{117217A7-B565-5100-C5F7-32E9D67DE4D5}"/>
              </a:ext>
            </a:extLst>
          </p:cNvPr>
          <p:cNvSpPr txBox="1"/>
          <p:nvPr/>
        </p:nvSpPr>
        <p:spPr>
          <a:xfrm>
            <a:off x="280063" y="3459480"/>
            <a:ext cx="4982817" cy="830997"/>
          </a:xfrm>
          <a:prstGeom prst="rect">
            <a:avLst/>
          </a:prstGeom>
          <a:noFill/>
        </p:spPr>
        <p:txBody>
          <a:bodyPr wrap="square" rtlCol="0">
            <a:spAutoFit/>
          </a:bodyPr>
          <a:lstStyle/>
          <a:p>
            <a:pPr algn="ctr"/>
            <a:r>
              <a:rPr lang="en-GB" sz="2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Well-being of Future Generations (Wales) Act 2015</a:t>
            </a:r>
          </a:p>
        </p:txBody>
      </p:sp>
      <p:pic>
        <p:nvPicPr>
          <p:cNvPr id="30" name="Picture 29" descr="A diagram of a map&#10;&#10;Description automatically generated">
            <a:extLst>
              <a:ext uri="{FF2B5EF4-FFF2-40B4-BE49-F238E27FC236}">
                <a16:creationId xmlns:a16="http://schemas.microsoft.com/office/drawing/2014/main" id="{725F93A6-6D0A-5894-A5D3-5250E380D5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2203" y="4519591"/>
            <a:ext cx="1963012" cy="1963012"/>
          </a:xfrm>
          <a:prstGeom prst="rect">
            <a:avLst/>
          </a:prstGeom>
        </p:spPr>
      </p:pic>
      <p:sp>
        <p:nvSpPr>
          <p:cNvPr id="31" name="TextBox 30">
            <a:extLst>
              <a:ext uri="{FF2B5EF4-FFF2-40B4-BE49-F238E27FC236}">
                <a16:creationId xmlns:a16="http://schemas.microsoft.com/office/drawing/2014/main" id="{44BC1ACF-C3F3-71DF-7C7B-2F0D8354EA05}"/>
              </a:ext>
            </a:extLst>
          </p:cNvPr>
          <p:cNvSpPr txBox="1"/>
          <p:nvPr/>
        </p:nvSpPr>
        <p:spPr>
          <a:xfrm>
            <a:off x="467139" y="268357"/>
            <a:ext cx="4795741" cy="523220"/>
          </a:xfrm>
          <a:prstGeom prst="rect">
            <a:avLst/>
          </a:prstGeom>
          <a:noFill/>
        </p:spPr>
        <p:txBody>
          <a:bodyPr wrap="square" rtlCol="0">
            <a:spAutoFit/>
          </a:bodyPr>
          <a:lstStyle/>
          <a:p>
            <a:r>
              <a:rPr lang="en-GB" sz="28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Curriculum for Wales 2022</a:t>
            </a:r>
          </a:p>
        </p:txBody>
      </p:sp>
      <p:pic>
        <p:nvPicPr>
          <p:cNvPr id="2060" name="Picture 12">
            <a:extLst>
              <a:ext uri="{FF2B5EF4-FFF2-40B4-BE49-F238E27FC236}">
                <a16:creationId xmlns:a16="http://schemas.microsoft.com/office/drawing/2014/main" id="{A59565B0-6F65-8B81-E6F4-85CCA0C2E4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78216" y="2464267"/>
            <a:ext cx="1415279" cy="19094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5" name="Picture 34">
            <a:extLst>
              <a:ext uri="{FF2B5EF4-FFF2-40B4-BE49-F238E27FC236}">
                <a16:creationId xmlns:a16="http://schemas.microsoft.com/office/drawing/2014/main" id="{B0DFFAC6-57FA-BE99-BB8E-BC5C8D64956A}"/>
              </a:ext>
            </a:extLst>
          </p:cNvPr>
          <p:cNvPicPr>
            <a:picLocks noChangeAspect="1"/>
          </p:cNvPicPr>
          <p:nvPr/>
        </p:nvPicPr>
        <p:blipFill>
          <a:blip r:embed="rId5"/>
          <a:stretch>
            <a:fillRect/>
          </a:stretch>
        </p:blipFill>
        <p:spPr>
          <a:xfrm>
            <a:off x="6593509" y="454807"/>
            <a:ext cx="1349333" cy="1909433"/>
          </a:xfrm>
          <a:prstGeom prst="rect">
            <a:avLst/>
          </a:prstGeom>
        </p:spPr>
      </p:pic>
      <p:pic>
        <p:nvPicPr>
          <p:cNvPr id="37" name="Picture 36">
            <a:extLst>
              <a:ext uri="{FF2B5EF4-FFF2-40B4-BE49-F238E27FC236}">
                <a16:creationId xmlns:a16="http://schemas.microsoft.com/office/drawing/2014/main" id="{C575E102-4883-2290-C509-01C1E10DDB4D}"/>
              </a:ext>
            </a:extLst>
          </p:cNvPr>
          <p:cNvPicPr>
            <a:picLocks noChangeAspect="1"/>
          </p:cNvPicPr>
          <p:nvPr/>
        </p:nvPicPr>
        <p:blipFill>
          <a:blip r:embed="rId6"/>
          <a:stretch>
            <a:fillRect/>
          </a:stretch>
        </p:blipFill>
        <p:spPr>
          <a:xfrm>
            <a:off x="6439716" y="4493761"/>
            <a:ext cx="1650694" cy="2145064"/>
          </a:xfrm>
          <a:prstGeom prst="rect">
            <a:avLst/>
          </a:prstGeom>
        </p:spPr>
      </p:pic>
      <p:pic>
        <p:nvPicPr>
          <p:cNvPr id="38" name="Picture 37">
            <a:extLst>
              <a:ext uri="{FF2B5EF4-FFF2-40B4-BE49-F238E27FC236}">
                <a16:creationId xmlns:a16="http://schemas.microsoft.com/office/drawing/2014/main" id="{882AEF30-B55C-F457-9C9A-63F83488FF9E}"/>
              </a:ext>
            </a:extLst>
          </p:cNvPr>
          <p:cNvPicPr>
            <a:picLocks noChangeAspect="1"/>
          </p:cNvPicPr>
          <p:nvPr/>
        </p:nvPicPr>
        <p:blipFill>
          <a:blip r:embed="rId7"/>
          <a:stretch>
            <a:fillRect/>
          </a:stretch>
        </p:blipFill>
        <p:spPr>
          <a:xfrm>
            <a:off x="10135086" y="4661858"/>
            <a:ext cx="1265114" cy="1787225"/>
          </a:xfrm>
          <a:prstGeom prst="rect">
            <a:avLst/>
          </a:prstGeom>
        </p:spPr>
      </p:pic>
      <p:sp>
        <p:nvSpPr>
          <p:cNvPr id="39" name="TextBox 38">
            <a:extLst>
              <a:ext uri="{FF2B5EF4-FFF2-40B4-BE49-F238E27FC236}">
                <a16:creationId xmlns:a16="http://schemas.microsoft.com/office/drawing/2014/main" id="{6439E605-FA0C-CD10-B263-5D4DD1DCBE1C}"/>
              </a:ext>
            </a:extLst>
          </p:cNvPr>
          <p:cNvSpPr txBox="1"/>
          <p:nvPr/>
        </p:nvSpPr>
        <p:spPr>
          <a:xfrm>
            <a:off x="10285427" y="6438770"/>
            <a:ext cx="1650694" cy="200055"/>
          </a:xfrm>
          <a:prstGeom prst="rect">
            <a:avLst/>
          </a:prstGeom>
          <a:noFill/>
        </p:spPr>
        <p:txBody>
          <a:bodyPr wrap="square" rtlCol="0">
            <a:spAutoFit/>
          </a:bodyPr>
          <a:lstStyle/>
          <a:p>
            <a:r>
              <a:rPr lang="en-GB" sz="700" dirty="0">
                <a:latin typeface="ADLaM Display" panose="02010000000000000000" pitchFamily="2" charset="0"/>
                <a:ea typeface="ADLaM Display" panose="02010000000000000000" pitchFamily="2" charset="0"/>
                <a:cs typeface="ADLaM Display" panose="02010000000000000000" pitchFamily="2" charset="0"/>
              </a:rPr>
              <a:t>Black Lane School (2021)</a:t>
            </a:r>
          </a:p>
        </p:txBody>
      </p:sp>
      <p:sp>
        <p:nvSpPr>
          <p:cNvPr id="40" name="TextBox 39">
            <a:extLst>
              <a:ext uri="{FF2B5EF4-FFF2-40B4-BE49-F238E27FC236}">
                <a16:creationId xmlns:a16="http://schemas.microsoft.com/office/drawing/2014/main" id="{CD530C23-E1F1-E125-1DCB-4E5BF5E61AC3}"/>
              </a:ext>
            </a:extLst>
          </p:cNvPr>
          <p:cNvSpPr txBox="1"/>
          <p:nvPr/>
        </p:nvSpPr>
        <p:spPr>
          <a:xfrm>
            <a:off x="6658754" y="6482603"/>
            <a:ext cx="1972697" cy="200055"/>
          </a:xfrm>
          <a:prstGeom prst="rect">
            <a:avLst/>
          </a:prstGeom>
          <a:noFill/>
        </p:spPr>
        <p:txBody>
          <a:bodyPr wrap="square" rtlCol="0">
            <a:spAutoFit/>
          </a:bodyPr>
          <a:lstStyle/>
          <a:p>
            <a:r>
              <a:rPr lang="en-GB" sz="700" dirty="0">
                <a:latin typeface="ADLaM Display" panose="02010000000000000000" pitchFamily="2" charset="0"/>
                <a:ea typeface="ADLaM Display" panose="02010000000000000000" pitchFamily="2" charset="0"/>
                <a:cs typeface="ADLaM Display" panose="02010000000000000000" pitchFamily="2" charset="0"/>
              </a:rPr>
              <a:t>Welsh Government (2014)</a:t>
            </a:r>
          </a:p>
        </p:txBody>
      </p:sp>
      <p:sp>
        <p:nvSpPr>
          <p:cNvPr id="41" name="TextBox 40">
            <a:extLst>
              <a:ext uri="{FF2B5EF4-FFF2-40B4-BE49-F238E27FC236}">
                <a16:creationId xmlns:a16="http://schemas.microsoft.com/office/drawing/2014/main" id="{A8FDFFF6-AB4B-D0DC-8448-B85B034002CF}"/>
              </a:ext>
            </a:extLst>
          </p:cNvPr>
          <p:cNvSpPr txBox="1"/>
          <p:nvPr/>
        </p:nvSpPr>
        <p:spPr>
          <a:xfrm>
            <a:off x="2043664" y="6449083"/>
            <a:ext cx="1541551" cy="184666"/>
          </a:xfrm>
          <a:prstGeom prst="rect">
            <a:avLst/>
          </a:prstGeom>
          <a:noFill/>
        </p:spPr>
        <p:txBody>
          <a:bodyPr wrap="square" rtlCol="0">
            <a:spAutoFit/>
          </a:bodyPr>
          <a:lstStyle/>
          <a:p>
            <a:r>
              <a:rPr lang="en-GB" sz="600" dirty="0">
                <a:latin typeface="ADLaM Display" panose="02010000000000000000" pitchFamily="2" charset="0"/>
                <a:ea typeface="ADLaM Display" panose="02010000000000000000" pitchFamily="2" charset="0"/>
                <a:cs typeface="ADLaM Display" panose="02010000000000000000" pitchFamily="2" charset="0"/>
              </a:rPr>
              <a:t>Welsh Government (no date)</a:t>
            </a:r>
          </a:p>
        </p:txBody>
      </p:sp>
      <p:sp>
        <p:nvSpPr>
          <p:cNvPr id="42" name="TextBox 41">
            <a:extLst>
              <a:ext uri="{FF2B5EF4-FFF2-40B4-BE49-F238E27FC236}">
                <a16:creationId xmlns:a16="http://schemas.microsoft.com/office/drawing/2014/main" id="{BB15A781-4E46-385C-E069-D80A9432D849}"/>
              </a:ext>
            </a:extLst>
          </p:cNvPr>
          <p:cNvSpPr txBox="1"/>
          <p:nvPr/>
        </p:nvSpPr>
        <p:spPr>
          <a:xfrm>
            <a:off x="8407765" y="4326802"/>
            <a:ext cx="1560306" cy="276999"/>
          </a:xfrm>
          <a:prstGeom prst="rect">
            <a:avLst/>
          </a:prstGeom>
          <a:noFill/>
        </p:spPr>
        <p:txBody>
          <a:bodyPr wrap="square" rtlCol="0">
            <a:spAutoFit/>
          </a:bodyPr>
          <a:lstStyle/>
          <a:p>
            <a:r>
              <a:rPr lang="en-GB" sz="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Future Generations Commissioner for Wales ( no date)</a:t>
            </a:r>
          </a:p>
        </p:txBody>
      </p:sp>
      <p:pic>
        <p:nvPicPr>
          <p:cNvPr id="43" name="Picture 42">
            <a:extLst>
              <a:ext uri="{FF2B5EF4-FFF2-40B4-BE49-F238E27FC236}">
                <a16:creationId xmlns:a16="http://schemas.microsoft.com/office/drawing/2014/main" id="{D0CCA725-95BD-11D9-8553-0A0F605E8690}"/>
              </a:ext>
            </a:extLst>
          </p:cNvPr>
          <p:cNvPicPr>
            <a:picLocks noChangeAspect="1"/>
          </p:cNvPicPr>
          <p:nvPr/>
        </p:nvPicPr>
        <p:blipFill>
          <a:blip r:embed="rId8"/>
          <a:stretch>
            <a:fillRect/>
          </a:stretch>
        </p:blipFill>
        <p:spPr>
          <a:xfrm>
            <a:off x="9544269" y="275102"/>
            <a:ext cx="2145064" cy="2145064"/>
          </a:xfrm>
          <a:prstGeom prst="rect">
            <a:avLst/>
          </a:prstGeom>
        </p:spPr>
      </p:pic>
      <p:sp>
        <p:nvSpPr>
          <p:cNvPr id="44" name="TextBox 43">
            <a:extLst>
              <a:ext uri="{FF2B5EF4-FFF2-40B4-BE49-F238E27FC236}">
                <a16:creationId xmlns:a16="http://schemas.microsoft.com/office/drawing/2014/main" id="{A2C67E5C-7713-D728-9192-4760D6DAA605}"/>
              </a:ext>
            </a:extLst>
          </p:cNvPr>
          <p:cNvSpPr txBox="1"/>
          <p:nvPr/>
        </p:nvSpPr>
        <p:spPr>
          <a:xfrm>
            <a:off x="10698247" y="2379629"/>
            <a:ext cx="1403906" cy="184666"/>
          </a:xfrm>
          <a:prstGeom prst="rect">
            <a:avLst/>
          </a:prstGeom>
          <a:noFill/>
        </p:spPr>
        <p:txBody>
          <a:bodyPr wrap="square" rtlCol="0">
            <a:spAutoFit/>
          </a:bodyPr>
          <a:lstStyle/>
          <a:p>
            <a:r>
              <a:rPr lang="en-GB" sz="600" dirty="0">
                <a:latin typeface="ADLaM Display" panose="02010000000000000000" pitchFamily="2" charset="0"/>
                <a:ea typeface="ADLaM Display" panose="02010000000000000000" pitchFamily="2" charset="0"/>
                <a:cs typeface="ADLaM Display" panose="02010000000000000000" pitchFamily="2" charset="0"/>
              </a:rPr>
              <a:t>BBC (no date)</a:t>
            </a:r>
          </a:p>
        </p:txBody>
      </p:sp>
      <p:sp>
        <p:nvSpPr>
          <p:cNvPr id="45" name="TextBox 44">
            <a:extLst>
              <a:ext uri="{FF2B5EF4-FFF2-40B4-BE49-F238E27FC236}">
                <a16:creationId xmlns:a16="http://schemas.microsoft.com/office/drawing/2014/main" id="{6F209FD1-DFC0-AB20-D6E1-F72B562D4350}"/>
              </a:ext>
            </a:extLst>
          </p:cNvPr>
          <p:cNvSpPr txBox="1"/>
          <p:nvPr/>
        </p:nvSpPr>
        <p:spPr>
          <a:xfrm>
            <a:off x="6593509" y="2346532"/>
            <a:ext cx="2191735" cy="184666"/>
          </a:xfrm>
          <a:prstGeom prst="rect">
            <a:avLst/>
          </a:prstGeom>
          <a:noFill/>
        </p:spPr>
        <p:txBody>
          <a:bodyPr wrap="square" rtlCol="0">
            <a:spAutoFit/>
          </a:bodyPr>
          <a:lstStyle/>
          <a:p>
            <a:r>
              <a:rPr lang="en-GB" sz="600" dirty="0">
                <a:latin typeface="ADLaM Display" panose="02010000000000000000" pitchFamily="2" charset="0"/>
                <a:ea typeface="ADLaM Display" panose="02010000000000000000" pitchFamily="2" charset="0"/>
                <a:cs typeface="ADLaM Display" panose="02010000000000000000" pitchFamily="2" charset="0"/>
              </a:rPr>
              <a:t>Childrens Health Scotland (2024)</a:t>
            </a:r>
          </a:p>
        </p:txBody>
      </p:sp>
    </p:spTree>
    <p:extLst>
      <p:ext uri="{BB962C8B-B14F-4D97-AF65-F5344CB8AC3E}">
        <p14:creationId xmlns:p14="http://schemas.microsoft.com/office/powerpoint/2010/main" val="2048024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28903E0F-7813-1110-0577-F7EA0EFB5007}"/>
              </a:ext>
            </a:extLst>
          </p:cNvPr>
          <p:cNvSpPr/>
          <p:nvPr/>
        </p:nvSpPr>
        <p:spPr>
          <a:xfrm>
            <a:off x="377687" y="3586897"/>
            <a:ext cx="5108713" cy="3108543"/>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09C12311-3484-871D-6291-CD005BE5D0A0}"/>
              </a:ext>
            </a:extLst>
          </p:cNvPr>
          <p:cNvSpPr/>
          <p:nvPr/>
        </p:nvSpPr>
        <p:spPr>
          <a:xfrm>
            <a:off x="4805680" y="162560"/>
            <a:ext cx="1158240" cy="6593840"/>
          </a:xfrm>
          <a:prstGeom prst="rect">
            <a:avLst/>
          </a:prstGeom>
          <a:gradFill flip="none" rotWithShape="1">
            <a:gsLst>
              <a:gs pos="3000">
                <a:schemeClr val="tx1">
                  <a:alpha val="0"/>
                </a:schemeClr>
              </a:gs>
              <a:gs pos="100000">
                <a:schemeClr val="tx1">
                  <a:alpha val="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6" name="Picture 4">
            <a:extLst>
              <a:ext uri="{FF2B5EF4-FFF2-40B4-BE49-F238E27FC236}">
                <a16:creationId xmlns:a16="http://schemas.microsoft.com/office/drawing/2014/main" id="{0899F4D6-19B2-CE35-C3B5-A0E1E039F8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3293" y="1453032"/>
            <a:ext cx="2857500" cy="1600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7208958-C3A9-97D2-CD7A-8FD098979933}"/>
              </a:ext>
            </a:extLst>
          </p:cNvPr>
          <p:cNvSpPr txBox="1"/>
          <p:nvPr/>
        </p:nvSpPr>
        <p:spPr>
          <a:xfrm>
            <a:off x="377687" y="337930"/>
            <a:ext cx="5586233" cy="830997"/>
          </a:xfrm>
          <a:prstGeom prst="rect">
            <a:avLst/>
          </a:prstGeom>
          <a:noFill/>
        </p:spPr>
        <p:txBody>
          <a:bodyPr wrap="square" rtlCol="0">
            <a:spAutoFit/>
          </a:bodyPr>
          <a:lstStyle/>
          <a:p>
            <a:pPr algn="ctr"/>
            <a:r>
              <a:rPr lang="en-GB" sz="2400" u="sng"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United Nations Sustainable                             Development Goals 2015</a:t>
            </a:r>
          </a:p>
        </p:txBody>
      </p:sp>
      <p:pic>
        <p:nvPicPr>
          <p:cNvPr id="4" name="Picture 3">
            <a:extLst>
              <a:ext uri="{FF2B5EF4-FFF2-40B4-BE49-F238E27FC236}">
                <a16:creationId xmlns:a16="http://schemas.microsoft.com/office/drawing/2014/main" id="{31A1B36D-0BF0-978A-E891-90F9DD84D6E0}"/>
              </a:ext>
            </a:extLst>
          </p:cNvPr>
          <p:cNvPicPr>
            <a:picLocks noChangeAspect="1"/>
          </p:cNvPicPr>
          <p:nvPr/>
        </p:nvPicPr>
        <p:blipFill>
          <a:blip r:embed="rId3"/>
          <a:stretch>
            <a:fillRect/>
          </a:stretch>
        </p:blipFill>
        <p:spPr>
          <a:xfrm>
            <a:off x="8620263" y="2701072"/>
            <a:ext cx="1771650" cy="1771650"/>
          </a:xfrm>
          <a:prstGeom prst="rect">
            <a:avLst/>
          </a:prstGeom>
        </p:spPr>
      </p:pic>
      <p:pic>
        <p:nvPicPr>
          <p:cNvPr id="5" name="Picture 4">
            <a:extLst>
              <a:ext uri="{FF2B5EF4-FFF2-40B4-BE49-F238E27FC236}">
                <a16:creationId xmlns:a16="http://schemas.microsoft.com/office/drawing/2014/main" id="{D5671E20-CA5A-4635-D009-DB756DB9D88E}"/>
              </a:ext>
            </a:extLst>
          </p:cNvPr>
          <p:cNvPicPr>
            <a:picLocks noChangeAspect="1"/>
          </p:cNvPicPr>
          <p:nvPr/>
        </p:nvPicPr>
        <p:blipFill>
          <a:blip r:embed="rId4"/>
          <a:stretch>
            <a:fillRect/>
          </a:stretch>
        </p:blipFill>
        <p:spPr>
          <a:xfrm>
            <a:off x="6628987" y="753428"/>
            <a:ext cx="1771650" cy="1771650"/>
          </a:xfrm>
          <a:prstGeom prst="rect">
            <a:avLst/>
          </a:prstGeom>
        </p:spPr>
      </p:pic>
      <p:pic>
        <p:nvPicPr>
          <p:cNvPr id="6" name="Picture 5">
            <a:extLst>
              <a:ext uri="{FF2B5EF4-FFF2-40B4-BE49-F238E27FC236}">
                <a16:creationId xmlns:a16="http://schemas.microsoft.com/office/drawing/2014/main" id="{6DAFB033-60FB-9963-A2A9-BF99A4215C0C}"/>
              </a:ext>
            </a:extLst>
          </p:cNvPr>
          <p:cNvPicPr>
            <a:picLocks noChangeAspect="1"/>
          </p:cNvPicPr>
          <p:nvPr/>
        </p:nvPicPr>
        <p:blipFill>
          <a:blip r:embed="rId5"/>
          <a:stretch>
            <a:fillRect/>
          </a:stretch>
        </p:blipFill>
        <p:spPr>
          <a:xfrm>
            <a:off x="9914393" y="4809297"/>
            <a:ext cx="1771650" cy="1771650"/>
          </a:xfrm>
          <a:prstGeom prst="rect">
            <a:avLst/>
          </a:prstGeom>
        </p:spPr>
      </p:pic>
      <p:sp>
        <p:nvSpPr>
          <p:cNvPr id="7" name="TextBox 6">
            <a:extLst>
              <a:ext uri="{FF2B5EF4-FFF2-40B4-BE49-F238E27FC236}">
                <a16:creationId xmlns:a16="http://schemas.microsoft.com/office/drawing/2014/main" id="{4CAFB35C-2217-D0A2-B381-A8A80D95F8B6}"/>
              </a:ext>
            </a:extLst>
          </p:cNvPr>
          <p:cNvSpPr txBox="1"/>
          <p:nvPr/>
        </p:nvSpPr>
        <p:spPr>
          <a:xfrm>
            <a:off x="8984974" y="844826"/>
            <a:ext cx="3207026" cy="923330"/>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Dentists</a:t>
            </a:r>
          </a:p>
          <a:p>
            <a:pPr marL="285750" indent="-285750">
              <a:buFont typeface="Arial" panose="020B0604020202020204" pitchFamily="34" charset="0"/>
              <a:buChar char="•"/>
            </a:pPr>
            <a:r>
              <a:rPr lang="en-GB"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Doctor appointments</a:t>
            </a:r>
          </a:p>
          <a:p>
            <a:pPr marL="285750" indent="-285750">
              <a:buFont typeface="Arial" panose="020B0604020202020204" pitchFamily="34" charset="0"/>
              <a:buChar char="•"/>
            </a:pPr>
            <a:r>
              <a:rPr lang="en-GB"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CAMHS</a:t>
            </a:r>
          </a:p>
        </p:txBody>
      </p:sp>
      <p:sp>
        <p:nvSpPr>
          <p:cNvPr id="8" name="TextBox 7">
            <a:extLst>
              <a:ext uri="{FF2B5EF4-FFF2-40B4-BE49-F238E27FC236}">
                <a16:creationId xmlns:a16="http://schemas.microsoft.com/office/drawing/2014/main" id="{B32B56EC-328D-BAA4-A8B4-32CFD45C6182}"/>
              </a:ext>
            </a:extLst>
          </p:cNvPr>
          <p:cNvSpPr txBox="1"/>
          <p:nvPr/>
        </p:nvSpPr>
        <p:spPr>
          <a:xfrm>
            <a:off x="6481142" y="3180947"/>
            <a:ext cx="2385391"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Energy prices</a:t>
            </a:r>
          </a:p>
        </p:txBody>
      </p:sp>
      <p:sp>
        <p:nvSpPr>
          <p:cNvPr id="9" name="TextBox 8">
            <a:extLst>
              <a:ext uri="{FF2B5EF4-FFF2-40B4-BE49-F238E27FC236}">
                <a16:creationId xmlns:a16="http://schemas.microsoft.com/office/drawing/2014/main" id="{6B06D95A-9575-0436-4C7E-0001234F0767}"/>
              </a:ext>
            </a:extLst>
          </p:cNvPr>
          <p:cNvSpPr txBox="1"/>
          <p:nvPr/>
        </p:nvSpPr>
        <p:spPr>
          <a:xfrm>
            <a:off x="6408807" y="5128591"/>
            <a:ext cx="3588439" cy="646331"/>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Unemployment rates</a:t>
            </a:r>
          </a:p>
          <a:p>
            <a:pPr marL="285750" indent="-285750">
              <a:buFont typeface="Arial" panose="020B0604020202020204" pitchFamily="34" charset="0"/>
              <a:buChar char="•"/>
            </a:pPr>
            <a:r>
              <a:rPr lang="en-GB"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Closing of Welsh industries</a:t>
            </a:r>
          </a:p>
        </p:txBody>
      </p:sp>
      <p:sp>
        <p:nvSpPr>
          <p:cNvPr id="11" name="TextBox 10">
            <a:extLst>
              <a:ext uri="{FF2B5EF4-FFF2-40B4-BE49-F238E27FC236}">
                <a16:creationId xmlns:a16="http://schemas.microsoft.com/office/drawing/2014/main" id="{7BD8E0DE-A1E0-2E51-21CE-CA83253E027D}"/>
              </a:ext>
            </a:extLst>
          </p:cNvPr>
          <p:cNvSpPr txBox="1"/>
          <p:nvPr/>
        </p:nvSpPr>
        <p:spPr>
          <a:xfrm>
            <a:off x="658371" y="3685548"/>
            <a:ext cx="4828029" cy="3077766"/>
          </a:xfrm>
          <a:prstGeom prst="rect">
            <a:avLst/>
          </a:prstGeom>
          <a:noFill/>
        </p:spPr>
        <p:txBody>
          <a:bodyPr wrap="square" rtlCol="0">
            <a:spAutoFit/>
          </a:bodyPr>
          <a:lstStyle/>
          <a:p>
            <a:r>
              <a:rPr lang="en-GB" sz="1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The 2030 Agenda for Sustainable Development,</a:t>
            </a:r>
            <a:r>
              <a:rPr lang="en-GB" sz="1400" b="0" i="0" dirty="0">
                <a:solidFill>
                  <a:schemeClr val="accent6">
                    <a:lumMod val="75000"/>
                  </a:schemeClr>
                </a:solidFill>
                <a:effectLst/>
                <a:latin typeface="ADLaM Display" panose="02010000000000000000" pitchFamily="2" charset="0"/>
                <a:ea typeface="ADLaM Display" panose="02010000000000000000" pitchFamily="2" charset="0"/>
                <a:cs typeface="ADLaM Display" panose="02010000000000000000" pitchFamily="2" charset="0"/>
              </a:rPr>
              <a:t> adopted by all United Nations Member States in 2015, provides a shared blueprint for peace and prosperity for people and the planet, now and into the future. At its heart are the 17 Sustainable Development Goals (SDGs), which are an urgent call for action by all countries - developed and developing - in a global partnership. They recognize that ending poverty and other deprivations must go hand-in-hand with strategies that improve health and education, reduce inequality, and spur economic growth – all while tackling climate change and working to preserve our oceans and forests.        </a:t>
            </a:r>
          </a:p>
          <a:p>
            <a:r>
              <a:rPr lang="en-GB" sz="1050" b="0" i="0" dirty="0">
                <a:solidFill>
                  <a:schemeClr val="accent6">
                    <a:lumMod val="75000"/>
                  </a:schemeClr>
                </a:solidFill>
                <a:effectLst/>
                <a:latin typeface="ADLaM Display" panose="02010000000000000000" pitchFamily="2" charset="0"/>
                <a:ea typeface="ADLaM Display" panose="02010000000000000000" pitchFamily="2" charset="0"/>
                <a:cs typeface="ADLaM Display" panose="02010000000000000000" pitchFamily="2" charset="0"/>
              </a:rPr>
              <a:t>United Nations Department of Economic and Social Affairs </a:t>
            </a:r>
            <a:endParaRPr lang="en-GB" sz="1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12" name="TextBox 11">
            <a:extLst>
              <a:ext uri="{FF2B5EF4-FFF2-40B4-BE49-F238E27FC236}">
                <a16:creationId xmlns:a16="http://schemas.microsoft.com/office/drawing/2014/main" id="{22FD77C9-8AA5-67E8-1BC1-FF4D49E3D85F}"/>
              </a:ext>
            </a:extLst>
          </p:cNvPr>
          <p:cNvSpPr txBox="1"/>
          <p:nvPr/>
        </p:nvSpPr>
        <p:spPr>
          <a:xfrm>
            <a:off x="9499282" y="4472722"/>
            <a:ext cx="1771650" cy="200055"/>
          </a:xfrm>
          <a:prstGeom prst="rect">
            <a:avLst/>
          </a:prstGeom>
          <a:noFill/>
        </p:spPr>
        <p:txBody>
          <a:bodyPr wrap="square" rtlCol="0">
            <a:spAutoFit/>
          </a:bodyPr>
          <a:lstStyle/>
          <a:p>
            <a:r>
              <a:rPr lang="en-GB" sz="700" dirty="0">
                <a:latin typeface="ADLaM Display" panose="02010000000000000000" pitchFamily="2" charset="0"/>
                <a:ea typeface="ADLaM Display" panose="02010000000000000000" pitchFamily="2" charset="0"/>
                <a:cs typeface="ADLaM Display" panose="02010000000000000000" pitchFamily="2" charset="0"/>
              </a:rPr>
              <a:t>Wikipedia (2023)</a:t>
            </a:r>
          </a:p>
        </p:txBody>
      </p:sp>
      <p:sp>
        <p:nvSpPr>
          <p:cNvPr id="13" name="TextBox 12">
            <a:extLst>
              <a:ext uri="{FF2B5EF4-FFF2-40B4-BE49-F238E27FC236}">
                <a16:creationId xmlns:a16="http://schemas.microsoft.com/office/drawing/2014/main" id="{D718ADB9-7077-D79D-D31D-68B0B3687A25}"/>
              </a:ext>
            </a:extLst>
          </p:cNvPr>
          <p:cNvSpPr txBox="1"/>
          <p:nvPr/>
        </p:nvSpPr>
        <p:spPr>
          <a:xfrm>
            <a:off x="7514812" y="2525078"/>
            <a:ext cx="1821898" cy="200055"/>
          </a:xfrm>
          <a:prstGeom prst="rect">
            <a:avLst/>
          </a:prstGeom>
          <a:noFill/>
        </p:spPr>
        <p:txBody>
          <a:bodyPr wrap="square" rtlCol="0">
            <a:spAutoFit/>
          </a:bodyPr>
          <a:lstStyle/>
          <a:p>
            <a:r>
              <a:rPr lang="en-GB" sz="700" dirty="0">
                <a:latin typeface="ADLaM Display" panose="02010000000000000000" pitchFamily="2" charset="0"/>
                <a:ea typeface="ADLaM Display" panose="02010000000000000000" pitchFamily="2" charset="0"/>
                <a:cs typeface="ADLaM Display" panose="02010000000000000000" pitchFamily="2" charset="0"/>
              </a:rPr>
              <a:t>Wikipedia (2024)</a:t>
            </a:r>
          </a:p>
        </p:txBody>
      </p:sp>
      <p:sp>
        <p:nvSpPr>
          <p:cNvPr id="14" name="TextBox 13">
            <a:extLst>
              <a:ext uri="{FF2B5EF4-FFF2-40B4-BE49-F238E27FC236}">
                <a16:creationId xmlns:a16="http://schemas.microsoft.com/office/drawing/2014/main" id="{6B74D7C1-4611-7DF3-0DE1-1F8839CC3310}"/>
              </a:ext>
            </a:extLst>
          </p:cNvPr>
          <p:cNvSpPr txBox="1"/>
          <p:nvPr/>
        </p:nvSpPr>
        <p:spPr>
          <a:xfrm>
            <a:off x="10800218" y="6517412"/>
            <a:ext cx="1817067" cy="200055"/>
          </a:xfrm>
          <a:prstGeom prst="rect">
            <a:avLst/>
          </a:prstGeom>
          <a:noFill/>
        </p:spPr>
        <p:txBody>
          <a:bodyPr wrap="square" rtlCol="0">
            <a:spAutoFit/>
          </a:bodyPr>
          <a:lstStyle/>
          <a:p>
            <a:r>
              <a:rPr lang="en-GB" sz="700" dirty="0">
                <a:latin typeface="ADLaM Display" panose="02010000000000000000" pitchFamily="2" charset="0"/>
                <a:ea typeface="ADLaM Display" panose="02010000000000000000" pitchFamily="2" charset="0"/>
                <a:cs typeface="ADLaM Display" panose="02010000000000000000" pitchFamily="2" charset="0"/>
              </a:rPr>
              <a:t>Wikipedia (2023)</a:t>
            </a:r>
          </a:p>
        </p:txBody>
      </p:sp>
      <p:sp>
        <p:nvSpPr>
          <p:cNvPr id="15" name="TextBox 14">
            <a:extLst>
              <a:ext uri="{FF2B5EF4-FFF2-40B4-BE49-F238E27FC236}">
                <a16:creationId xmlns:a16="http://schemas.microsoft.com/office/drawing/2014/main" id="{009FA9DD-5568-6CE9-E676-B888BBBF6ED9}"/>
              </a:ext>
            </a:extLst>
          </p:cNvPr>
          <p:cNvSpPr txBox="1"/>
          <p:nvPr/>
        </p:nvSpPr>
        <p:spPr>
          <a:xfrm>
            <a:off x="3052112" y="2983685"/>
            <a:ext cx="2206487" cy="200055"/>
          </a:xfrm>
          <a:prstGeom prst="rect">
            <a:avLst/>
          </a:prstGeom>
          <a:noFill/>
        </p:spPr>
        <p:txBody>
          <a:bodyPr wrap="square" rtlCol="0">
            <a:spAutoFit/>
          </a:bodyPr>
          <a:lstStyle/>
          <a:p>
            <a:r>
              <a:rPr lang="en-GB" sz="700" dirty="0">
                <a:latin typeface="ADLaM Display" panose="02010000000000000000" pitchFamily="2" charset="0"/>
                <a:ea typeface="ADLaM Display" panose="02010000000000000000" pitchFamily="2" charset="0"/>
                <a:cs typeface="ADLaM Display" panose="02010000000000000000" pitchFamily="2" charset="0"/>
              </a:rPr>
              <a:t>The Telegraph Online (2023)</a:t>
            </a:r>
          </a:p>
        </p:txBody>
      </p:sp>
    </p:spTree>
    <p:extLst>
      <p:ext uri="{BB962C8B-B14F-4D97-AF65-F5344CB8AC3E}">
        <p14:creationId xmlns:p14="http://schemas.microsoft.com/office/powerpoint/2010/main" val="15915366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42B3BE-86D8-C31A-8830-AF779EEA09F6}"/>
              </a:ext>
            </a:extLst>
          </p:cNvPr>
          <p:cNvSpPr/>
          <p:nvPr/>
        </p:nvSpPr>
        <p:spPr>
          <a:xfrm>
            <a:off x="4805680" y="162560"/>
            <a:ext cx="1158240" cy="6593840"/>
          </a:xfrm>
          <a:prstGeom prst="rect">
            <a:avLst/>
          </a:prstGeom>
          <a:gradFill flip="none" rotWithShape="1">
            <a:gsLst>
              <a:gs pos="3000">
                <a:schemeClr val="tx1">
                  <a:alpha val="0"/>
                </a:schemeClr>
              </a:gs>
              <a:gs pos="100000">
                <a:schemeClr val="tx1">
                  <a:alpha val="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6E543CB-5E74-4C8A-766E-801EF86012D3}"/>
              </a:ext>
            </a:extLst>
          </p:cNvPr>
          <p:cNvSpPr txBox="1"/>
          <p:nvPr/>
        </p:nvSpPr>
        <p:spPr>
          <a:xfrm>
            <a:off x="417886" y="162560"/>
            <a:ext cx="4870174" cy="707886"/>
          </a:xfrm>
          <a:prstGeom prst="rect">
            <a:avLst/>
          </a:prstGeom>
          <a:noFill/>
        </p:spPr>
        <p:txBody>
          <a:bodyPr wrap="square" rtlCol="0">
            <a:spAutoFit/>
          </a:bodyPr>
          <a:lstStyle/>
          <a:p>
            <a:pPr algn="ctr"/>
            <a:r>
              <a:rPr lang="en-GB" sz="4000" u="sng"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Pedagogy</a:t>
            </a:r>
          </a:p>
        </p:txBody>
      </p:sp>
      <p:pic>
        <p:nvPicPr>
          <p:cNvPr id="8" name="Picture 7">
            <a:extLst>
              <a:ext uri="{FF2B5EF4-FFF2-40B4-BE49-F238E27FC236}">
                <a16:creationId xmlns:a16="http://schemas.microsoft.com/office/drawing/2014/main" id="{F9B253AF-9A37-CAA3-7F39-2FE67D8C7C19}"/>
              </a:ext>
            </a:extLst>
          </p:cNvPr>
          <p:cNvPicPr>
            <a:picLocks noChangeAspect="1"/>
          </p:cNvPicPr>
          <p:nvPr/>
        </p:nvPicPr>
        <p:blipFill rotWithShape="1">
          <a:blip r:embed="rId2"/>
          <a:srcRect l="34217" r="1"/>
          <a:stretch/>
        </p:blipFill>
        <p:spPr>
          <a:xfrm>
            <a:off x="731894" y="3675529"/>
            <a:ext cx="1981759" cy="2193320"/>
          </a:xfrm>
          <a:prstGeom prst="rect">
            <a:avLst/>
          </a:prstGeom>
        </p:spPr>
      </p:pic>
      <p:pic>
        <p:nvPicPr>
          <p:cNvPr id="9" name="Picture 8">
            <a:extLst>
              <a:ext uri="{FF2B5EF4-FFF2-40B4-BE49-F238E27FC236}">
                <a16:creationId xmlns:a16="http://schemas.microsoft.com/office/drawing/2014/main" id="{EA6268A2-622D-1A63-D76C-23A547DE754E}"/>
              </a:ext>
            </a:extLst>
          </p:cNvPr>
          <p:cNvPicPr>
            <a:picLocks noChangeAspect="1"/>
          </p:cNvPicPr>
          <p:nvPr/>
        </p:nvPicPr>
        <p:blipFill>
          <a:blip r:embed="rId3"/>
          <a:stretch>
            <a:fillRect/>
          </a:stretch>
        </p:blipFill>
        <p:spPr>
          <a:xfrm>
            <a:off x="3486979" y="1042366"/>
            <a:ext cx="2057400" cy="2228850"/>
          </a:xfrm>
          <a:prstGeom prst="rect">
            <a:avLst/>
          </a:prstGeom>
        </p:spPr>
      </p:pic>
      <p:sp>
        <p:nvSpPr>
          <p:cNvPr id="10" name="TextBox 9">
            <a:extLst>
              <a:ext uri="{FF2B5EF4-FFF2-40B4-BE49-F238E27FC236}">
                <a16:creationId xmlns:a16="http://schemas.microsoft.com/office/drawing/2014/main" id="{C5841B9D-85CB-7E26-3441-67F7EEA11E08}"/>
              </a:ext>
            </a:extLst>
          </p:cNvPr>
          <p:cNvSpPr txBox="1"/>
          <p:nvPr/>
        </p:nvSpPr>
        <p:spPr>
          <a:xfrm>
            <a:off x="722397" y="1028343"/>
            <a:ext cx="2130576" cy="2400657"/>
          </a:xfrm>
          <a:prstGeom prst="rect">
            <a:avLst/>
          </a:prstGeom>
          <a:noFill/>
        </p:spPr>
        <p:txBody>
          <a:bodyPr wrap="square" rtlCol="0">
            <a:spAutoFit/>
          </a:bodyPr>
          <a:lstStyle/>
          <a:p>
            <a:r>
              <a:rPr lang="en-GB" b="1" dirty="0">
                <a:solidFill>
                  <a:schemeClr val="accent6">
                    <a:lumMod val="60000"/>
                    <a:lumOff val="40000"/>
                  </a:schemeClr>
                </a:solidFill>
                <a:latin typeface="ADLaM Display" panose="02010000000000000000" pitchFamily="2" charset="0"/>
                <a:ea typeface="ADLaM Display" panose="02010000000000000000" pitchFamily="2" charset="0"/>
                <a:cs typeface="ADLaM Display" panose="02010000000000000000" pitchFamily="2" charset="0"/>
              </a:rPr>
              <a:t>John Dewey 1938</a:t>
            </a:r>
          </a:p>
          <a:p>
            <a:endParaRPr lang="en-GB" dirty="0">
              <a:solidFill>
                <a:schemeClr val="accent6">
                  <a:lumMod val="60000"/>
                  <a:lumOff val="40000"/>
                </a:schemeClr>
              </a:solidFill>
              <a:latin typeface="ADLaM Display" panose="02010000000000000000" pitchFamily="2" charset="0"/>
              <a:ea typeface="ADLaM Display" panose="02010000000000000000" pitchFamily="2" charset="0"/>
              <a:cs typeface="ADLaM Display" panose="02010000000000000000" pitchFamily="2" charset="0"/>
            </a:endParaRPr>
          </a:p>
          <a:p>
            <a:pPr marL="285750" indent="-285750">
              <a:buFont typeface="Arial" panose="020B0604020202020204" pitchFamily="34" charset="0"/>
              <a:buChar char="•"/>
            </a:pPr>
            <a:r>
              <a:rPr lang="en-GB" sz="1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Experiential learning</a:t>
            </a:r>
          </a:p>
          <a:p>
            <a:pPr marL="285750" indent="-285750">
              <a:buFont typeface="Arial" panose="020B0604020202020204" pitchFamily="34" charset="0"/>
              <a:buChar char="•"/>
            </a:pPr>
            <a:r>
              <a:rPr lang="en-GB" sz="1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Intelligent action</a:t>
            </a:r>
          </a:p>
          <a:p>
            <a:pPr marL="285750" indent="-285750">
              <a:buFont typeface="Arial" panose="020B0604020202020204" pitchFamily="34" charset="0"/>
              <a:buChar char="•"/>
            </a:pPr>
            <a:r>
              <a:rPr lang="en-GB" sz="1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Flexible curriculum </a:t>
            </a:r>
          </a:p>
          <a:p>
            <a:endParaRPr lang="en-GB" dirty="0">
              <a:solidFill>
                <a:schemeClr val="accent6">
                  <a:lumMod val="60000"/>
                  <a:lumOff val="40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12" name="TextBox 11">
            <a:extLst>
              <a:ext uri="{FF2B5EF4-FFF2-40B4-BE49-F238E27FC236}">
                <a16:creationId xmlns:a16="http://schemas.microsoft.com/office/drawing/2014/main" id="{83FCFDC8-6906-7ACB-6D64-286089C2410B}"/>
              </a:ext>
            </a:extLst>
          </p:cNvPr>
          <p:cNvSpPr txBox="1"/>
          <p:nvPr/>
        </p:nvSpPr>
        <p:spPr>
          <a:xfrm>
            <a:off x="3294931" y="3675529"/>
            <a:ext cx="2266121" cy="2862322"/>
          </a:xfrm>
          <a:prstGeom prst="rect">
            <a:avLst/>
          </a:prstGeom>
          <a:noFill/>
        </p:spPr>
        <p:txBody>
          <a:bodyPr wrap="square" rtlCol="0">
            <a:spAutoFit/>
          </a:bodyPr>
          <a:lstStyle/>
          <a:p>
            <a:r>
              <a:rPr lang="en-GB" b="1" dirty="0">
                <a:solidFill>
                  <a:schemeClr val="accent6">
                    <a:lumMod val="60000"/>
                    <a:lumOff val="40000"/>
                  </a:schemeClr>
                </a:solidFill>
                <a:latin typeface="ADLaM Display" panose="02010000000000000000" pitchFamily="2" charset="0"/>
                <a:ea typeface="ADLaM Display" panose="02010000000000000000" pitchFamily="2" charset="0"/>
                <a:cs typeface="ADLaM Display" panose="02010000000000000000" pitchFamily="2" charset="0"/>
              </a:rPr>
              <a:t>Lev Vygotsky</a:t>
            </a:r>
          </a:p>
          <a:p>
            <a:pPr marL="285750" indent="-285750">
              <a:buFont typeface="Arial" panose="020B0604020202020204" pitchFamily="34" charset="0"/>
              <a:buChar char="•"/>
            </a:pPr>
            <a:r>
              <a:rPr lang="en-GB" sz="1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Social constructivism </a:t>
            </a:r>
          </a:p>
          <a:p>
            <a:pPr marL="285750" indent="-285750">
              <a:buFont typeface="Arial" panose="020B0604020202020204" pitchFamily="34" charset="0"/>
              <a:buChar char="•"/>
            </a:pPr>
            <a:r>
              <a:rPr lang="en-GB" sz="1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MKO- more knowledgeable other </a:t>
            </a:r>
          </a:p>
          <a:p>
            <a:pPr marL="285750" indent="-285750">
              <a:buFont typeface="Arial" panose="020B0604020202020204" pitchFamily="34" charset="0"/>
              <a:buChar char="•"/>
            </a:pPr>
            <a:r>
              <a:rPr lang="en-GB" sz="1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ZPD- zone of proximal development</a:t>
            </a:r>
          </a:p>
          <a:p>
            <a:pPr marL="285750" indent="-285750">
              <a:buFont typeface="Arial" panose="020B0604020202020204" pitchFamily="34" charset="0"/>
              <a:buChar char="•"/>
            </a:pPr>
            <a:r>
              <a:rPr lang="en-GB" sz="1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Scaffolding</a:t>
            </a:r>
          </a:p>
          <a:p>
            <a:r>
              <a:rPr lang="en-GB" dirty="0">
                <a:solidFill>
                  <a:schemeClr val="accent6">
                    <a:lumMod val="60000"/>
                    <a:lumOff val="40000"/>
                  </a:schemeClr>
                </a:solidFill>
                <a:latin typeface="ADLaM Display" panose="02010000000000000000" pitchFamily="2" charset="0"/>
                <a:ea typeface="ADLaM Display" panose="02010000000000000000" pitchFamily="2" charset="0"/>
                <a:cs typeface="ADLaM Display" panose="02010000000000000000" pitchFamily="2" charset="0"/>
              </a:rPr>
              <a:t> </a:t>
            </a:r>
          </a:p>
        </p:txBody>
      </p:sp>
      <p:sp>
        <p:nvSpPr>
          <p:cNvPr id="13" name="TextBox 12">
            <a:extLst>
              <a:ext uri="{FF2B5EF4-FFF2-40B4-BE49-F238E27FC236}">
                <a16:creationId xmlns:a16="http://schemas.microsoft.com/office/drawing/2014/main" id="{85531E55-A958-6295-2787-A931886B4E19}"/>
              </a:ext>
            </a:extLst>
          </p:cNvPr>
          <p:cNvSpPr txBox="1"/>
          <p:nvPr/>
        </p:nvSpPr>
        <p:spPr>
          <a:xfrm>
            <a:off x="4691270" y="3271216"/>
            <a:ext cx="1956353" cy="138499"/>
          </a:xfrm>
          <a:prstGeom prst="rect">
            <a:avLst/>
          </a:prstGeom>
          <a:noFill/>
        </p:spPr>
        <p:txBody>
          <a:bodyPr wrap="square" rtlCol="0">
            <a:spAutoFit/>
          </a:bodyPr>
          <a:lstStyle/>
          <a:p>
            <a:r>
              <a:rPr lang="en-GB" sz="300" dirty="0"/>
              <a:t>Woodland Outdoor Kindergartens (no date)</a:t>
            </a:r>
          </a:p>
        </p:txBody>
      </p:sp>
      <p:sp>
        <p:nvSpPr>
          <p:cNvPr id="14" name="TextBox 13">
            <a:extLst>
              <a:ext uri="{FF2B5EF4-FFF2-40B4-BE49-F238E27FC236}">
                <a16:creationId xmlns:a16="http://schemas.microsoft.com/office/drawing/2014/main" id="{CF812B9F-0487-DBD5-4304-73EB864A5B96}"/>
              </a:ext>
            </a:extLst>
          </p:cNvPr>
          <p:cNvSpPr txBox="1"/>
          <p:nvPr/>
        </p:nvSpPr>
        <p:spPr>
          <a:xfrm>
            <a:off x="2017643" y="5844189"/>
            <a:ext cx="2295939" cy="153888"/>
          </a:xfrm>
          <a:prstGeom prst="rect">
            <a:avLst/>
          </a:prstGeom>
          <a:noFill/>
        </p:spPr>
        <p:txBody>
          <a:bodyPr wrap="square" rtlCol="0">
            <a:spAutoFit/>
          </a:bodyPr>
          <a:lstStyle/>
          <a:p>
            <a:r>
              <a:rPr lang="en-GB" sz="400" dirty="0"/>
              <a:t>First Discoverers (no date)</a:t>
            </a:r>
          </a:p>
        </p:txBody>
      </p:sp>
      <p:pic>
        <p:nvPicPr>
          <p:cNvPr id="15" name="Picture 14">
            <a:extLst>
              <a:ext uri="{FF2B5EF4-FFF2-40B4-BE49-F238E27FC236}">
                <a16:creationId xmlns:a16="http://schemas.microsoft.com/office/drawing/2014/main" id="{1B447DAC-3398-CF61-9B44-FE649FEC268A}"/>
              </a:ext>
            </a:extLst>
          </p:cNvPr>
          <p:cNvPicPr>
            <a:picLocks noChangeAspect="1"/>
          </p:cNvPicPr>
          <p:nvPr/>
        </p:nvPicPr>
        <p:blipFill>
          <a:blip r:embed="rId4"/>
          <a:stretch>
            <a:fillRect/>
          </a:stretch>
        </p:blipFill>
        <p:spPr>
          <a:xfrm>
            <a:off x="6718852" y="662411"/>
            <a:ext cx="1921098" cy="1566260"/>
          </a:xfrm>
          <a:prstGeom prst="rect">
            <a:avLst/>
          </a:prstGeom>
        </p:spPr>
      </p:pic>
      <p:sp>
        <p:nvSpPr>
          <p:cNvPr id="16" name="TextBox 15">
            <a:extLst>
              <a:ext uri="{FF2B5EF4-FFF2-40B4-BE49-F238E27FC236}">
                <a16:creationId xmlns:a16="http://schemas.microsoft.com/office/drawing/2014/main" id="{07CA77D5-12AD-48CE-FB41-7A7FA6005565}"/>
              </a:ext>
            </a:extLst>
          </p:cNvPr>
          <p:cNvSpPr txBox="1"/>
          <p:nvPr/>
        </p:nvSpPr>
        <p:spPr>
          <a:xfrm>
            <a:off x="5795067" y="144890"/>
            <a:ext cx="4964043" cy="461665"/>
          </a:xfrm>
          <a:prstGeom prst="rect">
            <a:avLst/>
          </a:prstGeom>
          <a:noFill/>
        </p:spPr>
        <p:txBody>
          <a:bodyPr wrap="square" rtlCol="0">
            <a:spAutoFit/>
          </a:bodyPr>
          <a:lstStyle/>
          <a:p>
            <a:pPr algn="ctr"/>
            <a:r>
              <a:rPr lang="en-GB" sz="2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Bronfenbrenner 1979</a:t>
            </a:r>
          </a:p>
        </p:txBody>
      </p:sp>
      <p:pic>
        <p:nvPicPr>
          <p:cNvPr id="17" name="Picture 16">
            <a:extLst>
              <a:ext uri="{FF2B5EF4-FFF2-40B4-BE49-F238E27FC236}">
                <a16:creationId xmlns:a16="http://schemas.microsoft.com/office/drawing/2014/main" id="{AF47D0F1-092D-4321-6857-0F7ED9BA5C44}"/>
              </a:ext>
            </a:extLst>
          </p:cNvPr>
          <p:cNvPicPr>
            <a:picLocks noChangeAspect="1"/>
          </p:cNvPicPr>
          <p:nvPr/>
        </p:nvPicPr>
        <p:blipFill>
          <a:blip r:embed="rId5"/>
          <a:stretch>
            <a:fillRect/>
          </a:stretch>
        </p:blipFill>
        <p:spPr>
          <a:xfrm>
            <a:off x="8640086" y="2281423"/>
            <a:ext cx="3518343" cy="1697601"/>
          </a:xfrm>
          <a:prstGeom prst="rect">
            <a:avLst/>
          </a:prstGeom>
        </p:spPr>
      </p:pic>
      <p:sp>
        <p:nvSpPr>
          <p:cNvPr id="18" name="TextBox 17">
            <a:extLst>
              <a:ext uri="{FF2B5EF4-FFF2-40B4-BE49-F238E27FC236}">
                <a16:creationId xmlns:a16="http://schemas.microsoft.com/office/drawing/2014/main" id="{2009EC4E-50B2-59E5-A868-5E72182FE825}"/>
              </a:ext>
            </a:extLst>
          </p:cNvPr>
          <p:cNvSpPr txBox="1"/>
          <p:nvPr/>
        </p:nvSpPr>
        <p:spPr>
          <a:xfrm>
            <a:off x="7812266" y="1767006"/>
            <a:ext cx="5078896" cy="461665"/>
          </a:xfrm>
          <a:prstGeom prst="rect">
            <a:avLst/>
          </a:prstGeom>
          <a:noFill/>
        </p:spPr>
        <p:txBody>
          <a:bodyPr wrap="square" rtlCol="0">
            <a:spAutoFit/>
          </a:bodyPr>
          <a:lstStyle/>
          <a:p>
            <a:pPr algn="ctr"/>
            <a:r>
              <a:rPr lang="en-GB" sz="2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Bandura 1977</a:t>
            </a:r>
          </a:p>
        </p:txBody>
      </p:sp>
      <p:pic>
        <p:nvPicPr>
          <p:cNvPr id="19" name="Picture 18">
            <a:extLst>
              <a:ext uri="{FF2B5EF4-FFF2-40B4-BE49-F238E27FC236}">
                <a16:creationId xmlns:a16="http://schemas.microsoft.com/office/drawing/2014/main" id="{F89ADF60-FEE7-82B5-2DE3-8127CD047D58}"/>
              </a:ext>
            </a:extLst>
          </p:cNvPr>
          <p:cNvPicPr>
            <a:picLocks noChangeAspect="1"/>
          </p:cNvPicPr>
          <p:nvPr/>
        </p:nvPicPr>
        <p:blipFill>
          <a:blip r:embed="rId6"/>
          <a:stretch>
            <a:fillRect/>
          </a:stretch>
        </p:blipFill>
        <p:spPr>
          <a:xfrm>
            <a:off x="6443871" y="3887684"/>
            <a:ext cx="2418416" cy="1612277"/>
          </a:xfrm>
          <a:prstGeom prst="rect">
            <a:avLst/>
          </a:prstGeom>
        </p:spPr>
      </p:pic>
      <p:sp>
        <p:nvSpPr>
          <p:cNvPr id="20" name="TextBox 19">
            <a:extLst>
              <a:ext uri="{FF2B5EF4-FFF2-40B4-BE49-F238E27FC236}">
                <a16:creationId xmlns:a16="http://schemas.microsoft.com/office/drawing/2014/main" id="{3B536B99-12CD-B482-0732-33898E8F8E28}"/>
              </a:ext>
            </a:extLst>
          </p:cNvPr>
          <p:cNvSpPr txBox="1"/>
          <p:nvPr/>
        </p:nvSpPr>
        <p:spPr>
          <a:xfrm>
            <a:off x="6403841" y="3387244"/>
            <a:ext cx="3160420" cy="461665"/>
          </a:xfrm>
          <a:prstGeom prst="rect">
            <a:avLst/>
          </a:prstGeom>
          <a:noFill/>
        </p:spPr>
        <p:txBody>
          <a:bodyPr wrap="square" rtlCol="0">
            <a:spAutoFit/>
          </a:bodyPr>
          <a:lstStyle/>
          <a:p>
            <a:r>
              <a:rPr lang="en-GB" sz="2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Maslow 1943</a:t>
            </a:r>
          </a:p>
        </p:txBody>
      </p:sp>
      <p:pic>
        <p:nvPicPr>
          <p:cNvPr id="21" name="Picture 20">
            <a:extLst>
              <a:ext uri="{FF2B5EF4-FFF2-40B4-BE49-F238E27FC236}">
                <a16:creationId xmlns:a16="http://schemas.microsoft.com/office/drawing/2014/main" id="{D33DBA1A-7E44-BA45-5309-056EA8F70E08}"/>
              </a:ext>
            </a:extLst>
          </p:cNvPr>
          <p:cNvPicPr>
            <a:picLocks noChangeAspect="1"/>
          </p:cNvPicPr>
          <p:nvPr/>
        </p:nvPicPr>
        <p:blipFill>
          <a:blip r:embed="rId7"/>
          <a:stretch>
            <a:fillRect/>
          </a:stretch>
        </p:blipFill>
        <p:spPr>
          <a:xfrm>
            <a:off x="9719925" y="5123466"/>
            <a:ext cx="1531171" cy="1490765"/>
          </a:xfrm>
          <a:prstGeom prst="rect">
            <a:avLst/>
          </a:prstGeom>
        </p:spPr>
      </p:pic>
      <p:sp>
        <p:nvSpPr>
          <p:cNvPr id="22" name="TextBox 21">
            <a:extLst>
              <a:ext uri="{FF2B5EF4-FFF2-40B4-BE49-F238E27FC236}">
                <a16:creationId xmlns:a16="http://schemas.microsoft.com/office/drawing/2014/main" id="{15479676-97BA-6097-289D-90618FD0304E}"/>
              </a:ext>
            </a:extLst>
          </p:cNvPr>
          <p:cNvSpPr txBox="1"/>
          <p:nvPr/>
        </p:nvSpPr>
        <p:spPr>
          <a:xfrm>
            <a:off x="9322904" y="4273826"/>
            <a:ext cx="2335696" cy="461665"/>
          </a:xfrm>
          <a:prstGeom prst="rect">
            <a:avLst/>
          </a:prstGeom>
          <a:noFill/>
        </p:spPr>
        <p:txBody>
          <a:bodyPr wrap="square" rtlCol="0">
            <a:spAutoFit/>
          </a:bodyPr>
          <a:lstStyle/>
          <a:p>
            <a:r>
              <a:rPr lang="en-GB" sz="2400" dirty="0" err="1">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Bordieu</a:t>
            </a:r>
            <a:r>
              <a:rPr lang="en-GB" sz="2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1985</a:t>
            </a:r>
          </a:p>
        </p:txBody>
      </p:sp>
      <p:sp>
        <p:nvSpPr>
          <p:cNvPr id="23" name="TextBox 22">
            <a:extLst>
              <a:ext uri="{FF2B5EF4-FFF2-40B4-BE49-F238E27FC236}">
                <a16:creationId xmlns:a16="http://schemas.microsoft.com/office/drawing/2014/main" id="{F6A10898-C2DE-912D-58A8-F0809CEDFF9A}"/>
              </a:ext>
            </a:extLst>
          </p:cNvPr>
          <p:cNvSpPr txBox="1"/>
          <p:nvPr/>
        </p:nvSpPr>
        <p:spPr>
          <a:xfrm>
            <a:off x="9929191" y="6614231"/>
            <a:ext cx="2179543" cy="184666"/>
          </a:xfrm>
          <a:prstGeom prst="rect">
            <a:avLst/>
          </a:prstGeom>
          <a:noFill/>
        </p:spPr>
        <p:txBody>
          <a:bodyPr wrap="square" rtlCol="0">
            <a:spAutoFit/>
          </a:bodyPr>
          <a:lstStyle/>
          <a:p>
            <a:r>
              <a:rPr lang="en-GB" sz="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Research Gate (2022)</a:t>
            </a:r>
          </a:p>
        </p:txBody>
      </p:sp>
      <p:sp>
        <p:nvSpPr>
          <p:cNvPr id="24" name="TextBox 23">
            <a:extLst>
              <a:ext uri="{FF2B5EF4-FFF2-40B4-BE49-F238E27FC236}">
                <a16:creationId xmlns:a16="http://schemas.microsoft.com/office/drawing/2014/main" id="{B564AAB0-6E4F-4378-6BD2-DF0071C50E2D}"/>
              </a:ext>
            </a:extLst>
          </p:cNvPr>
          <p:cNvSpPr txBox="1"/>
          <p:nvPr/>
        </p:nvSpPr>
        <p:spPr>
          <a:xfrm>
            <a:off x="7862071" y="5538736"/>
            <a:ext cx="2128629" cy="184666"/>
          </a:xfrm>
          <a:prstGeom prst="rect">
            <a:avLst/>
          </a:prstGeom>
          <a:noFill/>
        </p:spPr>
        <p:txBody>
          <a:bodyPr wrap="square" rtlCol="0">
            <a:spAutoFit/>
          </a:bodyPr>
          <a:lstStyle/>
          <a:p>
            <a:r>
              <a:rPr lang="en-GB" sz="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Very well Mind (2022)</a:t>
            </a:r>
          </a:p>
        </p:txBody>
      </p:sp>
      <p:sp>
        <p:nvSpPr>
          <p:cNvPr id="25" name="TextBox 24">
            <a:extLst>
              <a:ext uri="{FF2B5EF4-FFF2-40B4-BE49-F238E27FC236}">
                <a16:creationId xmlns:a16="http://schemas.microsoft.com/office/drawing/2014/main" id="{C9787C01-DEF1-6FEF-516C-412981F576B2}"/>
              </a:ext>
            </a:extLst>
          </p:cNvPr>
          <p:cNvSpPr txBox="1"/>
          <p:nvPr/>
        </p:nvSpPr>
        <p:spPr>
          <a:xfrm>
            <a:off x="10733826" y="3841234"/>
            <a:ext cx="1977887" cy="184666"/>
          </a:xfrm>
          <a:prstGeom prst="rect">
            <a:avLst/>
          </a:prstGeom>
          <a:noFill/>
        </p:spPr>
        <p:txBody>
          <a:bodyPr wrap="square" rtlCol="0">
            <a:spAutoFit/>
          </a:bodyPr>
          <a:lstStyle/>
          <a:p>
            <a:r>
              <a:rPr lang="en-GB" sz="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Simple Psychology (2024)</a:t>
            </a:r>
          </a:p>
        </p:txBody>
      </p:sp>
      <p:sp>
        <p:nvSpPr>
          <p:cNvPr id="27" name="TextBox 26">
            <a:extLst>
              <a:ext uri="{FF2B5EF4-FFF2-40B4-BE49-F238E27FC236}">
                <a16:creationId xmlns:a16="http://schemas.microsoft.com/office/drawing/2014/main" id="{D349AA8D-55B2-FD93-3E59-3E3DCC8C8143}"/>
              </a:ext>
            </a:extLst>
          </p:cNvPr>
          <p:cNvSpPr txBox="1"/>
          <p:nvPr/>
        </p:nvSpPr>
        <p:spPr>
          <a:xfrm>
            <a:off x="7440323" y="2252366"/>
            <a:ext cx="1560443" cy="184666"/>
          </a:xfrm>
          <a:prstGeom prst="rect">
            <a:avLst/>
          </a:prstGeom>
          <a:noFill/>
        </p:spPr>
        <p:txBody>
          <a:bodyPr wrap="square" rtlCol="0">
            <a:spAutoFit/>
          </a:bodyPr>
          <a:lstStyle/>
          <a:p>
            <a:r>
              <a:rPr lang="en-GB" sz="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Research </a:t>
            </a:r>
            <a:r>
              <a:rPr lang="en-GB" sz="600" dirty="0" err="1">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Netgate</a:t>
            </a:r>
            <a:r>
              <a:rPr lang="en-GB" sz="6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(2017)</a:t>
            </a:r>
          </a:p>
        </p:txBody>
      </p:sp>
    </p:spTree>
    <p:extLst>
      <p:ext uri="{BB962C8B-B14F-4D97-AF65-F5344CB8AC3E}">
        <p14:creationId xmlns:p14="http://schemas.microsoft.com/office/powerpoint/2010/main" val="23865890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7832-7053-4436-2922-5EB1D24F7B17}"/>
              </a:ext>
            </a:extLst>
          </p:cNvPr>
          <p:cNvSpPr>
            <a:spLocks noGrp="1"/>
          </p:cNvSpPr>
          <p:nvPr>
            <p:ph type="ctrTitle"/>
          </p:nvPr>
        </p:nvSpPr>
        <p:spPr>
          <a:xfrm>
            <a:off x="1036982" y="-126585"/>
            <a:ext cx="9144000" cy="1025180"/>
          </a:xfrm>
        </p:spPr>
        <p:txBody>
          <a:bodyPr/>
          <a:lstStyle/>
          <a:p>
            <a:r>
              <a:rPr lang="en-GB"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Reference list</a:t>
            </a:r>
          </a:p>
        </p:txBody>
      </p:sp>
      <p:sp>
        <p:nvSpPr>
          <p:cNvPr id="3" name="Subtitle 2">
            <a:extLst>
              <a:ext uri="{FF2B5EF4-FFF2-40B4-BE49-F238E27FC236}">
                <a16:creationId xmlns:a16="http://schemas.microsoft.com/office/drawing/2014/main" id="{145C21FB-820A-4DAA-73C7-A10E02EA8358}"/>
              </a:ext>
            </a:extLst>
          </p:cNvPr>
          <p:cNvSpPr>
            <a:spLocks noGrp="1"/>
          </p:cNvSpPr>
          <p:nvPr>
            <p:ph type="subTitle" idx="1"/>
          </p:nvPr>
        </p:nvSpPr>
        <p:spPr>
          <a:xfrm>
            <a:off x="376031" y="709751"/>
            <a:ext cx="11439938" cy="1655762"/>
          </a:xfrm>
        </p:spPr>
        <p:txBody>
          <a:bodyPr>
            <a:normAutofit fontScale="25000" lnSpcReduction="20000"/>
          </a:bodyPr>
          <a:lstStyle/>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Additional Learning Needs (ALN) transformation programme Picture.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2">
                  <a:extLst>
                    <a:ext uri="{A12FA001-AC4F-418D-AE19-62706E023703}">
                      <ahyp:hlinkClr xmlns:ahyp="http://schemas.microsoft.com/office/drawing/2018/hyperlinkcolor" val="tx"/>
                    </a:ext>
                  </a:extLst>
                </a:hlinkClick>
              </a:rPr>
              <a:t>https://blacklaneschool.co.uk/wp-content/uploads/2021/07/ALN-Tranformation-Programme-Wales.pdf</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Bandura Picture. Simple Psychology. (2024)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3">
                  <a:extLst>
                    <a:ext uri="{A12FA001-AC4F-418D-AE19-62706E023703}">
                      <ahyp:hlinkClr xmlns:ahyp="http://schemas.microsoft.com/office/drawing/2018/hyperlinkcolor" val="tx"/>
                    </a:ext>
                  </a:extLst>
                </a:hlinkClick>
              </a:rPr>
              <a:t>https://www.simplypsychology.org/bandura.html</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Bates, B. (2019) </a:t>
            </a:r>
            <a:r>
              <a:rPr lang="en-GB" sz="4000" i="1"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Learning Theories Simplified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(2nd edition), London: Sage.</a:t>
            </a:r>
          </a:p>
          <a:p>
            <a:r>
              <a:rPr lang="en-GB" sz="4000" dirty="0" err="1">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Bordieu</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Picture. Research Gate (2022)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4">
                  <a:extLst>
                    <a:ext uri="{A12FA001-AC4F-418D-AE19-62706E023703}">
                      <ahyp:hlinkClr xmlns:ahyp="http://schemas.microsoft.com/office/drawing/2018/hyperlinkcolor" val="tx"/>
                    </a:ext>
                  </a:extLst>
                </a:hlinkClick>
              </a:rPr>
              <a:t>https://www.researchgate.net/figure/Distinct-forms-of-capitals-affect-habitus-and-lifestyles-adapted-from-Bourdieu-1986_fig1_365018843</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Bronfenbrenner Picture. Research </a:t>
            </a:r>
            <a:r>
              <a:rPr lang="en-GB" sz="4000" dirty="0" err="1">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Netgate</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(20217)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5">
                  <a:extLst>
                    <a:ext uri="{A12FA001-AC4F-418D-AE19-62706E023703}">
                      <ahyp:hlinkClr xmlns:ahyp="http://schemas.microsoft.com/office/drawing/2018/hyperlinkcolor" val="tx"/>
                    </a:ext>
                  </a:extLst>
                </a:hlinkClick>
              </a:rPr>
              <a:t>https://www.researchgate.net/figure/Bronfenbrenners-ecological-systems-theory-8-10_fig1_313198613</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Bruns, B., </a:t>
            </a:r>
            <a:r>
              <a:rPr lang="en-GB" sz="4000" dirty="0" err="1">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Mingat</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 and </a:t>
            </a:r>
            <a:r>
              <a:rPr lang="en-GB" sz="4000" dirty="0" err="1">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Rakotomalala</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R. (2003) </a:t>
            </a:r>
            <a:r>
              <a:rPr lang="en-GB" sz="4000" i="1"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A Chance for Every Child</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Washington: World Bank.</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Dewey Picture.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6">
                  <a:extLst>
                    <a:ext uri="{A12FA001-AC4F-418D-AE19-62706E023703}">
                      <ahyp:hlinkClr xmlns:ahyp="http://schemas.microsoft.com/office/drawing/2018/hyperlinkcolor" val="tx"/>
                    </a:ext>
                  </a:extLst>
                </a:hlinkClick>
              </a:rPr>
              <a:t>https://woodlandoutdoorkindergartens.com/blog/dewey.html</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01/03/2024]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Equality Act Picture.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7">
                  <a:extLst>
                    <a:ext uri="{A12FA001-AC4F-418D-AE19-62706E023703}">
                      <ahyp:hlinkClr xmlns:ahyp="http://schemas.microsoft.com/office/drawing/2018/hyperlinkcolor" val="tx"/>
                    </a:ext>
                  </a:extLst>
                </a:hlinkClick>
              </a:rPr>
              <a:t>https://www.google.com/url?sa=i&amp;url=https%3A%2F%2Fwww.bbc.co.uk%2Fbitesize%2Fguides%2Fzcs4ng8%2Frevision%2F2&amp;psig=AOvVaw3H9Aug4KJIUEBhiIyxb1is&amp;ust=1709563815735000&amp;source=images&amp;cd=vfe&amp;opi=89978449&amp;ved=0CBUQjhxqFwoTCKCx2sSs2IQDFQAAAAAdAAAAABAE</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Four purposes picture.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8">
                  <a:extLst>
                    <a:ext uri="{A12FA001-AC4F-418D-AE19-62706E023703}">
                      <ahyp:hlinkClr xmlns:ahyp="http://schemas.microsoft.com/office/drawing/2018/hyperlinkcolor" val="tx"/>
                    </a:ext>
                  </a:extLst>
                </a:hlinkClick>
              </a:rPr>
              <a:t>https://twitter.com/ImpactWales/status/1635891193212022786</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21/02/2024]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Future Generation Commissioner for Wales (2024)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9">
                  <a:extLst>
                    <a:ext uri="{A12FA001-AC4F-418D-AE19-62706E023703}">
                      <ahyp:hlinkClr xmlns:ahyp="http://schemas.microsoft.com/office/drawing/2018/hyperlinkcolor" val="tx"/>
                    </a:ext>
                  </a:extLst>
                </a:hlinkClick>
              </a:rPr>
              <a:t>https://www.futuregenerations.wales/</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01/03/2024]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Maslow Picture. Very well Mind (2022)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10">
                  <a:extLst>
                    <a:ext uri="{A12FA001-AC4F-418D-AE19-62706E023703}">
                      <ahyp:hlinkClr xmlns:ahyp="http://schemas.microsoft.com/office/drawing/2018/hyperlinkcolor" val="tx"/>
                    </a:ext>
                  </a:extLst>
                </a:hlinkClick>
              </a:rPr>
              <a:t>https://www.verywellmind.com/what-is-maslows-hierarchy-of-needs-4136760</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Picture wooden key heart. Future Generation Commissioner for Wales (2024)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9">
                  <a:extLst>
                    <a:ext uri="{A12FA001-AC4F-418D-AE19-62706E023703}">
                      <ahyp:hlinkClr xmlns:ahyp="http://schemas.microsoft.com/office/drawing/2018/hyperlinkcolor" val="tx"/>
                    </a:ext>
                  </a:extLst>
                </a:hlinkClick>
              </a:rPr>
              <a:t>https://www.futuregenerations.wales/</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01/03/2024]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Picture of tree pencil.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11">
                  <a:extLst>
                    <a:ext uri="{A12FA001-AC4F-418D-AE19-62706E023703}">
                      <ahyp:hlinkClr xmlns:ahyp="http://schemas.microsoft.com/office/drawing/2018/hyperlinkcolor" val="tx"/>
                    </a:ext>
                  </a:extLst>
                </a:hlinkClick>
              </a:rPr>
              <a:t>https://depositphotos.com/vector/green-world-concept-pencil-tree-27641879.html</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01/03/2024]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Social Service and Well-being (Wales) Act 2014 Picture.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12">
                  <a:extLst>
                    <a:ext uri="{A12FA001-AC4F-418D-AE19-62706E023703}">
                      <ahyp:hlinkClr xmlns:ahyp="http://schemas.microsoft.com/office/drawing/2018/hyperlinkcolor" val="tx"/>
                    </a:ext>
                  </a:extLst>
                </a:hlinkClick>
              </a:rPr>
              <a:t>https://www.gov.wales/sites/default/files/publications/2019-06/social-services-and-well-being-wales-act-easy-read.pdf</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Sustainable Development Goal 7 Picture. Wikipedia (2023)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13">
                  <a:extLst>
                    <a:ext uri="{A12FA001-AC4F-418D-AE19-62706E023703}">
                      <ahyp:hlinkClr xmlns:ahyp="http://schemas.microsoft.com/office/drawing/2018/hyperlinkcolor" val="tx"/>
                    </a:ext>
                  </a:extLst>
                </a:hlinkClick>
              </a:rPr>
              <a:t>https://en.wikipedia.org/wiki/Sustainable_Development_Goal_7</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Sustainable Development Goal 3 Picture. (2024) Wikipedia.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14">
                  <a:extLst>
                    <a:ext uri="{A12FA001-AC4F-418D-AE19-62706E023703}">
                      <ahyp:hlinkClr xmlns:ahyp="http://schemas.microsoft.com/office/drawing/2018/hyperlinkcolor" val="tx"/>
                    </a:ext>
                  </a:extLst>
                </a:hlinkClick>
              </a:rPr>
              <a:t>https://en.wikipedia.org/wiki/Sustainable_Development_Goal_3</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Sustainable Development Goal 8 Picture. Wikipedia (2023)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15">
                  <a:extLst>
                    <a:ext uri="{A12FA001-AC4F-418D-AE19-62706E023703}">
                      <ahyp:hlinkClr xmlns:ahyp="http://schemas.microsoft.com/office/drawing/2018/hyperlinkcolor" val="tx"/>
                    </a:ext>
                  </a:extLst>
                </a:hlinkClick>
              </a:rPr>
              <a:t>https://en.wikipedia.org/wiki/Sustainable_Development_Goal_8</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Sustainable Goals Picture. The Telegraph online (2023).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16">
                  <a:extLst>
                    <a:ext uri="{A12FA001-AC4F-418D-AE19-62706E023703}">
                      <ahyp:hlinkClr xmlns:ahyp="http://schemas.microsoft.com/office/drawing/2018/hyperlinkcolor" val="tx"/>
                    </a:ext>
                  </a:extLst>
                </a:hlinkClick>
              </a:rPr>
              <a:t>https://www.telegraphindia.com/opinion/slip-up-editorial-on-india-lagging-behind-on-sustainable-development-goals/cid/1919856</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The Well-being of Future generations Act Picture 7 Goals.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17">
                  <a:extLst>
                    <a:ext uri="{A12FA001-AC4F-418D-AE19-62706E023703}">
                      <ahyp:hlinkClr xmlns:ahyp="http://schemas.microsoft.com/office/drawing/2018/hyperlinkcolor" val="tx"/>
                    </a:ext>
                  </a:extLst>
                </a:hlinkClick>
              </a:rPr>
              <a:t>https://www.gov.wales/well-being-of-future-generations-wales</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03/03/2024]</a:t>
            </a:r>
          </a:p>
          <a:p>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UNCRC Picture. Childrens Health Scotland. (2024) </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18">
                  <a:extLst>
                    <a:ext uri="{A12FA001-AC4F-418D-AE19-62706E023703}">
                      <ahyp:hlinkClr xmlns:ahyp="http://schemas.microsoft.com/office/drawing/2018/hyperlinkcolor" val="tx"/>
                    </a:ext>
                  </a:extLst>
                </a:hlinkClick>
              </a:rPr>
              <a:t>https://www.childrenshealthscotland.org/childrens-healthcare-rights/learn-about-the-healthcare-rights-of-children-and-young-people/</a:t>
            </a:r>
            <a:r>
              <a:rPr lang="en-GB" sz="4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03/03/24]</a:t>
            </a:r>
          </a:p>
          <a:p>
            <a:r>
              <a:rPr lang="en-GB" sz="4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Vygotsky Picture. First Discoverers. </a:t>
            </a:r>
            <a:r>
              <a:rPr lang="en-GB" sz="4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19">
                  <a:extLst>
                    <a:ext uri="{A12FA001-AC4F-418D-AE19-62706E023703}">
                      <ahyp:hlinkClr xmlns:ahyp="http://schemas.microsoft.com/office/drawing/2018/hyperlinkcolor" val="tx"/>
                    </a:ext>
                  </a:extLst>
                </a:hlinkClick>
              </a:rPr>
              <a:t>https://www.firstdiscoverers.co.uk/lev-vygotsky-child-development-theories/lev-vygotsky/</a:t>
            </a:r>
            <a:r>
              <a:rPr lang="en-GB" sz="4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01/03/2024]</a:t>
            </a:r>
          </a:p>
          <a:p>
            <a:r>
              <a:rPr lang="en-GB" sz="4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21</a:t>
            </a:r>
            <a:r>
              <a:rPr lang="en-GB" sz="4400" baseline="300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st</a:t>
            </a:r>
            <a:r>
              <a:rPr lang="en-GB" sz="4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Century skills picture. 3P Learning. </a:t>
            </a:r>
            <a:r>
              <a:rPr lang="en-GB" sz="4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hlinkClick r:id="rId20">
                  <a:extLst>
                    <a:ext uri="{A12FA001-AC4F-418D-AE19-62706E023703}">
                      <ahyp:hlinkClr xmlns:ahyp="http://schemas.microsoft.com/office/drawing/2018/hyperlinkcolor" val="tx"/>
                    </a:ext>
                  </a:extLst>
                </a:hlinkClick>
              </a:rPr>
              <a:t>https://www.3plearning.com/blog/21st-century-skills/</a:t>
            </a:r>
            <a:r>
              <a:rPr lang="en-GB" sz="4400" dirty="0">
                <a:solidFill>
                  <a:schemeClr val="accent6">
                    <a:lumMod val="75000"/>
                  </a:schemeClr>
                </a:solidFill>
                <a:latin typeface="ADLaM Display" panose="02010000000000000000" pitchFamily="2" charset="0"/>
                <a:ea typeface="ADLaM Display" panose="02010000000000000000" pitchFamily="2" charset="0"/>
                <a:cs typeface="ADLaM Display" panose="02010000000000000000" pitchFamily="2" charset="0"/>
              </a:rPr>
              <a:t> [Accessed: 21/02/2024]</a:t>
            </a:r>
          </a:p>
          <a:p>
            <a:endParaRPr lang="en-GB" sz="4400" dirty="0">
              <a:latin typeface="ADLaM Display" panose="02010000000000000000" pitchFamily="2" charset="0"/>
              <a:ea typeface="ADLaM Display" panose="02010000000000000000" pitchFamily="2" charset="0"/>
              <a:cs typeface="ADLaM Display" panose="02010000000000000000" pitchFamily="2" charset="0"/>
            </a:endParaRPr>
          </a:p>
          <a:p>
            <a:endParaRPr lang="en-GB" sz="5600" dirty="0">
              <a:latin typeface="ADLaM Display" panose="02010000000000000000" pitchFamily="2" charset="0"/>
              <a:ea typeface="ADLaM Display" panose="02010000000000000000" pitchFamily="2" charset="0"/>
              <a:cs typeface="ADLaM Display" panose="02010000000000000000" pitchFamily="2" charset="0"/>
            </a:endParaRPr>
          </a:p>
          <a:p>
            <a:endParaRPr lang="en-GB" sz="5600" dirty="0">
              <a:latin typeface="ADLaM Display" panose="02010000000000000000" pitchFamily="2" charset="0"/>
              <a:ea typeface="ADLaM Display" panose="02010000000000000000" pitchFamily="2" charset="0"/>
              <a:cs typeface="ADLaM Display" panose="02010000000000000000" pitchFamily="2" charset="0"/>
            </a:endParaRPr>
          </a:p>
          <a:p>
            <a:endParaRPr lang="en-GB" sz="5600" dirty="0">
              <a:latin typeface="ADLaM Display" panose="02010000000000000000" pitchFamily="2" charset="0"/>
              <a:ea typeface="ADLaM Display" panose="02010000000000000000" pitchFamily="2" charset="0"/>
              <a:cs typeface="ADLaM Display" panose="02010000000000000000" pitchFamily="2" charset="0"/>
            </a:endParaRPr>
          </a:p>
          <a:p>
            <a:endParaRPr lang="en-GB" sz="5600" dirty="0">
              <a:latin typeface="ADLaM Display" panose="02010000000000000000" pitchFamily="2" charset="0"/>
              <a:ea typeface="ADLaM Display" panose="02010000000000000000" pitchFamily="2" charset="0"/>
              <a:cs typeface="ADLaM Display" panose="02010000000000000000" pitchFamily="2" charset="0"/>
            </a:endParaRPr>
          </a:p>
          <a:p>
            <a:endParaRPr lang="en-GB" sz="5600" dirty="0">
              <a:latin typeface="ADLaM Display" panose="02010000000000000000" pitchFamily="2" charset="0"/>
              <a:ea typeface="ADLaM Display" panose="02010000000000000000" pitchFamily="2" charset="0"/>
              <a:cs typeface="ADLaM Display" panose="02010000000000000000" pitchFamily="2" charset="0"/>
            </a:endParaRPr>
          </a:p>
          <a:p>
            <a:endParaRPr lang="en-GB" sz="1800" dirty="0"/>
          </a:p>
        </p:txBody>
      </p:sp>
    </p:spTree>
    <p:extLst>
      <p:ext uri="{BB962C8B-B14F-4D97-AF65-F5344CB8AC3E}">
        <p14:creationId xmlns:p14="http://schemas.microsoft.com/office/powerpoint/2010/main" val="24906085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770</TotalTime>
  <Words>1024</Words>
  <Application>Microsoft Office PowerPoint</Application>
  <PresentationFormat>Widescreen</PresentationFormat>
  <Paragraphs>86</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ADLaM Display</vt: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Sian Davies</dc:creator>
  <cp:lastModifiedBy>Sian Davies</cp:lastModifiedBy>
  <cp:revision>3</cp:revision>
  <dcterms:created xsi:type="dcterms:W3CDTF">2024-02-13T11:10:57Z</dcterms:created>
  <dcterms:modified xsi:type="dcterms:W3CDTF">2024-03-03T20:28:14Z</dcterms:modified>
</cp:coreProperties>
</file>