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8" r:id="rId5"/>
    <p:sldId id="260" r:id="rId6"/>
    <p:sldId id="267" r:id="rId7"/>
    <p:sldId id="262" r:id="rId8"/>
    <p:sldId id="266" r:id="rId9"/>
    <p:sldId id="265" r:id="rId10"/>
    <p:sldId id="264" r:id="rId11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B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AB29BF-3FC8-46F7-A3C7-D787152000BC}" v="18" dt="2024-02-21T22:25:36.9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D3B3C7E-BC2D-4436-8B03-AC421FA66787}"/>
              </a:ext>
            </a:extLst>
          </p:cNvPr>
          <p:cNvSpPr/>
          <p:nvPr/>
        </p:nvSpPr>
        <p:spPr>
          <a:xfrm>
            <a:off x="160920" y="157606"/>
            <a:ext cx="11870161" cy="654278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66887E-4265-46F7-9DE0-605FFFC9076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35130" y="1066800"/>
            <a:ext cx="8112369" cy="2073119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 cap="all" spc="39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DB1A74-54F5-45CA-8922-87FFD57515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75804" y="4876802"/>
            <a:ext cx="7821637" cy="102869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BE6EF-9D0F-4ABF-B92C-E967FE3F1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4AB150-954C-4F02-89AC-DA7163D7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79965" y="6245352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16270-CBD7-4ACC-BFC5-9CADE7226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9B5D0C1-066E-4C02-A6B8-59FAE4A19724}"/>
              </a:ext>
            </a:extLst>
          </p:cNvPr>
          <p:cNvGrpSpPr/>
          <p:nvPr/>
        </p:nvGrpSpPr>
        <p:grpSpPr>
          <a:xfrm>
            <a:off x="5662258" y="4240546"/>
            <a:ext cx="867485" cy="115439"/>
            <a:chOff x="8910933" y="1861308"/>
            <a:chExt cx="867485" cy="115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4386904-AFDC-449E-8D1B-906B305EBDA7}"/>
                </a:ext>
              </a:extLst>
            </p:cNvPr>
            <p:cNvSpPr/>
            <p:nvPr/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70778F2-11E8-428C-8324-479CA9D6FE92}"/>
                </a:ext>
              </a:extLst>
            </p:cNvPr>
            <p:cNvCxnSpPr/>
            <p:nvPr/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A0BE89E-CB2D-48BA-A8D2-533FAAAA725F}"/>
                </a:ext>
              </a:extLst>
            </p:cNvPr>
            <p:cNvCxnSpPr/>
            <p:nvPr/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09990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2DC87-4B97-4A7C-BC4C-6E7724561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59FD9-57FD-4ABA-9FCD-795405253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BD40E-B0AA-47B8-900F-488A8AEC1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5E623C-1E35-4485-A5B4-A71969BE7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5C6BB9-EF4F-465E-985B-34521F68C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73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F5577-D71B-4279-B07A-62F703E5D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8367D-C35C-4023-BEBE-F834D033B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BFCF8A-B8C6-496A-98A5-BBB52DB70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CDE45C10-227D-42DF-A888-EEFD3784FA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3900" y="750338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A214944-8898-48BC-AE6F-065DA7BBB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80478" y="4714704"/>
            <a:ext cx="867485" cy="115439"/>
            <a:chOff x="8910933" y="1861308"/>
            <a:chExt cx="867485" cy="115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94B3AAB-30C4-441D-B481-D253F8325953}"/>
                </a:ext>
              </a:extLst>
            </p:cNvPr>
            <p:cNvSpPr/>
            <p:nvPr/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DCB6176-5585-40BC-BC9C-CA625F989F1B}"/>
                </a:ext>
              </a:extLst>
            </p:cNvPr>
            <p:cNvCxnSpPr/>
            <p:nvPr/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7C4F1D9-97D8-43DD-A319-C56367F97FCE}"/>
                </a:ext>
              </a:extLst>
            </p:cNvPr>
            <p:cNvCxnSpPr/>
            <p:nvPr/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25E64ED-B373-4866-B5A2-E805D3168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291" y="1274475"/>
            <a:ext cx="3761832" cy="2823913"/>
          </a:xfrm>
        </p:spPr>
        <p:txBody>
          <a:bodyPr anchor="b">
            <a:normAutofit/>
          </a:bodyPr>
          <a:lstStyle>
            <a:lvl1pPr algn="ctr">
              <a:defRPr sz="3200" cap="all" spc="6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6D6168-DDAE-41B2-A0D5-42185A2D0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56756" y="2730304"/>
            <a:ext cx="4383030" cy="13973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8572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25EB-71EE-41B3-89D2-47A0C7C35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62F7D-C4AD-4BD4-AAC8-F0223EE4A3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7305" y="2155369"/>
            <a:ext cx="4953000" cy="399832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0FB088-28C6-4667-8DF2-0DE32AE3EC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55369"/>
            <a:ext cx="4953000" cy="39983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36095F-AE34-4E94-B722-E3A1205AE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6A8E6-BD94-48EA-8F35-DA0DF910A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478AEF-56B8-49F5-81E8-663B1FFA0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785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F873F-001F-4254-97F3-05329E6A7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555171"/>
            <a:ext cx="10134600" cy="113551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7B575-060F-4296-A28A-93DA109F9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306" y="1801620"/>
            <a:ext cx="4849036" cy="814387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581A51-F4D1-4A02-9918-C416F820B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7306" y="2619103"/>
            <a:ext cx="4849036" cy="3514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2916D0-3DFE-455D-9888-3FDEFD3D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108" y="1801620"/>
            <a:ext cx="4904585" cy="814387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93D763-0643-4A48-8007-93391C59F6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108" y="2619103"/>
            <a:ext cx="4904585" cy="3514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A2D07B-3A5D-41C2-83B8-BD1AD6522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2C1367-FE5A-4CDD-B85B-724FFFE5B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2F244-23EB-4E1A-B74F-77F23F879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42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76C0A-BEF4-4DE4-A9D2-C60298FC7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67C0AC-3C98-4D68-AE72-CFFA1638C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A7722A-E2E4-45D2-8A20-4853ED683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6B9201-B20B-4412-B745-F2F6A9148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068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C4889A-9ABE-4409-BAD8-F84C36C1F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DA5A70-FE21-4CB6-A67B-1DC798E9E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4AD11-7FD2-432C-A6AB-395BE9275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235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397CF-9CDD-4E78-8F35-A2FFE7867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3705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194BFE-7A85-4123-B0F7-4DB1C141C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6800"/>
            <a:ext cx="6172200" cy="48386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EFD6D-1929-4A73-A860-22A36FF5C1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B399A5-94A1-4452-AFF0-918BDA8B1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589D8-DD83-406C-A77A-176D23993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E46024-82ED-40EF-8846-F6CC44BC5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99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D12FA-83A4-42AF-98D7-312C4C5A7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3705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CF1DC8-2932-4C6E-BFBB-8BA1C95984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5942012" cy="4838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6E0000-EF01-46A5-8A71-25FB7EA3F9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1AD40B-9246-4532-9F73-5BA9061C3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E6B9A0-5B1C-4F7B-828A-EF74E5147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E99FB-C932-4165-A612-8B302D8F7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463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B1126-542A-43AD-8078-EE3565165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A5F98B-5F32-4561-BFBC-9F6E5DA0A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28700" y="2161903"/>
            <a:ext cx="10134600" cy="374359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73D0DD-B04E-4E48-8EE1-51E46131A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1352D-F9C0-4442-9601-A09A7655E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C0801-9C45-40AE-AB33-5742CDA4D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436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946561-59BF-4566-AD2C-9B05C4771D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6250" y="723899"/>
            <a:ext cx="2271849" cy="54102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DF7870-6CBD-47E2-854C-68141BAA1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23900" y="723899"/>
            <a:ext cx="8302534" cy="54102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2FAF3-C106-49CB-A845-1FC7F7313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D5CCC-00E8-48FA-91A6-921E7B644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7E1751-E7AA-406D-A977-1ACEF1FBD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396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CE7638-D991-46E7-BF2C-67D1AC829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3900"/>
            <a:ext cx="10134600" cy="12884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7C6B9C-4923-4DAB-9748-D5CD289EB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2161903"/>
            <a:ext cx="10134600" cy="3969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78CF6-4B33-40E4-B881-5F4C56837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4765" y="6245032"/>
            <a:ext cx="5244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E857E-F564-4539-9984-10435B6140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54841" y="6245032"/>
            <a:ext cx="2659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C485584D-7D79-4248-9986-4CA35242F94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1EABEF-B998-4B11-A878-8F492F8E39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279964" y="6245033"/>
            <a:ext cx="41122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EB54D17-3792-403D-9127-495845021D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69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3200" kern="1200" cap="none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Tx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-228600" algn="l" defTabSz="914400" rtl="0" eaLnBrk="1" latinLnBrk="0" hangingPunct="1">
        <a:lnSpc>
          <a:spcPct val="11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1AB7CFDD-E67B-4078-9BD0-D09D4200E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191E377-3C4E-4C42-B42C-858169F3A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uilding with a tree in front of it&#10;&#10;Description automatically generated">
            <a:extLst>
              <a:ext uri="{FF2B5EF4-FFF2-40B4-BE49-F238E27FC236}">
                <a16:creationId xmlns:a16="http://schemas.microsoft.com/office/drawing/2014/main" id="{7BD2075B-E92F-9E14-A1E3-DB53DA6159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" r="1397" b="1"/>
          <a:stretch/>
        </p:blipFill>
        <p:spPr>
          <a:xfrm>
            <a:off x="20" y="10"/>
            <a:ext cx="1219167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CC242C-7DD9-904B-0A7D-5784D3F2F7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55400" y="1066801"/>
            <a:ext cx="9488949" cy="207732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Health and safety guide for the housekeeping team at holiday Inn- an IHG hotel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1B7537E-7B93-4306-B9DF-4CD583E0A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8" y="4237480"/>
            <a:ext cx="867485" cy="115439"/>
            <a:chOff x="8910933" y="1861308"/>
            <a:chExt cx="867485" cy="115439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00AB796C-11E6-468E-9C0D-38940D8E2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0FC9ACE4-DF02-4B56-B482-DDAD2EC090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99CC309-9401-4122-8206-A304650EFC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3" descr="A green text on a black background&#10;&#10;Description automatically generated">
            <a:extLst>
              <a:ext uri="{FF2B5EF4-FFF2-40B4-BE49-F238E27FC236}">
                <a16:creationId xmlns:a16="http://schemas.microsoft.com/office/drawing/2014/main" id="{98019312-9138-458C-B5CF-39D7F31E12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85" y="4210920"/>
            <a:ext cx="6846257" cy="2061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40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3076A4E-38BA-4BCB-BE40-AD144E24E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8D0C60F-E7BC-47C4-989A-5CF3E68BD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B572D2B0-57F9-4D28-8840-98CD6253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0DD96F-8738-2191-7B11-75129C71A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1" y="1737360"/>
            <a:ext cx="3261360" cy="2524187"/>
          </a:xfrm>
        </p:spPr>
        <p:txBody>
          <a:bodyPr anchor="ctr">
            <a:normAutofit/>
          </a:bodyPr>
          <a:lstStyle/>
          <a:p>
            <a:pPr algn="ctr">
              <a:spcAft>
                <a:spcPts val="800"/>
              </a:spcAft>
            </a:pPr>
            <a:r>
              <a:rPr lang="en-GB" kern="0" dirty="0">
                <a:solidFill>
                  <a:srgbClr val="FF0000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Identifying Potential Risks</a:t>
            </a:r>
            <a:br>
              <a:rPr lang="en-GB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kern="0" dirty="0"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en-GB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52A96-455D-055E-AD1B-F6082EB78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4180" y="3429000"/>
            <a:ext cx="4588006" cy="2705100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Wet surfaces, loose rugs, and cluttered pathways pose risks for slips, trips, and fall </a:t>
            </a:r>
          </a:p>
          <a:p>
            <a:pPr algn="ctr"/>
            <a:r>
              <a:rPr lang="en-US" dirty="0"/>
              <a:t>How do you prevent it? </a:t>
            </a:r>
            <a:r>
              <a:rPr lang="en-GB" sz="2000" dirty="0">
                <a:effectLst/>
                <a:latin typeface="+mj-lt"/>
                <a:ea typeface="Calibri" panose="020F0502020204030204" pitchFamily="34" charset="0"/>
              </a:rPr>
              <a:t>Jones, L. </a:t>
            </a:r>
            <a:r>
              <a:rPr lang="en-GB" sz="2000">
                <a:effectLst/>
                <a:latin typeface="+mj-lt"/>
                <a:ea typeface="Calibri" panose="020F0502020204030204" pitchFamily="34" charset="0"/>
              </a:rPr>
              <a:t>(2023)</a:t>
            </a:r>
            <a:r>
              <a:rPr lang="en-US"/>
              <a:t>                      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A0D247-496E-AC40-7FDB-CBB0E91FE41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04179" y="723900"/>
            <a:ext cx="4736791" cy="2924822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7CD49DFA-3E95-4EE4-8505-DADB9ABC7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6D817C6-71C0-49E6-8B19-E9E9217A2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23AD9A9-354F-444B-9370-B698970FEF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27F4928-516E-4CF1-8E81-C48527970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 descr="A green and white logo&#10;&#10;Description automatically generated">
            <a:extLst>
              <a:ext uri="{FF2B5EF4-FFF2-40B4-BE49-F238E27FC236}">
                <a16:creationId xmlns:a16="http://schemas.microsoft.com/office/drawing/2014/main" id="{031F6B85-9880-05D9-33DB-679DA4D59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442" y="3064027"/>
            <a:ext cx="2042167" cy="150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632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3076A4E-38BA-4BCB-BE40-AD144E24E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D0C60F-E7BC-47C4-989A-5CF3E68BD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B572D2B0-57F9-4D28-8840-98CD6253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10FC3F-1A8B-4315-4B00-67667254E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1" y="1100831"/>
            <a:ext cx="3261360" cy="3160717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</a:rPr>
              <a:t>Identifying Potential Risks</a:t>
            </a:r>
            <a:br>
              <a:rPr lang="en-GB" sz="4000" dirty="0"/>
            </a:br>
            <a:r>
              <a:rPr lang="en-GB" sz="4000" dirty="0"/>
              <a:t>Chemical Exposure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45D0F05-7676-D66D-437A-D2A14BEEE6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2300" y="3213717"/>
            <a:ext cx="4419886" cy="2920383"/>
          </a:xfrm>
        </p:spPr>
        <p:txBody>
          <a:bodyPr anchor="ctr">
            <a:normAutofit/>
          </a:bodyPr>
          <a:lstStyle/>
          <a:p>
            <a:pPr algn="ctr"/>
            <a:endParaRPr lang="en-US" dirty="0">
              <a:solidFill>
                <a:srgbClr val="FF0000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US" dirty="0"/>
              <a:t>skin irritation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US" dirty="0"/>
              <a:t>respiratory issues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US" dirty="0"/>
              <a:t>or more severe health problems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US" dirty="0"/>
              <a:t>Also fires and explosions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8535DE5-2978-BEB6-1EB3-73EA7D0583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34057" y="294354"/>
            <a:ext cx="4419886" cy="2705099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CD49DFA-3E95-4EE4-8505-DADB9ABC7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6D817C6-71C0-49E6-8B19-E9E9217A2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23AD9A9-354F-444B-9370-B698970FEF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27F4928-516E-4CF1-8E81-C48527970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011669D0-BE19-06C5-5C3D-A6A940C14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6831" y="4954191"/>
            <a:ext cx="2042337" cy="14997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CE1751-8E36-F060-4104-A2A1CCCFBB2E}"/>
              </a:ext>
            </a:extLst>
          </p:cNvPr>
          <p:cNvSpPr txBox="1"/>
          <p:nvPr/>
        </p:nvSpPr>
        <p:spPr>
          <a:xfrm>
            <a:off x="6270090" y="6409757"/>
            <a:ext cx="60945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 err="1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Jusoh</a:t>
            </a:r>
            <a:r>
              <a:rPr lang="en-GB" sz="1400" dirty="0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, Z. et al, 2016.</a:t>
            </a:r>
            <a:endParaRPr lang="en-GB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2714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86ED1-0819-E771-1EB3-1A66F2D6C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4924" y="1627384"/>
            <a:ext cx="3282152" cy="20301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kern="1200" cap="all" spc="390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Ergonomic Strain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CFFA8D-FF5A-7578-6354-94DA700C9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1202167"/>
            <a:ext cx="3523043" cy="3607306"/>
          </a:xfrm>
          <a:prstGeom prst="rect">
            <a:avLst/>
          </a:prstGeom>
        </p:spPr>
      </p:pic>
      <p:pic>
        <p:nvPicPr>
          <p:cNvPr id="4" name="Content Placeholder 3" descr="A yellow caution sign with a person lifting a weight&#10;&#10;Description automatically generated">
            <a:extLst>
              <a:ext uri="{FF2B5EF4-FFF2-40B4-BE49-F238E27FC236}">
                <a16:creationId xmlns:a16="http://schemas.microsoft.com/office/drawing/2014/main" id="{7DA0BFB3-3B44-2887-785B-CA3CD4DA27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494206" y="887842"/>
            <a:ext cx="2885961" cy="44917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E7578C-D42B-C52A-4C64-D051C9FAC4A7}"/>
              </a:ext>
            </a:extLst>
          </p:cNvPr>
          <p:cNvSpPr txBox="1"/>
          <p:nvPr/>
        </p:nvSpPr>
        <p:spPr>
          <a:xfrm>
            <a:off x="2284391" y="5774639"/>
            <a:ext cx="7623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+mj-lt"/>
              </a:rPr>
              <a:t>Improper movements can lead to </a:t>
            </a:r>
            <a:r>
              <a:rPr lang="en-GB" sz="2400" u="sng" dirty="0">
                <a:latin typeface="+mj-lt"/>
              </a:rPr>
              <a:t>musculoskeletal injuries </a:t>
            </a:r>
          </a:p>
          <a:p>
            <a:pPr algn="ctr"/>
            <a:r>
              <a:rPr lang="en-GB" sz="2400" u="sng" dirty="0">
                <a:latin typeface="+mj-lt"/>
              </a:rPr>
              <a:t>(</a:t>
            </a:r>
            <a:r>
              <a:rPr lang="en-GB" sz="2400" dirty="0" err="1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Wami</a:t>
            </a:r>
            <a:r>
              <a:rPr lang="en-GB" sz="2400" dirty="0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, S.D., Dessie, A. and </a:t>
            </a:r>
            <a:r>
              <a:rPr lang="en-GB" sz="2400" dirty="0" err="1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Chercos</a:t>
            </a:r>
            <a:r>
              <a:rPr lang="en-GB" sz="2400" dirty="0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, D.H., 2019).</a:t>
            </a:r>
            <a:endParaRPr lang="en-GB" sz="2400" u="sng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0906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48EF695B-E7DE-4164-862A-9CD06DFB0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2268" y="723900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962400-5C4F-F9CD-6344-770259ADA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891" y="1000366"/>
            <a:ext cx="3995397" cy="1239627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Precautions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84572-7C96-5035-2DEF-94D179A8B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7251" y="2601375"/>
            <a:ext cx="3950677" cy="2752160"/>
          </a:xfrm>
        </p:spPr>
        <p:txBody>
          <a:bodyPr>
            <a:normAutofit lnSpcReduction="10000"/>
          </a:bodyPr>
          <a:lstStyle/>
          <a:p>
            <a:pPr marL="342900" indent="-342900" algn="ctr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1900" dirty="0"/>
              <a:t>Always read and follow instructions on cleaning product labels.</a:t>
            </a:r>
          </a:p>
          <a:p>
            <a:pPr marL="342900" indent="-342900" algn="ctr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1900" dirty="0"/>
              <a:t>Read warning signs when floors are wet or undergoing cleaning procedures.</a:t>
            </a:r>
          </a:p>
          <a:p>
            <a:pPr marL="342900" indent="-342900" algn="ctr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1900" dirty="0"/>
              <a:t>Take regular breaks to prevent fatigue and maintain focus.</a:t>
            </a: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1900" dirty="0"/>
              <a:t>Take a break.</a:t>
            </a:r>
          </a:p>
          <a:p>
            <a:pPr marL="342900" indent="-342900" algn="ctr">
              <a:lnSpc>
                <a:spcPct val="100000"/>
              </a:lnSpc>
              <a:buFont typeface="Wingdings" panose="05000000000000000000" pitchFamily="2" charset="2"/>
              <a:buChar char="ü"/>
            </a:pPr>
            <a:endParaRPr lang="en-US" sz="1900" dirty="0"/>
          </a:p>
          <a:p>
            <a:pPr algn="ctr">
              <a:lnSpc>
                <a:spcPct val="100000"/>
              </a:lnSpc>
            </a:pPr>
            <a:endParaRPr lang="en-GB" sz="1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72A8A0-75E9-3486-3519-3365CFC5D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6264" y="3581341"/>
            <a:ext cx="1863611" cy="25527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81FAAB6-79D5-823E-A692-98E28B1B60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3988" y="3581341"/>
            <a:ext cx="2541836" cy="25418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9FE7AD-756D-89FC-07E3-BC2C401AB3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4735" y="723899"/>
            <a:ext cx="2511933" cy="2511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DE9518-928B-8537-AA74-63570F8EFD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2361" y="723899"/>
            <a:ext cx="2511933" cy="251193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5ADB088-C125-457F-9C61-DFE21DCEF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98847" y="2543656"/>
            <a:ext cx="867485" cy="115439"/>
            <a:chOff x="8910933" y="1861308"/>
            <a:chExt cx="867485" cy="115439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DE177E3-7A50-4A27-B466-79375BA1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F53D207-3550-41FA-BBC0-A5220E734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EF5A581-4EC8-4E1B-BF64-8A1FE8530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96D6A47F-AE16-8ECF-3E48-61949A8461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1010" y="584329"/>
            <a:ext cx="1590342" cy="116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09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1AAD-5055-4564-617D-8367ED95D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107" y="443319"/>
            <a:ext cx="4153906" cy="1036994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>
                <a:solidFill>
                  <a:srgbClr val="00B050"/>
                </a:solidFill>
              </a:rPr>
              <a:t>Procedures 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FB05AEF6-06A3-4A67-DD23-D2A083A62F0F}"/>
              </a:ext>
            </a:extLst>
          </p:cNvPr>
          <p:cNvSpPr>
            <a:spLocks/>
          </p:cNvSpPr>
          <p:nvPr/>
        </p:nvSpPr>
        <p:spPr>
          <a:xfrm>
            <a:off x="173473" y="1766026"/>
            <a:ext cx="8544801" cy="37177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16027" indent="-216027" defTabSz="288036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Inspect the room for any potential hazards such as broken glass or sharp objects. </a:t>
            </a:r>
          </a:p>
          <a:p>
            <a:pPr marL="216027" indent="-216027" defTabSz="288036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Ventilate the room by opening windows or using exhaust fans before using any cleaning chemicals.</a:t>
            </a:r>
          </a:p>
          <a:p>
            <a:pPr marL="216027" indent="-216027" defTabSz="288036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Start cleaning from the highest point in the room (e.g., dusting ceiling fans) and work downwards to minimize dust resettling.</a:t>
            </a:r>
          </a:p>
          <a:p>
            <a:pPr marL="216027" indent="-216027" defTabSz="288036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Use color-coded cleaning cloths to avoid cross-contamination between different surfaces.</a:t>
            </a:r>
          </a:p>
          <a:p>
            <a:pPr marL="216027" indent="-216027" defTabSz="288036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Practice "clean as you go" to maintain tidiness and prevent clutter buildup.</a:t>
            </a:r>
          </a:p>
          <a:p>
            <a:pPr marL="216027" indent="-216027" defTabSz="288036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Dispose of waste properly in designated bins, paying attention to recycling guidelines.</a:t>
            </a:r>
          </a:p>
          <a:p>
            <a:pPr marL="216027" indent="-216027" defTabSz="288036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Inspect equipment regularly for signs of damage and report any issues to maintenance immediately.</a:t>
            </a:r>
          </a:p>
          <a:p>
            <a:pPr marL="216027" indent="-216027" defTabSz="288036">
              <a:spcAft>
                <a:spcPts val="600"/>
              </a:spcAft>
              <a:buFont typeface="Wingdings" panose="05000000000000000000" pitchFamily="2" charset="2"/>
              <a:buChar char="v"/>
            </a:pPr>
            <a:endParaRPr lang="en-US" sz="1134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v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0C1B9E-4B5C-7EE7-3710-4CEB371E8B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68738">
            <a:off x="7926115" y="516355"/>
            <a:ext cx="2127658" cy="14184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057AA0-8CA4-A20E-78A8-E92E75B6E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0159" y="3143016"/>
            <a:ext cx="3913374" cy="11650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58EA3C-D154-75F0-A80C-DDB9A83A3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756" y="4817813"/>
            <a:ext cx="2642894" cy="14972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FF1D71D-BC2B-DECC-9ECF-DA79E40730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7973" y="4198292"/>
            <a:ext cx="1877559" cy="19876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DFA29B-C64B-DBDC-06B1-C58A896E96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01985" y="266829"/>
            <a:ext cx="1503147" cy="15031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13154F-F710-E9E5-BC6C-AADE97101A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933249">
            <a:off x="9066840" y="1692330"/>
            <a:ext cx="1944945" cy="13142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21AA119-0B5C-11AA-11FB-E369CDDD8745}"/>
              </a:ext>
            </a:extLst>
          </p:cNvPr>
          <p:cNvSpPr txBox="1"/>
          <p:nvPr/>
        </p:nvSpPr>
        <p:spPr>
          <a:xfrm>
            <a:off x="160919" y="6315074"/>
            <a:ext cx="622768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Kline, S., Almanza, B. and Neal, J., 2014. </a:t>
            </a:r>
            <a:endParaRPr lang="en-GB" sz="1600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48BA2-B9C3-18F0-5DCC-29EB4F2639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201" y="5225827"/>
            <a:ext cx="1198657" cy="88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476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A582F7-0F7A-C5B5-85B4-47352B5E6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Room Cleaning Essential Equipment Needed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9F3EFF4-C098-1D5C-5F0B-4AE6899B0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6507" y="1917460"/>
            <a:ext cx="2019377" cy="20193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23D9D9-8E6A-B559-7671-0C4471559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9054" y="1766657"/>
            <a:ext cx="2210182" cy="21595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C08677-4EE9-884A-1499-221FC4C4C2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8950" y="4137629"/>
            <a:ext cx="2189991" cy="21899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D0358D-BC2C-D004-7C62-1CE2A95D64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10775">
            <a:off x="7865611" y="4049176"/>
            <a:ext cx="2110163" cy="21101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687E8B-D9C5-F3BD-4743-21EA2A8176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8369" y="3958233"/>
            <a:ext cx="2217515" cy="202185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51FCA3-4B1F-8F47-1E33-F346F06ADF60}"/>
              </a:ext>
            </a:extLst>
          </p:cNvPr>
          <p:cNvSpPr txBox="1"/>
          <p:nvPr/>
        </p:nvSpPr>
        <p:spPr>
          <a:xfrm>
            <a:off x="6096000" y="248807"/>
            <a:ext cx="5353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It’s very important to be prepared and use the right product for the right job such as……</a:t>
            </a:r>
            <a:endParaRPr lang="en-GB" dirty="0"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7E9CD658-CDC7-D465-0C49-8B0C2B52E33A}"/>
              </a:ext>
            </a:extLst>
          </p:cNvPr>
          <p:cNvSpPr/>
          <p:nvPr/>
        </p:nvSpPr>
        <p:spPr>
          <a:xfrm>
            <a:off x="8566689" y="970077"/>
            <a:ext cx="1002365" cy="98301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A green and white logo&#10;&#10;Description automatically generated">
            <a:extLst>
              <a:ext uri="{FF2B5EF4-FFF2-40B4-BE49-F238E27FC236}">
                <a16:creationId xmlns:a16="http://schemas.microsoft.com/office/drawing/2014/main" id="{1754DD30-C56C-D7EF-6CA4-535903B544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099" y="4991577"/>
            <a:ext cx="2042167" cy="150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991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8CC97-A914-1A90-EAD8-FCB2B46FF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00B050"/>
                </a:solidFill>
              </a:rPr>
              <a:t>Control Measures in Mitigating Hazard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35F9F-2406-D911-9C8E-50527A6B4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027" y="2161903"/>
            <a:ext cx="11212497" cy="3969342"/>
          </a:xfrm>
        </p:spPr>
        <p:txBody>
          <a:bodyPr>
            <a:normAutofit/>
          </a:bodyPr>
          <a:lstStyle/>
          <a:p>
            <a:r>
              <a:rPr lang="en-US" sz="1500" dirty="0">
                <a:solidFill>
                  <a:srgbClr val="FF0000"/>
                </a:solidFill>
              </a:rPr>
              <a:t>      </a:t>
            </a:r>
            <a:r>
              <a:rPr lang="en-US" sz="1900" dirty="0">
                <a:solidFill>
                  <a:srgbClr val="00B0F0"/>
                </a:solidFill>
              </a:rPr>
              <a:t>Avoidance </a:t>
            </a:r>
            <a:r>
              <a:rPr lang="en-US" sz="1500" dirty="0">
                <a:solidFill>
                  <a:srgbClr val="00B0F0"/>
                </a:solidFill>
              </a:rPr>
              <a:t>                                </a:t>
            </a:r>
            <a:r>
              <a:rPr lang="en-US" sz="1900" dirty="0">
                <a:solidFill>
                  <a:srgbClr val="00B0F0"/>
                </a:solidFill>
              </a:rPr>
              <a:t>Reduction  </a:t>
            </a:r>
            <a:r>
              <a:rPr lang="en-US" sz="1500" dirty="0">
                <a:solidFill>
                  <a:srgbClr val="00B0F0"/>
                </a:solidFill>
              </a:rPr>
              <a:t>                                 </a:t>
            </a:r>
            <a:r>
              <a:rPr lang="en-US" dirty="0">
                <a:solidFill>
                  <a:srgbClr val="00B0F0"/>
                </a:solidFill>
              </a:rPr>
              <a:t>Equip</a:t>
            </a:r>
            <a:r>
              <a:rPr lang="en-US" sz="1800" dirty="0">
                <a:solidFill>
                  <a:srgbClr val="00B0F0"/>
                </a:solidFill>
              </a:rPr>
              <a:t>   </a:t>
            </a:r>
            <a:r>
              <a:rPr lang="en-US" sz="1500" dirty="0">
                <a:solidFill>
                  <a:srgbClr val="00B0F0"/>
                </a:solidFill>
              </a:rPr>
              <a:t>                              </a:t>
            </a:r>
            <a:r>
              <a:rPr lang="en-US" dirty="0">
                <a:solidFill>
                  <a:srgbClr val="00B0F0"/>
                </a:solidFill>
              </a:rPr>
              <a:t>Acceptance</a:t>
            </a:r>
          </a:p>
          <a:p>
            <a:r>
              <a:rPr lang="en-US" sz="1500" dirty="0"/>
              <a:t>               </a:t>
            </a:r>
          </a:p>
          <a:p>
            <a:r>
              <a:rPr lang="en-US" dirty="0"/>
              <a:t>Some practical tips on mitigating slips/trips/falls include: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u="sng" dirty="0"/>
              <a:t>Ensure that walkways are clear and well-lit</a:t>
            </a:r>
            <a:r>
              <a:rPr lang="en-US" dirty="0"/>
              <a:t>, and promptly clean up spills.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u="sng" dirty="0"/>
              <a:t>Create a system </a:t>
            </a:r>
            <a:r>
              <a:rPr lang="en-US" dirty="0"/>
              <a:t>for safely storing and handling cleaning chemicals e.g. proper labeling and storage away from food and drink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u="sng" dirty="0"/>
              <a:t>Provide training </a:t>
            </a:r>
            <a:r>
              <a:rPr lang="en-US" dirty="0"/>
              <a:t>on proper lifting techniques and encourage the use of ergonomic tools such as lightweight vacuum cleaners and adjustable-height carts.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863B318B-E1BB-FCA5-98A2-F6023362F5B2}"/>
              </a:ext>
            </a:extLst>
          </p:cNvPr>
          <p:cNvSpPr/>
          <p:nvPr/>
        </p:nvSpPr>
        <p:spPr>
          <a:xfrm>
            <a:off x="2182426" y="2325944"/>
            <a:ext cx="701336" cy="15092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B9FA6290-AA33-0062-C64B-B78388F12561}"/>
              </a:ext>
            </a:extLst>
          </p:cNvPr>
          <p:cNvSpPr/>
          <p:nvPr/>
        </p:nvSpPr>
        <p:spPr>
          <a:xfrm>
            <a:off x="5092823" y="2357009"/>
            <a:ext cx="1003177" cy="11985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7D221B3-BEA1-8C23-CCC2-74B056E249A3}"/>
              </a:ext>
            </a:extLst>
          </p:cNvPr>
          <p:cNvSpPr/>
          <p:nvPr/>
        </p:nvSpPr>
        <p:spPr>
          <a:xfrm>
            <a:off x="7435050" y="2341473"/>
            <a:ext cx="878889" cy="15092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47B111-484D-654B-BD18-73B90127940D}"/>
              </a:ext>
            </a:extLst>
          </p:cNvPr>
          <p:cNvSpPr txBox="1"/>
          <p:nvPr/>
        </p:nvSpPr>
        <p:spPr>
          <a:xfrm>
            <a:off x="118369" y="6326351"/>
            <a:ext cx="60945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 err="1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Bednarska</a:t>
            </a:r>
            <a:r>
              <a:rPr lang="en-GB" sz="1600" dirty="0">
                <a:solidFill>
                  <a:srgbClr val="222222"/>
                </a:solidFill>
                <a:effectLst/>
                <a:latin typeface="+mj-lt"/>
                <a:ea typeface="Calibri" panose="020F0502020204030204" pitchFamily="34" charset="0"/>
              </a:rPr>
              <a:t>, M., 2004.</a:t>
            </a:r>
            <a:endParaRPr lang="en-GB" sz="1600" dirty="0">
              <a:latin typeface="+mj-lt"/>
            </a:endParaRPr>
          </a:p>
        </p:txBody>
      </p:sp>
      <p:pic>
        <p:nvPicPr>
          <p:cNvPr id="7" name="Picture 6" descr="A green and white logo&#10;&#10;Description automatically generated">
            <a:extLst>
              <a:ext uri="{FF2B5EF4-FFF2-40B4-BE49-F238E27FC236}">
                <a16:creationId xmlns:a16="http://schemas.microsoft.com/office/drawing/2014/main" id="{34208D03-530E-4282-BBE0-6693966D0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1706" y="5250636"/>
            <a:ext cx="1628854" cy="119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37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oster of a hotel room cleaning instructions&#10;&#10;Description automatically generated">
            <a:extLst>
              <a:ext uri="{FF2B5EF4-FFF2-40B4-BE49-F238E27FC236}">
                <a16:creationId xmlns:a16="http://schemas.microsoft.com/office/drawing/2014/main" id="{F55CC428-EA23-FF9D-B774-2218CBFBB2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455" y="461962"/>
            <a:ext cx="4464319" cy="5779054"/>
          </a:xfrm>
        </p:spPr>
      </p:pic>
      <p:pic>
        <p:nvPicPr>
          <p:cNvPr id="7" name="Picture 6" descr="A poster with a couple of people cleaning a bed&#10;&#10;Description automatically generated">
            <a:extLst>
              <a:ext uri="{FF2B5EF4-FFF2-40B4-BE49-F238E27FC236}">
                <a16:creationId xmlns:a16="http://schemas.microsoft.com/office/drawing/2014/main" id="{DC38B37D-DC50-3E74-5C53-BA44B4AB3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727" y="461962"/>
            <a:ext cx="4584073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751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D949D-2E8F-5F52-F7AE-B7F4AD07C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251751"/>
            <a:ext cx="10134600" cy="760638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C00000"/>
                </a:solidFill>
              </a:rPr>
              <a:t>Conclusion 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4C6CD2-649B-36B8-E5A6-50254E594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B0F0"/>
                </a:solidFill>
              </a:rPr>
              <a:t>Risk assessment are crucial to preventing accidents in the workplace – will reduce risk and accidents and injuries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7030A0"/>
                </a:solidFill>
              </a:rPr>
              <a:t>Employees must follow our guidelines on Health and Safety policy at Holiday Inn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7030A0"/>
                </a:solidFill>
              </a:rPr>
              <a:t>Mitigating hazards is critical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 </a:t>
            </a:r>
            <a:r>
              <a:rPr lang="en-US" sz="2400" dirty="0">
                <a:solidFill>
                  <a:srgbClr val="12BE4B"/>
                </a:solidFill>
              </a:rPr>
              <a:t>Ongoing training to ensure employees and all aware of all housekeeping guidelines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FFC000"/>
                </a:solidFill>
              </a:rPr>
              <a:t>Health and Safety is everyone’s business – we must all do what we can ensure employers, employees and customers are happy and safe when at the Holiday Inn.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dirty="0"/>
          </a:p>
        </p:txBody>
      </p:sp>
      <p:pic>
        <p:nvPicPr>
          <p:cNvPr id="4" name="Picture 3" descr="A green and white logo&#10;&#10;Description automatically generated">
            <a:extLst>
              <a:ext uri="{FF2B5EF4-FFF2-40B4-BE49-F238E27FC236}">
                <a16:creationId xmlns:a16="http://schemas.microsoft.com/office/drawing/2014/main" id="{DFC84127-E5AA-14E0-3B30-356038B93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07" y="425477"/>
            <a:ext cx="2042167" cy="150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417718"/>
      </p:ext>
    </p:extLst>
  </p:cSld>
  <p:clrMapOvr>
    <a:masterClrMapping/>
  </p:clrMapOvr>
</p:sld>
</file>

<file path=ppt/theme/theme1.xml><?xml version="1.0" encoding="utf-8"?>
<a:theme xmlns:a="http://schemas.openxmlformats.org/drawingml/2006/main" name="AdornVTI">
  <a:themeElements>
    <a:clrScheme name="GC1">
      <a:dk1>
        <a:sysClr val="windowText" lastClr="000000"/>
      </a:dk1>
      <a:lt1>
        <a:sysClr val="window" lastClr="FFFFFF"/>
      </a:lt1>
      <a:dk2>
        <a:srgbClr val="2C2830"/>
      </a:dk2>
      <a:lt2>
        <a:srgbClr val="E0DCE1"/>
      </a:lt2>
      <a:accent1>
        <a:srgbClr val="908193"/>
      </a:accent1>
      <a:accent2>
        <a:srgbClr val="A08889"/>
      </a:accent2>
      <a:accent3>
        <a:srgbClr val="B48C7E"/>
      </a:accent3>
      <a:accent4>
        <a:srgbClr val="809C9B"/>
      </a:accent4>
      <a:accent5>
        <a:srgbClr val="899F91"/>
      </a:accent5>
      <a:accent6>
        <a:srgbClr val="728274"/>
      </a:accent6>
      <a:hlink>
        <a:srgbClr val="837585"/>
      </a:hlink>
      <a:folHlink>
        <a:srgbClr val="677E83"/>
      </a:folHlink>
    </a:clrScheme>
    <a:fontScheme name="Bembo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dornVTI" id="{497E3FA9-5A27-4D12-9D04-917BEF3D1303}" vid="{34192A01-61CA-4566-9818-841C607496F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0</TotalTime>
  <Words>465</Words>
  <Application>Microsoft Office PowerPoint</Application>
  <PresentationFormat>Widescreen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ADLaM Display</vt:lpstr>
      <vt:lpstr>Arial</vt:lpstr>
      <vt:lpstr>Bembo</vt:lpstr>
      <vt:lpstr>Calibri</vt:lpstr>
      <vt:lpstr>Helvetica</vt:lpstr>
      <vt:lpstr>Wingdings</vt:lpstr>
      <vt:lpstr>AdornVTI</vt:lpstr>
      <vt:lpstr>Health and safety guide for the housekeeping team at holiday Inn- an IHG hotel</vt:lpstr>
      <vt:lpstr>Identifying Potential Risks   </vt:lpstr>
      <vt:lpstr>Identifying Potential Risks Chemical Exposure</vt:lpstr>
      <vt:lpstr>Ergonomic Strain</vt:lpstr>
      <vt:lpstr>Precautions </vt:lpstr>
      <vt:lpstr>Procedures </vt:lpstr>
      <vt:lpstr>Room Cleaning Essential Equipment Needed</vt:lpstr>
      <vt:lpstr>Control Measures in Mitigating Hazard  </vt:lpstr>
      <vt:lpstr>PowerPoint Presentation</vt:lpstr>
      <vt:lpstr>Conclusion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and safety guide for the housekeeping team at holiday Inn- an IHG hotel</dc:title>
  <dc:creator>Khela</dc:creator>
  <cp:lastModifiedBy>Shila Laskar</cp:lastModifiedBy>
  <cp:revision>3</cp:revision>
  <dcterms:created xsi:type="dcterms:W3CDTF">2024-02-18T12:23:11Z</dcterms:created>
  <dcterms:modified xsi:type="dcterms:W3CDTF">2024-02-21T22:26:10Z</dcterms:modified>
</cp:coreProperties>
</file>