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2" r:id="rId1"/>
  </p:sldMasterIdLst>
  <p:sldIdLst>
    <p:sldId id="261" r:id="rId2"/>
    <p:sldId id="257" r:id="rId3"/>
    <p:sldId id="256" r:id="rId4"/>
    <p:sldId id="258" r:id="rId5"/>
    <p:sldId id="259" r:id="rId6"/>
    <p:sldId id="262" r:id="rId7"/>
    <p:sldId id="263" r:id="rId8"/>
    <p:sldId id="265" r:id="rId9"/>
    <p:sldId id="266" r:id="rId10"/>
    <p:sldId id="264"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795E49-D628-4DC8-9F6D-F82F44B2555A}" v="91" dt="2022-03-21T17:20:34.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6"/>
  </p:normalViewPr>
  <p:slideViewPr>
    <p:cSldViewPr snapToGrid="0">
      <p:cViewPr varScale="1">
        <p:scale>
          <a:sx n="107" d="100"/>
          <a:sy n="107" d="100"/>
        </p:scale>
        <p:origin x="7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C4CB96-A86D-4EB3-BB85-32BB80B9856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F062671E-5779-4AE2-A500-7F8C86E52FEF}">
      <dgm:prSet/>
      <dgm:spPr/>
      <dgm:t>
        <a:bodyPr/>
        <a:lstStyle/>
        <a:p>
          <a:r>
            <a:rPr lang="en-US"/>
            <a:t>The future opportunities for Walt Disney are huge but there are a few points that needs to be outlined in the future development of Disney which are:</a:t>
          </a:r>
        </a:p>
      </dgm:t>
    </dgm:pt>
    <dgm:pt modelId="{FEB6AF86-CB14-4788-91A7-D84CC14ADA11}" type="parTrans" cxnId="{82A2AECF-AEBF-47F4-92DF-9BE2FE4E6333}">
      <dgm:prSet/>
      <dgm:spPr/>
      <dgm:t>
        <a:bodyPr/>
        <a:lstStyle/>
        <a:p>
          <a:endParaRPr lang="en-US"/>
        </a:p>
      </dgm:t>
    </dgm:pt>
    <dgm:pt modelId="{970D1EEE-ECF7-4259-98F3-01ED52A3BFBB}" type="sibTrans" cxnId="{82A2AECF-AEBF-47F4-92DF-9BE2FE4E6333}">
      <dgm:prSet/>
      <dgm:spPr/>
      <dgm:t>
        <a:bodyPr/>
        <a:lstStyle/>
        <a:p>
          <a:endParaRPr lang="en-US"/>
        </a:p>
      </dgm:t>
    </dgm:pt>
    <dgm:pt modelId="{A4617AC7-8899-4BA4-94A7-42FA54DCDDC6}">
      <dgm:prSet/>
      <dgm:spPr/>
      <dgm:t>
        <a:bodyPr/>
        <a:lstStyle/>
        <a:p>
          <a:r>
            <a:rPr lang="en-GB"/>
            <a:t> </a:t>
          </a:r>
          <a:endParaRPr lang="en-US"/>
        </a:p>
      </dgm:t>
    </dgm:pt>
    <dgm:pt modelId="{ADF2ADF9-1B9A-4B98-96A7-93BB31819B90}" type="parTrans" cxnId="{B8509996-5CF3-4ECB-9615-46B41C76A6B2}">
      <dgm:prSet/>
      <dgm:spPr/>
      <dgm:t>
        <a:bodyPr/>
        <a:lstStyle/>
        <a:p>
          <a:endParaRPr lang="en-US"/>
        </a:p>
      </dgm:t>
    </dgm:pt>
    <dgm:pt modelId="{A6352B63-6B95-47F9-9F7B-CFD6F8513997}" type="sibTrans" cxnId="{B8509996-5CF3-4ECB-9615-46B41C76A6B2}">
      <dgm:prSet/>
      <dgm:spPr/>
      <dgm:t>
        <a:bodyPr/>
        <a:lstStyle/>
        <a:p>
          <a:endParaRPr lang="en-US"/>
        </a:p>
      </dgm:t>
    </dgm:pt>
    <dgm:pt modelId="{9F005442-42BF-490C-B3C3-BED92D94745F}">
      <dgm:prSet/>
      <dgm:spPr/>
      <dgm:t>
        <a:bodyPr/>
        <a:lstStyle/>
        <a:p>
          <a:r>
            <a:rPr lang="en-GB"/>
            <a:t>2) increasing resort revenues; </a:t>
          </a:r>
          <a:endParaRPr lang="en-US"/>
        </a:p>
      </dgm:t>
    </dgm:pt>
    <dgm:pt modelId="{FF555802-CEB7-4524-A67B-C7B78C89155C}" type="parTrans" cxnId="{C349968C-6ABA-4C51-9A8C-1EB6E5AF99FC}">
      <dgm:prSet/>
      <dgm:spPr/>
      <dgm:t>
        <a:bodyPr/>
        <a:lstStyle/>
        <a:p>
          <a:endParaRPr lang="en-US"/>
        </a:p>
      </dgm:t>
    </dgm:pt>
    <dgm:pt modelId="{69175BB7-8565-4952-9B86-0E83E4510721}" type="sibTrans" cxnId="{C349968C-6ABA-4C51-9A8C-1EB6E5AF99FC}">
      <dgm:prSet/>
      <dgm:spPr/>
      <dgm:t>
        <a:bodyPr/>
        <a:lstStyle/>
        <a:p>
          <a:endParaRPr lang="en-US"/>
        </a:p>
      </dgm:t>
    </dgm:pt>
    <dgm:pt modelId="{ACAC0F12-A4FA-4D0E-954A-11241AD1A1F8}">
      <dgm:prSet/>
      <dgm:spPr/>
      <dgm:t>
        <a:bodyPr/>
        <a:lstStyle/>
        <a:p>
          <a:r>
            <a:rPr lang="en-GB" dirty="0"/>
            <a:t>3) reducing subscription fees and keep the quality to bring back customers for ESPN;</a:t>
          </a:r>
          <a:endParaRPr lang="en-US" dirty="0"/>
        </a:p>
      </dgm:t>
    </dgm:pt>
    <dgm:pt modelId="{75EADE27-0528-4680-B8B1-F8787CF48AD7}" type="parTrans" cxnId="{CF47FBDE-0565-4329-8702-13B382A446D9}">
      <dgm:prSet/>
      <dgm:spPr/>
      <dgm:t>
        <a:bodyPr/>
        <a:lstStyle/>
        <a:p>
          <a:endParaRPr lang="en-US"/>
        </a:p>
      </dgm:t>
    </dgm:pt>
    <dgm:pt modelId="{750EB930-CD7E-4C5A-A4EE-FD7493976C7D}" type="sibTrans" cxnId="{CF47FBDE-0565-4329-8702-13B382A446D9}">
      <dgm:prSet/>
      <dgm:spPr/>
      <dgm:t>
        <a:bodyPr/>
        <a:lstStyle/>
        <a:p>
          <a:endParaRPr lang="en-US"/>
        </a:p>
      </dgm:t>
    </dgm:pt>
    <dgm:pt modelId="{8E9F7AB4-76CC-4923-B142-B73700932CDA}">
      <dgm:prSet/>
      <dgm:spPr/>
      <dgm:t>
        <a:bodyPr/>
        <a:lstStyle/>
        <a:p>
          <a:endParaRPr lang="en-US"/>
        </a:p>
      </dgm:t>
    </dgm:pt>
    <dgm:pt modelId="{6290059A-ABC2-44AB-A52E-67A759DF5A22}" type="parTrans" cxnId="{E9523397-3C13-4F50-B176-16DDBDF04AB3}">
      <dgm:prSet/>
      <dgm:spPr/>
      <dgm:t>
        <a:bodyPr/>
        <a:lstStyle/>
        <a:p>
          <a:endParaRPr lang="en-US"/>
        </a:p>
      </dgm:t>
    </dgm:pt>
    <dgm:pt modelId="{107838C6-8B15-4428-B179-55CC9376B564}" type="sibTrans" cxnId="{E9523397-3C13-4F50-B176-16DDBDF04AB3}">
      <dgm:prSet/>
      <dgm:spPr/>
      <dgm:t>
        <a:bodyPr/>
        <a:lstStyle/>
        <a:p>
          <a:endParaRPr lang="en-US"/>
        </a:p>
      </dgm:t>
    </dgm:pt>
    <dgm:pt modelId="{81A7F8DD-7D8C-3C4C-AC00-A085A1137E79}" type="pres">
      <dgm:prSet presAssocID="{37C4CB96-A86D-4EB3-BB85-32BB80B98569}" presName="vert0" presStyleCnt="0">
        <dgm:presLayoutVars>
          <dgm:dir/>
          <dgm:animOne val="branch"/>
          <dgm:animLvl val="lvl"/>
        </dgm:presLayoutVars>
      </dgm:prSet>
      <dgm:spPr/>
    </dgm:pt>
    <dgm:pt modelId="{8296619A-4D32-C841-B0B0-AE7943950096}" type="pres">
      <dgm:prSet presAssocID="{F062671E-5779-4AE2-A500-7F8C86E52FEF}" presName="thickLine" presStyleLbl="alignNode1" presStyleIdx="0" presStyleCnt="5"/>
      <dgm:spPr/>
    </dgm:pt>
    <dgm:pt modelId="{2481D245-66DC-944D-A17B-C5A3C9C62B0E}" type="pres">
      <dgm:prSet presAssocID="{F062671E-5779-4AE2-A500-7F8C86E52FEF}" presName="horz1" presStyleCnt="0"/>
      <dgm:spPr/>
    </dgm:pt>
    <dgm:pt modelId="{409D9ECC-DA52-0E4C-9173-54D28A1DF8F2}" type="pres">
      <dgm:prSet presAssocID="{F062671E-5779-4AE2-A500-7F8C86E52FEF}" presName="tx1" presStyleLbl="revTx" presStyleIdx="0" presStyleCnt="5"/>
      <dgm:spPr/>
    </dgm:pt>
    <dgm:pt modelId="{F095EE10-50C0-764C-94C8-09A34F5E141F}" type="pres">
      <dgm:prSet presAssocID="{F062671E-5779-4AE2-A500-7F8C86E52FEF}" presName="vert1" presStyleCnt="0"/>
      <dgm:spPr/>
    </dgm:pt>
    <dgm:pt modelId="{558BCCC2-0AAF-8D4E-9BBD-50D14C6FBE02}" type="pres">
      <dgm:prSet presAssocID="{A4617AC7-8899-4BA4-94A7-42FA54DCDDC6}" presName="thickLine" presStyleLbl="alignNode1" presStyleIdx="1" presStyleCnt="5"/>
      <dgm:spPr/>
    </dgm:pt>
    <dgm:pt modelId="{51D49B38-A036-BF47-8B21-91361F4C3D2C}" type="pres">
      <dgm:prSet presAssocID="{A4617AC7-8899-4BA4-94A7-42FA54DCDDC6}" presName="horz1" presStyleCnt="0"/>
      <dgm:spPr/>
    </dgm:pt>
    <dgm:pt modelId="{8712CADC-D3F8-F24F-8E55-340416D9F1DE}" type="pres">
      <dgm:prSet presAssocID="{A4617AC7-8899-4BA4-94A7-42FA54DCDDC6}" presName="tx1" presStyleLbl="revTx" presStyleIdx="1" presStyleCnt="5"/>
      <dgm:spPr/>
    </dgm:pt>
    <dgm:pt modelId="{D9B823A2-EA7C-C348-A8B4-7087CB2CFAFD}" type="pres">
      <dgm:prSet presAssocID="{A4617AC7-8899-4BA4-94A7-42FA54DCDDC6}" presName="vert1" presStyleCnt="0"/>
      <dgm:spPr/>
    </dgm:pt>
    <dgm:pt modelId="{F6AB0D1B-BBCE-AA42-A363-99C977EECDB0}" type="pres">
      <dgm:prSet presAssocID="{9F005442-42BF-490C-B3C3-BED92D94745F}" presName="thickLine" presStyleLbl="alignNode1" presStyleIdx="2" presStyleCnt="5"/>
      <dgm:spPr/>
    </dgm:pt>
    <dgm:pt modelId="{8CA75269-95C4-AC42-ADE1-1B4AD2CDE511}" type="pres">
      <dgm:prSet presAssocID="{9F005442-42BF-490C-B3C3-BED92D94745F}" presName="horz1" presStyleCnt="0"/>
      <dgm:spPr/>
    </dgm:pt>
    <dgm:pt modelId="{A512901D-7961-3842-93BC-356490220C7E}" type="pres">
      <dgm:prSet presAssocID="{9F005442-42BF-490C-B3C3-BED92D94745F}" presName="tx1" presStyleLbl="revTx" presStyleIdx="2" presStyleCnt="5"/>
      <dgm:spPr/>
    </dgm:pt>
    <dgm:pt modelId="{D376C8E1-34BF-F744-BDB1-557501A03F79}" type="pres">
      <dgm:prSet presAssocID="{9F005442-42BF-490C-B3C3-BED92D94745F}" presName="vert1" presStyleCnt="0"/>
      <dgm:spPr/>
    </dgm:pt>
    <dgm:pt modelId="{E542942B-7011-0F4D-B3D5-A4C1DE634040}" type="pres">
      <dgm:prSet presAssocID="{ACAC0F12-A4FA-4D0E-954A-11241AD1A1F8}" presName="thickLine" presStyleLbl="alignNode1" presStyleIdx="3" presStyleCnt="5"/>
      <dgm:spPr/>
    </dgm:pt>
    <dgm:pt modelId="{F64C1AC3-F66A-DC44-8595-07DD679021EF}" type="pres">
      <dgm:prSet presAssocID="{ACAC0F12-A4FA-4D0E-954A-11241AD1A1F8}" presName="horz1" presStyleCnt="0"/>
      <dgm:spPr/>
    </dgm:pt>
    <dgm:pt modelId="{AC4A96D5-1AFF-3445-8A9E-55E06F2A0D5D}" type="pres">
      <dgm:prSet presAssocID="{ACAC0F12-A4FA-4D0E-954A-11241AD1A1F8}" presName="tx1" presStyleLbl="revTx" presStyleIdx="3" presStyleCnt="5"/>
      <dgm:spPr/>
    </dgm:pt>
    <dgm:pt modelId="{125E6A0E-6DFD-814A-A41D-FF126BDD678E}" type="pres">
      <dgm:prSet presAssocID="{ACAC0F12-A4FA-4D0E-954A-11241AD1A1F8}" presName="vert1" presStyleCnt="0"/>
      <dgm:spPr/>
    </dgm:pt>
    <dgm:pt modelId="{D1C95CF0-1F87-A840-BDC1-5EF8A190E2B7}" type="pres">
      <dgm:prSet presAssocID="{8E9F7AB4-76CC-4923-B142-B73700932CDA}" presName="thickLine" presStyleLbl="alignNode1" presStyleIdx="4" presStyleCnt="5" custLinFactNeighborY="-3763"/>
      <dgm:spPr/>
    </dgm:pt>
    <dgm:pt modelId="{FF82253B-D765-3046-9911-01E7BD2ABB3D}" type="pres">
      <dgm:prSet presAssocID="{8E9F7AB4-76CC-4923-B142-B73700932CDA}" presName="horz1" presStyleCnt="0"/>
      <dgm:spPr/>
    </dgm:pt>
    <dgm:pt modelId="{B057C869-6DD6-2F4D-B5E8-BE04832FD2E2}" type="pres">
      <dgm:prSet presAssocID="{8E9F7AB4-76CC-4923-B142-B73700932CDA}" presName="tx1" presStyleLbl="revTx" presStyleIdx="4" presStyleCnt="5"/>
      <dgm:spPr/>
    </dgm:pt>
    <dgm:pt modelId="{4ED4CCBA-DF7B-9A42-8BEA-1DF0B5D69E84}" type="pres">
      <dgm:prSet presAssocID="{8E9F7AB4-76CC-4923-B142-B73700932CDA}" presName="vert1" presStyleCnt="0"/>
      <dgm:spPr/>
    </dgm:pt>
  </dgm:ptLst>
  <dgm:cxnLst>
    <dgm:cxn modelId="{91B10E23-338B-D34B-B6BC-B0BA44E8EBE2}" type="presOf" srcId="{F062671E-5779-4AE2-A500-7F8C86E52FEF}" destId="{409D9ECC-DA52-0E4C-9173-54D28A1DF8F2}" srcOrd="0" destOrd="0" presId="urn:microsoft.com/office/officeart/2008/layout/LinedList"/>
    <dgm:cxn modelId="{AEDDB648-AE0F-DE43-A07B-EAA0A29E353B}" type="presOf" srcId="{ACAC0F12-A4FA-4D0E-954A-11241AD1A1F8}" destId="{AC4A96D5-1AFF-3445-8A9E-55E06F2A0D5D}" srcOrd="0" destOrd="0" presId="urn:microsoft.com/office/officeart/2008/layout/LinedList"/>
    <dgm:cxn modelId="{C349968C-6ABA-4C51-9A8C-1EB6E5AF99FC}" srcId="{37C4CB96-A86D-4EB3-BB85-32BB80B98569}" destId="{9F005442-42BF-490C-B3C3-BED92D94745F}" srcOrd="2" destOrd="0" parTransId="{FF555802-CEB7-4524-A67B-C7B78C89155C}" sibTransId="{69175BB7-8565-4952-9B86-0E83E4510721}"/>
    <dgm:cxn modelId="{B8509996-5CF3-4ECB-9615-46B41C76A6B2}" srcId="{37C4CB96-A86D-4EB3-BB85-32BB80B98569}" destId="{A4617AC7-8899-4BA4-94A7-42FA54DCDDC6}" srcOrd="1" destOrd="0" parTransId="{ADF2ADF9-1B9A-4B98-96A7-93BB31819B90}" sibTransId="{A6352B63-6B95-47F9-9F7B-CFD6F8513997}"/>
    <dgm:cxn modelId="{E9523397-3C13-4F50-B176-16DDBDF04AB3}" srcId="{37C4CB96-A86D-4EB3-BB85-32BB80B98569}" destId="{8E9F7AB4-76CC-4923-B142-B73700932CDA}" srcOrd="4" destOrd="0" parTransId="{6290059A-ABC2-44AB-A52E-67A759DF5A22}" sibTransId="{107838C6-8B15-4428-B179-55CC9376B564}"/>
    <dgm:cxn modelId="{27DC75C1-31C5-0B4D-83CD-66A5AB44FFE9}" type="presOf" srcId="{37C4CB96-A86D-4EB3-BB85-32BB80B98569}" destId="{81A7F8DD-7D8C-3C4C-AC00-A085A1137E79}" srcOrd="0" destOrd="0" presId="urn:microsoft.com/office/officeart/2008/layout/LinedList"/>
    <dgm:cxn modelId="{82A2AECF-AEBF-47F4-92DF-9BE2FE4E6333}" srcId="{37C4CB96-A86D-4EB3-BB85-32BB80B98569}" destId="{F062671E-5779-4AE2-A500-7F8C86E52FEF}" srcOrd="0" destOrd="0" parTransId="{FEB6AF86-CB14-4788-91A7-D84CC14ADA11}" sibTransId="{970D1EEE-ECF7-4259-98F3-01ED52A3BFBB}"/>
    <dgm:cxn modelId="{CF47FBDE-0565-4329-8702-13B382A446D9}" srcId="{37C4CB96-A86D-4EB3-BB85-32BB80B98569}" destId="{ACAC0F12-A4FA-4D0E-954A-11241AD1A1F8}" srcOrd="3" destOrd="0" parTransId="{75EADE27-0528-4680-B8B1-F8787CF48AD7}" sibTransId="{750EB930-CD7E-4C5A-A4EE-FD7493976C7D}"/>
    <dgm:cxn modelId="{A2552FED-5785-104A-B895-93CE990FC350}" type="presOf" srcId="{9F005442-42BF-490C-B3C3-BED92D94745F}" destId="{A512901D-7961-3842-93BC-356490220C7E}" srcOrd="0" destOrd="0" presId="urn:microsoft.com/office/officeart/2008/layout/LinedList"/>
    <dgm:cxn modelId="{9DF937FD-CD26-0744-9B38-9B393D2BE2D5}" type="presOf" srcId="{A4617AC7-8899-4BA4-94A7-42FA54DCDDC6}" destId="{8712CADC-D3F8-F24F-8E55-340416D9F1DE}" srcOrd="0" destOrd="0" presId="urn:microsoft.com/office/officeart/2008/layout/LinedList"/>
    <dgm:cxn modelId="{C403A4FD-0CF4-9F4B-AB2F-BA619D99EE81}" type="presOf" srcId="{8E9F7AB4-76CC-4923-B142-B73700932CDA}" destId="{B057C869-6DD6-2F4D-B5E8-BE04832FD2E2}" srcOrd="0" destOrd="0" presId="urn:microsoft.com/office/officeart/2008/layout/LinedList"/>
    <dgm:cxn modelId="{B7C5E074-EFB4-B44A-AA19-8BD0C1BDCDF8}" type="presParOf" srcId="{81A7F8DD-7D8C-3C4C-AC00-A085A1137E79}" destId="{8296619A-4D32-C841-B0B0-AE7943950096}" srcOrd="0" destOrd="0" presId="urn:microsoft.com/office/officeart/2008/layout/LinedList"/>
    <dgm:cxn modelId="{D264D9DA-6A3E-E446-8A80-EF972477B9A0}" type="presParOf" srcId="{81A7F8DD-7D8C-3C4C-AC00-A085A1137E79}" destId="{2481D245-66DC-944D-A17B-C5A3C9C62B0E}" srcOrd="1" destOrd="0" presId="urn:microsoft.com/office/officeart/2008/layout/LinedList"/>
    <dgm:cxn modelId="{E5DBFD5D-A3E1-C74A-A679-6AB8F88307F1}" type="presParOf" srcId="{2481D245-66DC-944D-A17B-C5A3C9C62B0E}" destId="{409D9ECC-DA52-0E4C-9173-54D28A1DF8F2}" srcOrd="0" destOrd="0" presId="urn:microsoft.com/office/officeart/2008/layout/LinedList"/>
    <dgm:cxn modelId="{C953C159-7933-8D40-90E1-C512007D7E68}" type="presParOf" srcId="{2481D245-66DC-944D-A17B-C5A3C9C62B0E}" destId="{F095EE10-50C0-764C-94C8-09A34F5E141F}" srcOrd="1" destOrd="0" presId="urn:microsoft.com/office/officeart/2008/layout/LinedList"/>
    <dgm:cxn modelId="{2CCCD3A3-EBFD-AE45-841F-3A2D3B457E66}" type="presParOf" srcId="{81A7F8DD-7D8C-3C4C-AC00-A085A1137E79}" destId="{558BCCC2-0AAF-8D4E-9BBD-50D14C6FBE02}" srcOrd="2" destOrd="0" presId="urn:microsoft.com/office/officeart/2008/layout/LinedList"/>
    <dgm:cxn modelId="{801D2E7B-3BAE-A742-BA39-EDE959A3A821}" type="presParOf" srcId="{81A7F8DD-7D8C-3C4C-AC00-A085A1137E79}" destId="{51D49B38-A036-BF47-8B21-91361F4C3D2C}" srcOrd="3" destOrd="0" presId="urn:microsoft.com/office/officeart/2008/layout/LinedList"/>
    <dgm:cxn modelId="{EB740B5F-4473-6642-9FEA-26719F81726F}" type="presParOf" srcId="{51D49B38-A036-BF47-8B21-91361F4C3D2C}" destId="{8712CADC-D3F8-F24F-8E55-340416D9F1DE}" srcOrd="0" destOrd="0" presId="urn:microsoft.com/office/officeart/2008/layout/LinedList"/>
    <dgm:cxn modelId="{BC4A6B56-96CA-F64D-8592-7E73F5926D7A}" type="presParOf" srcId="{51D49B38-A036-BF47-8B21-91361F4C3D2C}" destId="{D9B823A2-EA7C-C348-A8B4-7087CB2CFAFD}" srcOrd="1" destOrd="0" presId="urn:microsoft.com/office/officeart/2008/layout/LinedList"/>
    <dgm:cxn modelId="{7A02B977-51F1-7E4B-A94B-3E928CBFC1BA}" type="presParOf" srcId="{81A7F8DD-7D8C-3C4C-AC00-A085A1137E79}" destId="{F6AB0D1B-BBCE-AA42-A363-99C977EECDB0}" srcOrd="4" destOrd="0" presId="urn:microsoft.com/office/officeart/2008/layout/LinedList"/>
    <dgm:cxn modelId="{142BEC40-DAEA-FE41-B74D-2AFCFAF801D6}" type="presParOf" srcId="{81A7F8DD-7D8C-3C4C-AC00-A085A1137E79}" destId="{8CA75269-95C4-AC42-ADE1-1B4AD2CDE511}" srcOrd="5" destOrd="0" presId="urn:microsoft.com/office/officeart/2008/layout/LinedList"/>
    <dgm:cxn modelId="{F6C74928-A29F-EF45-B47E-CB5B226B2B80}" type="presParOf" srcId="{8CA75269-95C4-AC42-ADE1-1B4AD2CDE511}" destId="{A512901D-7961-3842-93BC-356490220C7E}" srcOrd="0" destOrd="0" presId="urn:microsoft.com/office/officeart/2008/layout/LinedList"/>
    <dgm:cxn modelId="{02F5DAC3-CE96-B147-A350-A9BDED03AD17}" type="presParOf" srcId="{8CA75269-95C4-AC42-ADE1-1B4AD2CDE511}" destId="{D376C8E1-34BF-F744-BDB1-557501A03F79}" srcOrd="1" destOrd="0" presId="urn:microsoft.com/office/officeart/2008/layout/LinedList"/>
    <dgm:cxn modelId="{4B36DBAA-1D3A-4D4F-B04F-3FDC995BE410}" type="presParOf" srcId="{81A7F8DD-7D8C-3C4C-AC00-A085A1137E79}" destId="{E542942B-7011-0F4D-B3D5-A4C1DE634040}" srcOrd="6" destOrd="0" presId="urn:microsoft.com/office/officeart/2008/layout/LinedList"/>
    <dgm:cxn modelId="{1F0A7AC4-B2B4-734B-BD55-F35F184F2377}" type="presParOf" srcId="{81A7F8DD-7D8C-3C4C-AC00-A085A1137E79}" destId="{F64C1AC3-F66A-DC44-8595-07DD679021EF}" srcOrd="7" destOrd="0" presId="urn:microsoft.com/office/officeart/2008/layout/LinedList"/>
    <dgm:cxn modelId="{D5781504-D45F-5A4F-A606-5C4D80048463}" type="presParOf" srcId="{F64C1AC3-F66A-DC44-8595-07DD679021EF}" destId="{AC4A96D5-1AFF-3445-8A9E-55E06F2A0D5D}" srcOrd="0" destOrd="0" presId="urn:microsoft.com/office/officeart/2008/layout/LinedList"/>
    <dgm:cxn modelId="{EA07F2E2-29EF-334C-8BD3-9C7CB0E636CB}" type="presParOf" srcId="{F64C1AC3-F66A-DC44-8595-07DD679021EF}" destId="{125E6A0E-6DFD-814A-A41D-FF126BDD678E}" srcOrd="1" destOrd="0" presId="urn:microsoft.com/office/officeart/2008/layout/LinedList"/>
    <dgm:cxn modelId="{CD3D112D-CE45-8B45-91C1-392E70F84C7C}" type="presParOf" srcId="{81A7F8DD-7D8C-3C4C-AC00-A085A1137E79}" destId="{D1C95CF0-1F87-A840-BDC1-5EF8A190E2B7}" srcOrd="8" destOrd="0" presId="urn:microsoft.com/office/officeart/2008/layout/LinedList"/>
    <dgm:cxn modelId="{1CE307AC-03B2-3E4E-AA68-FA2A881C979F}" type="presParOf" srcId="{81A7F8DD-7D8C-3C4C-AC00-A085A1137E79}" destId="{FF82253B-D765-3046-9911-01E7BD2ABB3D}" srcOrd="9" destOrd="0" presId="urn:microsoft.com/office/officeart/2008/layout/LinedList"/>
    <dgm:cxn modelId="{FEFA1525-A580-1047-B7AB-87873C630074}" type="presParOf" srcId="{FF82253B-D765-3046-9911-01E7BD2ABB3D}" destId="{B057C869-6DD6-2F4D-B5E8-BE04832FD2E2}" srcOrd="0" destOrd="0" presId="urn:microsoft.com/office/officeart/2008/layout/LinedList"/>
    <dgm:cxn modelId="{0FAC3F82-D5AA-3544-A9D0-FCB0B9559EAD}" type="presParOf" srcId="{FF82253B-D765-3046-9911-01E7BD2ABB3D}" destId="{4ED4CCBA-DF7B-9A42-8BEA-1DF0B5D69E8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A43788-1168-4079-8161-ED79ECBF089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20E0929-43B4-43F5-A09B-C1E2551B36A2}">
      <dgm:prSet/>
      <dgm:spPr/>
      <dgm:t>
        <a:bodyPr/>
        <a:lstStyle/>
        <a:p>
          <a:pPr>
            <a:lnSpc>
              <a:spcPct val="100000"/>
            </a:lnSpc>
          </a:pPr>
          <a:r>
            <a:rPr lang="en-US"/>
            <a:t>5) </a:t>
          </a:r>
          <a:r>
            <a:rPr lang="en-GB"/>
            <a:t>Provides more previews of the upcoming cartoons and entertainment films to allow customers to provide feedback before the release of the product;</a:t>
          </a:r>
          <a:endParaRPr lang="en-US"/>
        </a:p>
      </dgm:t>
    </dgm:pt>
    <dgm:pt modelId="{928A19F7-DDE3-469D-B8BB-7AB904182C90}" type="parTrans" cxnId="{BCECC254-C2DA-4DE7-9F52-08A908AC86BB}">
      <dgm:prSet/>
      <dgm:spPr/>
      <dgm:t>
        <a:bodyPr/>
        <a:lstStyle/>
        <a:p>
          <a:endParaRPr lang="en-US"/>
        </a:p>
      </dgm:t>
    </dgm:pt>
    <dgm:pt modelId="{D73FDE01-E023-4E0D-AC02-85A99D1B8522}" type="sibTrans" cxnId="{BCECC254-C2DA-4DE7-9F52-08A908AC86BB}">
      <dgm:prSet/>
      <dgm:spPr/>
      <dgm:t>
        <a:bodyPr/>
        <a:lstStyle/>
        <a:p>
          <a:endParaRPr lang="en-US"/>
        </a:p>
      </dgm:t>
    </dgm:pt>
    <dgm:pt modelId="{61C2049C-B100-41C0-9744-5C315B641544}">
      <dgm:prSet/>
      <dgm:spPr/>
      <dgm:t>
        <a:bodyPr/>
        <a:lstStyle/>
        <a:p>
          <a:pPr>
            <a:lnSpc>
              <a:spcPct val="100000"/>
            </a:lnSpc>
          </a:pPr>
          <a:r>
            <a:rPr lang="en-US"/>
            <a:t>6) </a:t>
          </a:r>
          <a:r>
            <a:rPr lang="en-GB"/>
            <a:t>the company can gain more stability in terms of their marketing position by offering more categories of films and movies.</a:t>
          </a:r>
          <a:endParaRPr lang="en-US"/>
        </a:p>
      </dgm:t>
    </dgm:pt>
    <dgm:pt modelId="{A03017BB-5D32-4625-A15B-6E68CB81621C}" type="parTrans" cxnId="{466B4D61-C73E-4F5D-9061-891AF7BFC337}">
      <dgm:prSet/>
      <dgm:spPr/>
      <dgm:t>
        <a:bodyPr/>
        <a:lstStyle/>
        <a:p>
          <a:endParaRPr lang="en-US"/>
        </a:p>
      </dgm:t>
    </dgm:pt>
    <dgm:pt modelId="{B293EABB-779F-4674-B2A8-D66816553693}" type="sibTrans" cxnId="{466B4D61-C73E-4F5D-9061-891AF7BFC337}">
      <dgm:prSet/>
      <dgm:spPr/>
      <dgm:t>
        <a:bodyPr/>
        <a:lstStyle/>
        <a:p>
          <a:endParaRPr lang="en-US"/>
        </a:p>
      </dgm:t>
    </dgm:pt>
    <dgm:pt modelId="{7F9380F6-806C-449A-B997-94C39C1F2885}" type="pres">
      <dgm:prSet presAssocID="{93A43788-1168-4079-8161-ED79ECBF0893}" presName="root" presStyleCnt="0">
        <dgm:presLayoutVars>
          <dgm:dir/>
          <dgm:resizeHandles val="exact"/>
        </dgm:presLayoutVars>
      </dgm:prSet>
      <dgm:spPr/>
    </dgm:pt>
    <dgm:pt modelId="{454E8BF0-3D72-4207-AB3E-64C00EAF8973}" type="pres">
      <dgm:prSet presAssocID="{420E0929-43B4-43F5-A09B-C1E2551B36A2}" presName="compNode" presStyleCnt="0"/>
      <dgm:spPr/>
    </dgm:pt>
    <dgm:pt modelId="{0E19C084-5ADA-480E-B77B-96E7E2EF1A17}" type="pres">
      <dgm:prSet presAssocID="{420E0929-43B4-43F5-A09B-C1E2551B36A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lm reel"/>
        </a:ext>
      </dgm:extLst>
    </dgm:pt>
    <dgm:pt modelId="{50F51C92-35B1-4894-B4C6-A400BF4A4F97}" type="pres">
      <dgm:prSet presAssocID="{420E0929-43B4-43F5-A09B-C1E2551B36A2}" presName="spaceRect" presStyleCnt="0"/>
      <dgm:spPr/>
    </dgm:pt>
    <dgm:pt modelId="{5E8F700E-C049-44A2-BF33-5386508BE918}" type="pres">
      <dgm:prSet presAssocID="{420E0929-43B4-43F5-A09B-C1E2551B36A2}" presName="textRect" presStyleLbl="revTx" presStyleIdx="0" presStyleCnt="2">
        <dgm:presLayoutVars>
          <dgm:chMax val="1"/>
          <dgm:chPref val="1"/>
        </dgm:presLayoutVars>
      </dgm:prSet>
      <dgm:spPr/>
    </dgm:pt>
    <dgm:pt modelId="{F869F049-051A-4FE1-9B45-30698FEB17EB}" type="pres">
      <dgm:prSet presAssocID="{D73FDE01-E023-4E0D-AC02-85A99D1B8522}" presName="sibTrans" presStyleCnt="0"/>
      <dgm:spPr/>
    </dgm:pt>
    <dgm:pt modelId="{A3195202-3584-4E65-BA63-0C56D18C73F2}" type="pres">
      <dgm:prSet presAssocID="{61C2049C-B100-41C0-9744-5C315B641544}" presName="compNode" presStyleCnt="0"/>
      <dgm:spPr/>
    </dgm:pt>
    <dgm:pt modelId="{4F0D63C2-A1CD-4ECE-9AE1-5D29F0B8ED56}" type="pres">
      <dgm:prSet presAssocID="{61C2049C-B100-41C0-9744-5C315B641544}" presName="iconRect" presStyleLbl="node1" presStyleIdx="1" presStyleCnt="2" custLinFactNeighborX="-8819" custLinFactNeighborY="-245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Video camera"/>
        </a:ext>
      </dgm:extLst>
    </dgm:pt>
    <dgm:pt modelId="{C954FDAC-DED4-41DC-9446-F3FEDB25A72B}" type="pres">
      <dgm:prSet presAssocID="{61C2049C-B100-41C0-9744-5C315B641544}" presName="spaceRect" presStyleCnt="0"/>
      <dgm:spPr/>
    </dgm:pt>
    <dgm:pt modelId="{678D9B79-ACE0-4A09-93EE-00EDC857ABB8}" type="pres">
      <dgm:prSet presAssocID="{61C2049C-B100-41C0-9744-5C315B641544}" presName="textRect" presStyleLbl="revTx" presStyleIdx="1" presStyleCnt="2">
        <dgm:presLayoutVars>
          <dgm:chMax val="1"/>
          <dgm:chPref val="1"/>
        </dgm:presLayoutVars>
      </dgm:prSet>
      <dgm:spPr/>
    </dgm:pt>
  </dgm:ptLst>
  <dgm:cxnLst>
    <dgm:cxn modelId="{BCECC254-C2DA-4DE7-9F52-08A908AC86BB}" srcId="{93A43788-1168-4079-8161-ED79ECBF0893}" destId="{420E0929-43B4-43F5-A09B-C1E2551B36A2}" srcOrd="0" destOrd="0" parTransId="{928A19F7-DDE3-469D-B8BB-7AB904182C90}" sibTransId="{D73FDE01-E023-4E0D-AC02-85A99D1B8522}"/>
    <dgm:cxn modelId="{466B4D61-C73E-4F5D-9061-891AF7BFC337}" srcId="{93A43788-1168-4079-8161-ED79ECBF0893}" destId="{61C2049C-B100-41C0-9744-5C315B641544}" srcOrd="1" destOrd="0" parTransId="{A03017BB-5D32-4625-A15B-6E68CB81621C}" sibTransId="{B293EABB-779F-4674-B2A8-D66816553693}"/>
    <dgm:cxn modelId="{3E8B8082-5A94-4DD1-B123-84C1F446D0E3}" type="presOf" srcId="{420E0929-43B4-43F5-A09B-C1E2551B36A2}" destId="{5E8F700E-C049-44A2-BF33-5386508BE918}" srcOrd="0" destOrd="0" presId="urn:microsoft.com/office/officeart/2018/2/layout/IconLabelList"/>
    <dgm:cxn modelId="{544D3599-3081-49D8-BB27-D2C999F84669}" type="presOf" srcId="{61C2049C-B100-41C0-9744-5C315B641544}" destId="{678D9B79-ACE0-4A09-93EE-00EDC857ABB8}" srcOrd="0" destOrd="0" presId="urn:microsoft.com/office/officeart/2018/2/layout/IconLabelList"/>
    <dgm:cxn modelId="{3EB117E3-86EA-46C6-9F16-07DE878A6DE7}" type="presOf" srcId="{93A43788-1168-4079-8161-ED79ECBF0893}" destId="{7F9380F6-806C-449A-B997-94C39C1F2885}" srcOrd="0" destOrd="0" presId="urn:microsoft.com/office/officeart/2018/2/layout/IconLabelList"/>
    <dgm:cxn modelId="{F6EFA1F0-BCB7-4D75-B335-3954F20858F9}" type="presParOf" srcId="{7F9380F6-806C-449A-B997-94C39C1F2885}" destId="{454E8BF0-3D72-4207-AB3E-64C00EAF8973}" srcOrd="0" destOrd="0" presId="urn:microsoft.com/office/officeart/2018/2/layout/IconLabelList"/>
    <dgm:cxn modelId="{E5E111FB-6A63-4D62-9D64-D3CE0D2D0649}" type="presParOf" srcId="{454E8BF0-3D72-4207-AB3E-64C00EAF8973}" destId="{0E19C084-5ADA-480E-B77B-96E7E2EF1A17}" srcOrd="0" destOrd="0" presId="urn:microsoft.com/office/officeart/2018/2/layout/IconLabelList"/>
    <dgm:cxn modelId="{FB5DB64C-EEA1-4E15-8E3F-9F55431D9A6B}" type="presParOf" srcId="{454E8BF0-3D72-4207-AB3E-64C00EAF8973}" destId="{50F51C92-35B1-4894-B4C6-A400BF4A4F97}" srcOrd="1" destOrd="0" presId="urn:microsoft.com/office/officeart/2018/2/layout/IconLabelList"/>
    <dgm:cxn modelId="{2F8E96B6-A92A-4A50-9D0D-94032465A51A}" type="presParOf" srcId="{454E8BF0-3D72-4207-AB3E-64C00EAF8973}" destId="{5E8F700E-C049-44A2-BF33-5386508BE918}" srcOrd="2" destOrd="0" presId="urn:microsoft.com/office/officeart/2018/2/layout/IconLabelList"/>
    <dgm:cxn modelId="{9963A7E3-93CF-4857-A4DA-ADD9FD2CE20E}" type="presParOf" srcId="{7F9380F6-806C-449A-B997-94C39C1F2885}" destId="{F869F049-051A-4FE1-9B45-30698FEB17EB}" srcOrd="1" destOrd="0" presId="urn:microsoft.com/office/officeart/2018/2/layout/IconLabelList"/>
    <dgm:cxn modelId="{D6B0986E-8725-49A0-91AC-42670922FADE}" type="presParOf" srcId="{7F9380F6-806C-449A-B997-94C39C1F2885}" destId="{A3195202-3584-4E65-BA63-0C56D18C73F2}" srcOrd="2" destOrd="0" presId="urn:microsoft.com/office/officeart/2018/2/layout/IconLabelList"/>
    <dgm:cxn modelId="{1CA260F0-F69B-4297-A02A-3D9A0399E8C0}" type="presParOf" srcId="{A3195202-3584-4E65-BA63-0C56D18C73F2}" destId="{4F0D63C2-A1CD-4ECE-9AE1-5D29F0B8ED56}" srcOrd="0" destOrd="0" presId="urn:microsoft.com/office/officeart/2018/2/layout/IconLabelList"/>
    <dgm:cxn modelId="{9CD508AA-60A8-4D23-9C20-E25C7261D840}" type="presParOf" srcId="{A3195202-3584-4E65-BA63-0C56D18C73F2}" destId="{C954FDAC-DED4-41DC-9446-F3FEDB25A72B}" srcOrd="1" destOrd="0" presId="urn:microsoft.com/office/officeart/2018/2/layout/IconLabelList"/>
    <dgm:cxn modelId="{079913DE-DDBC-4FDC-9168-BA9437FA3A70}" type="presParOf" srcId="{A3195202-3584-4E65-BA63-0C56D18C73F2}" destId="{678D9B79-ACE0-4A09-93EE-00EDC857ABB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A428C7-C51F-4BAD-B7D3-8CAE2E028696}"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24183A62-C5D2-42E8-979B-45832BF3B08A}">
      <dgm:prSet/>
      <dgm:spPr/>
      <dgm:t>
        <a:bodyPr/>
        <a:lstStyle/>
        <a:p>
          <a:r>
            <a:rPr lang="en-GB" dirty="0"/>
            <a:t>With a 98-year history of success, Walt Disney Company is one of the world's most famous companies.</a:t>
          </a:r>
          <a:endParaRPr lang="en-US" dirty="0"/>
        </a:p>
      </dgm:t>
    </dgm:pt>
    <dgm:pt modelId="{0F36983F-BC47-4756-B08B-067AE6013F7C}" type="parTrans" cxnId="{730F6239-FECC-4C07-8EA9-EDB1E9E85965}">
      <dgm:prSet/>
      <dgm:spPr/>
      <dgm:t>
        <a:bodyPr/>
        <a:lstStyle/>
        <a:p>
          <a:endParaRPr lang="en-US"/>
        </a:p>
      </dgm:t>
    </dgm:pt>
    <dgm:pt modelId="{92A3445E-000F-4DB1-AAE9-0741F16C1628}" type="sibTrans" cxnId="{730F6239-FECC-4C07-8EA9-EDB1E9E85965}">
      <dgm:prSet/>
      <dgm:spPr/>
      <dgm:t>
        <a:bodyPr/>
        <a:lstStyle/>
        <a:p>
          <a:endParaRPr lang="en-US"/>
        </a:p>
      </dgm:t>
    </dgm:pt>
    <dgm:pt modelId="{2735870B-F30B-4A79-B7A2-6369C01D3B80}">
      <dgm:prSet/>
      <dgm:spPr/>
      <dgm:t>
        <a:bodyPr/>
        <a:lstStyle/>
        <a:p>
          <a:r>
            <a:rPr lang="en-GB" dirty="0"/>
            <a:t>Walt Disney's vision, coupled with Michael’s Eisner’s strategic management, contributed to the success of the company. Michael Eisner is known for his amazing skills in management. His expertise has proven to be an asset to many companies.</a:t>
          </a:r>
          <a:endParaRPr lang="en-US" dirty="0"/>
        </a:p>
      </dgm:t>
    </dgm:pt>
    <dgm:pt modelId="{7A3936D0-821B-46EB-8737-8BAE0A2D50DC}" type="parTrans" cxnId="{9292EB0F-EFD2-4C61-8F08-C142C00CD289}">
      <dgm:prSet/>
      <dgm:spPr/>
      <dgm:t>
        <a:bodyPr/>
        <a:lstStyle/>
        <a:p>
          <a:endParaRPr lang="en-US"/>
        </a:p>
      </dgm:t>
    </dgm:pt>
    <dgm:pt modelId="{7AC024B3-AE01-4BAD-8D01-043A60AF112D}" type="sibTrans" cxnId="{9292EB0F-EFD2-4C61-8F08-C142C00CD289}">
      <dgm:prSet/>
      <dgm:spPr/>
      <dgm:t>
        <a:bodyPr/>
        <a:lstStyle/>
        <a:p>
          <a:endParaRPr lang="en-US"/>
        </a:p>
      </dgm:t>
    </dgm:pt>
    <dgm:pt modelId="{D53C8549-0E25-4BAA-A50A-ECB96B4E913D}">
      <dgm:prSet/>
      <dgm:spPr/>
      <dgm:t>
        <a:bodyPr/>
        <a:lstStyle/>
        <a:p>
          <a:r>
            <a:rPr lang="en-GB" dirty="0"/>
            <a:t>This resulted in it truly becoming "The Entertainment King.”</a:t>
          </a:r>
          <a:endParaRPr lang="en-US" dirty="0"/>
        </a:p>
      </dgm:t>
    </dgm:pt>
    <dgm:pt modelId="{39275465-D56D-4FFB-99AD-656CAA7BCD02}" type="parTrans" cxnId="{DC5729B9-6668-4249-91F8-0217B141AFFF}">
      <dgm:prSet/>
      <dgm:spPr/>
      <dgm:t>
        <a:bodyPr/>
        <a:lstStyle/>
        <a:p>
          <a:endParaRPr lang="en-US"/>
        </a:p>
      </dgm:t>
    </dgm:pt>
    <dgm:pt modelId="{344DBF0F-6076-4D4D-8987-6F2E27833AE6}" type="sibTrans" cxnId="{DC5729B9-6668-4249-91F8-0217B141AFFF}">
      <dgm:prSet/>
      <dgm:spPr/>
      <dgm:t>
        <a:bodyPr/>
        <a:lstStyle/>
        <a:p>
          <a:endParaRPr lang="en-US"/>
        </a:p>
      </dgm:t>
    </dgm:pt>
    <dgm:pt modelId="{98E3A35C-05D7-4F07-835A-5226281425DE}">
      <dgm:prSet/>
      <dgm:spPr/>
      <dgm:t>
        <a:bodyPr/>
        <a:lstStyle/>
        <a:p>
          <a:r>
            <a:rPr lang="en-GB" dirty="0"/>
            <a:t>The company's enormous diversification may be its downfall, as it may simply become a target for competitors. It became larger than what can be managed. Despite this, it has remained powerful and the trend is likely to continue as a strong multinational company in today’s time.</a:t>
          </a:r>
          <a:endParaRPr lang="en-US" dirty="0"/>
        </a:p>
      </dgm:t>
    </dgm:pt>
    <dgm:pt modelId="{A3F7848B-3D97-43DF-864A-5E4DF978403C}" type="parTrans" cxnId="{302209CF-B13E-4330-985D-0684BDA68586}">
      <dgm:prSet/>
      <dgm:spPr/>
      <dgm:t>
        <a:bodyPr/>
        <a:lstStyle/>
        <a:p>
          <a:endParaRPr lang="en-US"/>
        </a:p>
      </dgm:t>
    </dgm:pt>
    <dgm:pt modelId="{C87A82AC-3CCF-4C42-B2D2-E762A145DBD0}" type="sibTrans" cxnId="{302209CF-B13E-4330-985D-0684BDA68586}">
      <dgm:prSet/>
      <dgm:spPr/>
      <dgm:t>
        <a:bodyPr/>
        <a:lstStyle/>
        <a:p>
          <a:endParaRPr lang="en-US"/>
        </a:p>
      </dgm:t>
    </dgm:pt>
    <dgm:pt modelId="{FD0472AD-464E-8C4C-AC19-A223108FD981}">
      <dgm:prSet/>
      <dgm:spPr/>
      <dgm:t>
        <a:bodyPr/>
        <a:lstStyle/>
        <a:p>
          <a:endParaRPr lang="en-GB" dirty="0"/>
        </a:p>
      </dgm:t>
    </dgm:pt>
    <dgm:pt modelId="{03234A80-933F-A84A-9A13-5B156A2A4E52}" type="parTrans" cxnId="{9D5F4B72-B383-F349-A297-1414424C4EBD}">
      <dgm:prSet/>
      <dgm:spPr/>
      <dgm:t>
        <a:bodyPr/>
        <a:lstStyle/>
        <a:p>
          <a:endParaRPr lang="en-GB"/>
        </a:p>
      </dgm:t>
    </dgm:pt>
    <dgm:pt modelId="{55B8CD99-3FDD-2B4F-BB5D-3A12D65F567F}" type="sibTrans" cxnId="{9D5F4B72-B383-F349-A297-1414424C4EBD}">
      <dgm:prSet/>
      <dgm:spPr/>
      <dgm:t>
        <a:bodyPr/>
        <a:lstStyle/>
        <a:p>
          <a:endParaRPr lang="en-GB"/>
        </a:p>
      </dgm:t>
    </dgm:pt>
    <dgm:pt modelId="{CE322A40-3508-F244-A407-614408E6709A}" type="pres">
      <dgm:prSet presAssocID="{85A428C7-C51F-4BAD-B7D3-8CAE2E028696}" presName="vert0" presStyleCnt="0">
        <dgm:presLayoutVars>
          <dgm:dir/>
          <dgm:animOne val="branch"/>
          <dgm:animLvl val="lvl"/>
        </dgm:presLayoutVars>
      </dgm:prSet>
      <dgm:spPr/>
    </dgm:pt>
    <dgm:pt modelId="{D662BC8D-B5EB-994B-A475-90B61D3F627D}" type="pres">
      <dgm:prSet presAssocID="{24183A62-C5D2-42E8-979B-45832BF3B08A}" presName="thickLine" presStyleLbl="alignNode1" presStyleIdx="0" presStyleCnt="5"/>
      <dgm:spPr/>
    </dgm:pt>
    <dgm:pt modelId="{8DCEA033-65A9-3846-B679-D5BF5C4319AB}" type="pres">
      <dgm:prSet presAssocID="{24183A62-C5D2-42E8-979B-45832BF3B08A}" presName="horz1" presStyleCnt="0"/>
      <dgm:spPr/>
    </dgm:pt>
    <dgm:pt modelId="{3F555F08-62CC-E845-B61C-7CCB0ADA3792}" type="pres">
      <dgm:prSet presAssocID="{24183A62-C5D2-42E8-979B-45832BF3B08A}" presName="tx1" presStyleLbl="revTx" presStyleIdx="0" presStyleCnt="5"/>
      <dgm:spPr/>
    </dgm:pt>
    <dgm:pt modelId="{DBEC6163-D431-F94E-8E3A-3F8719E69A67}" type="pres">
      <dgm:prSet presAssocID="{24183A62-C5D2-42E8-979B-45832BF3B08A}" presName="vert1" presStyleCnt="0"/>
      <dgm:spPr/>
    </dgm:pt>
    <dgm:pt modelId="{E2B48486-0248-D44C-AC78-E36C0A107163}" type="pres">
      <dgm:prSet presAssocID="{2735870B-F30B-4A79-B7A2-6369C01D3B80}" presName="thickLine" presStyleLbl="alignNode1" presStyleIdx="1" presStyleCnt="5"/>
      <dgm:spPr/>
    </dgm:pt>
    <dgm:pt modelId="{D3878595-084C-634D-8935-E0C47C8F5B8D}" type="pres">
      <dgm:prSet presAssocID="{2735870B-F30B-4A79-B7A2-6369C01D3B80}" presName="horz1" presStyleCnt="0"/>
      <dgm:spPr/>
    </dgm:pt>
    <dgm:pt modelId="{135F3A67-C4AC-9046-B030-A2FADC0F51D3}" type="pres">
      <dgm:prSet presAssocID="{2735870B-F30B-4A79-B7A2-6369C01D3B80}" presName="tx1" presStyleLbl="revTx" presStyleIdx="1" presStyleCnt="5"/>
      <dgm:spPr/>
    </dgm:pt>
    <dgm:pt modelId="{7192B2D9-B66D-9647-B4B7-B94E7848D636}" type="pres">
      <dgm:prSet presAssocID="{2735870B-F30B-4A79-B7A2-6369C01D3B80}" presName="vert1" presStyleCnt="0"/>
      <dgm:spPr/>
    </dgm:pt>
    <dgm:pt modelId="{8A9E2A9E-1564-474F-B4F7-6D5B12D8023E}" type="pres">
      <dgm:prSet presAssocID="{D53C8549-0E25-4BAA-A50A-ECB96B4E913D}" presName="thickLine" presStyleLbl="alignNode1" presStyleIdx="2" presStyleCnt="5"/>
      <dgm:spPr/>
    </dgm:pt>
    <dgm:pt modelId="{162B4698-1D37-4E4D-AFE8-2E82A4D6D6F9}" type="pres">
      <dgm:prSet presAssocID="{D53C8549-0E25-4BAA-A50A-ECB96B4E913D}" presName="horz1" presStyleCnt="0"/>
      <dgm:spPr/>
    </dgm:pt>
    <dgm:pt modelId="{673D76AB-0068-4C42-B669-352B040304BA}" type="pres">
      <dgm:prSet presAssocID="{D53C8549-0E25-4BAA-A50A-ECB96B4E913D}" presName="tx1" presStyleLbl="revTx" presStyleIdx="2" presStyleCnt="5"/>
      <dgm:spPr/>
    </dgm:pt>
    <dgm:pt modelId="{329AD30A-D46C-2740-A81A-35327DBB9A55}" type="pres">
      <dgm:prSet presAssocID="{D53C8549-0E25-4BAA-A50A-ECB96B4E913D}" presName="vert1" presStyleCnt="0"/>
      <dgm:spPr/>
    </dgm:pt>
    <dgm:pt modelId="{3A1C26AA-FE14-674E-BEF0-4345CD071023}" type="pres">
      <dgm:prSet presAssocID="{98E3A35C-05D7-4F07-835A-5226281425DE}" presName="thickLine" presStyleLbl="alignNode1" presStyleIdx="3" presStyleCnt="5" custLinFactNeighborY="-1702"/>
      <dgm:spPr/>
    </dgm:pt>
    <dgm:pt modelId="{1BC65B20-4DDD-B642-BE82-3FB1DD1407CD}" type="pres">
      <dgm:prSet presAssocID="{98E3A35C-05D7-4F07-835A-5226281425DE}" presName="horz1" presStyleCnt="0"/>
      <dgm:spPr/>
    </dgm:pt>
    <dgm:pt modelId="{F0C5233D-723E-F643-8F04-80EB30D60733}" type="pres">
      <dgm:prSet presAssocID="{98E3A35C-05D7-4F07-835A-5226281425DE}" presName="tx1" presStyleLbl="revTx" presStyleIdx="3" presStyleCnt="5"/>
      <dgm:spPr/>
    </dgm:pt>
    <dgm:pt modelId="{4D307FF5-2A07-FF47-98B2-EF8E8CA02034}" type="pres">
      <dgm:prSet presAssocID="{98E3A35C-05D7-4F07-835A-5226281425DE}" presName="vert1" presStyleCnt="0"/>
      <dgm:spPr/>
    </dgm:pt>
    <dgm:pt modelId="{A80DEF6E-0726-044B-8F05-99EF7BF96460}" type="pres">
      <dgm:prSet presAssocID="{FD0472AD-464E-8C4C-AC19-A223108FD981}" presName="thickLine" presStyleLbl="alignNode1" presStyleIdx="4" presStyleCnt="5"/>
      <dgm:spPr/>
    </dgm:pt>
    <dgm:pt modelId="{D2C7C3CC-A84D-314E-B2BB-E7615D34910D}" type="pres">
      <dgm:prSet presAssocID="{FD0472AD-464E-8C4C-AC19-A223108FD981}" presName="horz1" presStyleCnt="0"/>
      <dgm:spPr/>
    </dgm:pt>
    <dgm:pt modelId="{7EEE933A-7673-DA44-8C3F-B918E26ABA0D}" type="pres">
      <dgm:prSet presAssocID="{FD0472AD-464E-8C4C-AC19-A223108FD981}" presName="tx1" presStyleLbl="revTx" presStyleIdx="4" presStyleCnt="5"/>
      <dgm:spPr/>
    </dgm:pt>
    <dgm:pt modelId="{253A6949-20BC-864E-8F73-87112639E521}" type="pres">
      <dgm:prSet presAssocID="{FD0472AD-464E-8C4C-AC19-A223108FD981}" presName="vert1" presStyleCnt="0"/>
      <dgm:spPr/>
    </dgm:pt>
  </dgm:ptLst>
  <dgm:cxnLst>
    <dgm:cxn modelId="{9292EB0F-EFD2-4C61-8F08-C142C00CD289}" srcId="{85A428C7-C51F-4BAD-B7D3-8CAE2E028696}" destId="{2735870B-F30B-4A79-B7A2-6369C01D3B80}" srcOrd="1" destOrd="0" parTransId="{7A3936D0-821B-46EB-8737-8BAE0A2D50DC}" sibTransId="{7AC024B3-AE01-4BAD-8D01-043A60AF112D}"/>
    <dgm:cxn modelId="{137C661D-6FB3-044B-A727-D4F06B9C754A}" type="presOf" srcId="{24183A62-C5D2-42E8-979B-45832BF3B08A}" destId="{3F555F08-62CC-E845-B61C-7CCB0ADA3792}" srcOrd="0" destOrd="0" presId="urn:microsoft.com/office/officeart/2008/layout/LinedList"/>
    <dgm:cxn modelId="{406B1F2B-251B-064C-A499-2611B141EC34}" type="presOf" srcId="{D53C8549-0E25-4BAA-A50A-ECB96B4E913D}" destId="{673D76AB-0068-4C42-B669-352B040304BA}" srcOrd="0" destOrd="0" presId="urn:microsoft.com/office/officeart/2008/layout/LinedList"/>
    <dgm:cxn modelId="{730F6239-FECC-4C07-8EA9-EDB1E9E85965}" srcId="{85A428C7-C51F-4BAD-B7D3-8CAE2E028696}" destId="{24183A62-C5D2-42E8-979B-45832BF3B08A}" srcOrd="0" destOrd="0" parTransId="{0F36983F-BC47-4756-B08B-067AE6013F7C}" sibTransId="{92A3445E-000F-4DB1-AAE9-0741F16C1628}"/>
    <dgm:cxn modelId="{4A76F94E-B942-304A-B35F-45A7BE1FA742}" type="presOf" srcId="{85A428C7-C51F-4BAD-B7D3-8CAE2E028696}" destId="{CE322A40-3508-F244-A407-614408E6709A}" srcOrd="0" destOrd="0" presId="urn:microsoft.com/office/officeart/2008/layout/LinedList"/>
    <dgm:cxn modelId="{6E3A1270-4512-4B42-BF9F-7ECC0FB20605}" type="presOf" srcId="{2735870B-F30B-4A79-B7A2-6369C01D3B80}" destId="{135F3A67-C4AC-9046-B030-A2FADC0F51D3}" srcOrd="0" destOrd="0" presId="urn:microsoft.com/office/officeart/2008/layout/LinedList"/>
    <dgm:cxn modelId="{9D5F4B72-B383-F349-A297-1414424C4EBD}" srcId="{85A428C7-C51F-4BAD-B7D3-8CAE2E028696}" destId="{FD0472AD-464E-8C4C-AC19-A223108FD981}" srcOrd="4" destOrd="0" parTransId="{03234A80-933F-A84A-9A13-5B156A2A4E52}" sibTransId="{55B8CD99-3FDD-2B4F-BB5D-3A12D65F567F}"/>
    <dgm:cxn modelId="{DC5729B9-6668-4249-91F8-0217B141AFFF}" srcId="{85A428C7-C51F-4BAD-B7D3-8CAE2E028696}" destId="{D53C8549-0E25-4BAA-A50A-ECB96B4E913D}" srcOrd="2" destOrd="0" parTransId="{39275465-D56D-4FFB-99AD-656CAA7BCD02}" sibTransId="{344DBF0F-6076-4D4D-8987-6F2E27833AE6}"/>
    <dgm:cxn modelId="{AC1AD4C3-D8DB-2C47-87F0-F8F6AD95AAF2}" type="presOf" srcId="{98E3A35C-05D7-4F07-835A-5226281425DE}" destId="{F0C5233D-723E-F643-8F04-80EB30D60733}" srcOrd="0" destOrd="0" presId="urn:microsoft.com/office/officeart/2008/layout/LinedList"/>
    <dgm:cxn modelId="{302209CF-B13E-4330-985D-0684BDA68586}" srcId="{85A428C7-C51F-4BAD-B7D3-8CAE2E028696}" destId="{98E3A35C-05D7-4F07-835A-5226281425DE}" srcOrd="3" destOrd="0" parTransId="{A3F7848B-3D97-43DF-864A-5E4DF978403C}" sibTransId="{C87A82AC-3CCF-4C42-B2D2-E762A145DBD0}"/>
    <dgm:cxn modelId="{1A9AFEDD-AAF1-1E49-957D-6247BB5CACCD}" type="presOf" srcId="{FD0472AD-464E-8C4C-AC19-A223108FD981}" destId="{7EEE933A-7673-DA44-8C3F-B918E26ABA0D}" srcOrd="0" destOrd="0" presId="urn:microsoft.com/office/officeart/2008/layout/LinedList"/>
    <dgm:cxn modelId="{D0B01222-836E-C74B-AAD1-E02586EE0496}" type="presParOf" srcId="{CE322A40-3508-F244-A407-614408E6709A}" destId="{D662BC8D-B5EB-994B-A475-90B61D3F627D}" srcOrd="0" destOrd="0" presId="urn:microsoft.com/office/officeart/2008/layout/LinedList"/>
    <dgm:cxn modelId="{B4D034FE-5252-D94E-9EA5-9CD7060F8440}" type="presParOf" srcId="{CE322A40-3508-F244-A407-614408E6709A}" destId="{8DCEA033-65A9-3846-B679-D5BF5C4319AB}" srcOrd="1" destOrd="0" presId="urn:microsoft.com/office/officeart/2008/layout/LinedList"/>
    <dgm:cxn modelId="{1DC807AE-8CB8-D64D-83B4-D4F53A383923}" type="presParOf" srcId="{8DCEA033-65A9-3846-B679-D5BF5C4319AB}" destId="{3F555F08-62CC-E845-B61C-7CCB0ADA3792}" srcOrd="0" destOrd="0" presId="urn:microsoft.com/office/officeart/2008/layout/LinedList"/>
    <dgm:cxn modelId="{4BD54367-535D-894E-BB95-14EDCE0AE8A7}" type="presParOf" srcId="{8DCEA033-65A9-3846-B679-D5BF5C4319AB}" destId="{DBEC6163-D431-F94E-8E3A-3F8719E69A67}" srcOrd="1" destOrd="0" presId="urn:microsoft.com/office/officeart/2008/layout/LinedList"/>
    <dgm:cxn modelId="{F0D67EA1-35C3-6B43-B1AF-746751912791}" type="presParOf" srcId="{CE322A40-3508-F244-A407-614408E6709A}" destId="{E2B48486-0248-D44C-AC78-E36C0A107163}" srcOrd="2" destOrd="0" presId="urn:microsoft.com/office/officeart/2008/layout/LinedList"/>
    <dgm:cxn modelId="{BCCA6AA5-D917-454C-B51C-FE0BBC5626AF}" type="presParOf" srcId="{CE322A40-3508-F244-A407-614408E6709A}" destId="{D3878595-084C-634D-8935-E0C47C8F5B8D}" srcOrd="3" destOrd="0" presId="urn:microsoft.com/office/officeart/2008/layout/LinedList"/>
    <dgm:cxn modelId="{18535C6D-D284-DA46-A600-37EF90DC736D}" type="presParOf" srcId="{D3878595-084C-634D-8935-E0C47C8F5B8D}" destId="{135F3A67-C4AC-9046-B030-A2FADC0F51D3}" srcOrd="0" destOrd="0" presId="urn:microsoft.com/office/officeart/2008/layout/LinedList"/>
    <dgm:cxn modelId="{323DEF23-483D-C142-B5E5-667A442E9113}" type="presParOf" srcId="{D3878595-084C-634D-8935-E0C47C8F5B8D}" destId="{7192B2D9-B66D-9647-B4B7-B94E7848D636}" srcOrd="1" destOrd="0" presId="urn:microsoft.com/office/officeart/2008/layout/LinedList"/>
    <dgm:cxn modelId="{3CEE183E-9AB8-4A4F-80DB-C2854F62090A}" type="presParOf" srcId="{CE322A40-3508-F244-A407-614408E6709A}" destId="{8A9E2A9E-1564-474F-B4F7-6D5B12D8023E}" srcOrd="4" destOrd="0" presId="urn:microsoft.com/office/officeart/2008/layout/LinedList"/>
    <dgm:cxn modelId="{72AC66FC-7DA5-3240-B358-58C9876C7E68}" type="presParOf" srcId="{CE322A40-3508-F244-A407-614408E6709A}" destId="{162B4698-1D37-4E4D-AFE8-2E82A4D6D6F9}" srcOrd="5" destOrd="0" presId="urn:microsoft.com/office/officeart/2008/layout/LinedList"/>
    <dgm:cxn modelId="{21DA88C7-E10C-B24D-A47E-9FDEA5A2A1B9}" type="presParOf" srcId="{162B4698-1D37-4E4D-AFE8-2E82A4D6D6F9}" destId="{673D76AB-0068-4C42-B669-352B040304BA}" srcOrd="0" destOrd="0" presId="urn:microsoft.com/office/officeart/2008/layout/LinedList"/>
    <dgm:cxn modelId="{87A82216-E8B3-694A-B8FF-62204A860717}" type="presParOf" srcId="{162B4698-1D37-4E4D-AFE8-2E82A4D6D6F9}" destId="{329AD30A-D46C-2740-A81A-35327DBB9A55}" srcOrd="1" destOrd="0" presId="urn:microsoft.com/office/officeart/2008/layout/LinedList"/>
    <dgm:cxn modelId="{E860AC73-67AB-C940-9A79-ED916216432C}" type="presParOf" srcId="{CE322A40-3508-F244-A407-614408E6709A}" destId="{3A1C26AA-FE14-674E-BEF0-4345CD071023}" srcOrd="6" destOrd="0" presId="urn:microsoft.com/office/officeart/2008/layout/LinedList"/>
    <dgm:cxn modelId="{AB304888-14DE-0E45-8A54-857A09B393E3}" type="presParOf" srcId="{CE322A40-3508-F244-A407-614408E6709A}" destId="{1BC65B20-4DDD-B642-BE82-3FB1DD1407CD}" srcOrd="7" destOrd="0" presId="urn:microsoft.com/office/officeart/2008/layout/LinedList"/>
    <dgm:cxn modelId="{AC9F2624-ECB7-1245-AC29-6F07F1E11B36}" type="presParOf" srcId="{1BC65B20-4DDD-B642-BE82-3FB1DD1407CD}" destId="{F0C5233D-723E-F643-8F04-80EB30D60733}" srcOrd="0" destOrd="0" presId="urn:microsoft.com/office/officeart/2008/layout/LinedList"/>
    <dgm:cxn modelId="{0B5818D7-F727-EB4F-88BC-916B9F64EDD3}" type="presParOf" srcId="{1BC65B20-4DDD-B642-BE82-3FB1DD1407CD}" destId="{4D307FF5-2A07-FF47-98B2-EF8E8CA02034}" srcOrd="1" destOrd="0" presId="urn:microsoft.com/office/officeart/2008/layout/LinedList"/>
    <dgm:cxn modelId="{1EACB646-D784-9F41-9CB1-778F3566DBFE}" type="presParOf" srcId="{CE322A40-3508-F244-A407-614408E6709A}" destId="{A80DEF6E-0726-044B-8F05-99EF7BF96460}" srcOrd="8" destOrd="0" presId="urn:microsoft.com/office/officeart/2008/layout/LinedList"/>
    <dgm:cxn modelId="{6464197C-2AB9-7A45-A2E0-78FA2714E41F}" type="presParOf" srcId="{CE322A40-3508-F244-A407-614408E6709A}" destId="{D2C7C3CC-A84D-314E-B2BB-E7615D34910D}" srcOrd="9" destOrd="0" presId="urn:microsoft.com/office/officeart/2008/layout/LinedList"/>
    <dgm:cxn modelId="{8C21286D-A8BD-C940-AE51-464F9B7051F0}" type="presParOf" srcId="{D2C7C3CC-A84D-314E-B2BB-E7615D34910D}" destId="{7EEE933A-7673-DA44-8C3F-B918E26ABA0D}" srcOrd="0" destOrd="0" presId="urn:microsoft.com/office/officeart/2008/layout/LinedList"/>
    <dgm:cxn modelId="{3FC34A55-17E1-C247-9A13-58E4898A24CD}" type="presParOf" srcId="{D2C7C3CC-A84D-314E-B2BB-E7615D34910D}" destId="{253A6949-20BC-864E-8F73-87112639E52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6619A-4D32-C841-B0B0-AE7943950096}">
      <dsp:nvSpPr>
        <dsp:cNvPr id="0" name=""/>
        <dsp:cNvSpPr/>
      </dsp:nvSpPr>
      <dsp:spPr>
        <a:xfrm>
          <a:off x="0" y="417"/>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09D9ECC-DA52-0E4C-9173-54D28A1DF8F2}">
      <dsp:nvSpPr>
        <dsp:cNvPr id="0" name=""/>
        <dsp:cNvSpPr/>
      </dsp:nvSpPr>
      <dsp:spPr>
        <a:xfrm>
          <a:off x="0" y="417"/>
          <a:ext cx="9625383" cy="684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future opportunities for Walt Disney are huge but there are a few points that needs to be outlined in the future development of Disney which are:</a:t>
          </a:r>
        </a:p>
      </dsp:txBody>
      <dsp:txXfrm>
        <a:off x="0" y="417"/>
        <a:ext cx="9625383" cy="684369"/>
      </dsp:txXfrm>
    </dsp:sp>
    <dsp:sp modelId="{558BCCC2-0AAF-8D4E-9BBD-50D14C6FBE02}">
      <dsp:nvSpPr>
        <dsp:cNvPr id="0" name=""/>
        <dsp:cNvSpPr/>
      </dsp:nvSpPr>
      <dsp:spPr>
        <a:xfrm>
          <a:off x="0" y="684787"/>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712CADC-D3F8-F24F-8E55-340416D9F1DE}">
      <dsp:nvSpPr>
        <dsp:cNvPr id="0" name=""/>
        <dsp:cNvSpPr/>
      </dsp:nvSpPr>
      <dsp:spPr>
        <a:xfrm>
          <a:off x="0" y="684787"/>
          <a:ext cx="9625383" cy="684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a:t>
          </a:r>
          <a:endParaRPr lang="en-US" sz="1900" kern="1200"/>
        </a:p>
      </dsp:txBody>
      <dsp:txXfrm>
        <a:off x="0" y="684787"/>
        <a:ext cx="9625383" cy="684369"/>
      </dsp:txXfrm>
    </dsp:sp>
    <dsp:sp modelId="{F6AB0D1B-BBCE-AA42-A363-99C977EECDB0}">
      <dsp:nvSpPr>
        <dsp:cNvPr id="0" name=""/>
        <dsp:cNvSpPr/>
      </dsp:nvSpPr>
      <dsp:spPr>
        <a:xfrm>
          <a:off x="0" y="1369156"/>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512901D-7961-3842-93BC-356490220C7E}">
      <dsp:nvSpPr>
        <dsp:cNvPr id="0" name=""/>
        <dsp:cNvSpPr/>
      </dsp:nvSpPr>
      <dsp:spPr>
        <a:xfrm>
          <a:off x="0" y="1369156"/>
          <a:ext cx="9625383" cy="684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2) increasing resort revenues; </a:t>
          </a:r>
          <a:endParaRPr lang="en-US" sz="1900" kern="1200"/>
        </a:p>
      </dsp:txBody>
      <dsp:txXfrm>
        <a:off x="0" y="1369156"/>
        <a:ext cx="9625383" cy="684369"/>
      </dsp:txXfrm>
    </dsp:sp>
    <dsp:sp modelId="{E542942B-7011-0F4D-B3D5-A4C1DE634040}">
      <dsp:nvSpPr>
        <dsp:cNvPr id="0" name=""/>
        <dsp:cNvSpPr/>
      </dsp:nvSpPr>
      <dsp:spPr>
        <a:xfrm>
          <a:off x="0" y="2053526"/>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C4A96D5-1AFF-3445-8A9E-55E06F2A0D5D}">
      <dsp:nvSpPr>
        <dsp:cNvPr id="0" name=""/>
        <dsp:cNvSpPr/>
      </dsp:nvSpPr>
      <dsp:spPr>
        <a:xfrm>
          <a:off x="0" y="2053526"/>
          <a:ext cx="9625383" cy="684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3) reducing subscription fees and keep the quality to bring back customers for ESPN;</a:t>
          </a:r>
          <a:endParaRPr lang="en-US" sz="1900" kern="1200" dirty="0"/>
        </a:p>
      </dsp:txBody>
      <dsp:txXfrm>
        <a:off x="0" y="2053526"/>
        <a:ext cx="9625383" cy="684369"/>
      </dsp:txXfrm>
    </dsp:sp>
    <dsp:sp modelId="{D1C95CF0-1F87-A840-BDC1-5EF8A190E2B7}">
      <dsp:nvSpPr>
        <dsp:cNvPr id="0" name=""/>
        <dsp:cNvSpPr/>
      </dsp:nvSpPr>
      <dsp:spPr>
        <a:xfrm>
          <a:off x="0" y="2712142"/>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B057C869-6DD6-2F4D-B5E8-BE04832FD2E2}">
      <dsp:nvSpPr>
        <dsp:cNvPr id="0" name=""/>
        <dsp:cNvSpPr/>
      </dsp:nvSpPr>
      <dsp:spPr>
        <a:xfrm>
          <a:off x="0" y="2737895"/>
          <a:ext cx="9625383" cy="684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endParaRPr lang="en-US" sz="1900" kern="1200"/>
        </a:p>
      </dsp:txBody>
      <dsp:txXfrm>
        <a:off x="0" y="2737895"/>
        <a:ext cx="9625383" cy="6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9C084-5ADA-480E-B77B-96E7E2EF1A17}">
      <dsp:nvSpPr>
        <dsp:cNvPr id="0" name=""/>
        <dsp:cNvSpPr/>
      </dsp:nvSpPr>
      <dsp:spPr>
        <a:xfrm>
          <a:off x="1256048" y="90910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8F700E-C049-44A2-BF33-5386508BE918}">
      <dsp:nvSpPr>
        <dsp:cNvPr id="0" name=""/>
        <dsp:cNvSpPr/>
      </dsp:nvSpPr>
      <dsp:spPr>
        <a:xfrm>
          <a:off x="68048" y="332350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5) </a:t>
          </a:r>
          <a:r>
            <a:rPr lang="en-GB" sz="1300" kern="1200"/>
            <a:t>Provides more previews of the upcoming cartoons and entertainment films to allow customers to provide feedback before the release of the product;</a:t>
          </a:r>
          <a:endParaRPr lang="en-US" sz="1300" kern="1200"/>
        </a:p>
      </dsp:txBody>
      <dsp:txXfrm>
        <a:off x="68048" y="3323506"/>
        <a:ext cx="4320000" cy="720000"/>
      </dsp:txXfrm>
    </dsp:sp>
    <dsp:sp modelId="{4F0D63C2-A1CD-4ECE-9AE1-5D29F0B8ED56}">
      <dsp:nvSpPr>
        <dsp:cNvPr id="0" name=""/>
        <dsp:cNvSpPr/>
      </dsp:nvSpPr>
      <dsp:spPr>
        <a:xfrm>
          <a:off x="6160606" y="86143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8D9B79-ACE0-4A09-93EE-00EDC857ABB8}">
      <dsp:nvSpPr>
        <dsp:cNvPr id="0" name=""/>
        <dsp:cNvSpPr/>
      </dsp:nvSpPr>
      <dsp:spPr>
        <a:xfrm>
          <a:off x="5144048" y="332350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6) </a:t>
          </a:r>
          <a:r>
            <a:rPr lang="en-GB" sz="1300" kern="1200"/>
            <a:t>the company can gain more stability in terms of their marketing position by offering more categories of films and movies.</a:t>
          </a:r>
          <a:endParaRPr lang="en-US" sz="1300" kern="1200"/>
        </a:p>
      </dsp:txBody>
      <dsp:txXfrm>
        <a:off x="5144048" y="3323506"/>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2BC8D-B5EB-994B-A475-90B61D3F627D}">
      <dsp:nvSpPr>
        <dsp:cNvPr id="0" name=""/>
        <dsp:cNvSpPr/>
      </dsp:nvSpPr>
      <dsp:spPr>
        <a:xfrm>
          <a:off x="0" y="512"/>
          <a:ext cx="9474946"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F555F08-62CC-E845-B61C-7CCB0ADA3792}">
      <dsp:nvSpPr>
        <dsp:cNvPr id="0" name=""/>
        <dsp:cNvSpPr/>
      </dsp:nvSpPr>
      <dsp:spPr>
        <a:xfrm>
          <a:off x="0" y="512"/>
          <a:ext cx="9474946" cy="839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With a 98-year history of success, Walt Disney Company is one of the world's most famous companies.</a:t>
          </a:r>
          <a:endParaRPr lang="en-US" sz="1600" kern="1200" dirty="0"/>
        </a:p>
      </dsp:txBody>
      <dsp:txXfrm>
        <a:off x="0" y="512"/>
        <a:ext cx="9474946" cy="839688"/>
      </dsp:txXfrm>
    </dsp:sp>
    <dsp:sp modelId="{E2B48486-0248-D44C-AC78-E36C0A107163}">
      <dsp:nvSpPr>
        <dsp:cNvPr id="0" name=""/>
        <dsp:cNvSpPr/>
      </dsp:nvSpPr>
      <dsp:spPr>
        <a:xfrm>
          <a:off x="0" y="840200"/>
          <a:ext cx="9474946"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135F3A67-C4AC-9046-B030-A2FADC0F51D3}">
      <dsp:nvSpPr>
        <dsp:cNvPr id="0" name=""/>
        <dsp:cNvSpPr/>
      </dsp:nvSpPr>
      <dsp:spPr>
        <a:xfrm>
          <a:off x="0" y="840200"/>
          <a:ext cx="9474946" cy="839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Walt Disney's vision, coupled with Michael’s Eisner’s strategic management, contributed to the success of the company. Michael Eisner is known for his amazing skills in management. His expertise has proven to be an asset to many companies.</a:t>
          </a:r>
          <a:endParaRPr lang="en-US" sz="1600" kern="1200" dirty="0"/>
        </a:p>
      </dsp:txBody>
      <dsp:txXfrm>
        <a:off x="0" y="840200"/>
        <a:ext cx="9474946" cy="839688"/>
      </dsp:txXfrm>
    </dsp:sp>
    <dsp:sp modelId="{8A9E2A9E-1564-474F-B4F7-6D5B12D8023E}">
      <dsp:nvSpPr>
        <dsp:cNvPr id="0" name=""/>
        <dsp:cNvSpPr/>
      </dsp:nvSpPr>
      <dsp:spPr>
        <a:xfrm>
          <a:off x="0" y="1679889"/>
          <a:ext cx="9474946"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73D76AB-0068-4C42-B669-352B040304BA}">
      <dsp:nvSpPr>
        <dsp:cNvPr id="0" name=""/>
        <dsp:cNvSpPr/>
      </dsp:nvSpPr>
      <dsp:spPr>
        <a:xfrm>
          <a:off x="0" y="1679889"/>
          <a:ext cx="9474946" cy="839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This resulted in it truly becoming "The Entertainment King.”</a:t>
          </a:r>
          <a:endParaRPr lang="en-US" sz="1600" kern="1200" dirty="0"/>
        </a:p>
      </dsp:txBody>
      <dsp:txXfrm>
        <a:off x="0" y="1679889"/>
        <a:ext cx="9474946" cy="839688"/>
      </dsp:txXfrm>
    </dsp:sp>
    <dsp:sp modelId="{3A1C26AA-FE14-674E-BEF0-4345CD071023}">
      <dsp:nvSpPr>
        <dsp:cNvPr id="0" name=""/>
        <dsp:cNvSpPr/>
      </dsp:nvSpPr>
      <dsp:spPr>
        <a:xfrm>
          <a:off x="0" y="2505286"/>
          <a:ext cx="9474946"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0C5233D-723E-F643-8F04-80EB30D60733}">
      <dsp:nvSpPr>
        <dsp:cNvPr id="0" name=""/>
        <dsp:cNvSpPr/>
      </dsp:nvSpPr>
      <dsp:spPr>
        <a:xfrm>
          <a:off x="0" y="2519577"/>
          <a:ext cx="9474946" cy="839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company's enormous diversification may be its downfall, as it may simply become a target for competitors. It became larger than what can be managed. Despite this, it has remained powerful and the trend is likely to continue as a strong multinational company in today’s time.</a:t>
          </a:r>
          <a:endParaRPr lang="en-US" sz="1600" kern="1200" dirty="0"/>
        </a:p>
      </dsp:txBody>
      <dsp:txXfrm>
        <a:off x="0" y="2519577"/>
        <a:ext cx="9474946" cy="839688"/>
      </dsp:txXfrm>
    </dsp:sp>
    <dsp:sp modelId="{A80DEF6E-0726-044B-8F05-99EF7BF96460}">
      <dsp:nvSpPr>
        <dsp:cNvPr id="0" name=""/>
        <dsp:cNvSpPr/>
      </dsp:nvSpPr>
      <dsp:spPr>
        <a:xfrm>
          <a:off x="0" y="3359266"/>
          <a:ext cx="9474946"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EEE933A-7673-DA44-8C3F-B918E26ABA0D}">
      <dsp:nvSpPr>
        <dsp:cNvPr id="0" name=""/>
        <dsp:cNvSpPr/>
      </dsp:nvSpPr>
      <dsp:spPr>
        <a:xfrm>
          <a:off x="0" y="3359266"/>
          <a:ext cx="9474946" cy="839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dsp:txBody>
      <dsp:txXfrm>
        <a:off x="0" y="3359266"/>
        <a:ext cx="9474946" cy="83968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485584D-7D79-4248-9986-4CA35242F944}" type="datetimeFigureOut">
              <a:rPr lang="en-US" smtClean="0"/>
              <a:t>3/27/22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881965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4292110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616547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85584D-7D79-4248-9986-4CA35242F944}" type="datetimeFigureOut">
              <a:rPr lang="en-US" smtClean="0"/>
              <a:t>3/27/22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4098561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3/27/22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246502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85584D-7D79-4248-9986-4CA35242F944}" type="datetimeFigureOut">
              <a:rPr lang="en-US" smtClean="0"/>
              <a:t>3/27/22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1642644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85584D-7D79-4248-9986-4CA35242F944}" type="datetimeFigureOut">
              <a:rPr lang="en-US" smtClean="0"/>
              <a:t>3/27/22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3552159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878605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968312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679728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667173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442132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31639459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485584D-7D79-4248-9986-4CA35242F944}" type="datetimeFigureOut">
              <a:rPr lang="en-US" smtClean="0"/>
              <a:t>3/27/22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7616751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485584D-7D79-4248-9986-4CA35242F944}" type="datetimeFigureOut">
              <a:rPr lang="en-US" smtClean="0"/>
              <a:t>3/27/22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787458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485584D-7D79-4248-9986-4CA35242F944}" type="datetimeFigureOut">
              <a:rPr lang="en-US" smtClean="0"/>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2375722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485584D-7D79-4248-9986-4CA35242F944}" type="datetimeFigureOut">
              <a:rPr lang="en-US" smtClean="0"/>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dirty="0"/>
          </a:p>
        </p:txBody>
      </p:sp>
    </p:spTree>
    <p:extLst>
      <p:ext uri="{BB962C8B-B14F-4D97-AF65-F5344CB8AC3E}">
        <p14:creationId xmlns:p14="http://schemas.microsoft.com/office/powerpoint/2010/main" val="979015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485584D-7D79-4248-9986-4CA35242F944}" type="datetimeFigureOut">
              <a:rPr lang="en-US" smtClean="0"/>
              <a:t>3/27/22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9590046-DA73-4BBF-84B5-C08E6F75191A}" type="slidenum">
              <a:rPr lang="en-US" smtClean="0"/>
              <a:t>‹#›</a:t>
            </a:fld>
            <a:endParaRPr lang="en-US" dirty="0"/>
          </a:p>
        </p:txBody>
      </p:sp>
    </p:spTree>
    <p:extLst>
      <p:ext uri="{BB962C8B-B14F-4D97-AF65-F5344CB8AC3E}">
        <p14:creationId xmlns:p14="http://schemas.microsoft.com/office/powerpoint/2010/main" val="2463017849"/>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 id="2147484024" r:id="rId12"/>
    <p:sldLayoutId id="2147484025" r:id="rId13"/>
    <p:sldLayoutId id="2147484026" r:id="rId14"/>
    <p:sldLayoutId id="2147484027" r:id="rId15"/>
    <p:sldLayoutId id="2147484028" r:id="rId16"/>
    <p:sldLayoutId id="214748402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jpe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hyperlink" Target="https://www.mouseplanet.com/author/57/Jim_Korkis/" TargetMode="External"/><Relationship Id="rId7"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isneynews.us/disney-revenue-statistics/" TargetMode="External"/><Relationship Id="rId5" Type="http://schemas.openxmlformats.org/officeDocument/2006/relationships/hyperlink" Target="https://disneynews.us/author/nhtownie/" TargetMode="External"/><Relationship Id="rId4" Type="http://schemas.openxmlformats.org/officeDocument/2006/relationships/hyperlink" Target="https://www.mouseplanet.com/9562/The_Forgotten_Brother_Who_Built_a_Magic_Kingd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34" name="Rectangle 33">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5"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4" name="Title 3">
            <a:extLst>
              <a:ext uri="{FF2B5EF4-FFF2-40B4-BE49-F238E27FC236}">
                <a16:creationId xmlns:a16="http://schemas.microsoft.com/office/drawing/2014/main" id="{11198A45-9C36-4307-8308-885AB7ECEF07}"/>
              </a:ext>
            </a:extLst>
          </p:cNvPr>
          <p:cNvSpPr>
            <a:spLocks noGrp="1"/>
          </p:cNvSpPr>
          <p:nvPr>
            <p:ph type="ctrTitle"/>
          </p:nvPr>
        </p:nvSpPr>
        <p:spPr>
          <a:xfrm>
            <a:off x="1683171" y="3214884"/>
            <a:ext cx="8825658" cy="2870161"/>
          </a:xfrm>
        </p:spPr>
        <p:txBody>
          <a:bodyPr anchor="b">
            <a:noAutofit/>
          </a:bodyPr>
          <a:lstStyle/>
          <a:p>
            <a:pPr algn="ctr">
              <a:lnSpc>
                <a:spcPct val="90000"/>
              </a:lnSpc>
            </a:pPr>
            <a:r>
              <a:rPr lang="en-GB" sz="2400" b="1" dirty="0">
                <a:solidFill>
                  <a:schemeClr val="tx1"/>
                </a:solidFill>
                <a:latin typeface="Arial" panose="020B0604020202020204" pitchFamily="34" charset="0"/>
                <a:cs typeface="Arial" panose="020B0604020202020204" pitchFamily="34" charset="0"/>
              </a:rPr>
              <a:t>Academic Skills (LCBB4000_BRM)</a:t>
            </a:r>
            <a:br>
              <a:rPr lang="en-GB" sz="2400" b="1" dirty="0">
                <a:solidFill>
                  <a:schemeClr val="tx1"/>
                </a:solidFill>
                <a:latin typeface="Arial" panose="020B0604020202020204" pitchFamily="34" charset="0"/>
                <a:cs typeface="Arial" panose="020B0604020202020204" pitchFamily="34" charset="0"/>
              </a:rPr>
            </a:br>
            <a:br>
              <a:rPr lang="en-GB" sz="2400" b="1" dirty="0">
                <a:solidFill>
                  <a:schemeClr val="tx1"/>
                </a:solidFill>
                <a:latin typeface="Arial" panose="020B0604020202020204" pitchFamily="34" charset="0"/>
                <a:cs typeface="Arial" panose="020B0604020202020204" pitchFamily="34" charset="0"/>
              </a:rPr>
            </a:br>
            <a:br>
              <a:rPr lang="en-GB" sz="2400" b="1" dirty="0">
                <a:solidFill>
                  <a:schemeClr val="tx1"/>
                </a:solidFill>
                <a:latin typeface="Arial" panose="020B0604020202020204" pitchFamily="34" charset="0"/>
                <a:cs typeface="Arial" panose="020B0604020202020204" pitchFamily="34" charset="0"/>
              </a:rPr>
            </a:br>
            <a:r>
              <a:rPr lang="en-GB" sz="2400" b="1" dirty="0">
                <a:solidFill>
                  <a:schemeClr val="tx1"/>
                </a:solidFill>
                <a:latin typeface="Arial" panose="020B0604020202020204" pitchFamily="34" charset="0"/>
                <a:cs typeface="Arial" panose="020B0604020202020204" pitchFamily="34" charset="0"/>
              </a:rPr>
              <a:t>  Hafiz Ramani</a:t>
            </a:r>
            <a:br>
              <a:rPr lang="en-GB" sz="2400" b="1" dirty="0">
                <a:solidFill>
                  <a:schemeClr val="tx1"/>
                </a:solidFill>
                <a:latin typeface="Arial" panose="020B0604020202020204" pitchFamily="34" charset="0"/>
                <a:cs typeface="Arial" panose="020B0604020202020204" pitchFamily="34" charset="0"/>
              </a:rPr>
            </a:br>
            <a:br>
              <a:rPr lang="en-GB" sz="2400" b="1" dirty="0">
                <a:solidFill>
                  <a:schemeClr val="tx1"/>
                </a:solidFill>
                <a:latin typeface="Arial" panose="020B0604020202020204" pitchFamily="34" charset="0"/>
                <a:cs typeface="Arial" panose="020B0604020202020204" pitchFamily="34" charset="0"/>
              </a:rPr>
            </a:br>
            <a:br>
              <a:rPr lang="en-GB" sz="2400" b="1" dirty="0">
                <a:solidFill>
                  <a:schemeClr val="tx1"/>
                </a:solidFill>
                <a:latin typeface="Arial" panose="020B0604020202020204" pitchFamily="34" charset="0"/>
                <a:cs typeface="Arial" panose="020B0604020202020204" pitchFamily="34" charset="0"/>
              </a:rPr>
            </a:br>
            <a:r>
              <a:rPr lang="en-GB" sz="2400" b="1" dirty="0">
                <a:solidFill>
                  <a:schemeClr val="tx1"/>
                </a:solidFill>
                <a:latin typeface="Arial" panose="020B0604020202020204" pitchFamily="34" charset="0"/>
                <a:cs typeface="Arial" panose="020B0604020202020204" pitchFamily="34" charset="0"/>
              </a:rPr>
              <a:t> 28.03.2022</a:t>
            </a:r>
            <a:br>
              <a:rPr lang="en-GB" sz="2400" b="1" dirty="0">
                <a:solidFill>
                  <a:schemeClr val="tx1"/>
                </a:solidFill>
                <a:latin typeface="Arial" panose="020B0604020202020204" pitchFamily="34" charset="0"/>
                <a:cs typeface="Arial" panose="020B0604020202020204" pitchFamily="34" charset="0"/>
              </a:rPr>
            </a:br>
            <a:br>
              <a:rPr lang="en-GB" sz="2400" b="1" dirty="0">
                <a:solidFill>
                  <a:schemeClr val="tx1"/>
                </a:solidFill>
                <a:latin typeface="Arial" panose="020B0604020202020204" pitchFamily="34" charset="0"/>
                <a:cs typeface="Arial" panose="020B0604020202020204" pitchFamily="34" charset="0"/>
              </a:rPr>
            </a:br>
            <a:br>
              <a:rPr lang="en-GB" sz="2400" b="1" dirty="0">
                <a:solidFill>
                  <a:schemeClr val="tx1"/>
                </a:solidFill>
                <a:latin typeface="Arial" panose="020B0604020202020204" pitchFamily="34" charset="0"/>
                <a:cs typeface="Arial" panose="020B0604020202020204" pitchFamily="34" charset="0"/>
              </a:rPr>
            </a:br>
            <a:r>
              <a:rPr lang="en-GB" sz="2400" b="1" dirty="0">
                <a:solidFill>
                  <a:schemeClr val="tx1"/>
                </a:solidFill>
                <a:latin typeface="Arial" panose="020B0604020202020204" pitchFamily="34" charset="0"/>
                <a:cs typeface="Arial" panose="020B0604020202020204" pitchFamily="34" charset="0"/>
              </a:rPr>
              <a:t> Group Assignment- Walt Disney Co.</a:t>
            </a:r>
          </a:p>
        </p:txBody>
      </p:sp>
      <p:sp>
        <p:nvSpPr>
          <p:cNvPr id="5" name="Subtitle 4">
            <a:extLst>
              <a:ext uri="{FF2B5EF4-FFF2-40B4-BE49-F238E27FC236}">
                <a16:creationId xmlns:a16="http://schemas.microsoft.com/office/drawing/2014/main" id="{B7053711-8DAB-40E9-85BB-DF001A9AE581}"/>
              </a:ext>
            </a:extLst>
          </p:cNvPr>
          <p:cNvSpPr>
            <a:spLocks noGrp="1"/>
          </p:cNvSpPr>
          <p:nvPr>
            <p:ph type="subTitle" idx="1"/>
          </p:nvPr>
        </p:nvSpPr>
        <p:spPr>
          <a:xfrm>
            <a:off x="1771662" y="858703"/>
            <a:ext cx="8825658" cy="1234148"/>
          </a:xfrm>
        </p:spPr>
        <p:txBody>
          <a:bodyPr>
            <a:normAutofit/>
          </a:bodyPr>
          <a:lstStyle/>
          <a:p>
            <a:pPr algn="ctr">
              <a:lnSpc>
                <a:spcPct val="90000"/>
              </a:lnSpc>
            </a:pPr>
            <a:r>
              <a:rPr lang="en-GB" dirty="0">
                <a:solidFill>
                  <a:schemeClr val="tx1"/>
                </a:solidFill>
                <a:latin typeface="Arial" panose="020B0604020202020204" pitchFamily="34" charset="0"/>
                <a:cs typeface="Arial" panose="020B0604020202020204" pitchFamily="34" charset="0"/>
              </a:rPr>
              <a:t>Stela </a:t>
            </a:r>
            <a:r>
              <a:rPr lang="en-GB" dirty="0" err="1">
                <a:solidFill>
                  <a:schemeClr val="tx1"/>
                </a:solidFill>
                <a:latin typeface="Arial" panose="020B0604020202020204" pitchFamily="34" charset="0"/>
                <a:cs typeface="Arial" panose="020B0604020202020204" pitchFamily="34" charset="0"/>
              </a:rPr>
              <a:t>georgieva</a:t>
            </a:r>
            <a:r>
              <a:rPr lang="en-GB" dirty="0">
                <a:solidFill>
                  <a:schemeClr val="tx1"/>
                </a:solidFill>
                <a:latin typeface="Arial" panose="020B0604020202020204" pitchFamily="34" charset="0"/>
                <a:cs typeface="Arial" panose="020B0604020202020204" pitchFamily="34" charset="0"/>
              </a:rPr>
              <a:t>                                                student id: 2128350</a:t>
            </a:r>
          </a:p>
          <a:p>
            <a:pPr algn="ctr">
              <a:lnSpc>
                <a:spcPct val="90000"/>
              </a:lnSpc>
            </a:pPr>
            <a:r>
              <a:rPr lang="en-GB" dirty="0" err="1">
                <a:solidFill>
                  <a:schemeClr val="tx1"/>
                </a:solidFill>
                <a:latin typeface="Arial" panose="020B0604020202020204" pitchFamily="34" charset="0"/>
                <a:cs typeface="Arial" panose="020B0604020202020204" pitchFamily="34" charset="0"/>
              </a:rPr>
              <a:t>Yoanna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Chalkiyan</a:t>
            </a:r>
            <a:r>
              <a:rPr lang="en-GB" dirty="0">
                <a:solidFill>
                  <a:schemeClr val="tx1"/>
                </a:solidFill>
                <a:latin typeface="Arial" panose="020B0604020202020204" pitchFamily="34" charset="0"/>
                <a:cs typeface="Arial" panose="020B0604020202020204" pitchFamily="34" charset="0"/>
              </a:rPr>
              <a:t>                                             Student id: 2120501</a:t>
            </a:r>
          </a:p>
          <a:p>
            <a:pPr algn="ctr">
              <a:lnSpc>
                <a:spcPct val="90000"/>
              </a:lnSpc>
            </a:pPr>
            <a:r>
              <a:rPr lang="en-GB" dirty="0">
                <a:solidFill>
                  <a:schemeClr val="tx1"/>
                </a:solidFill>
                <a:latin typeface="Arial" panose="020B0604020202020204" pitchFamily="34" charset="0"/>
                <a:cs typeface="Arial" panose="020B0604020202020204" pitchFamily="34" charset="0"/>
              </a:rPr>
              <a:t>Lavinia </a:t>
            </a:r>
            <a:r>
              <a:rPr lang="en-GB" dirty="0" err="1">
                <a:solidFill>
                  <a:schemeClr val="tx1"/>
                </a:solidFill>
                <a:latin typeface="Arial" panose="020B0604020202020204" pitchFamily="34" charset="0"/>
                <a:cs typeface="Arial" panose="020B0604020202020204" pitchFamily="34" charset="0"/>
              </a:rPr>
              <a:t>beliga</a:t>
            </a:r>
            <a:r>
              <a:rPr lang="en-GB" dirty="0">
                <a:solidFill>
                  <a:schemeClr val="tx1"/>
                </a:solidFill>
                <a:latin typeface="Arial" panose="020B0604020202020204" pitchFamily="34" charset="0"/>
                <a:cs typeface="Arial" panose="020B0604020202020204" pitchFamily="34" charset="0"/>
              </a:rPr>
              <a:t>                                                      student id: 2124260</a:t>
            </a:r>
          </a:p>
          <a:p>
            <a:pPr algn="ctr">
              <a:lnSpc>
                <a:spcPct val="90000"/>
              </a:lnSpc>
            </a:pPr>
            <a:endParaRPr lang="en-GB" sz="2000" dirty="0"/>
          </a:p>
        </p:txBody>
      </p:sp>
      <p:cxnSp>
        <p:nvCxnSpPr>
          <p:cNvPr id="37" name="Straight Connector 36">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43496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9"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1"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pic>
        <p:nvPicPr>
          <p:cNvPr id="3076" name="Picture 4">
            <a:extLst>
              <a:ext uri="{FF2B5EF4-FFF2-40B4-BE49-F238E27FC236}">
                <a16:creationId xmlns:a16="http://schemas.microsoft.com/office/drawing/2014/main" id="{1DECEE49-FDE3-4872-AF0C-7AC8D538A9A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1137" r="5279" b="2"/>
          <a:stretch/>
        </p:blipFill>
        <p:spPr bwMode="auto">
          <a:xfrm>
            <a:off x="7514260" y="488609"/>
            <a:ext cx="4060115" cy="5882694"/>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a:noFill/>
          <a:extLst>
            <a:ext uri="{909E8E84-426E-40DD-AFC4-6F175D3DCCD1}">
              <a14:hiddenFill xmlns:a14="http://schemas.microsoft.com/office/drawing/2010/main">
                <a:solidFill>
                  <a:srgbClr val="FFFFFF"/>
                </a:solidFill>
              </a14:hiddenFill>
            </a:ext>
          </a:extLst>
        </p:spPr>
      </p:pic>
      <p:sp>
        <p:nvSpPr>
          <p:cNvPr id="143" name="Rectangle 142">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5" name="Oval 144">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7" name="Oval 146">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274A37F9-9C9D-4042-9560-DD88696D39D8}"/>
              </a:ext>
            </a:extLst>
          </p:cNvPr>
          <p:cNvSpPr txBox="1"/>
          <p:nvPr/>
        </p:nvSpPr>
        <p:spPr>
          <a:xfrm>
            <a:off x="767343" y="893667"/>
            <a:ext cx="5328657" cy="479267"/>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pPr>
            <a:r>
              <a:rPr lang="en-GB" sz="1400" spc="-10">
                <a:solidFill>
                  <a:srgbClr val="FFFFFF"/>
                </a:solidFill>
                <a:effectLst/>
                <a:latin typeface="Arial" panose="020B0604020202020204" pitchFamily="34" charset="0"/>
                <a:ea typeface="Calibri" panose="020F0502020204030204" pitchFamily="34" charset="0"/>
                <a:cs typeface="Arial" panose="020B0604020202020204" pitchFamily="34" charset="0"/>
              </a:rPr>
              <a:t> </a:t>
            </a:r>
            <a:r>
              <a:rPr lang="en-GB" sz="2400" b="1" spc="-10">
                <a:solidFill>
                  <a:srgbClr val="FFFFFF"/>
                </a:solidFill>
                <a:effectLst/>
                <a:latin typeface="Arial" panose="020B0604020202020204" pitchFamily="34" charset="0"/>
                <a:ea typeface="Calibri" panose="020F0502020204030204" pitchFamily="34" charset="0"/>
                <a:cs typeface="Arial" panose="020B0604020202020204" pitchFamily="34" charset="0"/>
              </a:rPr>
              <a:t>THE HISTORY</a:t>
            </a:r>
          </a:p>
        </p:txBody>
      </p:sp>
      <p:sp>
        <p:nvSpPr>
          <p:cNvPr id="4" name="TextBox 3">
            <a:extLst>
              <a:ext uri="{FF2B5EF4-FFF2-40B4-BE49-F238E27FC236}">
                <a16:creationId xmlns:a16="http://schemas.microsoft.com/office/drawing/2014/main" id="{DDD2215D-2808-41CE-821C-4C10CAEA8F66}"/>
              </a:ext>
            </a:extLst>
          </p:cNvPr>
          <p:cNvSpPr txBox="1"/>
          <p:nvPr/>
        </p:nvSpPr>
        <p:spPr>
          <a:xfrm>
            <a:off x="8386139" y="3143438"/>
            <a:ext cx="3474621" cy="278041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100"/>
          </a:p>
        </p:txBody>
      </p:sp>
      <p:sp>
        <p:nvSpPr>
          <p:cNvPr id="6" name="TextBox 5">
            <a:extLst>
              <a:ext uri="{FF2B5EF4-FFF2-40B4-BE49-F238E27FC236}">
                <a16:creationId xmlns:a16="http://schemas.microsoft.com/office/drawing/2014/main" id="{76321E15-E460-4713-895D-580336BADB4E}"/>
              </a:ext>
            </a:extLst>
          </p:cNvPr>
          <p:cNvSpPr txBox="1"/>
          <p:nvPr/>
        </p:nvSpPr>
        <p:spPr>
          <a:xfrm>
            <a:off x="699258" y="1882170"/>
            <a:ext cx="6679979" cy="3416320"/>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The Walt Disney Company, more popularly known as Disney, was founded on October 16, 1923, as the Disney Brothers Cartoon Studio, by brothers Walt Disney and Roy O. Disney. Walt Disney was a visionary artist, while his brother Roy was famed for his commercial skills and financial expertise. “Walt may have dreamed castles, but it was Roy who got them built (</a:t>
            </a:r>
            <a:r>
              <a:rPr lang="en-GB" sz="2400" err="1">
                <a:latin typeface="Arial" panose="020B0604020202020204" pitchFamily="34" charset="0"/>
                <a:cs typeface="Arial" panose="020B0604020202020204" pitchFamily="34" charset="0"/>
              </a:rPr>
              <a:t>Korkis</a:t>
            </a:r>
            <a:r>
              <a:rPr lang="en-GB" sz="2400">
                <a:latin typeface="Arial" panose="020B0604020202020204" pitchFamily="34" charset="0"/>
                <a:cs typeface="Arial" panose="020B0604020202020204" pitchFamily="34" charset="0"/>
              </a:rPr>
              <a:t>, 2011). </a:t>
            </a:r>
          </a:p>
        </p:txBody>
      </p:sp>
    </p:spTree>
    <p:extLst>
      <p:ext uri="{BB962C8B-B14F-4D97-AF65-F5344CB8AC3E}">
        <p14:creationId xmlns:p14="http://schemas.microsoft.com/office/powerpoint/2010/main" val="407470977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9F612-D223-4787-B77C-1A64F5C06A25}"/>
              </a:ext>
            </a:extLst>
          </p:cNvPr>
          <p:cNvSpPr>
            <a:spLocks noGrp="1"/>
          </p:cNvSpPr>
          <p:nvPr>
            <p:ph type="ctrTitle"/>
          </p:nvPr>
        </p:nvSpPr>
        <p:spPr>
          <a:xfrm>
            <a:off x="6822974" y="2888225"/>
            <a:ext cx="4658783" cy="2451798"/>
          </a:xfrm>
        </p:spPr>
        <p:txBody>
          <a:bodyPr vert="horz" lIns="91440" tIns="45720" rIns="91440" bIns="45720" rtlCol="0">
            <a:normAutofit fontScale="90000"/>
          </a:bodyPr>
          <a:lstStyle/>
          <a:p>
            <a:pPr>
              <a:lnSpc>
                <a:spcPct val="90000"/>
              </a:lnSpc>
            </a:pPr>
            <a:r>
              <a:rPr lang="en-GB" sz="1600" b="1">
                <a:latin typeface="Arial" panose="020B0604020202020204" pitchFamily="34" charset="0"/>
                <a:cs typeface="Arial" panose="020B0604020202020204" pitchFamily="34" charset="0"/>
              </a:rPr>
              <a:t>	</a:t>
            </a:r>
            <a:br>
              <a:rPr lang="en-GB" sz="1600">
                <a:solidFill>
                  <a:schemeClr val="bg1"/>
                </a:solidFill>
                <a:latin typeface="Arial" panose="020B0604020202020204" pitchFamily="34" charset="0"/>
                <a:cs typeface="Arial" panose="020B0604020202020204" pitchFamily="34" charset="0"/>
              </a:rPr>
            </a:br>
            <a:br>
              <a:rPr lang="en-GB" sz="1600">
                <a:solidFill>
                  <a:schemeClr val="bg1"/>
                </a:solidFill>
                <a:latin typeface="Arial" panose="020B0604020202020204" pitchFamily="34" charset="0"/>
                <a:cs typeface="Arial" panose="020B0604020202020204" pitchFamily="34" charset="0"/>
              </a:rPr>
            </a:br>
            <a:br>
              <a:rPr lang="en-GB" sz="1600">
                <a:solidFill>
                  <a:schemeClr val="bg1"/>
                </a:solidFill>
                <a:latin typeface="Arial" panose="020B0604020202020204" pitchFamily="34" charset="0"/>
                <a:cs typeface="Arial" panose="020B0604020202020204" pitchFamily="34" charset="0"/>
              </a:rPr>
            </a:br>
            <a:br>
              <a:rPr lang="en-GB" sz="1600">
                <a:solidFill>
                  <a:schemeClr val="bg1"/>
                </a:solidFill>
                <a:latin typeface="Arial" panose="020B0604020202020204" pitchFamily="34" charset="0"/>
                <a:cs typeface="Arial" panose="020B0604020202020204" pitchFamily="34" charset="0"/>
              </a:rPr>
            </a:br>
            <a:br>
              <a:rPr lang="en-GB" sz="1600">
                <a:solidFill>
                  <a:schemeClr val="bg1"/>
                </a:solidFill>
                <a:latin typeface="Arial" panose="020B0604020202020204" pitchFamily="34" charset="0"/>
                <a:cs typeface="Arial" panose="020B0604020202020204" pitchFamily="34" charset="0"/>
              </a:rPr>
            </a:br>
            <a:br>
              <a:rPr lang="en-GB" sz="1600">
                <a:solidFill>
                  <a:schemeClr val="bg1"/>
                </a:solidFill>
                <a:latin typeface="Arial" panose="020B0604020202020204" pitchFamily="34" charset="0"/>
                <a:cs typeface="Arial" panose="020B0604020202020204" pitchFamily="34" charset="0"/>
              </a:rPr>
            </a:br>
            <a:br>
              <a:rPr lang="en-GB" sz="1600">
                <a:solidFill>
                  <a:schemeClr val="bg1"/>
                </a:solidFill>
                <a:latin typeface="Arial" panose="020B0604020202020204" pitchFamily="34" charset="0"/>
                <a:cs typeface="Arial" panose="020B0604020202020204" pitchFamily="34" charset="0"/>
              </a:rPr>
            </a:br>
            <a:br>
              <a:rPr lang="en-GB" sz="1600">
                <a:solidFill>
                  <a:schemeClr val="bg1"/>
                </a:solidFill>
                <a:latin typeface="Arial" panose="020B0604020202020204" pitchFamily="34" charset="0"/>
                <a:cs typeface="Arial" panose="020B0604020202020204" pitchFamily="34" charset="0"/>
              </a:rPr>
            </a:br>
            <a:r>
              <a:rPr lang="en-GB" sz="2700">
                <a:latin typeface="Arial" panose="020B0604020202020204" pitchFamily="34" charset="0"/>
                <a:cs typeface="Arial" panose="020B0604020202020204" pitchFamily="34" charset="0"/>
              </a:rPr>
              <a:t>Walt Disney Company now operates on six continents and employs over 144,000 people all over the world. Parks and Resorts, Media Networks, The Walt Disney Studios, Disney Consumers, and Disney Interactive are the five divisions that make up Disney. </a:t>
            </a:r>
            <a:br>
              <a:rPr lang="en-GB" sz="2700"/>
            </a:br>
            <a:br>
              <a:rPr lang="en-GB" sz="1400">
                <a:solidFill>
                  <a:schemeClr val="bg1"/>
                </a:solidFill>
                <a:latin typeface="Arial" panose="020B0604020202020204" pitchFamily="34" charset="0"/>
                <a:cs typeface="Arial" panose="020B0604020202020204" pitchFamily="34" charset="0"/>
              </a:rPr>
            </a:br>
            <a:endParaRPr lang="en-US" sz="1600" i="0" kern="1200">
              <a:solidFill>
                <a:schemeClr val="bg1"/>
              </a:solidFill>
              <a:latin typeface="Arial" panose="020B0604020202020204" pitchFamily="34" charset="0"/>
              <a:cs typeface="Arial" panose="020B0604020202020204" pitchFamily="34" charset="0"/>
            </a:endParaRPr>
          </a:p>
        </p:txBody>
      </p:sp>
      <p:pic>
        <p:nvPicPr>
          <p:cNvPr id="12" name="Picture 4">
            <a:extLst>
              <a:ext uri="{FF2B5EF4-FFF2-40B4-BE49-F238E27FC236}">
                <a16:creationId xmlns:a16="http://schemas.microsoft.com/office/drawing/2014/main" id="{C3125255-E77E-4B76-9547-243EDBCDEA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8697"/>
          <a:stretch/>
        </p:blipFill>
        <p:spPr bwMode="auto">
          <a:xfrm>
            <a:off x="710243" y="1402929"/>
            <a:ext cx="2695993" cy="2178470"/>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A66F0A06-3827-4A07-A917-3C58CC348B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914"/>
          <a:stretch/>
        </p:blipFill>
        <p:spPr bwMode="auto">
          <a:xfrm>
            <a:off x="3600972" y="1402929"/>
            <a:ext cx="2994564" cy="2178471"/>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pic>
        <p:nvPicPr>
          <p:cNvPr id="18" name="Picture 10" descr="See the source image">
            <a:extLst>
              <a:ext uri="{FF2B5EF4-FFF2-40B4-BE49-F238E27FC236}">
                <a16:creationId xmlns:a16="http://schemas.microsoft.com/office/drawing/2014/main" id="{E5E9A8DC-1B40-4F96-B149-FD811B68BEC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465020" y="3874600"/>
            <a:ext cx="4271904" cy="1537884"/>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sp>
        <p:nvSpPr>
          <p:cNvPr id="14" name="AutoShape 6" descr="Logo">
            <a:extLst>
              <a:ext uri="{FF2B5EF4-FFF2-40B4-BE49-F238E27FC236}">
                <a16:creationId xmlns:a16="http://schemas.microsoft.com/office/drawing/2014/main" id="{D4CF3121-B44A-461A-A300-E5E59D1CE47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8" descr="Logo">
            <a:extLst>
              <a:ext uri="{FF2B5EF4-FFF2-40B4-BE49-F238E27FC236}">
                <a16:creationId xmlns:a16="http://schemas.microsoft.com/office/drawing/2014/main" id="{AFF24E33-74F9-48C5-9F00-C634091CF21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a:extLst>
              <a:ext uri="{FF2B5EF4-FFF2-40B4-BE49-F238E27FC236}">
                <a16:creationId xmlns:a16="http://schemas.microsoft.com/office/drawing/2014/main" id="{4AC811FC-CEED-4B41-86F6-E5E58616BE1C}"/>
              </a:ext>
            </a:extLst>
          </p:cNvPr>
          <p:cNvSpPr txBox="1"/>
          <p:nvPr/>
        </p:nvSpPr>
        <p:spPr>
          <a:xfrm>
            <a:off x="-1994878" y="7243571"/>
            <a:ext cx="5868774" cy="669879"/>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2163139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60" name="Group 70">
            <a:extLst>
              <a:ext uri="{FF2B5EF4-FFF2-40B4-BE49-F238E27FC236}">
                <a16:creationId xmlns:a16="http://schemas.microsoft.com/office/drawing/2014/main" id="{260EE1B3-DDB2-44D7-943C-63D9CEF273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2" name="Rectangle 71">
              <a:extLst>
                <a:ext uri="{FF2B5EF4-FFF2-40B4-BE49-F238E27FC236}">
                  <a16:creationId xmlns:a16="http://schemas.microsoft.com/office/drawing/2014/main" id="{072909CE-AD29-4CE7-A9A7-05D21672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61"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2050" name="Picture 2">
            <a:extLst>
              <a:ext uri="{FF2B5EF4-FFF2-40B4-BE49-F238E27FC236}">
                <a16:creationId xmlns:a16="http://schemas.microsoft.com/office/drawing/2014/main" id="{D2DF10B9-628D-4559-96EB-9AF523F7A925}"/>
              </a:ext>
            </a:extLst>
          </p:cNvPr>
          <p:cNvPicPr>
            <a:picLocks noChangeAspect="1" noChangeArrowheads="1"/>
          </p:cNvPicPr>
          <p:nvPr/>
        </p:nvPicPr>
        <p:blipFill rotWithShape="1">
          <a:blip r:embed="rId3">
            <a:duotone>
              <a:prstClr val="black"/>
              <a:schemeClr val="accent5">
                <a:tint val="45000"/>
                <a:satMod val="400000"/>
              </a:schemeClr>
            </a:duotone>
            <a:alphaModFix amt="25000"/>
            <a:extLst>
              <a:ext uri="{28A0092B-C50C-407E-A947-70E740481C1C}">
                <a14:useLocalDpi xmlns:a14="http://schemas.microsoft.com/office/drawing/2010/main" val="0"/>
              </a:ext>
            </a:extLst>
          </a:blip>
          <a:srcRect t="19797" r="9090" b="14522"/>
          <a:stretch/>
        </p:blipFill>
        <p:spPr bwMode="auto">
          <a:xfrm>
            <a:off x="385643" y="571500"/>
            <a:ext cx="11243734" cy="590973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FE256EC-1356-4BE1-BA6B-60CCDE1C75DF}"/>
              </a:ext>
            </a:extLst>
          </p:cNvPr>
          <p:cNvSpPr>
            <a:spLocks noGrp="1"/>
          </p:cNvSpPr>
          <p:nvPr>
            <p:ph type="subTitle" idx="1"/>
          </p:nvPr>
        </p:nvSpPr>
        <p:spPr>
          <a:xfrm>
            <a:off x="1882542" y="652639"/>
            <a:ext cx="8827245" cy="861420"/>
          </a:xfrm>
        </p:spPr>
        <p:txBody>
          <a:bodyPr vert="horz" lIns="91440" tIns="45720" rIns="91440" bIns="45720" rtlCol="0" anchor="t">
            <a:normAutofit/>
          </a:bodyPr>
          <a:lstStyle/>
          <a:p>
            <a:r>
              <a:rPr lang="en-US" spc="-10">
                <a:effectLst/>
              </a:rPr>
              <a:t>                                   </a:t>
            </a:r>
            <a:r>
              <a:rPr lang="en-US" sz="2400" b="1" spc="-10">
                <a:solidFill>
                  <a:schemeClr val="bg2"/>
                </a:solidFill>
                <a:effectLst/>
              </a:rPr>
              <a:t>The Model</a:t>
            </a:r>
          </a:p>
          <a:p>
            <a:endParaRPr lang="en-US" spc="-10"/>
          </a:p>
          <a:p>
            <a:endParaRPr lang="en-US" spc="-10">
              <a:effectLst/>
            </a:endParaRPr>
          </a:p>
        </p:txBody>
      </p:sp>
      <p:sp>
        <p:nvSpPr>
          <p:cNvPr id="2062" name="Rectangle 74">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466427EE-22A6-4658-858B-D94E1CC57714}"/>
              </a:ext>
            </a:extLst>
          </p:cNvPr>
          <p:cNvSpPr txBox="1"/>
          <p:nvPr/>
        </p:nvSpPr>
        <p:spPr>
          <a:xfrm>
            <a:off x="984406" y="1754295"/>
            <a:ext cx="6265730" cy="3785652"/>
          </a:xfrm>
          <a:prstGeom prst="rect">
            <a:avLst/>
          </a:prstGeom>
          <a:noFill/>
        </p:spPr>
        <p:txBody>
          <a:bodyPr wrap="square" rtlCol="0">
            <a:spAutoFit/>
          </a:bodyPr>
          <a:lstStyle/>
          <a:p>
            <a:pPr>
              <a:spcAft>
                <a:spcPts val="600"/>
              </a:spcAft>
            </a:pPr>
            <a:r>
              <a:rPr lang="en-GB" sz="2400">
                <a:solidFill>
                  <a:schemeClr val="bg1"/>
                </a:solidFill>
                <a:latin typeface="Arial" panose="020B0604020202020204" pitchFamily="34" charset="0"/>
                <a:cs typeface="Arial" panose="020B0604020202020204" pitchFamily="34" charset="0"/>
              </a:rPr>
              <a:t>Because Walt Disney Company is a multibillion-dollar media, its reputation is crucial to its financial success. Disney is known for being a family-friendly firm. The business takes this data and recycles only what is useful. Every detail of a Disney animated picture is analysed to ensure that it adheres to the Disney standard. Characters, topics, art, music, plot components, and more are all examples of formulas.</a:t>
            </a:r>
          </a:p>
        </p:txBody>
      </p:sp>
    </p:spTree>
    <p:extLst>
      <p:ext uri="{BB962C8B-B14F-4D97-AF65-F5344CB8AC3E}">
        <p14:creationId xmlns:p14="http://schemas.microsoft.com/office/powerpoint/2010/main" val="225434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67" name="Group 66">
            <a:extLst>
              <a:ext uri="{FF2B5EF4-FFF2-40B4-BE49-F238E27FC236}">
                <a16:creationId xmlns:a16="http://schemas.microsoft.com/office/drawing/2014/main" id="{5F72ECA3-2A46-4A5A-8330-12F7E22105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68" name="Rectangle 67">
              <a:extLst>
                <a:ext uri="{FF2B5EF4-FFF2-40B4-BE49-F238E27FC236}">
                  <a16:creationId xmlns:a16="http://schemas.microsoft.com/office/drawing/2014/main" id="{2A4A5C4D-76C1-47EA-A0B6-CF294A5F4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69" name="Freeform 5">
              <a:extLst>
                <a:ext uri="{FF2B5EF4-FFF2-40B4-BE49-F238E27FC236}">
                  <a16:creationId xmlns:a16="http://schemas.microsoft.com/office/drawing/2014/main" id="{29BC618C-AD3C-444D-B8CB-6FB6920D48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3" name="Content Placeholder 2">
            <a:extLst>
              <a:ext uri="{FF2B5EF4-FFF2-40B4-BE49-F238E27FC236}">
                <a16:creationId xmlns:a16="http://schemas.microsoft.com/office/drawing/2014/main" id="{8C0685EC-45D6-4599-899B-F499C39A3B55}"/>
              </a:ext>
            </a:extLst>
          </p:cNvPr>
          <p:cNvSpPr>
            <a:spLocks noGrp="1"/>
          </p:cNvSpPr>
          <p:nvPr>
            <p:ph type="subTitle" idx="1"/>
          </p:nvPr>
        </p:nvSpPr>
        <p:spPr>
          <a:xfrm>
            <a:off x="1154955" y="1573427"/>
            <a:ext cx="9768684" cy="4065372"/>
          </a:xfrm>
        </p:spPr>
        <p:txBody>
          <a:bodyPr vert="horz" lIns="91440" tIns="45720" rIns="91440" bIns="45720" rtlCol="0">
            <a:normAutofit lnSpcReduction="10000"/>
          </a:bodyPr>
          <a:lstStyle/>
          <a:p>
            <a:pPr marL="0" indent="0">
              <a:lnSpc>
                <a:spcPct val="90000"/>
              </a:lnSpc>
            </a:pPr>
            <a:r>
              <a:rPr lang="en-US" sz="2400" b="1">
                <a:solidFill>
                  <a:schemeClr val="tx1"/>
                </a:solidFill>
              </a:rPr>
              <a:t>Success </a:t>
            </a:r>
          </a:p>
          <a:p>
            <a:pPr marL="0" indent="0">
              <a:lnSpc>
                <a:spcPct val="90000"/>
              </a:lnSpc>
              <a:buFont typeface="Wingdings 3" charset="2"/>
              <a:buChar char=""/>
            </a:pPr>
            <a:endParaRPr lang="en-US" sz="2400">
              <a:solidFill>
                <a:schemeClr val="tx1"/>
              </a:solidFill>
              <a:effectLst/>
              <a:latin typeface="Arial" panose="020B0604020202020204" pitchFamily="34" charset="0"/>
              <a:cs typeface="Arial" panose="020B0604020202020204" pitchFamily="34" charset="0"/>
            </a:endParaRPr>
          </a:p>
          <a:p>
            <a:pPr marL="0" indent="0">
              <a:lnSpc>
                <a:spcPct val="90000"/>
              </a:lnSpc>
            </a:pPr>
            <a:r>
              <a:rPr lang="en-US" sz="2400">
                <a:solidFill>
                  <a:schemeClr val="tx1"/>
                </a:solidFill>
                <a:effectLst/>
                <a:latin typeface="Arial" panose="020B0604020202020204" pitchFamily="34" charset="0"/>
                <a:cs typeface="Arial" panose="020B0604020202020204" pitchFamily="34" charset="0"/>
              </a:rPr>
              <a:t>Disney annual revenue: FY 2021: $67.418 billion. Disney is a success story from the United States. Few companies have had the same level of success as Disney “and the Mouse isn’t showing any signs of slowing down.” (SMITH, 2022)</a:t>
            </a:r>
          </a:p>
          <a:p>
            <a:pPr marL="0" indent="0">
              <a:lnSpc>
                <a:spcPct val="90000"/>
              </a:lnSpc>
            </a:pPr>
            <a:r>
              <a:rPr lang="en-US" sz="2400">
                <a:solidFill>
                  <a:schemeClr val="tx1"/>
                </a:solidFill>
                <a:effectLst/>
                <a:latin typeface="Arial" panose="020B0604020202020204" pitchFamily="34" charset="0"/>
                <a:cs typeface="Arial" panose="020B0604020202020204" pitchFamily="34" charset="0"/>
              </a:rPr>
              <a:t>In reality, Disney has set itself up for continuing financial success for decades to come. by purchasing, Star Wars, Fox, and Marvel, as well as a new mega-theme park in China and integrating digital into almost everything they control.</a:t>
            </a:r>
          </a:p>
          <a:p>
            <a:pPr marL="0" indent="0">
              <a:lnSpc>
                <a:spcPct val="90000"/>
              </a:lnSpc>
              <a:buFont typeface="Wingdings 3" charset="2"/>
              <a:buChar char=""/>
            </a:pPr>
            <a:endParaRPr lang="en-US" sz="1100">
              <a:solidFill>
                <a:schemeClr val="tx1"/>
              </a:solidFill>
              <a:effectLst/>
            </a:endParaRPr>
          </a:p>
          <a:p>
            <a:pPr marL="0" indent="0">
              <a:lnSpc>
                <a:spcPct val="90000"/>
              </a:lnSpc>
              <a:buFont typeface="Wingdings 3" charset="2"/>
              <a:buChar char=""/>
            </a:pPr>
            <a:endParaRPr lang="en-US" sz="1100">
              <a:solidFill>
                <a:schemeClr val="tx1"/>
              </a:solidFill>
            </a:endParaRPr>
          </a:p>
        </p:txBody>
      </p:sp>
      <p:sp>
        <p:nvSpPr>
          <p:cNvPr id="64" name="Rectangle 70">
            <a:extLst>
              <a:ext uri="{FF2B5EF4-FFF2-40B4-BE49-F238E27FC236}">
                <a16:creationId xmlns:a16="http://schemas.microsoft.com/office/drawing/2014/main" id="{029C0D00-401D-42B7-94D8-008C7DAA8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9751673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5" name="Group 94">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6" name="Rectangle 95">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9" name="Rectangle 98">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1" name="Rectangle 100">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03"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05" name="Rectangle 104">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56A7F34-49CB-4A2A-938F-590C81619FFF}"/>
              </a:ext>
            </a:extLst>
          </p:cNvPr>
          <p:cNvSpPr>
            <a:spLocks noGrp="1"/>
          </p:cNvSpPr>
          <p:nvPr>
            <p:ph type="title"/>
          </p:nvPr>
        </p:nvSpPr>
        <p:spPr>
          <a:xfrm>
            <a:off x="5019186" y="2402217"/>
            <a:ext cx="6268246" cy="3134032"/>
          </a:xfrm>
        </p:spPr>
        <p:txBody>
          <a:bodyPr vert="horz" lIns="91440" tIns="45720" rIns="91440" bIns="45720" rtlCol="0" anchor="b">
            <a:noAutofit/>
          </a:bodyPr>
          <a:lstStyle/>
          <a:p>
            <a:pPr>
              <a:lnSpc>
                <a:spcPct val="90000"/>
              </a:lnSpc>
            </a:pPr>
            <a:r>
              <a:rPr lang="en-US" b="0" i="0" kern="1200">
                <a:solidFill>
                  <a:srgbClr val="EBEBEB"/>
                </a:solidFill>
                <a:effectLst/>
                <a:latin typeface="+mj-lt"/>
                <a:ea typeface="+mj-ea"/>
                <a:cs typeface="+mj-cs"/>
              </a:rPr>
              <a:t>"The Most Magical Place on Earth" is persistently developing, but some people say it is taking the wrong path. Upper management and the current CEO are more concentrated towards the movies and Disney+. Disney management says they are paying attention to their guests when they make decisions about what to do next. </a:t>
            </a:r>
            <a:br>
              <a:rPr lang="en-US" b="0" i="0" kern="1200">
                <a:solidFill>
                  <a:srgbClr val="EBEBEB"/>
                </a:solidFill>
                <a:effectLst/>
                <a:latin typeface="+mj-lt"/>
                <a:ea typeface="+mj-ea"/>
                <a:cs typeface="+mj-cs"/>
              </a:rPr>
            </a:br>
            <a:endParaRPr lang="en-US" b="0" i="0" kern="1200">
              <a:solidFill>
                <a:srgbClr val="EBEBEB"/>
              </a:solidFill>
              <a:latin typeface="+mj-lt"/>
              <a:ea typeface="+mj-ea"/>
              <a:cs typeface="+mj-cs"/>
            </a:endParaRPr>
          </a:p>
        </p:txBody>
      </p:sp>
      <p:pic>
        <p:nvPicPr>
          <p:cNvPr id="72" name="Content Placeholder 71" descr="A picture containing outdoor, building, people, group&#10;&#10;Description automatically generated">
            <a:extLst>
              <a:ext uri="{FF2B5EF4-FFF2-40B4-BE49-F238E27FC236}">
                <a16:creationId xmlns:a16="http://schemas.microsoft.com/office/drawing/2014/main" id="{8B1DA2D9-D7ED-4A95-AECC-D200C50E649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7961" r="-1" b="-1"/>
          <a:stretch/>
        </p:blipFill>
        <p:spPr>
          <a:xfrm>
            <a:off x="904568" y="1262362"/>
            <a:ext cx="3531062" cy="4333276"/>
          </a:xfrm>
          <a:prstGeom prst="roundRect">
            <a:avLst>
              <a:gd name="adj" fmla="val 1858"/>
            </a:avLst>
          </a:prstGeom>
          <a:effectLst>
            <a:outerShdw blurRad="50800" dist="50800" dir="5400000" algn="tl" rotWithShape="0">
              <a:srgbClr val="000000">
                <a:alpha val="43000"/>
              </a:srgbClr>
            </a:outerShdw>
          </a:effectLst>
        </p:spPr>
      </p:pic>
      <p:sp>
        <p:nvSpPr>
          <p:cNvPr id="4" name="Text Placeholder 3">
            <a:extLst>
              <a:ext uri="{FF2B5EF4-FFF2-40B4-BE49-F238E27FC236}">
                <a16:creationId xmlns:a16="http://schemas.microsoft.com/office/drawing/2014/main" id="{8828D92C-8F6B-4476-816E-EBFE2CC948B7}"/>
              </a:ext>
            </a:extLst>
          </p:cNvPr>
          <p:cNvSpPr>
            <a:spLocks noGrp="1"/>
          </p:cNvSpPr>
          <p:nvPr>
            <p:ph type="body" sz="half" idx="2"/>
          </p:nvPr>
        </p:nvSpPr>
        <p:spPr>
          <a:xfrm rot="4086613">
            <a:off x="-2241388" y="4692266"/>
            <a:ext cx="45719" cy="1323967"/>
          </a:xfrm>
        </p:spPr>
        <p:txBody>
          <a:bodyPr/>
          <a:lstStyle/>
          <a:p>
            <a:endParaRPr lang="en-GB" dirty="0"/>
          </a:p>
        </p:txBody>
      </p:sp>
    </p:spTree>
    <p:extLst>
      <p:ext uri="{BB962C8B-B14F-4D97-AF65-F5344CB8AC3E}">
        <p14:creationId xmlns:p14="http://schemas.microsoft.com/office/powerpoint/2010/main" val="99401260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0" name="Group 12">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1"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2"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1" name="Rectangle 23">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2" name="Rectangle 25">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4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4"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pic>
        <p:nvPicPr>
          <p:cNvPr id="8" name="Content Placeholder 7" descr="A picture containing text, different, posing, nature&#10;&#10;Description automatically generated">
            <a:extLst>
              <a:ext uri="{FF2B5EF4-FFF2-40B4-BE49-F238E27FC236}">
                <a16:creationId xmlns:a16="http://schemas.microsoft.com/office/drawing/2014/main" id="{B9373E28-C3DC-416C-986F-69B8BF1E9F1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4516" r="1899" b="2"/>
          <a:stretch/>
        </p:blipFill>
        <p:spPr>
          <a:xfrm>
            <a:off x="7171380" y="480060"/>
            <a:ext cx="4470302"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45" name="Rectangle 31">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6" name="Oval 33">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35">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Text Placeholder 5">
            <a:extLst>
              <a:ext uri="{FF2B5EF4-FFF2-40B4-BE49-F238E27FC236}">
                <a16:creationId xmlns:a16="http://schemas.microsoft.com/office/drawing/2014/main" id="{9AE11C3F-10F0-49A6-826B-DD04C560A77A}"/>
              </a:ext>
            </a:extLst>
          </p:cNvPr>
          <p:cNvSpPr>
            <a:spLocks noGrp="1"/>
          </p:cNvSpPr>
          <p:nvPr>
            <p:ph type="body" sz="half" idx="2"/>
          </p:nvPr>
        </p:nvSpPr>
        <p:spPr>
          <a:xfrm>
            <a:off x="1018011" y="963562"/>
            <a:ext cx="6072776" cy="5237417"/>
          </a:xfrm>
        </p:spPr>
        <p:txBody>
          <a:bodyPr vert="horz" lIns="91440" tIns="45720" rIns="91440" bIns="45720" rtlCol="0" anchor="ctr">
            <a:normAutofit/>
          </a:bodyPr>
          <a:lstStyle/>
          <a:p>
            <a:pPr>
              <a:lnSpc>
                <a:spcPct val="90000"/>
              </a:lnSpc>
            </a:pPr>
            <a:r>
              <a:rPr lang="en-US" sz="2400">
                <a:solidFill>
                  <a:srgbClr val="FFFFFF"/>
                </a:solidFill>
                <a:effectLst/>
                <a:latin typeface="Arial" panose="020B0604020202020204" pitchFamily="34" charset="0"/>
                <a:cs typeface="Arial" panose="020B0604020202020204" pitchFamily="34" charset="0"/>
              </a:rPr>
              <a:t>"Whether guests are seeking value or looking to indulge, there is something for everyone.” (Walt Disney World, 2021) The starting price of a one-day theme park ticket has not increased since 2018. Disney is not giving customers </a:t>
            </a:r>
            <a:r>
              <a:rPr lang="en-US" sz="2400">
                <a:solidFill>
                  <a:srgbClr val="FFFFFF"/>
                </a:solidFill>
                <a:latin typeface="Arial" panose="020B0604020202020204" pitchFamily="34" charset="0"/>
                <a:cs typeface="Arial" panose="020B0604020202020204" pitchFamily="34" charset="0"/>
              </a:rPr>
              <a:t>enough</a:t>
            </a:r>
            <a:r>
              <a:rPr lang="en-US" sz="2400">
                <a:solidFill>
                  <a:srgbClr val="FFFFFF"/>
                </a:solidFill>
                <a:effectLst/>
                <a:latin typeface="Arial" panose="020B0604020202020204" pitchFamily="34" charset="0"/>
                <a:cs typeface="Arial" panose="020B0604020202020204" pitchFamily="34" charset="0"/>
              </a:rPr>
              <a:t> for </a:t>
            </a:r>
            <a:r>
              <a:rPr lang="en-US" sz="2400">
                <a:solidFill>
                  <a:srgbClr val="FFFFFF"/>
                </a:solidFill>
                <a:latin typeface="Arial" panose="020B0604020202020204" pitchFamily="34" charset="0"/>
                <a:cs typeface="Arial" panose="020B0604020202020204" pitchFamily="34" charset="0"/>
              </a:rPr>
              <a:t>the price that they are asking.</a:t>
            </a:r>
            <a:r>
              <a:rPr lang="en-US" sz="2400">
                <a:solidFill>
                  <a:srgbClr val="FFFFFF"/>
                </a:solidFill>
                <a:effectLst/>
                <a:latin typeface="Arial" panose="020B0604020202020204" pitchFamily="34" charset="0"/>
                <a:cs typeface="Arial" panose="020B0604020202020204" pitchFamily="34" charset="0"/>
              </a:rPr>
              <a:t> There was a time when customers got a lot of extras for the price they were paying. But currently the situation has changed. </a:t>
            </a:r>
          </a:p>
          <a:p>
            <a:pPr>
              <a:lnSpc>
                <a:spcPct val="90000"/>
              </a:lnSpc>
              <a:buFont typeface="Wingdings 3" charset="2"/>
              <a:buChar char=""/>
            </a:pPr>
            <a:endParaRPr lang="en-US">
              <a:solidFill>
                <a:srgbClr val="FFFFFF"/>
              </a:solidFill>
            </a:endParaRPr>
          </a:p>
        </p:txBody>
      </p:sp>
    </p:spTree>
    <p:extLst>
      <p:ext uri="{BB962C8B-B14F-4D97-AF65-F5344CB8AC3E}">
        <p14:creationId xmlns:p14="http://schemas.microsoft.com/office/powerpoint/2010/main" val="178312516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1" name="Rectangle 5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C5DE7CD0-5670-1E46-984F-5E228001A53A}"/>
              </a:ext>
            </a:extLst>
          </p:cNvPr>
          <p:cNvSpPr>
            <a:spLocks noGrp="1"/>
          </p:cNvSpPr>
          <p:nvPr>
            <p:ph type="title"/>
          </p:nvPr>
        </p:nvSpPr>
        <p:spPr>
          <a:xfrm>
            <a:off x="1154954" y="973667"/>
            <a:ext cx="10064591" cy="760129"/>
          </a:xfrm>
          <a:noFill/>
          <a:ln>
            <a:noFill/>
          </a:ln>
        </p:spPr>
        <p:txBody>
          <a:bodyPr>
            <a:noAutofit/>
          </a:bodyPr>
          <a:lstStyle/>
          <a:p>
            <a:r>
              <a:rPr lang="en-GB" sz="2400" i="1" u="sng">
                <a:solidFill>
                  <a:schemeClr val="tx1"/>
                </a:solidFill>
                <a:latin typeface="Monotype Corsiva" panose="03010101010201010101" pitchFamily="66" charset="0"/>
                <a:cs typeface="APPLE CHANCERY" panose="03020702040506060504" pitchFamily="66" charset="-79"/>
              </a:rPr>
              <a:t>“Our fate lives within us, you only have to be brave enough to see it.-Princess Merida”</a:t>
            </a:r>
          </a:p>
        </p:txBody>
      </p:sp>
      <p:sp>
        <p:nvSpPr>
          <p:cNvPr id="54" name="Rectangle 5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3" name="Content Placeholder 2">
            <a:extLst>
              <a:ext uri="{FF2B5EF4-FFF2-40B4-BE49-F238E27FC236}">
                <a16:creationId xmlns:a16="http://schemas.microsoft.com/office/drawing/2014/main" id="{8F7254B7-5F04-C54A-D4C9-B30617CF1154}"/>
              </a:ext>
            </a:extLst>
          </p:cNvPr>
          <p:cNvGraphicFramePr>
            <a:graphicFrameLocks noGrp="1"/>
          </p:cNvGraphicFramePr>
          <p:nvPr>
            <p:ph idx="1"/>
            <p:extLst>
              <p:ext uri="{D42A27DB-BD31-4B8C-83A1-F6EECF244321}">
                <p14:modId xmlns:p14="http://schemas.microsoft.com/office/powerpoint/2010/main" val="3373021162"/>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FED8666A-DD1C-644B-B24A-DF36522189FB}"/>
              </a:ext>
            </a:extLst>
          </p:cNvPr>
          <p:cNvSpPr txBox="1"/>
          <p:nvPr/>
        </p:nvSpPr>
        <p:spPr>
          <a:xfrm>
            <a:off x="1286934" y="3244334"/>
            <a:ext cx="8385704" cy="369332"/>
          </a:xfrm>
          <a:prstGeom prst="rect">
            <a:avLst/>
          </a:prstGeom>
          <a:noFill/>
        </p:spPr>
        <p:txBody>
          <a:bodyPr wrap="square" rtlCol="0">
            <a:spAutoFit/>
          </a:bodyPr>
          <a:lstStyle/>
          <a:p>
            <a:pPr lvl="0"/>
            <a:r>
              <a:rPr lang="en-GB"/>
              <a:t>1) developing innovative ways to attract visitors to its theme parks; </a:t>
            </a:r>
            <a:endParaRPr lang="en-US"/>
          </a:p>
        </p:txBody>
      </p:sp>
      <p:sp>
        <p:nvSpPr>
          <p:cNvPr id="6" name="TextBox 5">
            <a:extLst>
              <a:ext uri="{FF2B5EF4-FFF2-40B4-BE49-F238E27FC236}">
                <a16:creationId xmlns:a16="http://schemas.microsoft.com/office/drawing/2014/main" id="{CA818AFE-1E33-8343-B04A-AB66FB832CF3}"/>
              </a:ext>
            </a:extLst>
          </p:cNvPr>
          <p:cNvSpPr txBox="1"/>
          <p:nvPr/>
        </p:nvSpPr>
        <p:spPr>
          <a:xfrm>
            <a:off x="1279683" y="5257800"/>
            <a:ext cx="10064592" cy="646331"/>
          </a:xfrm>
          <a:prstGeom prst="rect">
            <a:avLst/>
          </a:prstGeom>
          <a:noFill/>
        </p:spPr>
        <p:txBody>
          <a:bodyPr wrap="square" rtlCol="0">
            <a:spAutoFit/>
          </a:bodyPr>
          <a:lstStyle/>
          <a:p>
            <a:r>
              <a:rPr lang="en-GB" dirty="0"/>
              <a:t>4) investing more in developing markets to take advantage of their high growth rates and expand the product scope by diversifying the business, even in a limited way;</a:t>
            </a:r>
          </a:p>
        </p:txBody>
      </p:sp>
    </p:spTree>
    <p:extLst>
      <p:ext uri="{BB962C8B-B14F-4D97-AF65-F5344CB8AC3E}">
        <p14:creationId xmlns:p14="http://schemas.microsoft.com/office/powerpoint/2010/main" val="339654834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rgbClr val="0D0D0D"/>
          </a:solidFill>
          <a:ln>
            <a:noFill/>
          </a:ln>
          <a:effectLst/>
        </p:spPr>
        <p:style>
          <a:lnRef idx="1">
            <a:schemeClr val="accent1"/>
          </a:lnRef>
          <a:fillRef idx="3">
            <a:schemeClr val="accent1"/>
          </a:fillRef>
          <a:effectRef idx="2">
            <a:schemeClr val="accent1"/>
          </a:effectRef>
          <a:fontRef idx="minor">
            <a:schemeClr val="lt1"/>
          </a:fontRef>
        </p:style>
      </p:sp>
      <p:grpSp>
        <p:nvGrpSpPr>
          <p:cNvPr id="37" name="Group 36">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38" name="Rectangle 37">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39"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8EAA9A89-CD11-2D44-8BFA-0C3D950B7ECA}"/>
              </a:ext>
            </a:extLst>
          </p:cNvPr>
          <p:cNvSpPr>
            <a:spLocks noGrp="1"/>
          </p:cNvSpPr>
          <p:nvPr>
            <p:ph type="title"/>
          </p:nvPr>
        </p:nvSpPr>
        <p:spPr>
          <a:xfrm flipV="1">
            <a:off x="1154954" y="-1"/>
            <a:ext cx="8761413" cy="467397"/>
          </a:xfrm>
        </p:spPr>
        <p:txBody>
          <a:bodyPr anchor="b">
            <a:normAutofit fontScale="90000"/>
          </a:bodyPr>
          <a:lstStyle/>
          <a:p>
            <a:endParaRPr lang="en-US" dirty="0">
              <a:solidFill>
                <a:schemeClr val="tx1"/>
              </a:solidFill>
            </a:endParaRPr>
          </a:p>
        </p:txBody>
      </p:sp>
      <p:graphicFrame>
        <p:nvGraphicFramePr>
          <p:cNvPr id="41" name="Content Placeholder 2">
            <a:extLst>
              <a:ext uri="{FF2B5EF4-FFF2-40B4-BE49-F238E27FC236}">
                <a16:creationId xmlns:a16="http://schemas.microsoft.com/office/drawing/2014/main" id="{9FEB0EB4-9EA6-589B-8E31-F6FB29959B68}"/>
              </a:ext>
            </a:extLst>
          </p:cNvPr>
          <p:cNvGraphicFramePr>
            <a:graphicFrameLocks noGrp="1"/>
          </p:cNvGraphicFramePr>
          <p:nvPr>
            <p:ph idx="1"/>
            <p:extLst>
              <p:ext uri="{D42A27DB-BD31-4B8C-83A1-F6EECF244321}">
                <p14:modId xmlns:p14="http://schemas.microsoft.com/office/powerpoint/2010/main" val="1717873924"/>
              </p:ext>
            </p:extLst>
          </p:nvPr>
        </p:nvGraphicFramePr>
        <p:xfrm>
          <a:off x="1154954" y="857251"/>
          <a:ext cx="9532096" cy="4952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689320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47" name="Rectangle 77">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8"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1026" name="Picture 2" descr="A person standing next to a person in a garment&#10;&#10;Description automatically generated">
            <a:extLst>
              <a:ext uri="{FF2B5EF4-FFF2-40B4-BE49-F238E27FC236}">
                <a16:creationId xmlns:a16="http://schemas.microsoft.com/office/drawing/2014/main" id="{51727B63-67CA-794A-A3E7-F83324740904}"/>
              </a:ext>
            </a:extLst>
          </p:cNvPr>
          <p:cNvPicPr>
            <a:picLocks noChangeAspect="1" noChangeArrowheads="1"/>
          </p:cNvPicPr>
          <p:nvPr/>
        </p:nvPicPr>
        <p:blipFill rotWithShape="1">
          <a:blip r:embed="rId3">
            <a:duotone>
              <a:prstClr val="black"/>
              <a:schemeClr val="accent5">
                <a:tint val="45000"/>
                <a:satMod val="400000"/>
              </a:schemeClr>
            </a:duotone>
            <a:alphaModFix amt="25000"/>
            <a:extLst>
              <a:ext uri="{28A0092B-C50C-407E-A947-70E740481C1C}">
                <a14:useLocalDpi xmlns:a14="http://schemas.microsoft.com/office/drawing/2010/main" val="0"/>
              </a:ext>
            </a:extLst>
          </a:blip>
          <a:srcRect l="1937" r="7153" b="26770"/>
          <a:stretch/>
        </p:blipFill>
        <p:spPr bwMode="auto">
          <a:xfrm>
            <a:off x="474133" y="474134"/>
            <a:ext cx="11243734" cy="59097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EAC632C-B440-DF45-9D39-F4677AE3D7C8}"/>
              </a:ext>
            </a:extLst>
          </p:cNvPr>
          <p:cNvSpPr>
            <a:spLocks noGrp="1"/>
          </p:cNvSpPr>
          <p:nvPr>
            <p:ph type="title"/>
          </p:nvPr>
        </p:nvSpPr>
        <p:spPr>
          <a:xfrm>
            <a:off x="1154954" y="973668"/>
            <a:ext cx="8761413" cy="706964"/>
          </a:xfrm>
        </p:spPr>
        <p:txBody>
          <a:bodyPr>
            <a:normAutofit/>
          </a:bodyPr>
          <a:lstStyle/>
          <a:p>
            <a:r>
              <a:rPr lang="en-US" b="1" i="1" dirty="0">
                <a:solidFill>
                  <a:srgbClr val="FFFFFF"/>
                </a:solidFill>
                <a:latin typeface="Aldhabi" panose="020F0502020204030204" pitchFamily="34" charset="0"/>
                <a:cs typeface="Aldhabi" panose="020F0502020204030204" pitchFamily="34" charset="0"/>
              </a:rPr>
              <a:t>…the most magical place on Earth where dreams come true</a:t>
            </a:r>
          </a:p>
        </p:txBody>
      </p:sp>
      <p:sp>
        <p:nvSpPr>
          <p:cNvPr id="1049" name="Rectangle 81">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033" name="Content Placeholder 2">
            <a:extLst>
              <a:ext uri="{FF2B5EF4-FFF2-40B4-BE49-F238E27FC236}">
                <a16:creationId xmlns:a16="http://schemas.microsoft.com/office/drawing/2014/main" id="{25270614-E83C-B945-2E95-392B74E893DC}"/>
              </a:ext>
            </a:extLst>
          </p:cNvPr>
          <p:cNvGraphicFramePr>
            <a:graphicFrameLocks noGrp="1"/>
          </p:cNvGraphicFramePr>
          <p:nvPr>
            <p:ph idx="1"/>
            <p:extLst>
              <p:ext uri="{D42A27DB-BD31-4B8C-83A1-F6EECF244321}">
                <p14:modId xmlns:p14="http://schemas.microsoft.com/office/powerpoint/2010/main" val="1399478382"/>
              </p:ext>
            </p:extLst>
          </p:nvPr>
        </p:nvGraphicFramePr>
        <p:xfrm>
          <a:off x="1154954" y="1820333"/>
          <a:ext cx="9474946" cy="41994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78516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37" name="Group 72">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4" name="Rectangle 73">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138" name="Oval 74">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Oval 76">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139" name="Oval 77">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140" name="Oval 78">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141"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142"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143"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144" name="Rectangle 83">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13F4772-E389-44C8-9F2A-9869423DCDE9}"/>
              </a:ext>
            </a:extLst>
          </p:cNvPr>
          <p:cNvSpPr>
            <a:spLocks noGrp="1"/>
          </p:cNvSpPr>
          <p:nvPr>
            <p:ph type="ctrTitle"/>
          </p:nvPr>
        </p:nvSpPr>
        <p:spPr>
          <a:xfrm>
            <a:off x="1154954" y="973668"/>
            <a:ext cx="8761413" cy="706964"/>
          </a:xfrm>
        </p:spPr>
        <p:txBody>
          <a:bodyPr vert="horz" lIns="91440" tIns="45720" rIns="91440" bIns="45720" rtlCol="0" anchor="ctr">
            <a:normAutofit/>
          </a:bodyPr>
          <a:lstStyle/>
          <a:p>
            <a:r>
              <a:rPr lang="en-US" sz="3600" b="0" i="0" kern="1200" dirty="0">
                <a:solidFill>
                  <a:srgbClr val="EBEBEB"/>
                </a:solidFill>
                <a:latin typeface="+mj-lt"/>
                <a:ea typeface="+mj-ea"/>
                <a:cs typeface="+mj-cs"/>
              </a:rPr>
              <a:t>REFERENCE LIST </a:t>
            </a:r>
          </a:p>
        </p:txBody>
      </p:sp>
      <p:sp>
        <p:nvSpPr>
          <p:cNvPr id="3" name="Subtitle 2">
            <a:extLst>
              <a:ext uri="{FF2B5EF4-FFF2-40B4-BE49-F238E27FC236}">
                <a16:creationId xmlns:a16="http://schemas.microsoft.com/office/drawing/2014/main" id="{E4A1FC90-CEF5-46FA-9146-A058EBF8D2C9}"/>
              </a:ext>
            </a:extLst>
          </p:cNvPr>
          <p:cNvSpPr>
            <a:spLocks noGrp="1"/>
          </p:cNvSpPr>
          <p:nvPr>
            <p:ph type="subTitle" idx="1"/>
          </p:nvPr>
        </p:nvSpPr>
        <p:spPr>
          <a:xfrm>
            <a:off x="1154954" y="2603500"/>
            <a:ext cx="6397313" cy="3416300"/>
          </a:xfrm>
        </p:spPr>
        <p:txBody>
          <a:bodyPr vert="horz" lIns="91440" tIns="45720" rIns="91440" bIns="45720" rtlCol="0" anchor="ctr">
            <a:normAutofit/>
          </a:bodyPr>
          <a:lstStyle/>
          <a:p>
            <a:endParaRPr lang="en-US" sz="1400" dirty="0">
              <a:solidFill>
                <a:schemeClr val="tx1">
                  <a:lumMod val="75000"/>
                  <a:lumOff val="25000"/>
                </a:schemeClr>
              </a:solidFill>
              <a:effectLst/>
              <a:latin typeface="Arial" panose="020B0604020202020204" pitchFamily="34" charset="0"/>
              <a:cs typeface="Arial" panose="020B0604020202020204" pitchFamily="34" charset="0"/>
            </a:endParaRPr>
          </a:p>
          <a:p>
            <a:r>
              <a:rPr lang="en-US" sz="1400" strike="noStrike" dirty="0">
                <a:solidFill>
                  <a:schemeClr val="tx1">
                    <a:lumMod val="75000"/>
                    <a:lumOff val="25000"/>
                  </a:schemeClr>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Korkis</a:t>
            </a:r>
            <a:r>
              <a:rPr lang="en-US" sz="1400">
                <a:solidFill>
                  <a:schemeClr val="tx1">
                    <a:lumMod val="75000"/>
                    <a:lumOff val="25000"/>
                  </a:schemeClr>
                </a:solidFill>
                <a:effectLst/>
                <a:latin typeface="Arial" panose="020B0604020202020204" pitchFamily="34" charset="0"/>
                <a:cs typeface="Arial" panose="020B0604020202020204" pitchFamily="34" charset="0"/>
              </a:rPr>
              <a:t>, J. </a:t>
            </a:r>
            <a:r>
              <a:rPr lang="en-US" sz="1400" dirty="0">
                <a:solidFill>
                  <a:schemeClr val="tx1">
                    <a:lumMod val="75000"/>
                    <a:lumOff val="25000"/>
                  </a:schemeClr>
                </a:solidFill>
                <a:effectLst/>
                <a:latin typeface="Arial" panose="020B0604020202020204" pitchFamily="34" charset="0"/>
                <a:cs typeface="Arial" panose="020B0604020202020204" pitchFamily="34" charset="0"/>
              </a:rPr>
              <a:t>March 16, 2011, </a:t>
            </a:r>
            <a:r>
              <a:rPr lang="en-US" sz="1400" strike="noStrike" dirty="0">
                <a:solidFill>
                  <a:schemeClr val="tx1">
                    <a:lumMod val="75000"/>
                    <a:lumOff val="25000"/>
                  </a:schemeClr>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Mouseplanet - The Forgotten Brother Who Built a Magic Kingdom by Jim Korkis</a:t>
            </a:r>
            <a:r>
              <a:rPr lang="en-US" sz="1400" dirty="0">
                <a:solidFill>
                  <a:schemeClr val="tx1">
                    <a:lumMod val="75000"/>
                    <a:lumOff val="25000"/>
                  </a:schemeClr>
                </a:solidFill>
                <a:effectLst/>
                <a:latin typeface="Arial" panose="020B0604020202020204" pitchFamily="34" charset="0"/>
                <a:cs typeface="Arial" panose="020B0604020202020204" pitchFamily="34" charset="0"/>
              </a:rPr>
              <a:t>, (Accessed: 02 March 2022)</a:t>
            </a:r>
          </a:p>
          <a:p>
            <a:pPr fontAlgn="base"/>
            <a:r>
              <a:rPr lang="en-US" sz="1400" strike="noStrike" dirty="0">
                <a:solidFill>
                  <a:schemeClr val="tx1">
                    <a:lumMod val="75000"/>
                    <a:lumOff val="25000"/>
                  </a:schemeClr>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Smith</a:t>
            </a:r>
            <a:r>
              <a:rPr lang="en-US" sz="1400" dirty="0">
                <a:solidFill>
                  <a:schemeClr val="tx1">
                    <a:lumMod val="75000"/>
                    <a:lumOff val="25000"/>
                  </a:schemeClr>
                </a:solidFill>
                <a:effectLst/>
                <a:latin typeface="Arial" panose="020B0604020202020204" pitchFamily="34" charset="0"/>
                <a:cs typeface="Arial" panose="020B0604020202020204" pitchFamily="34" charset="0"/>
              </a:rPr>
              <a:t> C. Last updated on: 01/23/22 </a:t>
            </a:r>
            <a:r>
              <a:rPr lang="en-US" sz="1400" strike="noStrike" dirty="0">
                <a:solidFill>
                  <a:schemeClr val="tx1">
                    <a:lumMod val="75000"/>
                    <a:lumOff val="25000"/>
                  </a:schemeClr>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Disney Revenue Statistics and Details | 2022 | By the Numbers (disneynews.us)</a:t>
            </a:r>
            <a:r>
              <a:rPr lang="en-US" sz="1400" dirty="0">
                <a:solidFill>
                  <a:schemeClr val="tx1">
                    <a:lumMod val="75000"/>
                    <a:lumOff val="25000"/>
                  </a:schemeClr>
                </a:solidFill>
                <a:effectLst/>
                <a:latin typeface="Arial" panose="020B0604020202020204" pitchFamily="34" charset="0"/>
                <a:cs typeface="Arial" panose="020B0604020202020204" pitchFamily="34" charset="0"/>
              </a:rPr>
              <a:t> (Accessed: 03 March 2022) </a:t>
            </a:r>
          </a:p>
          <a:p>
            <a:r>
              <a:rPr lang="en-US" sz="1400" dirty="0">
                <a:solidFill>
                  <a:schemeClr val="tx1">
                    <a:lumMod val="75000"/>
                    <a:lumOff val="25000"/>
                  </a:schemeClr>
                </a:solidFill>
                <a:effectLst/>
                <a:latin typeface="Arial" panose="020B0604020202020204" pitchFamily="34" charset="0"/>
                <a:cs typeface="Arial" panose="020B0604020202020204" pitchFamily="34" charset="0"/>
              </a:rPr>
              <a:t>WALT DISNEY</a:t>
            </a:r>
          </a:p>
          <a:p>
            <a:pPr>
              <a:buFont typeface="Wingdings 3" charset="2"/>
              <a:buChar char=""/>
            </a:pPr>
            <a:endParaRPr lang="en-US" sz="1700" dirty="0">
              <a:solidFill>
                <a:schemeClr val="tx1">
                  <a:lumMod val="75000"/>
                  <a:lumOff val="25000"/>
                </a:schemeClr>
              </a:solidFill>
            </a:endParaRPr>
          </a:p>
        </p:txBody>
      </p:sp>
      <p:pic>
        <p:nvPicPr>
          <p:cNvPr id="5124" name="Picture 4" descr="See the source image">
            <a:extLst>
              <a:ext uri="{FF2B5EF4-FFF2-40B4-BE49-F238E27FC236}">
                <a16:creationId xmlns:a16="http://schemas.microsoft.com/office/drawing/2014/main" id="{1F39924F-BD34-498B-9764-73362F6FC92B}"/>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027013" y="2775951"/>
            <a:ext cx="3067163"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1367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10271</TotalTime>
  <Words>859</Words>
  <Application>Microsoft Macintosh PowerPoint</Application>
  <PresentationFormat>Widescreen</PresentationFormat>
  <Paragraphs>34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Aldhabi</vt:lpstr>
      <vt:lpstr>Arial</vt:lpstr>
      <vt:lpstr>Century Gothic</vt:lpstr>
      <vt:lpstr>Monotype Corsiva</vt:lpstr>
      <vt:lpstr>Wingdings 3</vt:lpstr>
      <vt:lpstr>Ion Boardroom</vt:lpstr>
      <vt:lpstr>Academic Skills (LCBB4000_BRM)     Hafiz Ramani    28.03.2022    Group Assignment- Walt Disney Co.</vt:lpstr>
      <vt:lpstr>PowerPoint Presentation</vt:lpstr>
      <vt:lpstr>         Walt Disney Company now operates on six continents and employs over 144,000 people all over the world. Parks and Resorts, Media Networks, The Walt Disney Studios, Disney Consumers, and Disney Interactive are the five divisions that make up Disney.   </vt:lpstr>
      <vt:lpstr>PowerPoint Presentation</vt:lpstr>
      <vt:lpstr>PowerPoint Presentation</vt:lpstr>
      <vt:lpstr>"The Most Magical Place on Earth" is persistently developing, but some people say it is taking the wrong path. Upper management and the current CEO are more concentrated towards the movies and Disney+. Disney management says they are paying attention to their guests when they make decisions about what to do next.  </vt:lpstr>
      <vt:lpstr>PowerPoint Presentation</vt:lpstr>
      <vt:lpstr>“Our fate lives within us, you only have to be brave enough to see it.-Princess Merida”</vt:lpstr>
      <vt:lpstr>PowerPoint Presentation</vt:lpstr>
      <vt:lpstr>…the most magical place on Earth where dreams come true</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STELA GEORGIEVA                                              Student ID number: 2118350          “Disney Company, in full The Walt Disney Company, formerly (1929–86) Walt Disney Productions, American corporation that was the best-known purveyor of family entertainment in the 20th and 21st centuries”.( The Editors of Encyclopaedia Britannica )  The Walt Disney Company is a multibillion-dollar international family entertainment and media organization. Media networks, parks and resorts, studio entertainment, consumer products, and interactive media are their five business segments.</dc:title>
  <dc:creator>stela georgieva</dc:creator>
  <cp:lastModifiedBy>Adrian Borota (2110744)</cp:lastModifiedBy>
  <cp:revision>10</cp:revision>
  <dcterms:created xsi:type="dcterms:W3CDTF">2022-03-08T16:34:04Z</dcterms:created>
  <dcterms:modified xsi:type="dcterms:W3CDTF">2022-03-27T21:19:45Z</dcterms:modified>
</cp:coreProperties>
</file>