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0" r:id="rId1"/>
  </p:sldMasterIdLst>
  <p:notesMasterIdLst>
    <p:notesMasterId r:id="rId16"/>
  </p:notesMasterIdLst>
  <p:sldIdLst>
    <p:sldId id="256" r:id="rId2"/>
    <p:sldId id="270" r:id="rId3"/>
    <p:sldId id="257" r:id="rId4"/>
    <p:sldId id="258" r:id="rId5"/>
    <p:sldId id="259" r:id="rId6"/>
    <p:sldId id="260" r:id="rId7"/>
    <p:sldId id="261" r:id="rId8"/>
    <p:sldId id="262" r:id="rId9"/>
    <p:sldId id="263" r:id="rId10"/>
    <p:sldId id="265" r:id="rId11"/>
    <p:sldId id="269" r:id="rId12"/>
    <p:sldId id="264" r:id="rId13"/>
    <p:sldId id="266" r:id="rId14"/>
    <p:sldId id="268"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8F4C876C-9422-44C7-8DDF-DB0AD2685B68}">
          <p14:sldIdLst>
            <p14:sldId id="256"/>
            <p14:sldId id="270"/>
            <p14:sldId id="257"/>
            <p14:sldId id="258"/>
            <p14:sldId id="259"/>
            <p14:sldId id="260"/>
            <p14:sldId id="261"/>
            <p14:sldId id="262"/>
            <p14:sldId id="263"/>
            <p14:sldId id="265"/>
            <p14:sldId id="269"/>
            <p14:sldId id="264"/>
            <p14:sldId id="266"/>
            <p14:sldId id="268"/>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3004" autoAdjust="0"/>
  </p:normalViewPr>
  <p:slideViewPr>
    <p:cSldViewPr snapToGrid="0">
      <p:cViewPr varScale="1">
        <p:scale>
          <a:sx n="55" d="100"/>
          <a:sy n="55" d="100"/>
        </p:scale>
        <p:origin x="109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7B87EE-24D9-4CC2-A6EB-4EC86C7D2B84}" type="datetimeFigureOut">
              <a:rPr lang="en-US" smtClean="0"/>
              <a:t>5/19/2023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509C1B8-C1AA-4F82-883E-10103D99E01D}" type="slidenum">
              <a:rPr lang="en-US" smtClean="0"/>
              <a:t>‹#›</a:t>
            </a:fld>
            <a:endParaRPr lang="en-US"/>
          </a:p>
        </p:txBody>
      </p:sp>
    </p:spTree>
    <p:extLst>
      <p:ext uri="{BB962C8B-B14F-4D97-AF65-F5344CB8AC3E}">
        <p14:creationId xmlns:p14="http://schemas.microsoft.com/office/powerpoint/2010/main" val="23254423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US" b="0" i="0" dirty="0">
                <a:solidFill>
                  <a:schemeClr val="tx2"/>
                </a:solidFill>
                <a:effectLst/>
                <a:latin typeface="+mn-lt"/>
              </a:rPr>
              <a:t>One of the oldest and most well-known luxury hotel groups is Ritz-Carlton. Its distinctive product approach is focused on upscale travelers.</a:t>
            </a:r>
          </a:p>
          <a:p>
            <a:pPr algn="l" fontAlgn="base"/>
            <a:r>
              <a:rPr lang="en-US" b="0" i="0" dirty="0">
                <a:solidFill>
                  <a:schemeClr val="tx2"/>
                </a:solidFill>
                <a:effectLst/>
                <a:latin typeface="+mn-lt"/>
              </a:rPr>
              <a:t>The primary offering in Ritz-Carlton's marketing mix is a category of hotel services. Everything involved in operating the hotels is covered by their product strategy. Famous resorts like Ritz-Carlton, Sheraton, Renaissance, and many others are among over than 30 brands.</a:t>
            </a:r>
          </a:p>
          <a:p>
            <a:r>
              <a:rPr lang="en-US" dirty="0">
                <a:solidFill>
                  <a:schemeClr val="tx2"/>
                </a:solidFill>
                <a:latin typeface="+mn-lt"/>
              </a:rPr>
              <a:t>The corporation has divided its product lines into the these categories: extended stays, comfort, expensive and selective. It renders for clients to pick hotels that suit their needs and timetables for travelling.</a:t>
            </a:r>
          </a:p>
        </p:txBody>
      </p:sp>
      <p:sp>
        <p:nvSpPr>
          <p:cNvPr id="4" name="Slide Number Placeholder 3"/>
          <p:cNvSpPr>
            <a:spLocks noGrp="1"/>
          </p:cNvSpPr>
          <p:nvPr>
            <p:ph type="sldNum" sz="quarter" idx="5"/>
          </p:nvPr>
        </p:nvSpPr>
        <p:spPr/>
        <p:txBody>
          <a:bodyPr/>
          <a:lstStyle/>
          <a:p>
            <a:fld id="{F509C1B8-C1AA-4F82-883E-10103D99E01D}" type="slidenum">
              <a:rPr lang="en-US" smtClean="0"/>
              <a:t>3</a:t>
            </a:fld>
            <a:endParaRPr lang="en-US"/>
          </a:p>
        </p:txBody>
      </p:sp>
    </p:spTree>
    <p:extLst>
      <p:ext uri="{BB962C8B-B14F-4D97-AF65-F5344CB8AC3E}">
        <p14:creationId xmlns:p14="http://schemas.microsoft.com/office/powerpoint/2010/main" val="1546802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chemeClr val="tx2"/>
                </a:solidFill>
              </a:rPr>
              <a:t>Ritz-Carlton International's guest services and amenities are created to meet the requirements and interests of many traveler categories, including business as well as fun travelers, couples, households, and lone travelers. </a:t>
            </a:r>
            <a:r>
              <a:rPr lang="en-US" sz="3200" dirty="0">
                <a:latin typeface="Arial" panose="020B0604020202020204" pitchFamily="34" charset="0"/>
                <a:cs typeface="Arial" panose="020B0604020202020204" pitchFamily="34" charset="0"/>
              </a:rPr>
              <a:t>For its corporate customers, especially those who don't have spare time for outdoor activities, the Ritz-Carlton hotel offers indoor gaming amenities </a:t>
            </a:r>
            <a:endParaRPr lang="en-US" sz="1800" dirty="0">
              <a:solidFill>
                <a:schemeClr val="tx2"/>
              </a:solidFill>
            </a:endParaRPr>
          </a:p>
        </p:txBody>
      </p:sp>
      <p:sp>
        <p:nvSpPr>
          <p:cNvPr id="4" name="Slide Number Placeholder 3"/>
          <p:cNvSpPr>
            <a:spLocks noGrp="1"/>
          </p:cNvSpPr>
          <p:nvPr>
            <p:ph type="sldNum" sz="quarter" idx="5"/>
          </p:nvPr>
        </p:nvSpPr>
        <p:spPr/>
        <p:txBody>
          <a:bodyPr/>
          <a:lstStyle/>
          <a:p>
            <a:fld id="{F509C1B8-C1AA-4F82-883E-10103D99E01D}" type="slidenum">
              <a:rPr lang="en-US" smtClean="0"/>
              <a:t>5</a:t>
            </a:fld>
            <a:endParaRPr lang="en-US"/>
          </a:p>
        </p:txBody>
      </p:sp>
    </p:spTree>
    <p:extLst>
      <p:ext uri="{BB962C8B-B14F-4D97-AF65-F5344CB8AC3E}">
        <p14:creationId xmlns:p14="http://schemas.microsoft.com/office/powerpoint/2010/main" val="8301198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dirty="0"/>
              <a:t>Ritz-Carlton International distinguishes themselves from its rivals and draws in and keeps consumers by offering a variety of top-notch products and services. Additionally, because they assist to raise level of occupancy and produce other revenue streams,  amenities and services also add to the business's financial success.</a:t>
            </a:r>
          </a:p>
        </p:txBody>
      </p:sp>
      <p:sp>
        <p:nvSpPr>
          <p:cNvPr id="4" name="Slide Number Placeholder 3"/>
          <p:cNvSpPr>
            <a:spLocks noGrp="1"/>
          </p:cNvSpPr>
          <p:nvPr>
            <p:ph type="sldNum" sz="quarter" idx="5"/>
          </p:nvPr>
        </p:nvSpPr>
        <p:spPr/>
        <p:txBody>
          <a:bodyPr/>
          <a:lstStyle/>
          <a:p>
            <a:fld id="{F509C1B8-C1AA-4F82-883E-10103D99E01D}" type="slidenum">
              <a:rPr lang="en-US" smtClean="0"/>
              <a:t>6</a:t>
            </a:fld>
            <a:endParaRPr lang="en-US"/>
          </a:p>
        </p:txBody>
      </p:sp>
    </p:spTree>
    <p:extLst>
      <p:ext uri="{BB962C8B-B14F-4D97-AF65-F5344CB8AC3E}">
        <p14:creationId xmlns:p14="http://schemas.microsoft.com/office/powerpoint/2010/main" val="16895301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Weekend travelers who might only have a short amount of time to devote at the hotel will find it particularly helpful since Ritz-Carlton International provides a quick and easy check-in and check-out procedure . Weekend travelers can benefit from Ritz-Carlton International's inside the room services, including luxurious beds, high-end bathroom amenities, and within the hotel room eating options.</a:t>
            </a:r>
          </a:p>
        </p:txBody>
      </p:sp>
      <p:sp>
        <p:nvSpPr>
          <p:cNvPr id="4" name="Slide Number Placeholder 3"/>
          <p:cNvSpPr>
            <a:spLocks noGrp="1"/>
          </p:cNvSpPr>
          <p:nvPr>
            <p:ph type="sldNum" sz="quarter" idx="5"/>
          </p:nvPr>
        </p:nvSpPr>
        <p:spPr/>
        <p:txBody>
          <a:bodyPr/>
          <a:lstStyle/>
          <a:p>
            <a:fld id="{F509C1B8-C1AA-4F82-883E-10103D99E01D}" type="slidenum">
              <a:rPr lang="en-US" smtClean="0"/>
              <a:t>7</a:t>
            </a:fld>
            <a:endParaRPr lang="en-US"/>
          </a:p>
        </p:txBody>
      </p:sp>
    </p:spTree>
    <p:extLst>
      <p:ext uri="{BB962C8B-B14F-4D97-AF65-F5344CB8AC3E}">
        <p14:creationId xmlns:p14="http://schemas.microsoft.com/office/powerpoint/2010/main" val="6182158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Families can stay united comfortably in one of Ritz-Carlton International's family-friendly adaptations, like linked rooms or suites. For the convenience of little children, certain spaces additionally contain extra amenities like cribs or rollaway sleepers. Families can choose from a variety of locally eating establishments at Ritz-Carlton International, featuring eateries and coffee shops with a more relaxed menu. There are child-friendly selections on the children's menu at several Ritz-Carlton hotels.</a:t>
            </a:r>
          </a:p>
        </p:txBody>
      </p:sp>
      <p:sp>
        <p:nvSpPr>
          <p:cNvPr id="4" name="Slide Number Placeholder 3"/>
          <p:cNvSpPr>
            <a:spLocks noGrp="1"/>
          </p:cNvSpPr>
          <p:nvPr>
            <p:ph type="sldNum" sz="quarter" idx="5"/>
          </p:nvPr>
        </p:nvSpPr>
        <p:spPr/>
        <p:txBody>
          <a:bodyPr/>
          <a:lstStyle/>
          <a:p>
            <a:fld id="{F509C1B8-C1AA-4F82-883E-10103D99E01D}" type="slidenum">
              <a:rPr lang="en-US" smtClean="0"/>
              <a:t>8</a:t>
            </a:fld>
            <a:endParaRPr lang="en-US"/>
          </a:p>
        </p:txBody>
      </p:sp>
    </p:spTree>
    <p:extLst>
      <p:ext uri="{BB962C8B-B14F-4D97-AF65-F5344CB8AC3E}">
        <p14:creationId xmlns:p14="http://schemas.microsoft.com/office/powerpoint/2010/main" val="1812090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In the lodging industry, the function of client services is to give great customer service and facilities to visitors, guaranteeing a happy stay and leaving a positive image. Customer happiness &amp; the possibility that they will come back or suggest the establishment to other people are directly correlated with the achievement of each hospitality company. By providing additional services or amenities which visitors are prepared to shell out for, customer service can help generate income. This could be spa treatments, in-room meals, or nearby excursions and entertainment.</a:t>
            </a:r>
          </a:p>
          <a:p>
            <a:endParaRPr lang="en-US" dirty="0"/>
          </a:p>
          <a:p>
            <a:br>
              <a:rPr lang="en-US" dirty="0"/>
            </a:br>
            <a:endParaRPr lang="en-US" dirty="0"/>
          </a:p>
        </p:txBody>
      </p:sp>
      <p:sp>
        <p:nvSpPr>
          <p:cNvPr id="4" name="Slide Number Placeholder 3"/>
          <p:cNvSpPr>
            <a:spLocks noGrp="1"/>
          </p:cNvSpPr>
          <p:nvPr>
            <p:ph type="sldNum" sz="quarter" idx="5"/>
          </p:nvPr>
        </p:nvSpPr>
        <p:spPr/>
        <p:txBody>
          <a:bodyPr/>
          <a:lstStyle/>
          <a:p>
            <a:fld id="{F509C1B8-C1AA-4F82-883E-10103D99E01D}" type="slidenum">
              <a:rPr lang="en-US" smtClean="0"/>
              <a:t>9</a:t>
            </a:fld>
            <a:endParaRPr lang="en-US"/>
          </a:p>
        </p:txBody>
      </p:sp>
    </p:spTree>
    <p:extLst>
      <p:ext uri="{BB962C8B-B14F-4D97-AF65-F5344CB8AC3E}">
        <p14:creationId xmlns:p14="http://schemas.microsoft.com/office/powerpoint/2010/main" val="9284367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Ritz-Carlton International, a market leader in the hotel industry with operations in over 130 nations and territories, places a high value on hospitality. The company distinguishes themselves among other hospitality enterprises by offering distinctive and unforgettable encounters. Tourism is a major component of this strategy.</a:t>
            </a:r>
          </a:p>
          <a:p>
            <a:endParaRPr lang="en-US" dirty="0"/>
          </a:p>
        </p:txBody>
      </p:sp>
      <p:sp>
        <p:nvSpPr>
          <p:cNvPr id="4" name="Slide Number Placeholder 3"/>
          <p:cNvSpPr>
            <a:spLocks noGrp="1"/>
          </p:cNvSpPr>
          <p:nvPr>
            <p:ph type="sldNum" sz="quarter" idx="5"/>
          </p:nvPr>
        </p:nvSpPr>
        <p:spPr/>
        <p:txBody>
          <a:bodyPr/>
          <a:lstStyle/>
          <a:p>
            <a:fld id="{F509C1B8-C1AA-4F82-883E-10103D99E01D}" type="slidenum">
              <a:rPr lang="en-US" smtClean="0"/>
              <a:t>10</a:t>
            </a:fld>
            <a:endParaRPr lang="en-US"/>
          </a:p>
        </p:txBody>
      </p:sp>
    </p:spTree>
    <p:extLst>
      <p:ext uri="{BB962C8B-B14F-4D97-AF65-F5344CB8AC3E}">
        <p14:creationId xmlns:p14="http://schemas.microsoft.com/office/powerpoint/2010/main" val="20374961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provision of great amenities and excellent service for its visitors is a top priority for Ritz-Carlton International, which lays a strong emphasis on the hospitality part of its operation. By accomplishing this, the business can set oneself apart from its rivals, earn income, involve staff members, and advance ecological and ethical </a:t>
            </a:r>
            <a:r>
              <a:rPr lang="en-US" dirty="0" err="1"/>
              <a:t>behaviour</a:t>
            </a:r>
            <a:r>
              <a:rPr lang="en-US" dirty="0"/>
              <a:t>. The provision of environmentally friendly and ecological accommodations is essential to attaining these objectives and preserving the company's standing as a morally upright and accountable enterprise.</a:t>
            </a:r>
          </a:p>
          <a:p>
            <a:br>
              <a:rPr lang="en-US" dirty="0"/>
            </a:br>
            <a:endParaRPr lang="en-US" dirty="0"/>
          </a:p>
        </p:txBody>
      </p:sp>
      <p:sp>
        <p:nvSpPr>
          <p:cNvPr id="4" name="Slide Number Placeholder 3"/>
          <p:cNvSpPr>
            <a:spLocks noGrp="1"/>
          </p:cNvSpPr>
          <p:nvPr>
            <p:ph type="sldNum" sz="quarter" idx="5"/>
          </p:nvPr>
        </p:nvSpPr>
        <p:spPr/>
        <p:txBody>
          <a:bodyPr/>
          <a:lstStyle/>
          <a:p>
            <a:fld id="{F509C1B8-C1AA-4F82-883E-10103D99E01D}" type="slidenum">
              <a:rPr lang="en-US" smtClean="0"/>
              <a:t>12</a:t>
            </a:fld>
            <a:endParaRPr lang="en-US"/>
          </a:p>
        </p:txBody>
      </p:sp>
    </p:spTree>
    <p:extLst>
      <p:ext uri="{BB962C8B-B14F-4D97-AF65-F5344CB8AC3E}">
        <p14:creationId xmlns:p14="http://schemas.microsoft.com/office/powerpoint/2010/main" val="23367036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When staying at a lodging facility, visitors expect outstanding service and facilities, and satisfying their demands depends on offering superior hospitality. A lodging facility that offers individualized care, understands customers' requirements, and addresses problems quickly is able to draw in and keep customers than one that offers inadequate service.</a:t>
            </a:r>
          </a:p>
        </p:txBody>
      </p:sp>
      <p:sp>
        <p:nvSpPr>
          <p:cNvPr id="4" name="Slide Number Placeholder 3"/>
          <p:cNvSpPr>
            <a:spLocks noGrp="1"/>
          </p:cNvSpPr>
          <p:nvPr>
            <p:ph type="sldNum" sz="quarter" idx="5"/>
          </p:nvPr>
        </p:nvSpPr>
        <p:spPr/>
        <p:txBody>
          <a:bodyPr/>
          <a:lstStyle/>
          <a:p>
            <a:fld id="{F509C1B8-C1AA-4F82-883E-10103D99E01D}" type="slidenum">
              <a:rPr lang="en-US" smtClean="0"/>
              <a:t>13</a:t>
            </a:fld>
            <a:endParaRPr lang="en-US"/>
          </a:p>
        </p:txBody>
      </p:sp>
    </p:spTree>
    <p:extLst>
      <p:ext uri="{BB962C8B-B14F-4D97-AF65-F5344CB8AC3E}">
        <p14:creationId xmlns:p14="http://schemas.microsoft.com/office/powerpoint/2010/main" val="1461433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pPr/>
              <a:t>5/19/2023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32968430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87DE6118-2437-4B30-8E3C-4D2BE6020583}" type="datetimeFigureOut">
              <a:rPr lang="en-US" smtClean="0"/>
              <a:t>5/19/2023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26599663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7DE6118-2437-4B30-8E3C-4D2BE6020583}" type="datetimeFigureOut">
              <a:rPr lang="en-US" smtClean="0"/>
              <a:pPr/>
              <a:t>5/19/2023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33746185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smtClean="0"/>
              <a:t>5/19/2023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22789369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smtClean="0"/>
              <a:t>5/19/2023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36672757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87DE6118-2437-4B30-8E3C-4D2BE6020583}" type="datetimeFigureOut">
              <a:rPr lang="en-US" smtClean="0"/>
              <a:t>5/19/2023</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38850766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87DE6118-2437-4B30-8E3C-4D2BE6020583}" type="datetimeFigureOut">
              <a:rPr lang="en-US" smtClean="0"/>
              <a:t>5/19/2023</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26524095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87DE6118-2437-4B30-8E3C-4D2BE6020583}" type="datetimeFigureOut">
              <a:rPr lang="en-US" smtClean="0"/>
              <a:pPr/>
              <a:t>5/19/2023</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29488456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7DE6118-2437-4B30-8E3C-4D2BE6020583}" type="datetimeFigureOut">
              <a:rPr lang="en-US" smtClean="0"/>
              <a:pPr/>
              <a:t>5/19/2023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3068703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7DE6118-2437-4B30-8E3C-4D2BE6020583}" type="datetimeFigureOut">
              <a:rPr lang="en-US" smtClean="0"/>
              <a:pPr/>
              <a:t>5/19/2023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38537269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7DE6118-2437-4B30-8E3C-4D2BE6020583}" type="datetimeFigureOut">
              <a:rPr lang="en-US" smtClean="0"/>
              <a:pPr/>
              <a:t>5/19/2023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26171358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7DE6118-2437-4B30-8E3C-4D2BE6020583}" type="datetimeFigureOut">
              <a:rPr lang="en-US" smtClean="0"/>
              <a:pPr/>
              <a:t>5/19/2023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pPr/>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5565803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7DE6118-2437-4B30-8E3C-4D2BE6020583}" type="datetimeFigureOut">
              <a:rPr lang="en-US" smtClean="0"/>
              <a:pPr/>
              <a:t>5/19/2023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1915968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7DE6118-2437-4B30-8E3C-4D2BE6020583}" type="datetimeFigureOut">
              <a:rPr lang="en-US" smtClean="0"/>
              <a:pPr/>
              <a:t>5/19/2023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1324498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7DE6118-2437-4B30-8E3C-4D2BE6020583}" type="datetimeFigureOut">
              <a:rPr lang="en-US" smtClean="0"/>
              <a:pPr/>
              <a:t>5/19/2023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39304426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5/19/2023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9979968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5/19/2023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20148880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87DE6118-2437-4B30-8E3C-4D2BE6020583}" type="datetimeFigureOut">
              <a:rPr lang="en-US" smtClean="0"/>
              <a:pPr/>
              <a:t>5/19/2023</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395722477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F1CF9E-2504-8E52-4927-A39222DBF425}"/>
              </a:ext>
            </a:extLst>
          </p:cNvPr>
          <p:cNvSpPr>
            <a:spLocks noGrp="1"/>
          </p:cNvSpPr>
          <p:nvPr>
            <p:ph type="ctrTitle"/>
          </p:nvPr>
        </p:nvSpPr>
        <p:spPr>
          <a:xfrm>
            <a:off x="335666" y="-185195"/>
            <a:ext cx="12164991" cy="2265815"/>
          </a:xfrm>
        </p:spPr>
        <p:txBody>
          <a:bodyPr/>
          <a:lstStyle/>
          <a:p>
            <a:r>
              <a:rPr lang="en-US" sz="2400" dirty="0">
                <a:cs typeface="Arial" panose="020B0604020202020204" pitchFamily="34" charset="0"/>
              </a:rPr>
              <a:t>The Role &amp; Importance of Hospitality &amp; Guest Services within the Hotel Industry</a:t>
            </a:r>
          </a:p>
        </p:txBody>
      </p:sp>
      <p:sp>
        <p:nvSpPr>
          <p:cNvPr id="3" name="Subtitle 2">
            <a:extLst>
              <a:ext uri="{FF2B5EF4-FFF2-40B4-BE49-F238E27FC236}">
                <a16:creationId xmlns:a16="http://schemas.microsoft.com/office/drawing/2014/main" id="{79284206-EC57-4600-2B84-9044CC9FD80B}"/>
              </a:ext>
            </a:extLst>
          </p:cNvPr>
          <p:cNvSpPr>
            <a:spLocks noGrp="1"/>
          </p:cNvSpPr>
          <p:nvPr>
            <p:ph type="subTitle" idx="1"/>
          </p:nvPr>
        </p:nvSpPr>
        <p:spPr>
          <a:xfrm>
            <a:off x="610945" y="3019370"/>
            <a:ext cx="8825658" cy="2767971"/>
          </a:xfrm>
        </p:spPr>
        <p:txBody>
          <a:bodyPr>
            <a:noAutofit/>
          </a:bodyPr>
          <a:lstStyle/>
          <a:p>
            <a:pPr>
              <a:lnSpc>
                <a:spcPct val="170000"/>
              </a:lnSpc>
            </a:pPr>
            <a:r>
              <a:rPr lang="en-US" sz="1800" b="1" dirty="0">
                <a:latin typeface="+mn-lt"/>
                <a:cs typeface="Arial" panose="020B0604020202020204" pitchFamily="34" charset="0"/>
              </a:rPr>
              <a:t>Student Name: Alexandru Badea</a:t>
            </a:r>
          </a:p>
          <a:p>
            <a:pPr>
              <a:lnSpc>
                <a:spcPct val="170000"/>
              </a:lnSpc>
            </a:pPr>
            <a:r>
              <a:rPr lang="en-US" sz="1800" b="1" dirty="0">
                <a:latin typeface="+mn-lt"/>
                <a:cs typeface="Arial" panose="020B0604020202020204" pitchFamily="34" charset="0"/>
              </a:rPr>
              <a:t>Student ID: 2208275</a:t>
            </a:r>
          </a:p>
          <a:p>
            <a:pPr>
              <a:lnSpc>
                <a:spcPct val="170000"/>
              </a:lnSpc>
            </a:pPr>
            <a:r>
              <a:rPr lang="en-US" sz="1800" b="1" dirty="0">
                <a:latin typeface="+mn-lt"/>
                <a:cs typeface="Arial" panose="020B0604020202020204" pitchFamily="34" charset="0"/>
              </a:rPr>
              <a:t>Module: Hospitality and Guest Services BMIH4003</a:t>
            </a:r>
          </a:p>
          <a:p>
            <a:pPr>
              <a:lnSpc>
                <a:spcPct val="170000"/>
              </a:lnSpc>
            </a:pPr>
            <a:r>
              <a:rPr lang="en-US" sz="1800" b="1" dirty="0">
                <a:latin typeface="+mn-lt"/>
                <a:cs typeface="Arial" panose="020B0604020202020204" pitchFamily="34" charset="0"/>
              </a:rPr>
              <a:t>Lecturer: </a:t>
            </a:r>
            <a:r>
              <a:rPr lang="en-US" sz="1800" b="1" dirty="0" err="1">
                <a:latin typeface="+mn-lt"/>
                <a:cs typeface="Arial" panose="020B0604020202020204" pitchFamily="34" charset="0"/>
              </a:rPr>
              <a:t>CHARlotte</a:t>
            </a:r>
            <a:r>
              <a:rPr lang="en-US" sz="1800" b="1" dirty="0">
                <a:latin typeface="+mn-lt"/>
                <a:cs typeface="Arial" panose="020B0604020202020204" pitchFamily="34" charset="0"/>
              </a:rPr>
              <a:t> </a:t>
            </a:r>
            <a:r>
              <a:rPr lang="en-US" sz="1800" b="1" dirty="0" err="1">
                <a:latin typeface="+mn-lt"/>
                <a:cs typeface="Arial" panose="020B0604020202020204" pitchFamily="34" charset="0"/>
              </a:rPr>
              <a:t>joyner</a:t>
            </a:r>
            <a:endParaRPr lang="en-US" sz="1800" b="1" dirty="0">
              <a:latin typeface="+mn-lt"/>
              <a:cs typeface="Arial" panose="020B0604020202020204" pitchFamily="34" charset="0"/>
            </a:endParaRPr>
          </a:p>
        </p:txBody>
      </p:sp>
    </p:spTree>
    <p:extLst>
      <p:ext uri="{BB962C8B-B14F-4D97-AF65-F5344CB8AC3E}">
        <p14:creationId xmlns:p14="http://schemas.microsoft.com/office/powerpoint/2010/main" val="13635283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E67D52-9326-D9E4-024B-AD458148C727}"/>
              </a:ext>
            </a:extLst>
          </p:cNvPr>
          <p:cNvSpPr>
            <a:spLocks noGrp="1"/>
          </p:cNvSpPr>
          <p:nvPr>
            <p:ph type="title"/>
          </p:nvPr>
        </p:nvSpPr>
        <p:spPr/>
        <p:txBody>
          <a:bodyPr/>
          <a:lstStyle/>
          <a:p>
            <a:r>
              <a:rPr lang="en-GB" dirty="0"/>
              <a:t>Content 	</a:t>
            </a:r>
            <a:endParaRPr lang="en-US" dirty="0"/>
          </a:p>
        </p:txBody>
      </p:sp>
      <p:sp>
        <p:nvSpPr>
          <p:cNvPr id="3" name="Content Placeholder 2">
            <a:extLst>
              <a:ext uri="{FF2B5EF4-FFF2-40B4-BE49-F238E27FC236}">
                <a16:creationId xmlns:a16="http://schemas.microsoft.com/office/drawing/2014/main" id="{299874C1-2E42-68D6-4A92-1C49D45A3C47}"/>
              </a:ext>
            </a:extLst>
          </p:cNvPr>
          <p:cNvSpPr>
            <a:spLocks noGrp="1"/>
          </p:cNvSpPr>
          <p:nvPr>
            <p:ph idx="1"/>
          </p:nvPr>
        </p:nvSpPr>
        <p:spPr/>
        <p:txBody>
          <a:bodyPr/>
          <a:lstStyle/>
          <a:p>
            <a:r>
              <a:rPr lang="en-GB" dirty="0"/>
              <a:t>Introduction </a:t>
            </a:r>
          </a:p>
          <a:p>
            <a:r>
              <a:rPr lang="en-GB" dirty="0"/>
              <a:t>Main consumers of the brand</a:t>
            </a:r>
          </a:p>
          <a:p>
            <a:r>
              <a:rPr lang="en-US" dirty="0"/>
              <a:t>Nature, scope and role of the guest services and facilities</a:t>
            </a:r>
            <a:r>
              <a:rPr lang="en-GB" dirty="0"/>
              <a:t> 	</a:t>
            </a:r>
          </a:p>
          <a:p>
            <a:r>
              <a:rPr lang="en-GB" dirty="0"/>
              <a:t>Role of Guest Services in general </a:t>
            </a:r>
          </a:p>
          <a:p>
            <a:r>
              <a:rPr lang="en-US" dirty="0"/>
              <a:t>Importance of hospitality for Ritz-Carlton international</a:t>
            </a:r>
          </a:p>
          <a:p>
            <a:r>
              <a:rPr lang="en-GB" dirty="0"/>
              <a:t>Conclusion </a:t>
            </a:r>
            <a:br>
              <a:rPr lang="en-US" dirty="0"/>
            </a:br>
            <a:endParaRPr lang="en-GB" dirty="0"/>
          </a:p>
          <a:p>
            <a:endParaRPr lang="en-US" dirty="0"/>
          </a:p>
        </p:txBody>
      </p:sp>
    </p:spTree>
    <p:extLst>
      <p:ext uri="{BB962C8B-B14F-4D97-AF65-F5344CB8AC3E}">
        <p14:creationId xmlns:p14="http://schemas.microsoft.com/office/powerpoint/2010/main" val="23092216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943D4-4394-EC9F-BB89-933369D63384}"/>
              </a:ext>
            </a:extLst>
          </p:cNvPr>
          <p:cNvSpPr>
            <a:spLocks noGrp="1"/>
          </p:cNvSpPr>
          <p:nvPr>
            <p:ph type="title"/>
          </p:nvPr>
        </p:nvSpPr>
        <p:spPr/>
        <p:txBody>
          <a:bodyPr/>
          <a:lstStyle/>
          <a:p>
            <a:r>
              <a:rPr lang="en-GB" dirty="0"/>
              <a:t>Introduction </a:t>
            </a:r>
            <a:endParaRPr lang="en-US" dirty="0"/>
          </a:p>
        </p:txBody>
      </p:sp>
      <p:sp>
        <p:nvSpPr>
          <p:cNvPr id="3" name="Content Placeholder 2">
            <a:extLst>
              <a:ext uri="{FF2B5EF4-FFF2-40B4-BE49-F238E27FC236}">
                <a16:creationId xmlns:a16="http://schemas.microsoft.com/office/drawing/2014/main" id="{12D37058-76E1-B178-4E92-83AB6769CB8D}"/>
              </a:ext>
            </a:extLst>
          </p:cNvPr>
          <p:cNvSpPr>
            <a:spLocks noGrp="1"/>
          </p:cNvSpPr>
          <p:nvPr>
            <p:ph idx="1"/>
          </p:nvPr>
        </p:nvSpPr>
        <p:spPr>
          <a:xfrm>
            <a:off x="1104293" y="1853248"/>
            <a:ext cx="8946541" cy="4195481"/>
          </a:xfrm>
        </p:spPr>
        <p:txBody>
          <a:bodyPr>
            <a:normAutofit lnSpcReduction="10000"/>
          </a:bodyPr>
          <a:lstStyle/>
          <a:p>
            <a:r>
              <a:rPr lang="en-US" dirty="0">
                <a:latin typeface="Calibri" panose="020F0502020204030204" pitchFamily="34" charset="0"/>
                <a:cs typeface="Calibri" panose="020F0502020204030204" pitchFamily="34" charset="0"/>
              </a:rPr>
              <a:t>The Ritz-Carlton Hotel Company, LLC is an American multinational corporation that runs the Ritz-Carlton hotel group. </a:t>
            </a:r>
          </a:p>
          <a:p>
            <a:endParaRPr lang="en-US" dirty="0">
              <a:latin typeface="Calibri" panose="020F0502020204030204" pitchFamily="34" charset="0"/>
              <a:cs typeface="Calibri" panose="020F0502020204030204" pitchFamily="34" charset="0"/>
            </a:endParaRPr>
          </a:p>
          <a:p>
            <a:r>
              <a:rPr lang="en-US" dirty="0">
                <a:latin typeface="Calibri" panose="020F0502020204030204" pitchFamily="34" charset="0"/>
                <a:cs typeface="Calibri" panose="020F0502020204030204" pitchFamily="34" charset="0"/>
              </a:rPr>
              <a:t>The company has 108 high-end hotels and resorts in 30 countries and regions, with a total of 29,158 rooms. They also have plans for 46 hotels with 8,755 rooms.</a:t>
            </a:r>
          </a:p>
          <a:p>
            <a:endParaRPr lang="en-US" dirty="0">
              <a:latin typeface="Calibri" panose="020F0502020204030204" pitchFamily="34" charset="0"/>
              <a:cs typeface="Calibri" panose="020F0502020204030204" pitchFamily="34" charset="0"/>
            </a:endParaRPr>
          </a:p>
          <a:p>
            <a:r>
              <a:rPr lang="en-US" dirty="0">
                <a:latin typeface="Calibri" panose="020F0502020204030204" pitchFamily="34" charset="0"/>
                <a:cs typeface="Calibri" panose="020F0502020204030204" pitchFamily="34" charset="0"/>
              </a:rPr>
              <a:t>The current company was started in 1983, when the Ritz-Carlton brand name and hotel in Boston, Massachusetts, were sold by the previous owners.</a:t>
            </a:r>
          </a:p>
          <a:p>
            <a:endParaRPr lang="en-US" dirty="0">
              <a:latin typeface="Calibri" panose="020F0502020204030204" pitchFamily="34" charset="0"/>
              <a:cs typeface="Calibri" panose="020F0502020204030204" pitchFamily="34" charset="0"/>
            </a:endParaRPr>
          </a:p>
          <a:p>
            <a:r>
              <a:rPr lang="en-US" dirty="0">
                <a:latin typeface="Calibri" panose="020F0502020204030204" pitchFamily="34" charset="0"/>
                <a:cs typeface="Calibri" panose="020F0502020204030204" pitchFamily="34" charset="0"/>
              </a:rPr>
              <a:t>After that, the name was taken to other places. Ritz-Carlton International owns a part of the company.</a:t>
            </a:r>
            <a:endParaRPr lang="en-US" dirty="0"/>
          </a:p>
        </p:txBody>
      </p:sp>
    </p:spTree>
    <p:extLst>
      <p:ext uri="{BB962C8B-B14F-4D97-AF65-F5344CB8AC3E}">
        <p14:creationId xmlns:p14="http://schemas.microsoft.com/office/powerpoint/2010/main" val="25157856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91D9D-9962-57CB-AED1-8FB98257C36A}"/>
              </a:ext>
            </a:extLst>
          </p:cNvPr>
          <p:cNvSpPr>
            <a:spLocks noGrp="1"/>
          </p:cNvSpPr>
          <p:nvPr>
            <p:ph type="title"/>
          </p:nvPr>
        </p:nvSpPr>
        <p:spPr/>
        <p:txBody>
          <a:bodyPr/>
          <a:lstStyle/>
          <a:p>
            <a:r>
              <a:rPr lang="en-GB" dirty="0"/>
              <a:t>Main consumers of the brand 	</a:t>
            </a:r>
            <a:endParaRPr lang="en-US" dirty="0"/>
          </a:p>
        </p:txBody>
      </p:sp>
      <p:sp>
        <p:nvSpPr>
          <p:cNvPr id="3" name="Content Placeholder 2">
            <a:extLst>
              <a:ext uri="{FF2B5EF4-FFF2-40B4-BE49-F238E27FC236}">
                <a16:creationId xmlns:a16="http://schemas.microsoft.com/office/drawing/2014/main" id="{1A9FAC7D-88A1-C34C-9C34-B83DA079831D}"/>
              </a:ext>
            </a:extLst>
          </p:cNvPr>
          <p:cNvSpPr>
            <a:spLocks noGrp="1"/>
          </p:cNvSpPr>
          <p:nvPr>
            <p:ph idx="1"/>
          </p:nvPr>
        </p:nvSpPr>
        <p:spPr>
          <a:xfrm>
            <a:off x="362905" y="1501480"/>
            <a:ext cx="5324832" cy="4831080"/>
          </a:xfrm>
        </p:spPr>
        <p:txBody>
          <a:bodyPr>
            <a:noAutofit/>
          </a:bodyPr>
          <a:lstStyle/>
          <a:p>
            <a:pPr algn="just" fontAlgn="base"/>
            <a:r>
              <a:rPr lang="en-US" dirty="0">
                <a:latin typeface="Arial" panose="020B0604020202020204" pitchFamily="34" charset="0"/>
                <a:cs typeface="Arial" panose="020B0604020202020204" pitchFamily="34" charset="0"/>
              </a:rPr>
              <a:t>The Ritz-Carlton, a premium brand, is designed to cater to travelers looking for a calm and lavish setting.</a:t>
            </a:r>
          </a:p>
          <a:p>
            <a:pPr algn="just" fontAlgn="base"/>
            <a:endParaRPr lang="en-US" dirty="0">
              <a:latin typeface="Arial" panose="020B0604020202020204" pitchFamily="34" charset="0"/>
              <a:cs typeface="Arial" panose="020B0604020202020204" pitchFamily="34" charset="0"/>
            </a:endParaRPr>
          </a:p>
          <a:p>
            <a:pPr algn="just" fontAlgn="base"/>
            <a:r>
              <a:rPr lang="en-US" dirty="0">
                <a:latin typeface="Arial" panose="020B0604020202020204" pitchFamily="34" charset="0"/>
                <a:cs typeface="Arial" panose="020B0604020202020204" pitchFamily="34" charset="0"/>
              </a:rPr>
              <a:t>By focusing on the needs of its consumers, Ritz-Carlton International has effectively developed a variety of market segments.</a:t>
            </a:r>
            <a:endParaRPr lang="en-US" b="0" i="0" dirty="0">
              <a:effectLst/>
              <a:latin typeface="Arial" panose="020B0604020202020204" pitchFamily="34" charset="0"/>
              <a:cs typeface="Arial" panose="020B0604020202020204" pitchFamily="34" charset="0"/>
            </a:endParaRPr>
          </a:p>
          <a:p>
            <a:pPr marL="0" indent="0" algn="just" fontAlgn="base">
              <a:buNone/>
            </a:pPr>
            <a:endParaRPr lang="en-US" b="0" i="0" dirty="0">
              <a:effectLst/>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Because of this, the majority of their clients are executives and distinctive, affluent, and self-described tourists who are ready to splurge on lodgings (</a:t>
            </a:r>
            <a:r>
              <a:rPr lang="en-US" dirty="0" err="1">
                <a:latin typeface="Arial" panose="020B0604020202020204" pitchFamily="34" charset="0"/>
                <a:cs typeface="Arial" panose="020B0604020202020204" pitchFamily="34" charset="0"/>
              </a:rPr>
              <a:t>Neupane</a:t>
            </a:r>
            <a:r>
              <a:rPr lang="en-US" dirty="0">
                <a:latin typeface="Arial" panose="020B0604020202020204" pitchFamily="34" charset="0"/>
                <a:cs typeface="Arial" panose="020B0604020202020204" pitchFamily="34" charset="0"/>
              </a:rPr>
              <a:t> and </a:t>
            </a:r>
            <a:r>
              <a:rPr lang="en-US" dirty="0" err="1">
                <a:latin typeface="Arial" panose="020B0604020202020204" pitchFamily="34" charset="0"/>
                <a:cs typeface="Arial" panose="020B0604020202020204" pitchFamily="34" charset="0"/>
              </a:rPr>
              <a:t>Khanal</a:t>
            </a:r>
            <a:r>
              <a:rPr lang="en-US" dirty="0">
                <a:latin typeface="Arial" panose="020B0604020202020204" pitchFamily="34" charset="0"/>
                <a:cs typeface="Arial" panose="020B0604020202020204" pitchFamily="34" charset="0"/>
              </a:rPr>
              <a:t>, 2022).</a:t>
            </a:r>
          </a:p>
          <a:p>
            <a:endParaRPr lang="en-US" dirty="0">
              <a:latin typeface="Calibri" panose="020F0502020204030204" pitchFamily="34" charset="0"/>
              <a:cs typeface="Calibri" panose="020F0502020204030204" pitchFamily="34" charset="0"/>
            </a:endParaRPr>
          </a:p>
        </p:txBody>
      </p:sp>
      <p:pic>
        <p:nvPicPr>
          <p:cNvPr id="1028" name="Picture 4" descr="THE RITZ-CARLTON, OSAKA - Updated 2023 Prices &amp; Hotel Reviews (Japan)">
            <a:extLst>
              <a:ext uri="{FF2B5EF4-FFF2-40B4-BE49-F238E27FC236}">
                <a16:creationId xmlns:a16="http://schemas.microsoft.com/office/drawing/2014/main" id="{F651D026-CB55-0739-50D9-E282F40F6BF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04265" y="2168778"/>
            <a:ext cx="5240982" cy="34964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89360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E697F-E378-4BEA-60B9-CF09E94DCEA7}"/>
              </a:ext>
            </a:extLst>
          </p:cNvPr>
          <p:cNvSpPr>
            <a:spLocks noGrp="1"/>
          </p:cNvSpPr>
          <p:nvPr>
            <p:ph type="title"/>
          </p:nvPr>
        </p:nvSpPr>
        <p:spPr/>
        <p:txBody>
          <a:bodyPr/>
          <a:lstStyle/>
          <a:p>
            <a:r>
              <a:rPr lang="en-US" dirty="0"/>
              <a:t>Nature, scope and role of the guest services and facilities</a:t>
            </a:r>
          </a:p>
        </p:txBody>
      </p:sp>
      <p:sp>
        <p:nvSpPr>
          <p:cNvPr id="3" name="Content Placeholder 2">
            <a:extLst>
              <a:ext uri="{FF2B5EF4-FFF2-40B4-BE49-F238E27FC236}">
                <a16:creationId xmlns:a16="http://schemas.microsoft.com/office/drawing/2014/main" id="{A5CD371A-3406-F58F-B691-9D74978BBFCC}"/>
              </a:ext>
            </a:extLst>
          </p:cNvPr>
          <p:cNvSpPr>
            <a:spLocks noGrp="1"/>
          </p:cNvSpPr>
          <p:nvPr>
            <p:ph idx="1"/>
          </p:nvPr>
        </p:nvSpPr>
        <p:spPr>
          <a:xfrm>
            <a:off x="5213757" y="1942051"/>
            <a:ext cx="6883167" cy="4857225"/>
          </a:xfrm>
        </p:spPr>
        <p:txBody>
          <a:bodyPr>
            <a:noAutofit/>
          </a:bodyPr>
          <a:lstStyle/>
          <a:p>
            <a:pPr algn="just"/>
            <a:r>
              <a:rPr lang="en-US" dirty="0">
                <a:latin typeface="Arial" panose="020B0604020202020204" pitchFamily="34" charset="0"/>
                <a:cs typeface="Arial" panose="020B0604020202020204" pitchFamily="34" charset="0"/>
              </a:rPr>
              <a:t>The resources and amenities offered to visitors are created to offer them ease, relaxation, and an excellent level of individualized care.</a:t>
            </a:r>
          </a:p>
          <a:p>
            <a:pPr algn="just"/>
            <a:endParaRPr lang="en-US"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Travelers who stay in hotels for company-related events are frequently considered to be business tourists.</a:t>
            </a:r>
          </a:p>
          <a:p>
            <a:pPr algn="just"/>
            <a:endParaRPr lang="en-US"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The Ritz-Carlton hotel offers food for every corporate gathering.</a:t>
            </a:r>
          </a:p>
          <a:p>
            <a:pPr algn="just"/>
            <a:endParaRPr lang="en-US"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To assist the company's visitors, it has a conference space that is very modern in design (</a:t>
            </a:r>
            <a:r>
              <a:rPr lang="en-US" dirty="0" err="1">
                <a:latin typeface="Arial" panose="020B0604020202020204" pitchFamily="34" charset="0"/>
                <a:cs typeface="Arial" panose="020B0604020202020204" pitchFamily="34" charset="0"/>
              </a:rPr>
              <a:t>Buhalis</a:t>
            </a:r>
            <a:r>
              <a:rPr lang="en-US" dirty="0">
                <a:latin typeface="Arial" panose="020B0604020202020204" pitchFamily="34" charset="0"/>
                <a:cs typeface="Arial" panose="020B0604020202020204" pitchFamily="34" charset="0"/>
              </a:rPr>
              <a:t> and </a:t>
            </a:r>
            <a:r>
              <a:rPr lang="en-US" dirty="0" err="1">
                <a:latin typeface="Arial" panose="020B0604020202020204" pitchFamily="34" charset="0"/>
                <a:cs typeface="Arial" panose="020B0604020202020204" pitchFamily="34" charset="0"/>
              </a:rPr>
              <a:t>Moldavska</a:t>
            </a:r>
            <a:r>
              <a:rPr lang="en-US" dirty="0">
                <a:latin typeface="Arial" panose="020B0604020202020204" pitchFamily="34" charset="0"/>
                <a:cs typeface="Arial" panose="020B0604020202020204" pitchFamily="34" charset="0"/>
              </a:rPr>
              <a:t>, 2021).</a:t>
            </a:r>
          </a:p>
          <a:p>
            <a:endParaRPr lang="en-US"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263265" y="2185421"/>
            <a:ext cx="4812074" cy="4290880"/>
          </a:xfrm>
          <a:prstGeom prst="rect">
            <a:avLst/>
          </a:prstGeom>
        </p:spPr>
      </p:pic>
    </p:spTree>
    <p:extLst>
      <p:ext uri="{BB962C8B-B14F-4D97-AF65-F5344CB8AC3E}">
        <p14:creationId xmlns:p14="http://schemas.microsoft.com/office/powerpoint/2010/main" val="39291399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E697F-E378-4BEA-60B9-CF09E94DCEA7}"/>
              </a:ext>
            </a:extLst>
          </p:cNvPr>
          <p:cNvSpPr>
            <a:spLocks noGrp="1"/>
          </p:cNvSpPr>
          <p:nvPr>
            <p:ph type="title"/>
          </p:nvPr>
        </p:nvSpPr>
        <p:spPr/>
        <p:txBody>
          <a:bodyPr/>
          <a:lstStyle/>
          <a:p>
            <a:r>
              <a:rPr lang="en-US" dirty="0"/>
              <a:t>Nature, scope and role of the guest services and facilities</a:t>
            </a:r>
          </a:p>
        </p:txBody>
      </p:sp>
      <p:sp>
        <p:nvSpPr>
          <p:cNvPr id="3" name="Content Placeholder 2">
            <a:extLst>
              <a:ext uri="{FF2B5EF4-FFF2-40B4-BE49-F238E27FC236}">
                <a16:creationId xmlns:a16="http://schemas.microsoft.com/office/drawing/2014/main" id="{A5CD371A-3406-F58F-B691-9D74978BBFCC}"/>
              </a:ext>
            </a:extLst>
          </p:cNvPr>
          <p:cNvSpPr>
            <a:spLocks noGrp="1"/>
          </p:cNvSpPr>
          <p:nvPr>
            <p:ph idx="1"/>
          </p:nvPr>
        </p:nvSpPr>
        <p:spPr>
          <a:xfrm>
            <a:off x="121801" y="2120030"/>
            <a:ext cx="6581004" cy="4398216"/>
          </a:xfrm>
        </p:spPr>
        <p:txBody>
          <a:bodyPr>
            <a:normAutofit fontScale="92500" lnSpcReduction="10000"/>
          </a:bodyPr>
          <a:lstStyle/>
          <a:p>
            <a:r>
              <a:rPr lang="en-US" sz="2400" dirty="0">
                <a:solidFill>
                  <a:schemeClr val="tx1"/>
                </a:solidFill>
                <a:latin typeface="Calibri" panose="020F0502020204030204" pitchFamily="34" charset="0"/>
                <a:cs typeface="Calibri" panose="020F0502020204030204" pitchFamily="34" charset="0"/>
              </a:rPr>
              <a:t>When it is about travelling or taking vacations, millennial have particular hobbies. </a:t>
            </a:r>
          </a:p>
          <a:p>
            <a:endParaRPr lang="en-US" sz="2400" dirty="0">
              <a:solidFill>
                <a:schemeClr val="tx1"/>
              </a:solidFill>
              <a:latin typeface="Calibri" panose="020F0502020204030204" pitchFamily="34" charset="0"/>
              <a:cs typeface="Calibri" panose="020F0502020204030204" pitchFamily="34" charset="0"/>
            </a:endParaRPr>
          </a:p>
          <a:p>
            <a:pPr>
              <a:buFont typeface="Wingdings" panose="05000000000000000000" pitchFamily="2" charset="2"/>
              <a:buChar char="Ø"/>
            </a:pPr>
            <a:r>
              <a:rPr lang="en-US" sz="2400" b="1" dirty="0">
                <a:solidFill>
                  <a:schemeClr val="tx1"/>
                </a:solidFill>
                <a:latin typeface="Calibri" panose="020F0502020204030204" pitchFamily="34" charset="0"/>
                <a:cs typeface="Calibri" panose="020F0502020204030204" pitchFamily="34" charset="0"/>
              </a:rPr>
              <a:t>Outdoor activities</a:t>
            </a:r>
            <a:r>
              <a:rPr lang="en-US" sz="2400" dirty="0">
                <a:solidFill>
                  <a:schemeClr val="tx1"/>
                </a:solidFill>
                <a:latin typeface="Calibri" panose="020F0502020204030204" pitchFamily="34" charset="0"/>
                <a:cs typeface="Calibri" panose="020F0502020204030204" pitchFamily="34" charset="0"/>
              </a:rPr>
              <a:t>: There are outdoor pursuits available at the Ritz-Carlton hotel. </a:t>
            </a:r>
          </a:p>
          <a:p>
            <a:pPr>
              <a:buFont typeface="Wingdings" panose="05000000000000000000" pitchFamily="2" charset="2"/>
              <a:buChar char="Ø"/>
            </a:pPr>
            <a:endParaRPr lang="en-US" sz="2400" b="1" dirty="0">
              <a:latin typeface="Calibri" panose="020F0502020204030204" pitchFamily="34" charset="0"/>
              <a:cs typeface="Calibri" panose="020F0502020204030204" pitchFamily="34" charset="0"/>
            </a:endParaRPr>
          </a:p>
          <a:p>
            <a:pPr>
              <a:buFont typeface="Wingdings" panose="05000000000000000000" pitchFamily="2" charset="2"/>
              <a:buChar char="Ø"/>
            </a:pPr>
            <a:r>
              <a:rPr lang="en-US" sz="2400" b="1" dirty="0">
                <a:solidFill>
                  <a:schemeClr val="tx1"/>
                </a:solidFill>
                <a:latin typeface="Calibri" panose="020F0502020204030204" pitchFamily="34" charset="0"/>
                <a:cs typeface="Calibri" panose="020F0502020204030204" pitchFamily="34" charset="0"/>
              </a:rPr>
              <a:t>Fast internet</a:t>
            </a:r>
            <a:r>
              <a:rPr lang="en-US" sz="2400" dirty="0">
                <a:solidFill>
                  <a:schemeClr val="tx1"/>
                </a:solidFill>
                <a:latin typeface="Calibri" panose="020F0502020204030204" pitchFamily="34" charset="0"/>
                <a:cs typeface="Calibri" panose="020F0502020204030204" pitchFamily="34" charset="0"/>
              </a:rPr>
              <a:t>: It  ensure visitors can continue to be linked to the outside world. </a:t>
            </a:r>
          </a:p>
          <a:p>
            <a:pPr>
              <a:buFont typeface="Wingdings" panose="05000000000000000000" pitchFamily="2" charset="2"/>
              <a:buChar char="Ø"/>
            </a:pPr>
            <a:endParaRPr lang="en-US" sz="2400" dirty="0">
              <a:solidFill>
                <a:schemeClr val="tx1"/>
              </a:solidFill>
              <a:latin typeface="Calibri" panose="020F0502020204030204" pitchFamily="34" charset="0"/>
              <a:cs typeface="Calibri" panose="020F0502020204030204" pitchFamily="34" charset="0"/>
            </a:endParaRPr>
          </a:p>
          <a:p>
            <a:pPr>
              <a:buFont typeface="Wingdings" panose="05000000000000000000" pitchFamily="2" charset="2"/>
              <a:buChar char="Ø"/>
            </a:pPr>
            <a:r>
              <a:rPr lang="en-US" sz="2400" b="1" dirty="0">
                <a:solidFill>
                  <a:schemeClr val="tx1"/>
                </a:solidFill>
                <a:latin typeface="Calibri" panose="020F0502020204030204" pitchFamily="34" charset="0"/>
                <a:cs typeface="Calibri" panose="020F0502020204030204" pitchFamily="34" charset="0"/>
              </a:rPr>
              <a:t>Local sightseeing</a:t>
            </a:r>
            <a:r>
              <a:rPr lang="en-US" sz="2400" dirty="0">
                <a:solidFill>
                  <a:schemeClr val="tx1"/>
                </a:solidFill>
                <a:latin typeface="Calibri" panose="020F0502020204030204" pitchFamily="34" charset="0"/>
                <a:cs typeface="Calibri" panose="020F0502020204030204" pitchFamily="34" charset="0"/>
              </a:rPr>
              <a:t>: It offers its visitors programs for local tourism. </a:t>
            </a:r>
          </a:p>
        </p:txBody>
      </p:sp>
      <p:pic>
        <p:nvPicPr>
          <p:cNvPr id="6" name="Picture 5">
            <a:extLst>
              <a:ext uri="{FF2B5EF4-FFF2-40B4-BE49-F238E27FC236}">
                <a16:creationId xmlns:a16="http://schemas.microsoft.com/office/drawing/2014/main" id="{1C347981-649C-092F-D380-404AD7BFD4DE}"/>
              </a:ext>
            </a:extLst>
          </p:cNvPr>
          <p:cNvPicPr>
            <a:picLocks noChangeAspect="1"/>
          </p:cNvPicPr>
          <p:nvPr/>
        </p:nvPicPr>
        <p:blipFill>
          <a:blip r:embed="rId3"/>
          <a:stretch>
            <a:fillRect/>
          </a:stretch>
        </p:blipFill>
        <p:spPr>
          <a:xfrm>
            <a:off x="6859600" y="2290895"/>
            <a:ext cx="4820407" cy="3281769"/>
          </a:xfrm>
          <a:prstGeom prst="rect">
            <a:avLst/>
          </a:prstGeom>
        </p:spPr>
      </p:pic>
    </p:spTree>
    <p:extLst>
      <p:ext uri="{BB962C8B-B14F-4D97-AF65-F5344CB8AC3E}">
        <p14:creationId xmlns:p14="http://schemas.microsoft.com/office/powerpoint/2010/main" val="4250856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B0DA46-DB38-11F3-889E-3E600CD823AE}"/>
              </a:ext>
            </a:extLst>
          </p:cNvPr>
          <p:cNvSpPr>
            <a:spLocks noGrp="1"/>
          </p:cNvSpPr>
          <p:nvPr>
            <p:ph type="title"/>
          </p:nvPr>
        </p:nvSpPr>
        <p:spPr/>
        <p:txBody>
          <a:bodyPr/>
          <a:lstStyle/>
          <a:p>
            <a:r>
              <a:rPr lang="en-US" dirty="0"/>
              <a:t>Nature, scope and role of the guest services and facilities</a:t>
            </a:r>
          </a:p>
        </p:txBody>
      </p:sp>
      <p:sp>
        <p:nvSpPr>
          <p:cNvPr id="3" name="Content Placeholder 2">
            <a:extLst>
              <a:ext uri="{FF2B5EF4-FFF2-40B4-BE49-F238E27FC236}">
                <a16:creationId xmlns:a16="http://schemas.microsoft.com/office/drawing/2014/main" id="{5C4F4684-C1B9-982E-DA93-7DC13D59B4BF}"/>
              </a:ext>
            </a:extLst>
          </p:cNvPr>
          <p:cNvSpPr>
            <a:spLocks noGrp="1"/>
          </p:cNvSpPr>
          <p:nvPr>
            <p:ph idx="1"/>
          </p:nvPr>
        </p:nvSpPr>
        <p:spPr>
          <a:xfrm>
            <a:off x="1188720" y="1853248"/>
            <a:ext cx="9601200" cy="4038600"/>
          </a:xfrm>
        </p:spPr>
        <p:txBody>
          <a:bodyPr>
            <a:noAutofit/>
          </a:bodyPr>
          <a:lstStyle/>
          <a:p>
            <a:r>
              <a:rPr lang="en-US" dirty="0"/>
              <a:t>Weekend visitors stay for the whole weekend to maximize the best of their time.</a:t>
            </a:r>
          </a:p>
          <a:p>
            <a:endParaRPr lang="en-US" dirty="0"/>
          </a:p>
          <a:p>
            <a:r>
              <a:rPr lang="en-US" dirty="0"/>
              <a:t>Easy access to transportation: Transportation is readily available from the Ritz-Carlton hotel.</a:t>
            </a:r>
          </a:p>
          <a:p>
            <a:endParaRPr lang="en-US" dirty="0"/>
          </a:p>
          <a:p>
            <a:r>
              <a:rPr lang="en-US" dirty="0"/>
              <a:t>Post check-out facilities: After visitors have checked out, they can use the hotel's transportation to get to the airport (</a:t>
            </a:r>
            <a:r>
              <a:rPr lang="en-US" dirty="0" err="1"/>
              <a:t>Piramanayagam</a:t>
            </a:r>
            <a:r>
              <a:rPr lang="en-US" dirty="0"/>
              <a:t> and Seal, 2022).</a:t>
            </a:r>
          </a:p>
          <a:p>
            <a:endParaRPr lang="en-US" dirty="0"/>
          </a:p>
          <a:p>
            <a:r>
              <a:rPr lang="en-US" dirty="0"/>
              <a:t>One day tour package: For weekend visitors, it offers a single day travel packages.</a:t>
            </a:r>
          </a:p>
        </p:txBody>
      </p:sp>
    </p:spTree>
    <p:extLst>
      <p:ext uri="{BB962C8B-B14F-4D97-AF65-F5344CB8AC3E}">
        <p14:creationId xmlns:p14="http://schemas.microsoft.com/office/powerpoint/2010/main" val="37236342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42F82-CDE7-33F6-84D0-9610CA7A429F}"/>
              </a:ext>
            </a:extLst>
          </p:cNvPr>
          <p:cNvSpPr>
            <a:spLocks noGrp="1"/>
          </p:cNvSpPr>
          <p:nvPr>
            <p:ph type="title"/>
          </p:nvPr>
        </p:nvSpPr>
        <p:spPr/>
        <p:txBody>
          <a:bodyPr/>
          <a:lstStyle/>
          <a:p>
            <a:r>
              <a:rPr lang="en-US" dirty="0"/>
              <a:t>Nature, scope and role of the guest services and facilities</a:t>
            </a:r>
          </a:p>
        </p:txBody>
      </p:sp>
      <p:sp>
        <p:nvSpPr>
          <p:cNvPr id="3" name="Content Placeholder 2">
            <a:extLst>
              <a:ext uri="{FF2B5EF4-FFF2-40B4-BE49-F238E27FC236}">
                <a16:creationId xmlns:a16="http://schemas.microsoft.com/office/drawing/2014/main" id="{036AA0B6-E495-0CA2-E10B-07E61EC83981}"/>
              </a:ext>
            </a:extLst>
          </p:cNvPr>
          <p:cNvSpPr>
            <a:spLocks noGrp="1"/>
          </p:cNvSpPr>
          <p:nvPr>
            <p:ph idx="1"/>
          </p:nvPr>
        </p:nvSpPr>
        <p:spPr>
          <a:xfrm>
            <a:off x="1371600" y="2286000"/>
            <a:ext cx="9601200" cy="4191000"/>
          </a:xfrm>
        </p:spPr>
        <p:txBody>
          <a:bodyPr>
            <a:noAutofit/>
          </a:bodyPr>
          <a:lstStyle/>
          <a:p>
            <a:r>
              <a:rPr lang="en-US" sz="2400" dirty="0">
                <a:latin typeface="Calibri" panose="020F0502020204030204" pitchFamily="34" charset="0"/>
                <a:cs typeface="Calibri" panose="020F0502020204030204" pitchFamily="34" charset="0"/>
              </a:rPr>
              <a:t>Family visitors are frequently a mixed group of people that enjoy their free time staying in the hotel room. </a:t>
            </a:r>
          </a:p>
          <a:p>
            <a:pPr marL="0" indent="0">
              <a:buNone/>
            </a:pPr>
            <a:endParaRPr lang="en-US" sz="2400" dirty="0">
              <a:latin typeface="Calibri" panose="020F0502020204030204" pitchFamily="34" charset="0"/>
              <a:cs typeface="Calibri" panose="020F0502020204030204" pitchFamily="34" charset="0"/>
            </a:endParaRPr>
          </a:p>
          <a:p>
            <a:r>
              <a:rPr lang="en-US" sz="2400" dirty="0">
                <a:latin typeface="Calibri" panose="020F0502020204030204" pitchFamily="34" charset="0"/>
                <a:cs typeface="Calibri" panose="020F0502020204030204" pitchFamily="34" charset="0"/>
              </a:rPr>
              <a:t>Family room: The Ritz-Carlton offers a select number of family-friendly suites. Room service is available around-the-clock at Ritz-Carlton </a:t>
            </a:r>
            <a:r>
              <a:rPr lang="en-US" sz="1800" dirty="0"/>
              <a:t>(Madera, Taylor and Barber, 2020)</a:t>
            </a:r>
            <a:r>
              <a:rPr lang="en-US" sz="1800" dirty="0">
                <a:latin typeface="Calibri" panose="020F0502020204030204" pitchFamily="34" charset="0"/>
                <a:cs typeface="Calibri" panose="020F0502020204030204" pitchFamily="34" charset="0"/>
              </a:rPr>
              <a:t>. </a:t>
            </a:r>
          </a:p>
          <a:p>
            <a:pPr marL="0" indent="0">
              <a:buNone/>
            </a:pPr>
            <a:endParaRPr lang="en-US" sz="2400" dirty="0">
              <a:latin typeface="Calibri" panose="020F0502020204030204" pitchFamily="34" charset="0"/>
              <a:cs typeface="Calibri" panose="020F0502020204030204" pitchFamily="34" charset="0"/>
            </a:endParaRPr>
          </a:p>
          <a:p>
            <a:r>
              <a:rPr lang="en-US" sz="2400" dirty="0">
                <a:latin typeface="Calibri" panose="020F0502020204030204" pitchFamily="34" charset="0"/>
                <a:cs typeface="Calibri" panose="020F0502020204030204" pitchFamily="34" charset="0"/>
              </a:rPr>
              <a:t>Recreational facilities: To keep kids engaged throughout their visit, Ritz-Carlton International offers activities such as pools, multiplayer games, and playground areas.</a:t>
            </a:r>
          </a:p>
        </p:txBody>
      </p:sp>
    </p:spTree>
    <p:extLst>
      <p:ext uri="{BB962C8B-B14F-4D97-AF65-F5344CB8AC3E}">
        <p14:creationId xmlns:p14="http://schemas.microsoft.com/office/powerpoint/2010/main" val="15254136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9F7BA-9D74-BBDD-D616-EF4DB189DE62}"/>
              </a:ext>
            </a:extLst>
          </p:cNvPr>
          <p:cNvSpPr>
            <a:spLocks noGrp="1"/>
          </p:cNvSpPr>
          <p:nvPr>
            <p:ph type="title"/>
          </p:nvPr>
        </p:nvSpPr>
        <p:spPr/>
        <p:txBody>
          <a:bodyPr/>
          <a:lstStyle/>
          <a:p>
            <a:r>
              <a:rPr lang="en-GB" dirty="0"/>
              <a:t>Role of Guest Services in general </a:t>
            </a:r>
            <a:endParaRPr lang="en-US" dirty="0"/>
          </a:p>
        </p:txBody>
      </p:sp>
      <p:sp>
        <p:nvSpPr>
          <p:cNvPr id="3" name="Content Placeholder 2">
            <a:extLst>
              <a:ext uri="{FF2B5EF4-FFF2-40B4-BE49-F238E27FC236}">
                <a16:creationId xmlns:a16="http://schemas.microsoft.com/office/drawing/2014/main" id="{C36081EA-407B-F2B8-D9F0-5A252408DB63}"/>
              </a:ext>
            </a:extLst>
          </p:cNvPr>
          <p:cNvSpPr>
            <a:spLocks noGrp="1"/>
          </p:cNvSpPr>
          <p:nvPr>
            <p:ph idx="1"/>
          </p:nvPr>
        </p:nvSpPr>
        <p:spPr>
          <a:xfrm>
            <a:off x="1103312" y="2052918"/>
            <a:ext cx="9748718" cy="4195481"/>
          </a:xfrm>
        </p:spPr>
        <p:txBody>
          <a:bodyPr>
            <a:noAutofit/>
          </a:bodyPr>
          <a:lstStyle/>
          <a:p>
            <a:pPr lvl="1"/>
            <a:r>
              <a:rPr lang="en-US" sz="2000" dirty="0"/>
              <a:t>Hospitality staff strive to offer the maximum degree of customer happiness (Abdel‐Hamid et al., 2022). </a:t>
            </a:r>
          </a:p>
          <a:p>
            <a:pPr lvl="1"/>
            <a:endParaRPr lang="en-US" sz="2000" dirty="0"/>
          </a:p>
          <a:p>
            <a:pPr lvl="1"/>
            <a:r>
              <a:rPr lang="en-US" sz="2000" dirty="0"/>
              <a:t>This entails offering individualized service, predicting visitors' wants, and immediately addressing any problems or objections.</a:t>
            </a:r>
          </a:p>
          <a:p>
            <a:pPr lvl="1"/>
            <a:endParaRPr lang="en-US" sz="2000" dirty="0"/>
          </a:p>
          <a:p>
            <a:pPr lvl="1"/>
            <a:r>
              <a:rPr lang="en-US" sz="2000" dirty="0"/>
              <a:t>Guest services assist a hospitality company stand out from its rivals by offering unique.</a:t>
            </a:r>
          </a:p>
          <a:p>
            <a:pPr lvl="1"/>
            <a:endParaRPr lang="en-US" sz="2000" dirty="0"/>
          </a:p>
          <a:p>
            <a:pPr lvl="1"/>
            <a:r>
              <a:rPr lang="en-US" sz="2000" dirty="0"/>
              <a:t> This makes it easier to draw in and keep clients who might be able to pay more for superior services and facilities.</a:t>
            </a:r>
          </a:p>
        </p:txBody>
      </p:sp>
    </p:spTree>
    <p:extLst>
      <p:ext uri="{BB962C8B-B14F-4D97-AF65-F5344CB8AC3E}">
        <p14:creationId xmlns:p14="http://schemas.microsoft.com/office/powerpoint/2010/main" val="31342648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D37ABB-8B5E-B871-FB2C-E6C8B954410B}"/>
              </a:ext>
            </a:extLst>
          </p:cNvPr>
          <p:cNvSpPr>
            <a:spLocks noGrp="1"/>
          </p:cNvSpPr>
          <p:nvPr>
            <p:ph type="title"/>
          </p:nvPr>
        </p:nvSpPr>
        <p:spPr/>
        <p:txBody>
          <a:bodyPr>
            <a:normAutofit fontScale="90000"/>
          </a:bodyPr>
          <a:lstStyle/>
          <a:p>
            <a:r>
              <a:rPr lang="en-US" dirty="0"/>
              <a:t>Importance of hospitality for Ritz-Carlton international</a:t>
            </a:r>
            <a:br>
              <a:rPr lang="en-US" dirty="0"/>
            </a:br>
            <a:br>
              <a:rPr lang="en-US" dirty="0"/>
            </a:br>
            <a:endParaRPr lang="en-US" dirty="0"/>
          </a:p>
        </p:txBody>
      </p:sp>
      <p:sp>
        <p:nvSpPr>
          <p:cNvPr id="3" name="Content Placeholder 2">
            <a:extLst>
              <a:ext uri="{FF2B5EF4-FFF2-40B4-BE49-F238E27FC236}">
                <a16:creationId xmlns:a16="http://schemas.microsoft.com/office/drawing/2014/main" id="{A4A8D0A6-4391-1DE1-B5A3-8EE2C1866F79}"/>
              </a:ext>
            </a:extLst>
          </p:cNvPr>
          <p:cNvSpPr>
            <a:spLocks noGrp="1"/>
          </p:cNvSpPr>
          <p:nvPr>
            <p:ph idx="1"/>
          </p:nvPr>
        </p:nvSpPr>
        <p:spPr>
          <a:xfrm>
            <a:off x="1132935" y="2119797"/>
            <a:ext cx="9601200" cy="3953198"/>
          </a:xfrm>
        </p:spPr>
        <p:txBody>
          <a:bodyPr>
            <a:noAutofit/>
          </a:bodyPr>
          <a:lstStyle/>
          <a:p>
            <a:pPr lvl="1"/>
            <a:r>
              <a:rPr lang="en-US" sz="2000" dirty="0"/>
              <a:t>Ritz-Carlton International's business model is based on tourism, and the corporation values giving its customers great service. </a:t>
            </a:r>
          </a:p>
          <a:p>
            <a:pPr lvl="1"/>
            <a:endParaRPr lang="en-US" sz="2000" dirty="0"/>
          </a:p>
          <a:p>
            <a:pPr lvl="1"/>
            <a:r>
              <a:rPr lang="en-US" sz="2000" dirty="0"/>
              <a:t>Due to the reason that it encourages returning customers, favorable peer referrals, as well as online evaluations, client satisfaction is essential to the achievement of the organization.</a:t>
            </a:r>
          </a:p>
          <a:p>
            <a:pPr lvl="1"/>
            <a:endParaRPr lang="en-US" sz="2000" dirty="0"/>
          </a:p>
          <a:p>
            <a:pPr lvl="1"/>
            <a:r>
              <a:rPr lang="en-US" sz="2000" dirty="0"/>
              <a:t>Ritz-Carlton International needs to set itself apart from its rivals in the very contested industry of hospitality when it wants to draw in and keep clients.</a:t>
            </a:r>
          </a:p>
          <a:p>
            <a:pPr lvl="1"/>
            <a:endParaRPr lang="en-US" sz="2000" dirty="0"/>
          </a:p>
        </p:txBody>
      </p:sp>
      <p:pic>
        <p:nvPicPr>
          <p:cNvPr id="6" name="Picture 5">
            <a:extLst>
              <a:ext uri="{FF2B5EF4-FFF2-40B4-BE49-F238E27FC236}">
                <a16:creationId xmlns:a16="http://schemas.microsoft.com/office/drawing/2014/main" id="{C72577B3-BEBA-990B-886A-3C31C09942E2}"/>
              </a:ext>
            </a:extLst>
          </p:cNvPr>
          <p:cNvPicPr>
            <a:picLocks noChangeAspect="1"/>
          </p:cNvPicPr>
          <p:nvPr/>
        </p:nvPicPr>
        <p:blipFill>
          <a:blip r:embed="rId3"/>
          <a:stretch>
            <a:fillRect/>
          </a:stretch>
        </p:blipFill>
        <p:spPr>
          <a:xfrm>
            <a:off x="9144001" y="186169"/>
            <a:ext cx="2849850" cy="1667079"/>
          </a:xfrm>
          <a:prstGeom prst="rect">
            <a:avLst/>
          </a:prstGeom>
        </p:spPr>
      </p:pic>
    </p:spTree>
    <p:extLst>
      <p:ext uri="{BB962C8B-B14F-4D97-AF65-F5344CB8AC3E}">
        <p14:creationId xmlns:p14="http://schemas.microsoft.com/office/powerpoint/2010/main" val="40952082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Importance of hospitality for Ritz-Carlton international</a:t>
            </a:r>
            <a:br>
              <a:rPr lang="en-US" dirty="0"/>
            </a:br>
            <a:br>
              <a:rPr lang="en-US" dirty="0"/>
            </a:br>
            <a:endParaRPr lang="en-US" dirty="0"/>
          </a:p>
        </p:txBody>
      </p:sp>
      <p:sp>
        <p:nvSpPr>
          <p:cNvPr id="3" name="Content Placeholder 2"/>
          <p:cNvSpPr>
            <a:spLocks noGrp="1"/>
          </p:cNvSpPr>
          <p:nvPr>
            <p:ph idx="1"/>
          </p:nvPr>
        </p:nvSpPr>
        <p:spPr>
          <a:xfrm>
            <a:off x="189781" y="2052918"/>
            <a:ext cx="12002219" cy="4195481"/>
          </a:xfrm>
        </p:spPr>
        <p:txBody>
          <a:bodyPr>
            <a:normAutofit/>
          </a:bodyPr>
          <a:lstStyle/>
          <a:p>
            <a:pPr lvl="1"/>
            <a:r>
              <a:rPr lang="en-US" sz="2400" dirty="0">
                <a:latin typeface="Calibri" panose="020F0502020204030204" pitchFamily="34" charset="0"/>
                <a:cs typeface="Calibri" panose="020F0502020204030204" pitchFamily="34" charset="0"/>
              </a:rPr>
              <a:t>The people who work for Ritz-Carlton International are its most valuable resource, and the business values staff involvement and happiness highly </a:t>
            </a:r>
            <a:r>
              <a:rPr lang="en-US" sz="2400" dirty="0"/>
              <a:t>(</a:t>
            </a:r>
            <a:r>
              <a:rPr lang="en-US" sz="2000" dirty="0" err="1"/>
              <a:t>Buhalis</a:t>
            </a:r>
            <a:r>
              <a:rPr lang="en-US" sz="2000" dirty="0"/>
              <a:t> and Cheng, 2020</a:t>
            </a:r>
            <a:r>
              <a:rPr lang="en-US" sz="2400" dirty="0"/>
              <a:t>)</a:t>
            </a:r>
            <a:r>
              <a:rPr lang="en-US" sz="2400" dirty="0">
                <a:latin typeface="Calibri" panose="020F0502020204030204" pitchFamily="34" charset="0"/>
                <a:cs typeface="Calibri" panose="020F0502020204030204" pitchFamily="34" charset="0"/>
              </a:rPr>
              <a:t>. </a:t>
            </a:r>
          </a:p>
          <a:p>
            <a:pPr lvl="1"/>
            <a:r>
              <a:rPr lang="en-US" sz="2400" dirty="0">
                <a:latin typeface="Calibri" panose="020F0502020204030204" pitchFamily="34" charset="0"/>
                <a:cs typeface="Calibri" panose="020F0502020204030204" pitchFamily="34" charset="0"/>
              </a:rPr>
              <a:t>This is where the hospitality industry comes into play, since workers who are enthusiastic about delivering outstanding service are more likely to be involved and motivated in their employment.</a:t>
            </a:r>
          </a:p>
          <a:p>
            <a:endParaRPr lang="en-US" sz="2800" dirty="0"/>
          </a:p>
        </p:txBody>
      </p:sp>
      <p:pic>
        <p:nvPicPr>
          <p:cNvPr id="2050" name="Picture 2" descr="Bachelor of Arts in Tourism and Hospitality Management | Unicaf University">
            <a:extLst>
              <a:ext uri="{FF2B5EF4-FFF2-40B4-BE49-F238E27FC236}">
                <a16:creationId xmlns:a16="http://schemas.microsoft.com/office/drawing/2014/main" id="{CC849854-6E68-EC67-5CAB-FDA939AD0B9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63470" y="3887359"/>
            <a:ext cx="8175156" cy="27808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18258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D37ABB-8B5E-B871-FB2C-E6C8B954410B}"/>
              </a:ext>
            </a:extLst>
          </p:cNvPr>
          <p:cNvSpPr>
            <a:spLocks noGrp="1"/>
          </p:cNvSpPr>
          <p:nvPr>
            <p:ph type="title"/>
          </p:nvPr>
        </p:nvSpPr>
        <p:spPr/>
        <p:txBody>
          <a:bodyPr>
            <a:normAutofit fontScale="90000"/>
          </a:bodyPr>
          <a:lstStyle/>
          <a:p>
            <a:r>
              <a:rPr lang="en-US" dirty="0"/>
              <a:t>Importance of hospitality for Ritz-Carlton international</a:t>
            </a:r>
            <a:br>
              <a:rPr lang="en-US" dirty="0"/>
            </a:br>
            <a:br>
              <a:rPr lang="en-US" dirty="0"/>
            </a:br>
            <a:endParaRPr lang="en-US" dirty="0"/>
          </a:p>
        </p:txBody>
      </p:sp>
      <p:sp>
        <p:nvSpPr>
          <p:cNvPr id="3" name="Content Placeholder 2">
            <a:extLst>
              <a:ext uri="{FF2B5EF4-FFF2-40B4-BE49-F238E27FC236}">
                <a16:creationId xmlns:a16="http://schemas.microsoft.com/office/drawing/2014/main" id="{A4A8D0A6-4391-1DE1-B5A3-8EE2C1866F79}"/>
              </a:ext>
            </a:extLst>
          </p:cNvPr>
          <p:cNvSpPr>
            <a:spLocks noGrp="1"/>
          </p:cNvSpPr>
          <p:nvPr>
            <p:ph idx="1"/>
          </p:nvPr>
        </p:nvSpPr>
        <p:spPr>
          <a:xfrm>
            <a:off x="517585" y="2286000"/>
            <a:ext cx="10455215" cy="4450080"/>
          </a:xfrm>
        </p:spPr>
        <p:txBody>
          <a:bodyPr>
            <a:noAutofit/>
          </a:bodyPr>
          <a:lstStyle/>
          <a:p>
            <a:pPr lvl="1"/>
            <a:r>
              <a:rPr lang="en-US" sz="2000" dirty="0"/>
              <a:t>As an operator of resorts, hotels, and holiday clubs, Ritz-Carlton International derives a large portion of its revenue from the hospitality industry.</a:t>
            </a:r>
          </a:p>
          <a:p>
            <a:pPr lvl="1"/>
            <a:endParaRPr lang="en-US" sz="2000" dirty="0"/>
          </a:p>
          <a:p>
            <a:pPr lvl="1"/>
            <a:r>
              <a:rPr lang="en-US" sz="2000" dirty="0"/>
              <a:t>To generate income and draw clients that would be ready to spend more for a superior experience, it has become imperative to offer outstanding customer service &amp; facilities (Selin, 2022).</a:t>
            </a:r>
          </a:p>
          <a:p>
            <a:pPr lvl="1"/>
            <a:endParaRPr lang="en-US" sz="2000" dirty="0"/>
          </a:p>
          <a:p>
            <a:pPr lvl="1"/>
            <a:r>
              <a:rPr lang="en-US" sz="2000" dirty="0"/>
              <a:t>Ritz-Carlton International's conservation efforts include the hospitality industry since it wants to reduce the environmental effects and foster ethical behavior.</a:t>
            </a:r>
          </a:p>
        </p:txBody>
      </p:sp>
      <p:pic>
        <p:nvPicPr>
          <p:cNvPr id="3074" name="Picture 2" descr="Fancy working in Hospitality Industry? - Uban Catering">
            <a:extLst>
              <a:ext uri="{FF2B5EF4-FFF2-40B4-BE49-F238E27FC236}">
                <a16:creationId xmlns:a16="http://schemas.microsoft.com/office/drawing/2014/main" id="{2A84C9F9-85CC-50F9-E452-4EB3A9B53F1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0844" y="121920"/>
            <a:ext cx="3124200" cy="14668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897313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F22BB-8AB3-5F2F-0CEA-F8E8C180F6F0}"/>
              </a:ext>
            </a:extLst>
          </p:cNvPr>
          <p:cNvSpPr>
            <a:spLocks noGrp="1"/>
          </p:cNvSpPr>
          <p:nvPr>
            <p:ph type="title"/>
          </p:nvPr>
        </p:nvSpPr>
        <p:spPr/>
        <p:txBody>
          <a:bodyPr/>
          <a:lstStyle/>
          <a:p>
            <a:r>
              <a:rPr lang="en-GB" dirty="0"/>
              <a:t>Conclusion </a:t>
            </a:r>
            <a:endParaRPr lang="en-US" dirty="0"/>
          </a:p>
        </p:txBody>
      </p:sp>
      <p:sp>
        <p:nvSpPr>
          <p:cNvPr id="3" name="Content Placeholder 2">
            <a:extLst>
              <a:ext uri="{FF2B5EF4-FFF2-40B4-BE49-F238E27FC236}">
                <a16:creationId xmlns:a16="http://schemas.microsoft.com/office/drawing/2014/main" id="{FF054139-7589-A365-A677-E1E9CF3D3862}"/>
              </a:ext>
            </a:extLst>
          </p:cNvPr>
          <p:cNvSpPr>
            <a:spLocks noGrp="1"/>
          </p:cNvSpPr>
          <p:nvPr>
            <p:ph idx="1"/>
          </p:nvPr>
        </p:nvSpPr>
        <p:spPr>
          <a:xfrm>
            <a:off x="1219200" y="1853248"/>
            <a:ext cx="9601200" cy="4328160"/>
          </a:xfrm>
        </p:spPr>
        <p:txBody>
          <a:bodyPr>
            <a:noAutofit/>
          </a:bodyPr>
          <a:lstStyle/>
          <a:p>
            <a:r>
              <a:rPr lang="en-US" sz="2400" dirty="0">
                <a:latin typeface="Calibri" panose="020F0502020204030204" pitchFamily="34" charset="0"/>
                <a:cs typeface="Calibri" panose="020F0502020204030204" pitchFamily="34" charset="0"/>
              </a:rPr>
              <a:t>The achievement of any lodging business depends heavily on providing excellent customer service, hence it is of the utmost significance in the lodging business.</a:t>
            </a:r>
            <a:endParaRPr lang="en-US" sz="2400" b="0" i="0" dirty="0">
              <a:effectLst/>
              <a:latin typeface="Calibri" panose="020F0502020204030204" pitchFamily="34" charset="0"/>
              <a:cs typeface="Calibri" panose="020F0502020204030204" pitchFamily="34" charset="0"/>
            </a:endParaRPr>
          </a:p>
          <a:p>
            <a:r>
              <a:rPr lang="en-US" sz="2400" dirty="0">
                <a:latin typeface="Calibri" panose="020F0502020204030204" pitchFamily="34" charset="0"/>
                <a:cs typeface="Calibri" panose="020F0502020204030204" pitchFamily="34" charset="0"/>
              </a:rPr>
              <a:t>In the hospitality industry, client happiness is mostly influenced by customer service.</a:t>
            </a:r>
          </a:p>
          <a:p>
            <a:r>
              <a:rPr lang="en-US" sz="2400" dirty="0">
                <a:latin typeface="Calibri" panose="020F0502020204030204" pitchFamily="34" charset="0"/>
                <a:cs typeface="Calibri" panose="020F0502020204030204" pitchFamily="34" charset="0"/>
              </a:rPr>
              <a:t>Outstanding client service could result in recurring company and devoted customers.</a:t>
            </a:r>
          </a:p>
          <a:p>
            <a:r>
              <a:rPr lang="en-US" sz="2400" dirty="0">
                <a:latin typeface="Calibri" panose="020F0502020204030204" pitchFamily="34" charset="0"/>
                <a:cs typeface="Calibri" panose="020F0502020204030204" pitchFamily="34" charset="0"/>
              </a:rPr>
              <a:t>A lodging facility may set itself apart from rivals in the fiercely competitive hotel sector by offering great guest service.</a:t>
            </a:r>
          </a:p>
        </p:txBody>
      </p:sp>
    </p:spTree>
    <p:extLst>
      <p:ext uri="{BB962C8B-B14F-4D97-AF65-F5344CB8AC3E}">
        <p14:creationId xmlns:p14="http://schemas.microsoft.com/office/powerpoint/2010/main" val="30482432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p:txBody>
          <a:bodyPr>
            <a:normAutofit fontScale="62500" lnSpcReduction="20000"/>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Abdel‐Hamid, T.A., Ahmed, M.A.E.A.S.,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Zohry</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M.A.F.,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Elshabrawy</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G.A. and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Elgohary</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E.M., 2022. The role of digital transformation in improving customer satisfaction: An empirical study on Egyptian hotels.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The Electronic Journal of Information Systems in Developing Countries</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88</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(6), p.e12234.</a:t>
            </a:r>
          </a:p>
          <a:p>
            <a:pPr marL="342900" lvl="0" indent="-342900">
              <a:lnSpc>
                <a:spcPct val="107000"/>
              </a:lnSpc>
              <a:spcAft>
                <a:spcPts val="800"/>
              </a:spcAft>
              <a:buFont typeface="Wingdings 3" panose="05040102010807070707" pitchFamily="18" charset="2"/>
              <a:buChar char=""/>
              <a:tabLst>
                <a:tab pos="457200" algn="l"/>
              </a:tabLst>
            </a:pP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Buhalis</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D. and Cheng, E.S.Y., 2020. Exploring the use of chatbots in hotels: technology providers’ perspective. In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Information and Communication Technologies in Tourism 2020: Proceedings of the International Conference in Surrey, United Kingdom, January 08–10, 2020</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(pp. 231-242). Springer International Publishing.</a:t>
            </a:r>
          </a:p>
          <a:p>
            <a:pPr marL="342900" lvl="0" indent="-342900">
              <a:lnSpc>
                <a:spcPct val="107000"/>
              </a:lnSpc>
              <a:spcAft>
                <a:spcPts val="800"/>
              </a:spcAft>
              <a:buFont typeface="Wingdings 3" panose="05040102010807070707" pitchFamily="18" charset="2"/>
              <a:buChar char=""/>
              <a:tabLst>
                <a:tab pos="457200" algn="l"/>
              </a:tabLst>
            </a:pP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Buhalis</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D. and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Moldavska</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I., 2021. In-room voice-based AI digital assistants transforming on-site hotel services and guests’ experiences. In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Information and Communication Technologies in Tourism 2021: Proceedings of the ENTER 2021 </a:t>
            </a:r>
            <a:r>
              <a:rPr lang="en-US" sz="1800" i="1" kern="100" dirty="0" err="1">
                <a:effectLst/>
                <a:latin typeface="Calibri" panose="020F0502020204030204" pitchFamily="34" charset="0"/>
                <a:ea typeface="Calibri" panose="020F0502020204030204" pitchFamily="34" charset="0"/>
                <a:cs typeface="Times New Roman" panose="02020603050405020304" pitchFamily="18" charset="0"/>
              </a:rPr>
              <a:t>eTourism</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 Conference, January 19–22, 2021</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(pp. 30-44). Springer International Publishing.</a:t>
            </a:r>
          </a:p>
          <a:p>
            <a:pPr marL="342900" lvl="0" indent="-342900">
              <a:lnSpc>
                <a:spcPct val="107000"/>
              </a:lnSpc>
              <a:spcAft>
                <a:spcPts val="800"/>
              </a:spcAft>
              <a:buFont typeface="Wingdings 3" panose="05040102010807070707" pitchFamily="18" charset="2"/>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Madera, J.M., Taylor, D.C. and Barber, N.A., 2020. Customer service evaluations of employees with disabilities: The roles of perceived competence and service failure.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Cornell Hospitality Quarterly</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61</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(1), pp.5-18.</a:t>
            </a:r>
          </a:p>
          <a:p>
            <a:pPr marL="342900" lvl="0" indent="-342900">
              <a:lnSpc>
                <a:spcPct val="107000"/>
              </a:lnSpc>
              <a:spcAft>
                <a:spcPts val="800"/>
              </a:spcAft>
              <a:buFont typeface="Wingdings 3" panose="05040102010807070707" pitchFamily="18" charset="2"/>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Neupane, R. and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Khanal</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T.R., 2022. EVALUATION OF THE IMPACTS OF TRAINING ON EMPLOYEE PERFORMANCE IN THE UK HOTEL INDUSTRY: AN ANALYSIS OF EMPLOYEES’PERSPECTIVES AT Ritz-Carlton INTERNATIONAL.</a:t>
            </a:r>
          </a:p>
          <a:p>
            <a:pPr marL="342900" lvl="0" indent="-342900">
              <a:lnSpc>
                <a:spcPct val="107000"/>
              </a:lnSpc>
              <a:spcAft>
                <a:spcPts val="800"/>
              </a:spcAft>
              <a:buFont typeface="Wingdings 3" panose="05040102010807070707" pitchFamily="18" charset="2"/>
              <a:buChar char=""/>
              <a:tabLst>
                <a:tab pos="457200" algn="l"/>
              </a:tabLst>
            </a:pP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Piramanayagam</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S. and Seal, P.P., 2022. The Language of Luxury: Decoding the Luxury Hotel Brand's Marketing Communication. In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The Emerald Handbook of Luxury Management for Hospitality and Tourism</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(pp. 221-242). Emerald Publishing Limited.</a:t>
            </a:r>
          </a:p>
          <a:p>
            <a:pPr marL="342900" lvl="0" indent="-342900">
              <a:lnSpc>
                <a:spcPct val="107000"/>
              </a:lnSpc>
              <a:spcAft>
                <a:spcPts val="800"/>
              </a:spcAft>
              <a:buFont typeface="Wingdings 3" panose="05040102010807070707" pitchFamily="18" charset="2"/>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Selin, J., 2022. More than Just a Workplace: A Case Study of Diversity, Equity, and Inclusion in Ritz-Carlton International Inc. Hotels.</a:t>
            </a:r>
          </a:p>
        </p:txBody>
      </p:sp>
    </p:spTree>
    <p:extLst>
      <p:ext uri="{BB962C8B-B14F-4D97-AF65-F5344CB8AC3E}">
        <p14:creationId xmlns:p14="http://schemas.microsoft.com/office/powerpoint/2010/main" val="406080925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213</TotalTime>
  <Words>1972</Words>
  <Application>Microsoft Office PowerPoint</Application>
  <PresentationFormat>Widescreen</PresentationFormat>
  <Paragraphs>115</Paragraphs>
  <Slides>14</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Century Gothic</vt:lpstr>
      <vt:lpstr>Wingdings</vt:lpstr>
      <vt:lpstr>Wingdings 3</vt:lpstr>
      <vt:lpstr>Ion</vt:lpstr>
      <vt:lpstr>The Role &amp; Importance of Hospitality &amp; Guest Services within the Hotel Industry</vt:lpstr>
      <vt:lpstr>Content  </vt:lpstr>
      <vt:lpstr>Introduction </vt:lpstr>
      <vt:lpstr>Main consumers of the brand  </vt:lpstr>
      <vt:lpstr>Nature, scope and role of the guest services and facilities</vt:lpstr>
      <vt:lpstr>Nature, scope and role of the guest services and facilities</vt:lpstr>
      <vt:lpstr>Nature, scope and role of the guest services and facilities</vt:lpstr>
      <vt:lpstr>Nature, scope and role of the guest services and facilities</vt:lpstr>
      <vt:lpstr>Role of Guest Services in general </vt:lpstr>
      <vt:lpstr>Importance of hospitality for Ritz-Carlton international  </vt:lpstr>
      <vt:lpstr>Importance of hospitality for Ritz-Carlton international  </vt:lpstr>
      <vt:lpstr>Importance of hospitality for Ritz-Carlton international  </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Hp</dc:creator>
  <cp:lastModifiedBy>Alexandru Badea (2208275)</cp:lastModifiedBy>
  <cp:revision>48</cp:revision>
  <dcterms:created xsi:type="dcterms:W3CDTF">2023-05-05T07:02:00Z</dcterms:created>
  <dcterms:modified xsi:type="dcterms:W3CDTF">2023-05-19T12:59:13Z</dcterms:modified>
</cp:coreProperties>
</file>