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notesMasterIdLst>
    <p:notesMasterId r:id="rId28"/>
  </p:notesMasterIdLst>
  <p:sldIdLst>
    <p:sldId id="269" r:id="rId6"/>
    <p:sldId id="257" r:id="rId7"/>
    <p:sldId id="258" r:id="rId8"/>
    <p:sldId id="259" r:id="rId9"/>
    <p:sldId id="260" r:id="rId10"/>
    <p:sldId id="256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97821E-6115-49C8-9D1F-13B51CF70179}" v="766" dt="2022-12-10T22:04:07.9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2" autoAdjust="0"/>
    <p:restoredTop sz="94660"/>
  </p:normalViewPr>
  <p:slideViewPr>
    <p:cSldViewPr snapToGrid="0">
      <p:cViewPr varScale="1">
        <p:scale>
          <a:sx n="68" d="100"/>
          <a:sy n="68" d="100"/>
        </p:scale>
        <p:origin x="5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FD4C0-1295-432C-A8EA-6E2021BD1BF0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B8D6FA-99DD-4D3D-8FCB-591ACDCDF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60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2AD253-5F30-9247-80E7-F2C8FCBDD24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2369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1079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03711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6369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25762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8002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95335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88754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65695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34169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65727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122617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1515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331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6170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5186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6246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1292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8991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948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811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8586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9035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68D15-462B-6A90-2456-765146DF04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F7BB87-BECD-B26D-CF2E-8C7A7B0BDE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73D23-1630-5CFA-DCE0-1504CAC34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629D4-254C-9CBD-DD79-B91C37E30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56CA09-6FED-5D6F-3132-CC385AA2A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9282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31FF4-122C-5BED-94D3-B12A7CEBE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8CFA1-0107-4DA0-7BFB-6D60CD8D5A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334E1-432C-65EE-5E11-FC70B206F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5AC9B-ECF1-2DDB-001A-7B774068B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6BFF7-15B8-F393-C649-F68B98C9C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9856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31DE8-95CA-B1C7-671C-829D7DAF5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08E1D8-112F-F847-6CF0-A6DA20258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2F2CB-1E54-09F8-CC48-660BA5354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D27AD-8A5E-D6BF-D1EB-38ADA37E3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EA67D-3D27-DC83-37B1-A84662263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4233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AAEE4-BB94-A53B-CEC9-B862E9EBF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BFABE-C69A-BA0C-F9B7-DC62AFF2BC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440FFD-6B87-28A2-7430-BD068F2434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67F37A-36FE-D433-418A-B87B8306B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8900C-935B-0C6A-3AFC-4D97A5EF8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B3B1CF-50CD-B552-D783-47F9E0FA6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9737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FB0BA-5EA4-6577-44CD-4BDBCD58C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1C2EF2-848E-3248-812F-F5B1D8668A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7419D9-B7BA-7986-C018-896EF2EB68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4BB9FB-1546-3F31-AE46-44118DC9DD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E2EF38-E92F-2FC0-CC2C-34BDFDC768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832FF4-9444-DE08-DDB8-76180D749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7F2BE4-C301-0E57-0C43-7A1169EFB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49AF7A-376C-A19A-9965-9098C9829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5940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EC5CB-A33F-3AF3-108B-BAAA4906E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ACE036-533B-3B29-17E3-531395951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79231D-CECE-02CD-D176-9985DA3C8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65C08-22BE-9518-197A-81AE7BD0D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833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D93330-CBDA-021A-E95A-53E3AC6CA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8F4B3-D6FC-75F3-A4A0-0D0BCF1D6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82E28E-F8AD-FEE7-E4E1-531709459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5239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738E9-08DC-3EF2-0E2D-279D8D9E9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A9BEA-246B-6E38-4423-12892881D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E3EA50-AEE5-74FD-20B0-F2AD35C867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E243E1-F1B3-2ECA-C6D1-897485825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EF2A4E-55C6-BC17-018A-76C93AAAE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8818B9-740D-393F-6F6A-E3D968141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0858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F79A-8E32-2907-4CD3-38DB6F469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D494F4-FCA4-DBB2-4646-C97225AF73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3D6E5-49F4-2734-CFF3-7EA153AD2B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DA0059-FC31-3CFD-E0CC-01C0FC407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156EB7-A0D6-8365-AEE0-47D6DA4C0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B5D11-32E8-6B00-0792-10DCB4E23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9373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9D17C-EBAB-01B2-6ECE-ECDEE27D5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F26DCC-C950-A531-9D90-B52FCD9D56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96AA-06BC-25D7-343D-D2E479914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AD2A5-A9C7-4D49-3B0D-9492F715F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2CB67-D139-91BE-E029-C0D3AC7A6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2872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45600E-41CB-5353-0BB7-49AEAF550C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40CD1E-5C90-DFFA-0DA6-9D14E96092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D7239-DC25-9D37-79B5-D2758C084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A444C-B864-BE7C-16C0-23B39E8E0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88C32C-C9B2-7CD0-DEC0-EB0E984FA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6348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53978"/>
      </p:ext>
    </p:extLst>
  </p:cSld>
  <p:clrMapOvr>
    <a:masterClrMapping/>
  </p:clrMapOvr>
  <p:hf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458262"/>
      </p:ext>
    </p:extLst>
  </p:cSld>
  <p:clrMapOvr>
    <a:masterClrMapping/>
  </p:clrMapOvr>
  <p:hf hdr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480708"/>
      </p:ext>
    </p:extLst>
  </p:cSld>
  <p:clrMapOvr>
    <a:masterClrMapping/>
  </p:clrMapOvr>
  <p:hf hdr="0" ft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35969"/>
      </p:ext>
    </p:extLst>
  </p:cSld>
  <p:clrMapOvr>
    <a:masterClrMapping/>
  </p:clrMapOvr>
  <p:hf hdr="0" ft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778587"/>
      </p:ext>
    </p:extLst>
  </p:cSld>
  <p:clrMapOvr>
    <a:masterClrMapping/>
  </p:clrMapOvr>
  <p:hf hdr="0" ft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184723"/>
      </p:ext>
    </p:extLst>
  </p:cSld>
  <p:clrMapOvr>
    <a:masterClrMapping/>
  </p:clrMapOvr>
  <p:hf hdr="0" ft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94958"/>
      </p:ext>
    </p:extLst>
  </p:cSld>
  <p:clrMapOvr>
    <a:masterClrMapping/>
  </p:clrMapOvr>
  <p:hf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865046"/>
      </p:ext>
    </p:extLst>
  </p:cSld>
  <p:clrMapOvr>
    <a:masterClrMapping/>
  </p:clrMapOvr>
  <p:hf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790486"/>
      </p:ext>
    </p:extLst>
  </p:cSld>
  <p:clrMapOvr>
    <a:masterClrMapping/>
  </p:clrMapOvr>
  <p:hf hdr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100517"/>
      </p:ext>
    </p:extLst>
  </p:cSld>
  <p:clrMapOvr>
    <a:masterClrMapping/>
  </p:clrMapOvr>
  <p:hf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752047"/>
      </p:ext>
    </p:extLst>
  </p:cSld>
  <p:clrMapOvr>
    <a:masterClrMapping/>
  </p:clrMapOvr>
  <p:hf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86859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63958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02712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5730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99574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56476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42289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70833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60236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34193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052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54979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12/13/2022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5179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186432-8880-51BC-6E0A-25FA0626A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351274-2B53-8E73-D86C-57E710FCE4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5B013-5B89-7666-E4DB-EAC4080141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B6E63-25DB-4249-89B7-99E7F92A4748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0AB31-633D-563E-3000-278952ABF3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2241E-066F-CDC1-B2E6-CE097E4168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E8699-B663-D643-9FB1-E7601966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378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742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283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0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5D67E9D-35BF-62A4-ED75-EC2BDE523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0823" y="135614"/>
            <a:ext cx="2862167" cy="1974043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9A59B10-9D94-4C5B-8BF0-95928DCE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54E31B9-72DD-4DE4-B3E3-4395530BE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8738192-1FEA-49E1-BFF3-6D1C324A5C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F3C51644-0F34-453B-92B8-9FF33932E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ADB9AB8-2EB4-4B5E-9A1E-84F2E44D9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95F439B0-E080-4B01-85AF-D226A85BA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EDEC643B-AA3F-4913-B411-1458BCEF26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12" y="-187664"/>
            <a:ext cx="5257801" cy="2308324"/>
          </a:xfrm>
        </p:spPr>
        <p:txBody>
          <a:bodyPr>
            <a:normAutofit/>
          </a:bodyPr>
          <a:lstStyle/>
          <a:p>
            <a:pPr algn="l"/>
            <a:r>
              <a:rPr lang="en-GB" sz="7200" dirty="0">
                <a:solidFill>
                  <a:schemeClr val="bg1"/>
                </a:solidFill>
                <a:cs typeface="Calibri Light"/>
              </a:rPr>
              <a:t>TASTE OF THE WORLD </a:t>
            </a: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288" y="2372263"/>
            <a:ext cx="11885299" cy="29666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UNIVERSITY OF WALES TRINITY SAINT DAVID</a:t>
            </a:r>
          </a:p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MANAGING ENTERPRISE IN THE 21ST CENTURY (BMSW4006_LON)</a:t>
            </a:r>
          </a:p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LECTURER REXON NTING</a:t>
            </a:r>
          </a:p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 HORATIU BALASCUTA  ID2130197   GIORGIA CALAMIDA ID219212 </a:t>
            </a:r>
          </a:p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GEORGIANA APETROAEI ID2132985 SORINA MARIAN ID2130657</a:t>
            </a:r>
          </a:p>
          <a:p>
            <a:pPr algn="l"/>
            <a:r>
              <a:rPr lang="en-GB" dirty="0">
                <a:solidFill>
                  <a:schemeClr val="bg1"/>
                </a:solidFill>
                <a:cs typeface="Calibri"/>
              </a:rPr>
              <a:t>COSMIN GUNEA ID2131034</a:t>
            </a:r>
          </a:p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DA11F6-0EA8-A48E-9AA3-B8A7293D4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0EA680-D336-4FF7-8B7A-9848BB0A1C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ray of takeaway coffees">
            <a:extLst>
              <a:ext uri="{FF2B5EF4-FFF2-40B4-BE49-F238E27FC236}">
                <a16:creationId xmlns:a16="http://schemas.microsoft.com/office/drawing/2014/main" id="{CE482479-9F92-2DB0-A7C4-4A144C7A95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9" r="5242" b="-3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141DC2-D5E2-1C83-310A-C34A71A614D2}"/>
              </a:ext>
            </a:extLst>
          </p:cNvPr>
          <p:cNvSpPr txBox="1"/>
          <p:nvPr/>
        </p:nvSpPr>
        <p:spPr>
          <a:xfrm>
            <a:off x="5935724" y="263220"/>
            <a:ext cx="6525131" cy="66901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latin typeface="Times New Roman"/>
                <a:cs typeface="Times New Roman"/>
              </a:rPr>
              <a:t>TASTE OF THE WORLD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Times New Roman"/>
              <a:cs typeface="Times New Roman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/>
                <a:cs typeface="Times New Roman"/>
              </a:rPr>
              <a:t>Business Description.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Times New Roman"/>
              <a:cs typeface="Times New Roman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/>
                <a:cs typeface="Times New Roman"/>
              </a:rPr>
              <a:t> The restaurant will have food from all around the world for people who want to taste something from other parts of the world which they never tasted before.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/>
                <a:cs typeface="Times New Roman"/>
              </a:rPr>
              <a:t>The alpine atmosphere, diversity of traditional menus (regional &amp; seasonal food without prefabricated items)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Times New Roman"/>
              <a:cs typeface="Times New Roman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/>
                <a:cs typeface="Times New Roman"/>
              </a:rPr>
              <a:t>Big floor with sections for each part of the world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/>
                <a:cs typeface="Times New Roman"/>
              </a:rPr>
              <a:t>30 indoor seats, 25 outdoor seats</a:t>
            </a:r>
            <a:endParaRPr lang="en-US" sz="2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94359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72F132-C0EE-7C39-4BED-4E1A5A9A1F5F}"/>
              </a:ext>
            </a:extLst>
          </p:cNvPr>
          <p:cNvSpPr txBox="1"/>
          <p:nvPr/>
        </p:nvSpPr>
        <p:spPr>
          <a:xfrm>
            <a:off x="63711" y="-2538"/>
            <a:ext cx="11758705" cy="73558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AU" sz="3200" dirty="0">
                <a:latin typeface="Times New Roman"/>
                <a:cs typeface="Times New Roman"/>
              </a:rPr>
              <a:t>Product Range</a:t>
            </a:r>
            <a:endParaRPr lang="en-US" sz="3200" dirty="0">
              <a:ea typeface="+mn-lt"/>
              <a:cs typeface="+mn-lt"/>
            </a:endParaRPr>
          </a:p>
          <a:p>
            <a:pPr algn="ctr"/>
            <a:endParaRPr lang="en-AU" sz="3200" dirty="0">
              <a:latin typeface="Times New Roman"/>
              <a:cs typeface="Times New Roman"/>
            </a:endParaRPr>
          </a:p>
          <a:p>
            <a:r>
              <a:rPr lang="en-AU" dirty="0">
                <a:latin typeface="Times New Roman"/>
                <a:cs typeface="Times New Roman"/>
              </a:rPr>
              <a:t>Traditional food will be served at the restaurant. Food from all around the world will be our specialities by category.</a:t>
            </a:r>
            <a:endParaRPr lang="en-US" dirty="0">
              <a:latin typeface="Calibri" panose="020F0502020204030204"/>
              <a:cs typeface="Calibri" panose="020F0502020204030204"/>
            </a:endParaRPr>
          </a:p>
          <a:p>
            <a:pPr algn="ctr"/>
            <a:endParaRPr lang="en-US" sz="2400" dirty="0">
              <a:cs typeface="Calibri"/>
            </a:endParaRPr>
          </a:p>
          <a:p>
            <a:pPr algn="ctr"/>
            <a:r>
              <a:rPr lang="en-US" sz="2400" dirty="0">
                <a:cs typeface="Calibri"/>
              </a:rPr>
              <a:t>Europe</a:t>
            </a:r>
            <a:endParaRPr lang="en-US" dirty="0"/>
          </a:p>
          <a:p>
            <a:r>
              <a:rPr lang="en-AU" sz="2400" dirty="0">
                <a:latin typeface="Times New Roman"/>
                <a:cs typeface="Times New Roman"/>
              </a:rPr>
              <a:t>Escargot (France)  </a:t>
            </a:r>
          </a:p>
          <a:p>
            <a:endParaRPr lang="ru-RU" sz="2400" dirty="0">
              <a:latin typeface="Calibri" panose="020F0502020204030204"/>
              <a:cs typeface="Calibri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Paella (Spain)  </a:t>
            </a:r>
            <a:endParaRPr lang="en-AU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AU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Cheese fondue (Switzerland)</a:t>
            </a:r>
            <a:r>
              <a:rPr lang="en-US" sz="2400" dirty="0">
                <a:latin typeface="Times New Roman"/>
                <a:cs typeface="Times New Roman"/>
              </a:rPr>
              <a:t> </a:t>
            </a:r>
            <a:endParaRPr lang="en-AU" sz="2400" dirty="0"/>
          </a:p>
          <a:p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algn="ctr"/>
            <a:r>
              <a:rPr lang="en-US" sz="2400" dirty="0">
                <a:solidFill>
                  <a:srgbClr val="000000"/>
                </a:solidFill>
                <a:latin typeface="Times New Roman"/>
                <a:cs typeface="Times New Roman"/>
              </a:rPr>
              <a:t>Asian Food</a:t>
            </a:r>
          </a:p>
          <a:p>
            <a:pPr marL="285750" indent="-285750">
              <a:buFont typeface="Arial,Sans-Serif"/>
              <a:buChar char="•"/>
            </a:pPr>
            <a:endParaRPr lang="en-AU" sz="2400" dirty="0">
              <a:ea typeface="+mn-lt"/>
              <a:cs typeface="+mn-lt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Sushi (Japan)</a:t>
            </a:r>
            <a:endParaRPr lang="en-AU" sz="2400">
              <a:latin typeface="Calibri" panose="020F0502020204030204"/>
              <a:cs typeface="Calibri" panose="020F0502020204030204"/>
            </a:endParaRPr>
          </a:p>
          <a:p>
            <a:endParaRPr lang="en-AU" sz="2400" dirty="0"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Jiaozi (China)</a:t>
            </a:r>
          </a:p>
          <a:p>
            <a:endParaRPr lang="en-AU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Kimchi (South Korea)</a:t>
            </a:r>
            <a:endParaRPr lang="en-AU" sz="2400" dirty="0"/>
          </a:p>
          <a:p>
            <a:endParaRPr lang="en-AU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7443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4276CC-4B66-5E4C-06A7-CF95642254C9}"/>
              </a:ext>
            </a:extLst>
          </p:cNvPr>
          <p:cNvSpPr txBox="1"/>
          <p:nvPr/>
        </p:nvSpPr>
        <p:spPr>
          <a:xfrm>
            <a:off x="-5750" y="51759"/>
            <a:ext cx="12002217" cy="60631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AU" sz="3600" dirty="0">
                <a:latin typeface="Times New Roman"/>
              </a:rPr>
              <a:t>Product Range</a:t>
            </a:r>
            <a:r>
              <a:rPr lang="ru-RU" sz="3600" dirty="0">
                <a:latin typeface="Times New Roman"/>
                <a:cs typeface="Times New Roman"/>
              </a:rPr>
              <a:t>​</a:t>
            </a:r>
          </a:p>
          <a:p>
            <a:pPr algn="ctr"/>
            <a:endParaRPr lang="ru-RU" sz="3200" dirty="0">
              <a:latin typeface="Times New Roman"/>
              <a:cs typeface="Times New Roman"/>
            </a:endParaRPr>
          </a:p>
          <a:p>
            <a:pPr algn="ctr"/>
            <a:r>
              <a:rPr lang="en-AU" sz="3200" dirty="0">
                <a:latin typeface="Times New Roman"/>
                <a:cs typeface="Times New Roman"/>
              </a:rPr>
              <a:t>African</a:t>
            </a:r>
            <a:r>
              <a:rPr lang="ru-RU" sz="3200" dirty="0">
                <a:latin typeface="Times New Roman"/>
                <a:cs typeface="Times New Roman"/>
              </a:rPr>
              <a:t> Food</a:t>
            </a:r>
          </a:p>
          <a:p>
            <a:r>
              <a:rPr lang="en-AU" sz="2400" dirty="0">
                <a:latin typeface="Times New Roman"/>
                <a:cs typeface="Times New Roman"/>
              </a:rPr>
              <a:t>Bunny chow (South Africa)</a:t>
            </a:r>
          </a:p>
          <a:p>
            <a:endParaRPr lang="en-AU" sz="2400" dirty="0"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Piri </a:t>
            </a:r>
            <a:r>
              <a:rPr lang="en-AU" sz="2400" dirty="0" err="1">
                <a:latin typeface="Times New Roman"/>
                <a:cs typeface="Times New Roman"/>
              </a:rPr>
              <a:t>piri</a:t>
            </a:r>
            <a:r>
              <a:rPr lang="en-AU" sz="2400" dirty="0">
                <a:latin typeface="Times New Roman"/>
                <a:cs typeface="Times New Roman"/>
              </a:rPr>
              <a:t> chicken (Mozambique)</a:t>
            </a:r>
          </a:p>
          <a:p>
            <a:endParaRPr lang="en-AU" sz="2400" dirty="0"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Muamba de </a:t>
            </a:r>
            <a:r>
              <a:rPr lang="en-AU" sz="2400" dirty="0" err="1">
                <a:latin typeface="Times New Roman"/>
                <a:cs typeface="Times New Roman"/>
              </a:rPr>
              <a:t>Galinha</a:t>
            </a:r>
            <a:r>
              <a:rPr lang="en-AU" sz="2400" dirty="0">
                <a:latin typeface="Times New Roman"/>
                <a:cs typeface="Times New Roman"/>
              </a:rPr>
              <a:t> (Angola)</a:t>
            </a:r>
            <a:endParaRPr lang="en-AU" sz="2400">
              <a:latin typeface="Calibri" panose="020F0502020204030204"/>
              <a:cs typeface="Calibri" panose="020F0502020204030204"/>
            </a:endParaRPr>
          </a:p>
          <a:p>
            <a:endParaRPr lang="en-AU" sz="2000" dirty="0">
              <a:latin typeface="Times New Roman"/>
              <a:cs typeface="Times New Roman"/>
            </a:endParaRPr>
          </a:p>
          <a:p>
            <a:pPr algn="ctr"/>
            <a:r>
              <a:rPr lang="en-AU" sz="2800" dirty="0">
                <a:latin typeface="Times New Roman"/>
                <a:cs typeface="Times New Roman"/>
              </a:rPr>
              <a:t>American Food</a:t>
            </a:r>
          </a:p>
          <a:p>
            <a:r>
              <a:rPr lang="en-AU" sz="2400" dirty="0">
                <a:latin typeface="Times New Roman"/>
                <a:cs typeface="Times New Roman"/>
              </a:rPr>
              <a:t>The Hamburger</a:t>
            </a:r>
          </a:p>
          <a:p>
            <a:endParaRPr lang="en-AU" sz="2400" dirty="0"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Hot Dogs</a:t>
            </a:r>
          </a:p>
          <a:p>
            <a:endParaRPr lang="en-AU" sz="2400" dirty="0">
              <a:latin typeface="Times New Roman"/>
              <a:cs typeface="Times New Roman"/>
            </a:endParaRPr>
          </a:p>
          <a:p>
            <a:r>
              <a:rPr lang="en-AU" sz="2400" dirty="0">
                <a:latin typeface="Times New Roman"/>
                <a:cs typeface="Times New Roman"/>
              </a:rPr>
              <a:t>Apple Pie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363785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55BE7D-4EAD-85AA-CA13-DF72756472D3}"/>
              </a:ext>
            </a:extLst>
          </p:cNvPr>
          <p:cNvSpPr txBox="1"/>
          <p:nvPr/>
        </p:nvSpPr>
        <p:spPr>
          <a:xfrm>
            <a:off x="67733" y="67733"/>
            <a:ext cx="11988800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AU" sz="3600" dirty="0">
                <a:cs typeface="Calibri"/>
              </a:rPr>
              <a:t>Service Description</a:t>
            </a:r>
          </a:p>
          <a:p>
            <a:pPr algn="ctr"/>
            <a:endParaRPr lang="en-AU" sz="3600" dirty="0">
              <a:cs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AU" sz="2800" dirty="0">
                <a:cs typeface="Calibri"/>
              </a:rPr>
              <a:t>The customer will be served individually by the waiter.</a:t>
            </a:r>
          </a:p>
          <a:p>
            <a:pPr marL="571500" indent="-571500">
              <a:buFont typeface="Arial"/>
              <a:buChar char="•"/>
            </a:pPr>
            <a:endParaRPr lang="en-AU" sz="2800" dirty="0">
              <a:cs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AU" sz="2800" dirty="0">
                <a:cs typeface="Calibri"/>
              </a:rPr>
              <a:t>Each guest will have a menu, with picture of the food that they want to eat, and description. </a:t>
            </a:r>
          </a:p>
          <a:p>
            <a:pPr marL="571500" indent="-571500">
              <a:buFont typeface="Arial"/>
              <a:buChar char="•"/>
            </a:pPr>
            <a:endParaRPr lang="en-AU" sz="2800" dirty="0">
              <a:cs typeface="Calibri"/>
            </a:endParaRPr>
          </a:p>
          <a:p>
            <a:pPr marL="571500" indent="-571500">
              <a:buFont typeface="Arial"/>
              <a:buChar char="•"/>
            </a:pPr>
            <a:r>
              <a:rPr lang="en-AU" sz="2800" dirty="0">
                <a:cs typeface="Calibri"/>
              </a:rPr>
              <a:t>The food will be prepared, then served to the customer. </a:t>
            </a:r>
          </a:p>
          <a:p>
            <a:endParaRPr lang="en-AU" sz="36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7373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pic>
        <p:nvPicPr>
          <p:cNvPr id="6" name="Picture 5" descr="A picture containing food, table, indoor, plate&#10;&#10;Description automatically generated">
            <a:extLst>
              <a:ext uri="{FF2B5EF4-FFF2-40B4-BE49-F238E27FC236}">
                <a16:creationId xmlns:a16="http://schemas.microsoft.com/office/drawing/2014/main" id="{9A539A68-22E1-8192-DD77-950313F143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r="25"/>
          <a:stretch/>
        </p:blipFill>
        <p:spPr>
          <a:xfrm>
            <a:off x="3079" y="-131686"/>
            <a:ext cx="1218892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029FED-751E-85FC-04FF-2CB6138A64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9699" y="92091"/>
            <a:ext cx="5568317" cy="249043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TASTE OF THE    WORLD 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3A87D413-7BAA-462C-B2E4-D3E7F1B84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7C2E2750-B9DE-455A-B750-2FAFF87D8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6" name="Graphic 9">
              <a:extLst>
                <a:ext uri="{FF2B5EF4-FFF2-40B4-BE49-F238E27FC236}">
                  <a16:creationId xmlns:a16="http://schemas.microsoft.com/office/drawing/2014/main" id="{A77A1618-AFD3-49E5-A4AC-89FA51FA9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A76DC57-ED9C-40FB-A897-CDD7D62229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BB714E6-B071-4696-ACD5-A9A96F929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9" name="Graphic 9">
              <a:extLst>
                <a:ext uri="{FF2B5EF4-FFF2-40B4-BE49-F238E27FC236}">
                  <a16:creationId xmlns:a16="http://schemas.microsoft.com/office/drawing/2014/main" id="{A303CB3D-0086-4A58-BDAE-F18B143EE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50" name="Graphic 9">
              <a:extLst>
                <a:ext uri="{FF2B5EF4-FFF2-40B4-BE49-F238E27FC236}">
                  <a16:creationId xmlns:a16="http://schemas.microsoft.com/office/drawing/2014/main" id="{8AB02D57-74BD-4B38-94E0-EF2F291E0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D0359EB-E6F9-5DBE-E6AF-F68CFE653963}"/>
              </a:ext>
            </a:extLst>
          </p:cNvPr>
          <p:cNvSpPr txBox="1"/>
          <p:nvPr/>
        </p:nvSpPr>
        <p:spPr>
          <a:xfrm>
            <a:off x="912260" y="3797092"/>
            <a:ext cx="109941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TECHNOLOGY AND BUSINESS RISK </a:t>
            </a:r>
          </a:p>
        </p:txBody>
      </p:sp>
    </p:spTree>
    <p:extLst>
      <p:ext uri="{BB962C8B-B14F-4D97-AF65-F5344CB8AC3E}">
        <p14:creationId xmlns:p14="http://schemas.microsoft.com/office/powerpoint/2010/main" val="2594397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46" name="Color Fill">
            <a:extLst>
              <a:ext uri="{FF2B5EF4-FFF2-40B4-BE49-F238E27FC236}">
                <a16:creationId xmlns:a16="http://schemas.microsoft.com/office/drawing/2014/main" id="{F74280F7-820D-43DE-BE07-57E20B271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9392F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47" name="Group 33">
            <a:extLst>
              <a:ext uri="{FF2B5EF4-FFF2-40B4-BE49-F238E27FC236}">
                <a16:creationId xmlns:a16="http://schemas.microsoft.com/office/drawing/2014/main" id="{43D3F524-3DA9-4E34-A8AE-A379EB748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92168" y="-1"/>
            <a:ext cx="4782385" cy="4928295"/>
            <a:chOff x="6992168" y="-1"/>
            <a:chExt cx="4782385" cy="4928295"/>
          </a:xfrm>
        </p:grpSpPr>
        <p:sp>
          <p:nvSpPr>
            <p:cNvPr id="48" name="Oval 34">
              <a:extLst>
                <a:ext uri="{FF2B5EF4-FFF2-40B4-BE49-F238E27FC236}">
                  <a16:creationId xmlns:a16="http://schemas.microsoft.com/office/drawing/2014/main" id="{D0C41165-16A0-480D-9245-506F037DB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66507" y="453951"/>
              <a:ext cx="608046" cy="6080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9" name="Freeform: Shape 35">
              <a:extLst>
                <a:ext uri="{FF2B5EF4-FFF2-40B4-BE49-F238E27FC236}">
                  <a16:creationId xmlns:a16="http://schemas.microsoft.com/office/drawing/2014/main" id="{97C10C25-DA7C-4D85-855D-B65F31AE0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64751" y="0"/>
              <a:ext cx="3721476" cy="1682047"/>
            </a:xfrm>
            <a:custGeom>
              <a:avLst/>
              <a:gdLst>
                <a:gd name="connsiteX0" fmla="*/ 0 w 3721476"/>
                <a:gd name="connsiteY0" fmla="*/ 0 h 1682047"/>
                <a:gd name="connsiteX1" fmla="*/ 3721476 w 3721476"/>
                <a:gd name="connsiteY1" fmla="*/ 0 h 1682047"/>
                <a:gd name="connsiteX2" fmla="*/ 3721230 w 3721476"/>
                <a:gd name="connsiteY2" fmla="*/ 4881 h 1682047"/>
                <a:gd name="connsiteX3" fmla="*/ 1862697 w 3721476"/>
                <a:gd name="connsiteY3" fmla="*/ 1682047 h 1682047"/>
                <a:gd name="connsiteX4" fmla="*/ 0 w 3721476"/>
                <a:gd name="connsiteY4" fmla="*/ 1682047 h 168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21476" h="1682047">
                  <a:moveTo>
                    <a:pt x="0" y="0"/>
                  </a:moveTo>
                  <a:lnTo>
                    <a:pt x="3721476" y="0"/>
                  </a:lnTo>
                  <a:lnTo>
                    <a:pt x="3721230" y="4881"/>
                  </a:lnTo>
                  <a:cubicBezTo>
                    <a:pt x="3625562" y="946929"/>
                    <a:pt x="2829989" y="1682047"/>
                    <a:pt x="1862697" y="1682047"/>
                  </a:cubicBezTo>
                  <a:lnTo>
                    <a:pt x="0" y="1682047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50" name="Freeform: Shape 36">
              <a:extLst>
                <a:ext uri="{FF2B5EF4-FFF2-40B4-BE49-F238E27FC236}">
                  <a16:creationId xmlns:a16="http://schemas.microsoft.com/office/drawing/2014/main" id="{730BA5A8-3EAB-405A-ABF2-D024B0456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19737" y="-1"/>
              <a:ext cx="3443554" cy="1516699"/>
            </a:xfrm>
            <a:custGeom>
              <a:avLst/>
              <a:gdLst>
                <a:gd name="connsiteX0" fmla="*/ 0 w 2872279"/>
                <a:gd name="connsiteY0" fmla="*/ 0 h 1183937"/>
                <a:gd name="connsiteX1" fmla="*/ 2872279 w 2872279"/>
                <a:gd name="connsiteY1" fmla="*/ 0 h 1183937"/>
                <a:gd name="connsiteX2" fmla="*/ 2868418 w 2872279"/>
                <a:gd name="connsiteY2" fmla="*/ 25304 h 1183937"/>
                <a:gd name="connsiteX3" fmla="*/ 1446821 w 2872279"/>
                <a:gd name="connsiteY3" fmla="*/ 1183937 h 1183937"/>
                <a:gd name="connsiteX4" fmla="*/ 0 w 2872279"/>
                <a:gd name="connsiteY4" fmla="*/ 1183937 h 1183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2279" h="1183937">
                  <a:moveTo>
                    <a:pt x="0" y="0"/>
                  </a:moveTo>
                  <a:lnTo>
                    <a:pt x="2872279" y="0"/>
                  </a:lnTo>
                  <a:lnTo>
                    <a:pt x="2868418" y="25304"/>
                  </a:lnTo>
                  <a:cubicBezTo>
                    <a:pt x="2733112" y="686540"/>
                    <a:pt x="2148060" y="1183937"/>
                    <a:pt x="1446821" y="1183937"/>
                  </a:cubicBezTo>
                  <a:lnTo>
                    <a:pt x="0" y="1183937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72C27D89-A6A3-48F1-936E-4E0341BD7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92168" y="4672162"/>
              <a:ext cx="256132" cy="25613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40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D69BE6-7DD5-D031-A704-5CBF3EB18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lgerian" pitchFamily="82" charset="77"/>
              </a:rPr>
              <a:t>WhiCH</a:t>
            </a:r>
            <a:r>
              <a:rPr lang="en-US" dirty="0">
                <a:latin typeface="Algerian" pitchFamily="82" charset="77"/>
              </a:rPr>
              <a:t> TECHNOLOGY our </a:t>
            </a:r>
            <a:r>
              <a:rPr lang="en-US" dirty="0" err="1">
                <a:latin typeface="Algerian" pitchFamily="82" charset="77"/>
              </a:rPr>
              <a:t>RESTaURANT</a:t>
            </a:r>
            <a:r>
              <a:rPr lang="en-US" dirty="0">
                <a:latin typeface="Algerian" pitchFamily="82" charset="77"/>
              </a:rPr>
              <a:t> will have</a:t>
            </a:r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5EAD27B0-489D-291D-F9B4-6BC2EDB19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2940061"/>
            <a:ext cx="7685037" cy="408025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Mobile devices and tablet </a:t>
            </a:r>
          </a:p>
          <a:p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Order and Pay at the Table.</a:t>
            </a:r>
          </a:p>
          <a:p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Contactless Payments.</a:t>
            </a:r>
          </a:p>
          <a:p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Printers for Restaurant</a:t>
            </a: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</a:rPr>
              <a:t>D</a:t>
            </a:r>
            <a:r>
              <a:rPr lang="en-GB" i="0" u="none" strike="noStrike" dirty="0">
                <a:effectLst/>
                <a:latin typeface="arial" panose="020B0604020202020204" pitchFamily="34" charset="0"/>
              </a:rPr>
              <a:t>igital kitchen display screens.</a:t>
            </a:r>
          </a:p>
          <a:p>
            <a:endParaRPr lang="en-GB" b="0" i="0" u="none" strike="noStrike" dirty="0">
              <a:solidFill>
                <a:srgbClr val="BDC1C6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45960E2-4AA9-FE1F-B15A-0D78860F87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813" r="22936" b="-2"/>
          <a:stretch/>
        </p:blipFill>
        <p:spPr>
          <a:xfrm>
            <a:off x="7337620" y="2006669"/>
            <a:ext cx="4851332" cy="4851331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34750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3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4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9392F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71" name="Oval 42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47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49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 useBgFill="1">
        <p:nvSpPr>
          <p:cNvPr id="51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72" name="Color Fill">
            <a:extLst>
              <a:ext uri="{FF2B5EF4-FFF2-40B4-BE49-F238E27FC236}">
                <a16:creationId xmlns:a16="http://schemas.microsoft.com/office/drawing/2014/main" id="{8BECD55C-E611-4BCD-B45E-BF01D6234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9392F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73" name="Group 54">
            <a:extLst>
              <a:ext uri="{FF2B5EF4-FFF2-40B4-BE49-F238E27FC236}">
                <a16:creationId xmlns:a16="http://schemas.microsoft.com/office/drawing/2014/main" id="{3B6C4904-4898-4F26-9247-A6A132C5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48" y="-1190"/>
            <a:ext cx="12188952" cy="6859190"/>
            <a:chOff x="3048" y="-1190"/>
            <a:chExt cx="12188952" cy="6859190"/>
          </a:xfrm>
        </p:grpSpPr>
        <p:sp>
          <p:nvSpPr>
            <p:cNvPr id="74" name="Oval 55">
              <a:extLst>
                <a:ext uri="{FF2B5EF4-FFF2-40B4-BE49-F238E27FC236}">
                  <a16:creationId xmlns:a16="http://schemas.microsoft.com/office/drawing/2014/main" id="{DA6B5E1D-7FE9-4B80-9B3B-758B81CFF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02463" y="453951"/>
              <a:ext cx="608046" cy="6080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75" name="Graphic 18">
              <a:extLst>
                <a:ext uri="{FF2B5EF4-FFF2-40B4-BE49-F238E27FC236}">
                  <a16:creationId xmlns:a16="http://schemas.microsoft.com/office/drawing/2014/main" id="{A38E4F8A-A8B4-46D6-B53D-ED08B843E5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3600000">
              <a:off x="7312815" y="4858033"/>
              <a:ext cx="856614" cy="1305524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76" name="Oval 57">
              <a:extLst>
                <a:ext uri="{FF2B5EF4-FFF2-40B4-BE49-F238E27FC236}">
                  <a16:creationId xmlns:a16="http://schemas.microsoft.com/office/drawing/2014/main" id="{869B5ADD-C5D0-4EEC-8DA8-9E9A8172D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28124" y="4672162"/>
              <a:ext cx="256132" cy="25613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77" name="Freeform: Shape 58">
              <a:extLst>
                <a:ext uri="{FF2B5EF4-FFF2-40B4-BE49-F238E27FC236}">
                  <a16:creationId xmlns:a16="http://schemas.microsoft.com/office/drawing/2014/main" id="{4BD1E899-9F5E-4E48-90DB-FD20FA419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36856" y="-1190"/>
              <a:ext cx="3597981" cy="1501977"/>
            </a:xfrm>
            <a:custGeom>
              <a:avLst/>
              <a:gdLst>
                <a:gd name="connsiteX0" fmla="*/ 0 w 3597981"/>
                <a:gd name="connsiteY0" fmla="*/ 0 h 1501977"/>
                <a:gd name="connsiteX1" fmla="*/ 3597981 w 3597981"/>
                <a:gd name="connsiteY1" fmla="*/ 0 h 1501977"/>
                <a:gd name="connsiteX2" fmla="*/ 3590068 w 3597981"/>
                <a:gd name="connsiteY2" fmla="*/ 51850 h 1501977"/>
                <a:gd name="connsiteX3" fmla="*/ 1810819 w 3597981"/>
                <a:gd name="connsiteY3" fmla="*/ 1501977 h 1501977"/>
                <a:gd name="connsiteX4" fmla="*/ 0 w 3597981"/>
                <a:gd name="connsiteY4" fmla="*/ 1501977 h 1501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97981" h="1501977">
                  <a:moveTo>
                    <a:pt x="0" y="0"/>
                  </a:moveTo>
                  <a:lnTo>
                    <a:pt x="3597981" y="0"/>
                  </a:lnTo>
                  <a:lnTo>
                    <a:pt x="3590068" y="51850"/>
                  </a:lnTo>
                  <a:cubicBezTo>
                    <a:pt x="3420721" y="879443"/>
                    <a:pt x="2688479" y="1501977"/>
                    <a:pt x="1810819" y="1501977"/>
                  </a:cubicBezTo>
                  <a:lnTo>
                    <a:pt x="0" y="1501977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78" name="Freeform: Shape 59">
              <a:extLst>
                <a:ext uri="{FF2B5EF4-FFF2-40B4-BE49-F238E27FC236}">
                  <a16:creationId xmlns:a16="http://schemas.microsoft.com/office/drawing/2014/main" id="{8C2EDE48-E64A-4832-9AFB-E112012EC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31593" y="1183332"/>
              <a:ext cx="460407" cy="1419452"/>
            </a:xfrm>
            <a:custGeom>
              <a:avLst/>
              <a:gdLst>
                <a:gd name="connsiteX0" fmla="*/ 460407 w 460407"/>
                <a:gd name="connsiteY0" fmla="*/ 0 h 1419452"/>
                <a:gd name="connsiteX1" fmla="*/ 460407 w 460407"/>
                <a:gd name="connsiteY1" fmla="*/ 1419452 h 1419452"/>
                <a:gd name="connsiteX2" fmla="*/ 450116 w 460407"/>
                <a:gd name="connsiteY2" fmla="*/ 1411963 h 1419452"/>
                <a:gd name="connsiteX3" fmla="*/ 0 w 460407"/>
                <a:gd name="connsiteY3" fmla="*/ 709726 h 1419452"/>
                <a:gd name="connsiteX4" fmla="*/ 450116 w 460407"/>
                <a:gd name="connsiteY4" fmla="*/ 7489 h 1419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0407" h="1419452">
                  <a:moveTo>
                    <a:pt x="460407" y="0"/>
                  </a:moveTo>
                  <a:lnTo>
                    <a:pt x="460407" y="1419452"/>
                  </a:lnTo>
                  <a:lnTo>
                    <a:pt x="450116" y="1411963"/>
                  </a:lnTo>
                  <a:cubicBezTo>
                    <a:pt x="360093" y="1345123"/>
                    <a:pt x="0" y="1056114"/>
                    <a:pt x="0" y="709726"/>
                  </a:cubicBezTo>
                  <a:cubicBezTo>
                    <a:pt x="0" y="363339"/>
                    <a:pt x="360093" y="74329"/>
                    <a:pt x="450116" y="7489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79" name="Texture">
              <a:extLst>
                <a:ext uri="{FF2B5EF4-FFF2-40B4-BE49-F238E27FC236}">
                  <a16:creationId xmlns:a16="http://schemas.microsoft.com/office/drawing/2014/main" id="{0D29D77D-2D4E-4868-960B-BEDA724F5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48" y="0"/>
              <a:ext cx="12188952" cy="6858000"/>
            </a:xfrm>
            <a:prstGeom prst="rect">
              <a:avLst/>
            </a:prstGeom>
            <a:blipFill dpi="0" rotWithShape="1">
              <a:blip r:embed="rId2">
                <a:alphaModFix amt="6000"/>
              </a:blip>
              <a:srcRect/>
              <a:tile tx="0" ty="0" sx="100000" sy="100000" flip="none" algn="tl"/>
            </a:blip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27F98A-43EF-8E9E-6923-2B7502AAC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398" y="-695922"/>
            <a:ext cx="8063385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Algerian" pitchFamily="82" charset="77"/>
              </a:rPr>
              <a:t>Which technology our kitchen will have</a:t>
            </a:r>
          </a:p>
        </p:txBody>
      </p:sp>
      <p:pic>
        <p:nvPicPr>
          <p:cNvPr id="7" name="Content Placeholder 6" descr="A group of chefs cooking in a kitchen&#10;&#10;Description automatically generated with medium confidence">
            <a:extLst>
              <a:ext uri="{FF2B5EF4-FFF2-40B4-BE49-F238E27FC236}">
                <a16:creationId xmlns:a16="http://schemas.microsoft.com/office/drawing/2014/main" id="{62C2FDC2-FFD3-9EF7-CF90-155DCEB1E5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2469" r="10779" b="-2"/>
          <a:stretch/>
        </p:blipFill>
        <p:spPr>
          <a:xfrm>
            <a:off x="7422048" y="2100943"/>
            <a:ext cx="4511875" cy="4511874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F3E188E-1053-429B-978B-404BF5E54B22}"/>
              </a:ext>
            </a:extLst>
          </p:cNvPr>
          <p:cNvSpPr txBox="1"/>
          <p:nvPr/>
        </p:nvSpPr>
        <p:spPr>
          <a:xfrm>
            <a:off x="596171" y="3072440"/>
            <a:ext cx="5014514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BDC1C6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Smart refrigerators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Digital backsplashes.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Steam oven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Food prep counters and cutting boards.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Ranges and ventilation.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Kitchen Display System.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Solar electric panels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3616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31B42-1AB4-0207-8C52-8FB096646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120" y="119409"/>
            <a:ext cx="7685037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latin typeface="Algerian" pitchFamily="82" charset="77"/>
              </a:rPr>
              <a:t>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30B9D-C265-CE04-29C3-D03BAB4CD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432" y="2486857"/>
            <a:ext cx="7685037" cy="4080250"/>
          </a:xfrm>
        </p:spPr>
        <p:txBody>
          <a:bodyPr/>
          <a:lstStyle/>
          <a:p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Training in the latest technologies</a:t>
            </a:r>
          </a:p>
          <a:p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Training in etiquette and uniform guidelines</a:t>
            </a:r>
          </a:p>
          <a:p>
            <a:r>
              <a:rPr lang="en-GB" dirty="0">
                <a:latin typeface="arial" panose="020B0604020202020204" pitchFamily="34" charset="0"/>
              </a:rPr>
              <a:t>A</a:t>
            </a: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daptation the new employees to the enterprise as fast as possible</a:t>
            </a:r>
          </a:p>
          <a:p>
            <a:r>
              <a:rPr lang="en-GB" dirty="0">
                <a:latin typeface="arial" panose="020B0604020202020204" pitchFamily="34" charset="0"/>
              </a:rPr>
              <a:t>R</a:t>
            </a: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efreshing the menus periodically</a:t>
            </a:r>
          </a:p>
          <a:p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Working cooperatively with the universities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559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0A7FA2EA-AEE5-359A-9EA6-0DB1404853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D39C24-2E73-2BFE-86FB-D01D865A81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TASTE OF THE WORLD 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FA96A2-58E6-FEB5-4002-DDF4B5437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MANAGEMENT AND ORGANISATION OF THE BUSINESS , SOCIAL RESPONSIBILITY AND SUSTAINABILITY ISSUES </a:t>
            </a:r>
          </a:p>
        </p:txBody>
      </p:sp>
    </p:spTree>
    <p:extLst>
      <p:ext uri="{BB962C8B-B14F-4D97-AF65-F5344CB8AC3E}">
        <p14:creationId xmlns:p14="http://schemas.microsoft.com/office/powerpoint/2010/main" val="4773899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83D830AA-B3FC-0C67-C1E5-A80D9A1711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1A6DF1-400B-6AFA-3202-AD7F23B4A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US" sz="5000" dirty="0"/>
              <a:t>RESTAURANT MANAGER DUTIES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135C24F-CDDD-65ED-7F1A-8B50E2062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2000" dirty="0"/>
              <a:t>HR OBJECTIVES 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ENSURING BEST CUSTOMER SERVICE 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MANAGING COSTS 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MARKETING 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PLANNING MENU 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HEALTH AND SAFETY STANDARDS </a:t>
            </a:r>
          </a:p>
        </p:txBody>
      </p:sp>
    </p:spTree>
    <p:extLst>
      <p:ext uri="{BB962C8B-B14F-4D97-AF65-F5344CB8AC3E}">
        <p14:creationId xmlns:p14="http://schemas.microsoft.com/office/powerpoint/2010/main" val="521760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BGRectangle">
            <a:extLst>
              <a:ext uri="{FF2B5EF4-FFF2-40B4-BE49-F238E27FC236}">
                <a16:creationId xmlns:a16="http://schemas.microsoft.com/office/drawing/2014/main" id="{9CC67894-1D18-43E0-B8E1-ECF37EB0D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618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3E3398-4840-4DA1-B674-51AE569B2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FCD9B4B4-75FA-41BC-D8E8-6E0CAE6DE3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42E09C-B55E-27C4-1429-C780761B1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IMPORTANT SKILLS OF A GOOD RESTAURANT MANAGER </a:t>
            </a:r>
          </a:p>
        </p:txBody>
      </p:sp>
      <p:sp>
        <p:nvSpPr>
          <p:cNvPr id="16" name="!!Line">
            <a:extLst>
              <a:ext uri="{FF2B5EF4-FFF2-40B4-BE49-F238E27FC236}">
                <a16:creationId xmlns:a16="http://schemas.microsoft.com/office/drawing/2014/main" id="{83306AB0-8BF5-43D5-B5E2-C53EA0783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826324"/>
            <a:ext cx="27432" cy="914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9E991AD-5699-7F6D-8C84-8ABDE5D66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GREAT SKILLS COMMUNICATION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PROMP DECISION MAKING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PATIENCE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MULTITASKING AND TEAM MANAGEMENT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OPTIMISTIC AND POSITIVE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DECISIVE AND COOPERATIVE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CONVINCING AND INSPIRATIONAL FOR EMPLOYEES UNDER HIM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ABILITY TO READ SITUATIONS AND ACT ACCORDINGLY </a:t>
            </a:r>
          </a:p>
        </p:txBody>
      </p:sp>
    </p:spTree>
    <p:extLst>
      <p:ext uri="{BB962C8B-B14F-4D97-AF65-F5344CB8AC3E}">
        <p14:creationId xmlns:p14="http://schemas.microsoft.com/office/powerpoint/2010/main" val="1180366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BGRectangle">
            <a:extLst>
              <a:ext uri="{FF2B5EF4-FFF2-40B4-BE49-F238E27FC236}">
                <a16:creationId xmlns:a16="http://schemas.microsoft.com/office/drawing/2014/main" id="{9CC67894-1D18-43E0-B8E1-ECF37EB0D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618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3E3398-4840-4DA1-B674-51AE569B2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D56EF8AB-A452-13E1-B35A-212B5A45C5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6A80B9-A392-573D-8603-5105282A6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SOCIAL RESPONSIBILITY </a:t>
            </a:r>
          </a:p>
        </p:txBody>
      </p:sp>
      <p:sp>
        <p:nvSpPr>
          <p:cNvPr id="16" name="!!Line">
            <a:extLst>
              <a:ext uri="{FF2B5EF4-FFF2-40B4-BE49-F238E27FC236}">
                <a16:creationId xmlns:a16="http://schemas.microsoft.com/office/drawing/2014/main" id="{83306AB0-8BF5-43D5-B5E2-C53EA0783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826324"/>
            <a:ext cx="27432" cy="914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C099300-9BC1-913F-AB45-6DA989776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SOCIAL RESPONSIBILITY IS FORM WITHIN 3 PARTS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ETHICAL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ALTRUISTIC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STRATEGIC 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FFFFFF"/>
                </a:solidFill>
              </a:rPr>
              <a:t>THE BASIC THEORY IN EACH OF THEM IS TO RESPECT , VALUE AND NO TO HARM YOUR MARKET PLACE , WORKPLACE AND THE COMMUNITY OF THE ENVIROMENT .</a:t>
            </a:r>
          </a:p>
        </p:txBody>
      </p:sp>
    </p:spTree>
    <p:extLst>
      <p:ext uri="{BB962C8B-B14F-4D97-AF65-F5344CB8AC3E}">
        <p14:creationId xmlns:p14="http://schemas.microsoft.com/office/powerpoint/2010/main" val="32827881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BGRectangle">
            <a:extLst>
              <a:ext uri="{FF2B5EF4-FFF2-40B4-BE49-F238E27FC236}">
                <a16:creationId xmlns:a16="http://schemas.microsoft.com/office/drawing/2014/main" id="{9CC67894-1D18-43E0-B8E1-ECF37EB0D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618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3E3398-4840-4DA1-B674-51AE569B2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0A307474-4E46-A78E-44CB-DCC00AB3A5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21701B-4D79-FDD2-946A-777F671F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SUSTAINABILITY ISSUES THAT ONE RESTAURANT CAN FACE </a:t>
            </a:r>
          </a:p>
        </p:txBody>
      </p:sp>
      <p:sp>
        <p:nvSpPr>
          <p:cNvPr id="16" name="!!Line">
            <a:extLst>
              <a:ext uri="{FF2B5EF4-FFF2-40B4-BE49-F238E27FC236}">
                <a16:creationId xmlns:a16="http://schemas.microsoft.com/office/drawing/2014/main" id="{83306AB0-8BF5-43D5-B5E2-C53EA0783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826324"/>
            <a:ext cx="27432" cy="914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6B72506-7203-5DD9-11D1-57F1A1FD5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SUPPLY CHAIN AND TRANSPARENCY AND TRACEABILITY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DIVERSITY , EQUITY AND INCLUSION ACROSS THE BUSINESS AND VALUE CHAIN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NET ZERO AND SCOPE 3 EMISSIONS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CIRCULAR ECONOMY PRINCIPLES </a:t>
            </a:r>
          </a:p>
          <a:p>
            <a:pPr>
              <a:buFont typeface="Wingdings" pitchFamily="2" charset="2"/>
              <a:buChar char="ü"/>
            </a:pPr>
            <a:r>
              <a:rPr lang="en-US" sz="2400" dirty="0">
                <a:solidFill>
                  <a:srgbClr val="FFFFFF"/>
                </a:solidFill>
              </a:rPr>
              <a:t>NATURE POSITIVE APPROACHES AND REGENERATIVE AGRICULTURE </a:t>
            </a:r>
          </a:p>
        </p:txBody>
      </p:sp>
    </p:spTree>
    <p:extLst>
      <p:ext uri="{BB962C8B-B14F-4D97-AF65-F5344CB8AC3E}">
        <p14:creationId xmlns:p14="http://schemas.microsoft.com/office/powerpoint/2010/main" val="529090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5D67E9D-35BF-62A4-ED75-EC2BDE523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3668" y="138836"/>
            <a:ext cx="2191141" cy="1518676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9A59B10-9D94-4C5B-8BF0-95928DCE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54E31B9-72DD-4DE4-B3E3-4395530BE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8738192-1FEA-49E1-BFF3-6D1C324A5C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F3C51644-0F34-453B-92B8-9FF33932E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ADB9AB8-2EB4-4B5E-9A1E-84F2E44D9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95F439B0-E080-4B01-85AF-D226A85BA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EDEC643B-AA3F-4913-B411-1458BCEF26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629" y="-140566"/>
            <a:ext cx="5257801" cy="1362393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solidFill>
                  <a:schemeClr val="bg1"/>
                </a:solidFill>
                <a:cs typeface="Calibri Light"/>
              </a:rPr>
              <a:t>FINANCIAL DATA </a:t>
            </a:r>
            <a:br>
              <a:rPr lang="en-GB" sz="4400" dirty="0">
                <a:cs typeface="Calibri Light"/>
              </a:rPr>
            </a:br>
            <a:r>
              <a:rPr lang="en-GB" sz="4400" dirty="0">
                <a:solidFill>
                  <a:schemeClr val="bg1"/>
                </a:solidFill>
                <a:cs typeface="Calibri Light"/>
              </a:rPr>
              <a:t>INVESTMANTS COSTS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2059" y="1484586"/>
            <a:ext cx="9311753" cy="38111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17A2EA-59A4-D6DE-6651-669BE95EF4F9}"/>
              </a:ext>
            </a:extLst>
          </p:cNvPr>
          <p:cNvSpPr txBox="1"/>
          <p:nvPr/>
        </p:nvSpPr>
        <p:spPr>
          <a:xfrm>
            <a:off x="689741" y="1773620"/>
            <a:ext cx="9636672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BULDING SPACE IN A INDUSTRIAL/BUSINESS AREA SITUATED IN THE CENTER OF THE CITY OR IN A CLOSE PROXIMITY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ACHIZITION OF FURNITURE, KITCHEN APLIANCE AND INSTRUMENTS 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STAFF UNIFORMS AND TRAINING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BUDGET FOR MARKETING AND PROMOTIONS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BUDGET FOR UNEXPECTED EXPENCES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91106-8CBC-FE64-C18B-45485A256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0EA680-D336-4FF7-8B7A-9848BB0A1C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87416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5D67E9D-35BF-62A4-ED75-EC2BDE523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3668" y="138836"/>
            <a:ext cx="2191141" cy="1518676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9A59B10-9D94-4C5B-8BF0-95928DCE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54E31B9-72DD-4DE4-B3E3-4395530BE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8738192-1FEA-49E1-BFF3-6D1C324A5C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F3C51644-0F34-453B-92B8-9FF33932E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ADB9AB8-2EB4-4B5E-9A1E-84F2E44D9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95F439B0-E080-4B01-85AF-D226A85BA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EDEC643B-AA3F-4913-B411-1458BCEF26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629" y="-140566"/>
            <a:ext cx="5257801" cy="1362393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dirty="0">
                <a:solidFill>
                  <a:schemeClr val="bg1"/>
                </a:solidFill>
                <a:cs typeface="Calibri Light"/>
              </a:rPr>
              <a:t>FINANCIAL DATA </a:t>
            </a:r>
            <a:br>
              <a:rPr lang="en-GB" sz="4400" dirty="0">
                <a:cs typeface="Calibri Light"/>
              </a:rPr>
            </a:br>
            <a:r>
              <a:rPr lang="en-GB" sz="4400" dirty="0">
                <a:solidFill>
                  <a:schemeClr val="bg1"/>
                </a:solidFill>
                <a:cs typeface="Calibri Light"/>
              </a:rPr>
              <a:t>ESTIMATED CASH FLOW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2059" y="1484586"/>
            <a:ext cx="9311753" cy="38111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17A2EA-59A4-D6DE-6651-669BE95EF4F9}"/>
              </a:ext>
            </a:extLst>
          </p:cNvPr>
          <p:cNvSpPr txBox="1"/>
          <p:nvPr/>
        </p:nvSpPr>
        <p:spPr>
          <a:xfrm>
            <a:off x="689741" y="1773620"/>
            <a:ext cx="9636672" cy="43704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ESTIMATED INCOME FROM NORMAL BUFET/RESTAURANT SALES APROX 20000/DAY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ESTIMATED INCOME FROM EVENTS SALES APROX 100000/WEEK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ESTIMETED INCOME FROM SOCIAL EVENTS 5000/DAY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ESTIMATED INCOME FROM TAKE AWAY/DELIVERIES APROX. 10000/DAY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43B62-A910-A78E-849F-54F517F0C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0EA680-D336-4FF7-8B7A-9848BB0A1C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15720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6351" y="433545"/>
            <a:ext cx="11139854" cy="930447"/>
          </a:xfrm>
        </p:spPr>
        <p:txBody>
          <a:bodyPr>
            <a:normAutofit/>
          </a:bodyPr>
          <a:lstStyle/>
          <a:p>
            <a:pPr algn="l"/>
            <a:r>
              <a:rPr lang="en-GB" sz="5400" dirty="0">
                <a:solidFill>
                  <a:srgbClr val="FFFFFF"/>
                </a:solidFill>
                <a:cs typeface="Calibri Light"/>
              </a:rPr>
              <a:t>PROFIT                                  INVESTMENT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4278" y="1645723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000">
              <a:solidFill>
                <a:srgbClr val="FF5E19"/>
              </a:solidFill>
              <a:cs typeface="Calibri"/>
            </a:endParaRPr>
          </a:p>
          <a:p>
            <a:endParaRPr lang="en-GB" sz="2000">
              <a:solidFill>
                <a:srgbClr val="FF5E19"/>
              </a:solidFill>
              <a:cs typeface="Calibri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6" descr="Signal outline">
            <a:extLst>
              <a:ext uri="{FF2B5EF4-FFF2-40B4-BE49-F238E27FC236}">
                <a16:creationId xmlns:a16="http://schemas.microsoft.com/office/drawing/2014/main" id="{5BBD4E29-17B9-C7F5-CFD6-804BC673F4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0707" y="2426818"/>
            <a:ext cx="3997637" cy="2631788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9" descr="Bricks in the form of network signals on orange background">
            <a:extLst>
              <a:ext uri="{FF2B5EF4-FFF2-40B4-BE49-F238E27FC236}">
                <a16:creationId xmlns:a16="http://schemas.microsoft.com/office/drawing/2014/main" id="{BD7ECDBD-0D0A-9809-EC87-422374A227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5073" y="2604724"/>
            <a:ext cx="5455917" cy="24628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17A2EA-59A4-D6DE-6651-669BE95EF4F9}"/>
              </a:ext>
            </a:extLst>
          </p:cNvPr>
          <p:cNvSpPr txBox="1"/>
          <p:nvPr/>
        </p:nvSpPr>
        <p:spPr>
          <a:xfrm>
            <a:off x="689741" y="1773620"/>
            <a:ext cx="9636672" cy="16466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92A610-85B0-FC0F-840F-12551F41E2AA}"/>
              </a:ext>
            </a:extLst>
          </p:cNvPr>
          <p:cNvSpPr txBox="1"/>
          <p:nvPr/>
        </p:nvSpPr>
        <p:spPr>
          <a:xfrm>
            <a:off x="545484" y="4920709"/>
            <a:ext cx="5412259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WE ESTIMETED THAT AFTER FOUR MONTHS FROM THE OPENING THE RESTAURANT WILL COVER THE INVESTMENT AND START TO MAKE PROFIT 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F8291FF-215F-A2D8-0AF1-78BFBBFCD9DB}"/>
              </a:ext>
            </a:extLst>
          </p:cNvPr>
          <p:cNvSpPr txBox="1"/>
          <p:nvPr/>
        </p:nvSpPr>
        <p:spPr>
          <a:xfrm>
            <a:off x="6926545" y="5253642"/>
            <a:ext cx="4336031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THE COST OFF THE INVESTMENT WILL BE COVER IN FOUR MONYHS FROM OPENING DATE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 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5A3B3FDD-557E-566B-8F1A-ED05FBE72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0EA680-D336-4FF7-8B7A-9848BB0A1C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14678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A59B10-9D94-4C5B-8BF0-95928DCE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54E31B9-72DD-4DE4-B3E3-4395530BE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8738192-1FEA-49E1-BFF3-6D1C324A5C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F3C51644-0F34-453B-92B8-9FF33932E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ADB9AB8-2EB4-4B5E-9A1E-84F2E44D9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95F439B0-E080-4B01-85AF-D226A85BA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EDEC643B-AA3F-4913-B411-1458BCEF26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629" y="-140566"/>
            <a:ext cx="5257801" cy="931073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solidFill>
                  <a:schemeClr val="bg1"/>
                </a:solidFill>
                <a:cs typeface="Calibri Light"/>
              </a:rPr>
              <a:t>S.W.O.T.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2059" y="1484586"/>
            <a:ext cx="9311753" cy="38111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  <a:p>
            <a:pPr algn="l"/>
            <a:endParaRPr lang="en-GB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17A2EA-59A4-D6DE-6651-669BE95EF4F9}"/>
              </a:ext>
            </a:extLst>
          </p:cNvPr>
          <p:cNvSpPr txBox="1"/>
          <p:nvPr/>
        </p:nvSpPr>
        <p:spPr>
          <a:xfrm>
            <a:off x="689741" y="1773620"/>
            <a:ext cx="9636672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Ø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284FBC5B-2A06-4D7B-4624-C9237A5449EC}"/>
              </a:ext>
            </a:extLst>
          </p:cNvPr>
          <p:cNvGraphicFramePr>
            <a:graphicFrameLocks noGrp="1"/>
          </p:cNvGraphicFramePr>
          <p:nvPr/>
        </p:nvGraphicFramePr>
        <p:xfrm>
          <a:off x="359434" y="733245"/>
          <a:ext cx="11380908" cy="7040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15000">
                  <a:extLst>
                    <a:ext uri="{9D8B030D-6E8A-4147-A177-3AD203B41FA5}">
                      <a16:colId xmlns:a16="http://schemas.microsoft.com/office/drawing/2014/main" val="4259470982"/>
                    </a:ext>
                  </a:extLst>
                </a:gridCol>
                <a:gridCol w="5665908">
                  <a:extLst>
                    <a:ext uri="{9D8B030D-6E8A-4147-A177-3AD203B41FA5}">
                      <a16:colId xmlns:a16="http://schemas.microsoft.com/office/drawing/2014/main" val="3744840100"/>
                    </a:ext>
                  </a:extLst>
                </a:gridCol>
              </a:tblGrid>
              <a:tr h="3016457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STRENGTHS</a:t>
                      </a: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DIVERSITY IN THE MENU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CAPACITY TO ORGANIZE LARGE EVENTS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DIVERSITY IN COSTUMERS 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VEGAN FRIENDLY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REDUCE NUMBER OFF STAFF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DIRECT CONTRACTS WITH GOVERNMENT HEALTH AND SOCIAL ORGANIZATIONS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GUEST FIRST APROACH</a:t>
                      </a: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WEAKNESSES</a:t>
                      </a: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VULNERABILITY IN APROVISION PRICE FLUCTUATION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RISK OF LARGE AMOUNT OFF FOOD WASTE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EXISTING COMPETITORS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NEW COMPETITORS OPENINGS 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3754336"/>
                  </a:ext>
                </a:extLst>
              </a:tr>
              <a:tr h="3258674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OPORTUNITIES</a:t>
                      </a: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HOSTING BIG EVENTS 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BECOME A CHAIN OFF RESTAURANTS ON NATIONAL SCALE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ASSURING CATTERING FOR SCHOOLS CARE HOMES HOSPTALS ELDERY DAY CENTERS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OFFERING ONLINE ORDERING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INCREASE CUSTOMER EXPERIENCE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THREATS</a:t>
                      </a: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RISK OF FOOD POISONING TRUE ALERGENS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RISK OFF SORTAGE IN APROVISION DUE TO EXTERNEL FACTORS 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ERORS IN RECEPIES AND COOKING BAD ADVERTAISING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CANCELATION OF NEAR-BY EVENTS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ECONOMIC DOWNTURN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1243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0E6028-F22E-24BB-769F-66705BACA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0EA680-D336-4FF7-8B7A-9848BB0A1C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12929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4C66C-CED4-729F-65BE-81CF4EE0AE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5074083"/>
            <a:ext cx="5508170" cy="1240970"/>
          </a:xfrm>
        </p:spPr>
        <p:txBody>
          <a:bodyPr anchor="t">
            <a:normAutofit/>
          </a:bodyPr>
          <a:lstStyle/>
          <a:p>
            <a:pPr algn="r"/>
            <a:r>
              <a:rPr lang="en-US" sz="3300"/>
              <a:t>	</a:t>
            </a:r>
            <a:r>
              <a:rPr lang="en-US" sz="3300" b="1"/>
              <a:t>Managing Enterprise in the 21</a:t>
            </a:r>
            <a:r>
              <a:rPr lang="en-US" sz="3300" b="1" baseline="30000"/>
              <a:t>st</a:t>
            </a:r>
            <a:r>
              <a:rPr lang="en-US" sz="3300" b="1"/>
              <a:t> Century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3210AB-4884-AF8C-1CF0-AEBC781F84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349" y="5233915"/>
            <a:ext cx="3380652" cy="900573"/>
          </a:xfrm>
        </p:spPr>
        <p:txBody>
          <a:bodyPr>
            <a:normAutofit/>
          </a:bodyPr>
          <a:lstStyle/>
          <a:p>
            <a:r>
              <a:rPr lang="en-US" b="1"/>
              <a:t>Marketing plan, market analysis and trends</a:t>
            </a:r>
          </a:p>
        </p:txBody>
      </p:sp>
      <p:pic>
        <p:nvPicPr>
          <p:cNvPr id="4" name="Picture 3" descr="A group of different types of food&#10;&#10;Description automatically generated with low confidence">
            <a:extLst>
              <a:ext uri="{FF2B5EF4-FFF2-40B4-BE49-F238E27FC236}">
                <a16:creationId xmlns:a16="http://schemas.microsoft.com/office/drawing/2014/main" id="{CCC11234-4B68-BCC6-6EA7-1EB28B1480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tretch/>
        </p:blipFill>
        <p:spPr>
          <a:xfrm>
            <a:off x="2661913" y="723512"/>
            <a:ext cx="6804483" cy="382752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23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8DD5B12-A1F2-4ECF-8831-47128DB1FEF1}" type="datetime1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12/13/2022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5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eue Haas Grotesk Text Pro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27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E84AC6A-A0EF-437B-BCEE-4772B0214A58}" type="slidenum"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0127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B76E5F-8D93-BE6E-B34A-EA6EBECFAED7}"/>
              </a:ext>
            </a:extLst>
          </p:cNvPr>
          <p:cNvSpPr txBox="1"/>
          <p:nvPr/>
        </p:nvSpPr>
        <p:spPr>
          <a:xfrm>
            <a:off x="1329068" y="334017"/>
            <a:ext cx="4766932" cy="31515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           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MARKETING PLAN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C67817-F082-5345-938D-98925A03E1BA}"/>
              </a:ext>
            </a:extLst>
          </p:cNvPr>
          <p:cNvSpPr txBox="1"/>
          <p:nvPr/>
        </p:nvSpPr>
        <p:spPr>
          <a:xfrm>
            <a:off x="6976732" y="1451294"/>
            <a:ext cx="4072268" cy="4263705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Marketing is about concept , target market, and location.</a:t>
            </a:r>
          </a:p>
          <a:p>
            <a:pPr marL="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The knowledge we need to write a restaurant marketing plan. </a:t>
            </a:r>
          </a:p>
          <a:p>
            <a:pPr marL="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Traditional restaurant strategies for the website , social media , SMS, review and more.</a:t>
            </a:r>
          </a:p>
          <a:p>
            <a:pPr marL="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Statement, Vision statement , Value proportions and positioning statement.</a:t>
            </a:r>
          </a:p>
          <a:p>
            <a:pPr marL="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DEB0A7C-20DF-4833-FAB5-B191FC96B0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8A30D767-F653-423A-93E6-AAC55B8F1B4C}" type="datetime1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12/13/2022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3" name="Footer Placeholder 11">
            <a:extLst>
              <a:ext uri="{FF2B5EF4-FFF2-40B4-BE49-F238E27FC236}">
                <a16:creationId xmlns:a16="http://schemas.microsoft.com/office/drawing/2014/main" id="{D3F11434-174D-1999-3EFB-12EAB1037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15" name="Slide Number Placeholder 12">
            <a:extLst>
              <a:ext uri="{FF2B5EF4-FFF2-40B4-BE49-F238E27FC236}">
                <a16:creationId xmlns:a16="http://schemas.microsoft.com/office/drawing/2014/main" id="{E81E43C7-A0CC-1802-1337-C72177715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E84AC6A-A0EF-437B-BCEE-4772B0214A58}" type="slidenum">
              <a:rPr kumimoji="0" lang="en-US" sz="16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60828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54A694-C795-38F6-DD81-1CEF09BD6BBA}"/>
              </a:ext>
            </a:extLst>
          </p:cNvPr>
          <p:cNvSpPr txBox="1"/>
          <p:nvPr/>
        </p:nvSpPr>
        <p:spPr>
          <a:xfrm>
            <a:off x="4907662" y="140667"/>
            <a:ext cx="23766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ANALYSIS</a:t>
            </a:r>
            <a:r>
              <a:rPr kumimoji="0" 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385294-1BE0-13DA-FC12-BD7FBAA0353E}"/>
              </a:ext>
            </a:extLst>
          </p:cNvPr>
          <p:cNvSpPr txBox="1"/>
          <p:nvPr/>
        </p:nvSpPr>
        <p:spPr>
          <a:xfrm>
            <a:off x="296808" y="3528924"/>
            <a:ext cx="1951816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Capabilities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Advantages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Resources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Marketing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Distribution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7794B2-1972-6122-572D-00A6AA0151DE}"/>
              </a:ext>
            </a:extLst>
          </p:cNvPr>
          <p:cNvSpPr txBox="1"/>
          <p:nvPr/>
        </p:nvSpPr>
        <p:spPr>
          <a:xfrm>
            <a:off x="2815549" y="3868043"/>
            <a:ext cx="3331489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Financials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Competitive strength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Deadlines and pressure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1B9A2C-CB88-09AF-369F-DBCDF948C0ED}"/>
              </a:ext>
            </a:extLst>
          </p:cNvPr>
          <p:cNvSpPr txBox="1"/>
          <p:nvPr/>
        </p:nvSpPr>
        <p:spPr>
          <a:xfrm>
            <a:off x="6096000" y="3868043"/>
            <a:ext cx="31151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 development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Business and product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37FD96-3446-DEF1-099F-FF177777A95B}"/>
              </a:ext>
            </a:extLst>
          </p:cNvPr>
          <p:cNvSpPr txBox="1"/>
          <p:nvPr/>
        </p:nvSpPr>
        <p:spPr>
          <a:xfrm>
            <a:off x="9068003" y="3528924"/>
            <a:ext cx="3123997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 demand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Obstacles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Environmental effects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9B896F6-6F6D-1E74-9A0B-7D7A8A8A9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6" y="971099"/>
            <a:ext cx="11213431" cy="277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369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BC2646-A365-BA40-E557-89227838851E}"/>
              </a:ext>
            </a:extLst>
          </p:cNvPr>
          <p:cNvSpPr txBox="1"/>
          <p:nvPr/>
        </p:nvSpPr>
        <p:spPr>
          <a:xfrm>
            <a:off x="7239000" y="1143000"/>
            <a:ext cx="3924299" cy="16122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MARKETING TRENDS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D3FE3F-3321-F2F4-E260-18B2E7473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701" y="2239632"/>
            <a:ext cx="5406218" cy="2378735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F4BB72-0DB2-3C75-4864-521901BCCC79}"/>
              </a:ext>
            </a:extLst>
          </p:cNvPr>
          <p:cNvSpPr txBox="1"/>
          <p:nvPr/>
        </p:nvSpPr>
        <p:spPr>
          <a:xfrm>
            <a:off x="7239000" y="2736850"/>
            <a:ext cx="3924299" cy="2978150"/>
          </a:xfrm>
        </p:spPr>
        <p:txBody>
          <a:bodyPr vert="horz" lIns="91440" tIns="45720" rIns="91440" bIns="45720" rtlCol="0">
            <a:normAutofit/>
          </a:bodyPr>
          <a:lstStyle/>
          <a:p>
            <a:pPr marL="5715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VIDEO MARKETING</a:t>
            </a:r>
          </a:p>
          <a:p>
            <a:pPr marL="5715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SOCIAL MEDIA CONTENT</a:t>
            </a:r>
          </a:p>
          <a:p>
            <a:pPr marL="5715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VIRTIUAL EVENTS</a:t>
            </a:r>
          </a:p>
          <a:p>
            <a:pPr marL="5715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PERSONALISATION </a:t>
            </a:r>
          </a:p>
          <a:p>
            <a:pPr marL="5715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INFLUENCER MARKETING</a:t>
            </a:r>
          </a:p>
        </p:txBody>
      </p:sp>
      <p:sp>
        <p:nvSpPr>
          <p:cNvPr id="10" name="Date Placeholder 10">
            <a:extLst>
              <a:ext uri="{FF2B5EF4-FFF2-40B4-BE49-F238E27FC236}">
                <a16:creationId xmlns:a16="http://schemas.microsoft.com/office/drawing/2014/main" id="{4DEB0A7C-20DF-4833-FAB5-B191FC96B0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8A30D767-F653-423A-93E6-AAC55B8F1B4C}" type="datetime1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12/13/2022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3F11434-174D-1999-3EFB-12EAB1037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14" name="Slide Number Placeholder 12">
            <a:extLst>
              <a:ext uri="{FF2B5EF4-FFF2-40B4-BE49-F238E27FC236}">
                <a16:creationId xmlns:a16="http://schemas.microsoft.com/office/drawing/2014/main" id="{E81E43C7-A0CC-1802-1337-C72177715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E84AC6A-A0EF-437B-BCEE-4772B0214A58}" type="slidenum">
              <a:rPr kumimoji="0" lang="en-US" sz="16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6733292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wellVTI">
  <a:themeElements>
    <a:clrScheme name="AnalogousFromRegularSeedRightStep">
      <a:dk1>
        <a:srgbClr val="000000"/>
      </a:dk1>
      <a:lt1>
        <a:srgbClr val="FFFFFF"/>
      </a:lt1>
      <a:dk2>
        <a:srgbClr val="31321C"/>
      </a:dk2>
      <a:lt2>
        <a:srgbClr val="F0F1F3"/>
      </a:lt2>
      <a:accent1>
        <a:srgbClr val="AEA21F"/>
      </a:accent1>
      <a:accent2>
        <a:srgbClr val="7BAF13"/>
      </a:accent2>
      <a:accent3>
        <a:srgbClr val="46B620"/>
      </a:accent3>
      <a:accent4>
        <a:srgbClr val="14B92F"/>
      </a:accent4>
      <a:accent5>
        <a:srgbClr val="20B576"/>
      </a:accent5>
      <a:accent6>
        <a:srgbClr val="13B3B2"/>
      </a:accent6>
      <a:hlink>
        <a:srgbClr val="6A73CD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857</Words>
  <Application>Microsoft Office PowerPoint</Application>
  <PresentationFormat>Widescreen</PresentationFormat>
  <Paragraphs>216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22</vt:i4>
      </vt:variant>
    </vt:vector>
  </HeadingPairs>
  <TitlesOfParts>
    <vt:vector size="38" baseType="lpstr">
      <vt:lpstr>Aharoni</vt:lpstr>
      <vt:lpstr>Algerian</vt:lpstr>
      <vt:lpstr>Arial</vt:lpstr>
      <vt:lpstr>Arial</vt:lpstr>
      <vt:lpstr>Arial,Sans-Serif</vt:lpstr>
      <vt:lpstr>Calibri</vt:lpstr>
      <vt:lpstr>Calibri Light</vt:lpstr>
      <vt:lpstr>Gill Sans Nova</vt:lpstr>
      <vt:lpstr>Neue Haas Grotesk Text Pro</vt:lpstr>
      <vt:lpstr>Times New Roman</vt:lpstr>
      <vt:lpstr>Wingdings</vt:lpstr>
      <vt:lpstr>Тема Office</vt:lpstr>
      <vt:lpstr>TropicVTI</vt:lpstr>
      <vt:lpstr>Office Theme</vt:lpstr>
      <vt:lpstr>1_office theme</vt:lpstr>
      <vt:lpstr>SwellVTI</vt:lpstr>
      <vt:lpstr>TASTE OF THE WORLD </vt:lpstr>
      <vt:lpstr>PowerPoint Presentation</vt:lpstr>
      <vt:lpstr>PowerPoint Presentation</vt:lpstr>
      <vt:lpstr>PowerPoint Presentation</vt:lpstr>
      <vt:lpstr>PowerPoint Presentation</vt:lpstr>
      <vt:lpstr>TASTE OF THE    WORLD </vt:lpstr>
      <vt:lpstr>WhiCH TECHNOLOGY our RESTaURANT will have</vt:lpstr>
      <vt:lpstr>Which technology our kitchen will have</vt:lpstr>
      <vt:lpstr>TRAINING</vt:lpstr>
      <vt:lpstr>TASTE OF THE WORLD  </vt:lpstr>
      <vt:lpstr>RESTAURANT MANAGER DUTIES </vt:lpstr>
      <vt:lpstr>IMPORTANT SKILLS OF A GOOD RESTAURANT MANAGER </vt:lpstr>
      <vt:lpstr>SOCIAL RESPONSIBILITY </vt:lpstr>
      <vt:lpstr>SUSTAINABILITY ISSUES THAT ONE RESTAURANT CAN FACE </vt:lpstr>
      <vt:lpstr>FINANCIAL DATA  INVESTMANTS COSTS</vt:lpstr>
      <vt:lpstr>FINANCIAL DATA  ESTIMATED CASH FLOW</vt:lpstr>
      <vt:lpstr>PROFIT                                  INVESTMENT</vt:lpstr>
      <vt:lpstr>S.W.O.T. ANALYSIS</vt:lpstr>
      <vt:lpstr> Managing Enterprise in the 21st Century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pc</dc:creator>
  <cp:lastModifiedBy>Horatiu Balascuta</cp:lastModifiedBy>
  <cp:revision>151</cp:revision>
  <dcterms:created xsi:type="dcterms:W3CDTF">2022-12-10T21:38:45Z</dcterms:created>
  <dcterms:modified xsi:type="dcterms:W3CDTF">2022-12-13T22:19:24Z</dcterms:modified>
</cp:coreProperties>
</file>