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4"/>
  </p:notesMasterIdLst>
  <p:sldIdLst>
    <p:sldId id="327" r:id="rId2"/>
    <p:sldId id="314" r:id="rId3"/>
    <p:sldId id="321" r:id="rId4"/>
    <p:sldId id="270" r:id="rId5"/>
    <p:sldId id="267" r:id="rId6"/>
    <p:sldId id="333" r:id="rId7"/>
    <p:sldId id="268" r:id="rId8"/>
    <p:sldId id="271" r:id="rId9"/>
    <p:sldId id="287" r:id="rId10"/>
    <p:sldId id="282" r:id="rId11"/>
    <p:sldId id="283" r:id="rId12"/>
    <p:sldId id="257" r:id="rId13"/>
    <p:sldId id="279" r:id="rId14"/>
    <p:sldId id="285" r:id="rId15"/>
    <p:sldId id="328" r:id="rId16"/>
    <p:sldId id="278" r:id="rId17"/>
    <p:sldId id="284" r:id="rId18"/>
    <p:sldId id="329" r:id="rId19"/>
    <p:sldId id="280" r:id="rId20"/>
    <p:sldId id="330" r:id="rId21"/>
    <p:sldId id="290" r:id="rId22"/>
    <p:sldId id="331" r:id="rId23"/>
    <p:sldId id="263" r:id="rId24"/>
    <p:sldId id="281" r:id="rId25"/>
    <p:sldId id="332" r:id="rId26"/>
    <p:sldId id="275" r:id="rId27"/>
    <p:sldId id="276" r:id="rId28"/>
    <p:sldId id="335" r:id="rId29"/>
    <p:sldId id="258" r:id="rId30"/>
    <p:sldId id="336" r:id="rId31"/>
    <p:sldId id="259" r:id="rId32"/>
    <p:sldId id="260" r:id="rId33"/>
    <p:sldId id="261" r:id="rId34"/>
    <p:sldId id="262" r:id="rId35"/>
    <p:sldId id="269" r:id="rId36"/>
    <p:sldId id="288" r:id="rId37"/>
    <p:sldId id="289" r:id="rId38"/>
    <p:sldId id="265" r:id="rId39"/>
    <p:sldId id="266" r:id="rId40"/>
    <p:sldId id="338" r:id="rId41"/>
    <p:sldId id="334" r:id="rId42"/>
    <p:sldId id="337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30" y="17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Young" userId="450ac887-d51d-4f28-b5bb-9aa773a39bcf" providerId="ADAL" clId="{AD1CA54D-B5A4-42D0-9FAF-CFA60434FC5F}"/>
    <pc:docChg chg="custSel addSld delSld modSld">
      <pc:chgData name="Natasha Young" userId="450ac887-d51d-4f28-b5bb-9aa773a39bcf" providerId="ADAL" clId="{AD1CA54D-B5A4-42D0-9FAF-CFA60434FC5F}" dt="2022-09-13T12:26:10.393" v="706" actId="20577"/>
      <pc:docMkLst>
        <pc:docMk/>
      </pc:docMkLst>
      <pc:sldChg chg="modNotesTx">
        <pc:chgData name="Natasha Young" userId="450ac887-d51d-4f28-b5bb-9aa773a39bcf" providerId="ADAL" clId="{AD1CA54D-B5A4-42D0-9FAF-CFA60434FC5F}" dt="2022-09-13T12:00:47.126" v="660" actId="20577"/>
        <pc:sldMkLst>
          <pc:docMk/>
          <pc:sldMk cId="1947463288" sldId="257"/>
        </pc:sldMkLst>
      </pc:sldChg>
      <pc:sldChg chg="modNotesTx">
        <pc:chgData name="Natasha Young" userId="450ac887-d51d-4f28-b5bb-9aa773a39bcf" providerId="ADAL" clId="{AD1CA54D-B5A4-42D0-9FAF-CFA60434FC5F}" dt="2022-09-13T12:25:18.999" v="695" actId="20577"/>
        <pc:sldMkLst>
          <pc:docMk/>
          <pc:sldMk cId="2817438875" sldId="258"/>
        </pc:sldMkLst>
      </pc:sldChg>
      <pc:sldChg chg="modNotesTx">
        <pc:chgData name="Natasha Young" userId="450ac887-d51d-4f28-b5bb-9aa773a39bcf" providerId="ADAL" clId="{AD1CA54D-B5A4-42D0-9FAF-CFA60434FC5F}" dt="2022-09-13T12:25:28.824" v="697" actId="20577"/>
        <pc:sldMkLst>
          <pc:docMk/>
          <pc:sldMk cId="3389304005" sldId="259"/>
        </pc:sldMkLst>
      </pc:sldChg>
      <pc:sldChg chg="modNotesTx">
        <pc:chgData name="Natasha Young" userId="450ac887-d51d-4f28-b5bb-9aa773a39bcf" providerId="ADAL" clId="{AD1CA54D-B5A4-42D0-9FAF-CFA60434FC5F}" dt="2022-09-13T12:25:34.512" v="698" actId="20577"/>
        <pc:sldMkLst>
          <pc:docMk/>
          <pc:sldMk cId="233539306" sldId="260"/>
        </pc:sldMkLst>
      </pc:sldChg>
      <pc:sldChg chg="modNotesTx">
        <pc:chgData name="Natasha Young" userId="450ac887-d51d-4f28-b5bb-9aa773a39bcf" providerId="ADAL" clId="{AD1CA54D-B5A4-42D0-9FAF-CFA60434FC5F}" dt="2022-09-13T12:25:39.585" v="699" actId="20577"/>
        <pc:sldMkLst>
          <pc:docMk/>
          <pc:sldMk cId="1146200810" sldId="261"/>
        </pc:sldMkLst>
      </pc:sldChg>
      <pc:sldChg chg="modSp mod modNotesTx">
        <pc:chgData name="Natasha Young" userId="450ac887-d51d-4f28-b5bb-9aa773a39bcf" providerId="ADAL" clId="{AD1CA54D-B5A4-42D0-9FAF-CFA60434FC5F}" dt="2022-09-13T12:25:44.394" v="700" actId="20577"/>
        <pc:sldMkLst>
          <pc:docMk/>
          <pc:sldMk cId="3544554849" sldId="262"/>
        </pc:sldMkLst>
        <pc:spChg chg="mod">
          <ac:chgData name="Natasha Young" userId="450ac887-d51d-4f28-b5bb-9aa773a39bcf" providerId="ADAL" clId="{AD1CA54D-B5A4-42D0-9FAF-CFA60434FC5F}" dt="2022-09-01T15:36:21.355" v="51" actId="207"/>
          <ac:spMkLst>
            <pc:docMk/>
            <pc:sldMk cId="3544554849" sldId="262"/>
            <ac:spMk id="2" creationId="{00000000-0000-0000-0000-000000000000}"/>
          </ac:spMkLst>
        </pc:spChg>
        <pc:spChg chg="mod">
          <ac:chgData name="Natasha Young" userId="450ac887-d51d-4f28-b5bb-9aa773a39bcf" providerId="ADAL" clId="{AD1CA54D-B5A4-42D0-9FAF-CFA60434FC5F}" dt="2022-09-01T15:37:28.825" v="54" actId="12"/>
          <ac:spMkLst>
            <pc:docMk/>
            <pc:sldMk cId="3544554849" sldId="262"/>
            <ac:spMk id="3" creationId="{00000000-0000-0000-0000-000000000000}"/>
          </ac:spMkLst>
        </pc:spChg>
        <pc:spChg chg="mod">
          <ac:chgData name="Natasha Young" userId="450ac887-d51d-4f28-b5bb-9aa773a39bcf" providerId="ADAL" clId="{AD1CA54D-B5A4-42D0-9FAF-CFA60434FC5F}" dt="2022-09-01T15:37:23.540" v="53" actId="207"/>
          <ac:spMkLst>
            <pc:docMk/>
            <pc:sldMk cId="3544554849" sldId="262"/>
            <ac:spMk id="4" creationId="{00000000-0000-0000-0000-000000000000}"/>
          </ac:spMkLst>
        </pc:spChg>
      </pc:sldChg>
      <pc:sldChg chg="modNotesTx">
        <pc:chgData name="Natasha Young" userId="450ac887-d51d-4f28-b5bb-9aa773a39bcf" providerId="ADAL" clId="{AD1CA54D-B5A4-42D0-9FAF-CFA60434FC5F}" dt="2022-09-13T12:01:51.565" v="676" actId="20577"/>
        <pc:sldMkLst>
          <pc:docMk/>
          <pc:sldMk cId="1356840955" sldId="263"/>
        </pc:sldMkLst>
      </pc:sldChg>
      <pc:sldChg chg="modSp mod modNotesTx">
        <pc:chgData name="Natasha Young" userId="450ac887-d51d-4f28-b5bb-9aa773a39bcf" providerId="ADAL" clId="{AD1CA54D-B5A4-42D0-9FAF-CFA60434FC5F}" dt="2022-09-13T12:26:01.565" v="704" actId="20577"/>
        <pc:sldMkLst>
          <pc:docMk/>
          <pc:sldMk cId="3485337816" sldId="265"/>
        </pc:sldMkLst>
        <pc:spChg chg="mod">
          <ac:chgData name="Natasha Young" userId="450ac887-d51d-4f28-b5bb-9aa773a39bcf" providerId="ADAL" clId="{AD1CA54D-B5A4-42D0-9FAF-CFA60434FC5F}" dt="2022-09-01T15:52:53.668" v="480" actId="207"/>
          <ac:spMkLst>
            <pc:docMk/>
            <pc:sldMk cId="3485337816" sldId="265"/>
            <ac:spMk id="2" creationId="{00000000-0000-0000-0000-000000000000}"/>
          </ac:spMkLst>
        </pc:spChg>
        <pc:spChg chg="mod">
          <ac:chgData name="Natasha Young" userId="450ac887-d51d-4f28-b5bb-9aa773a39bcf" providerId="ADAL" clId="{AD1CA54D-B5A4-42D0-9FAF-CFA60434FC5F}" dt="2022-09-01T15:52:00.421" v="465" actId="12"/>
          <ac:spMkLst>
            <pc:docMk/>
            <pc:sldMk cId="3485337816" sldId="265"/>
            <ac:spMk id="3" creationId="{00000000-0000-0000-0000-000000000000}"/>
          </ac:spMkLst>
        </pc:spChg>
        <pc:spChg chg="mod">
          <ac:chgData name="Natasha Young" userId="450ac887-d51d-4f28-b5bb-9aa773a39bcf" providerId="ADAL" clId="{AD1CA54D-B5A4-42D0-9FAF-CFA60434FC5F}" dt="2022-09-01T15:52:34.959" v="476" actId="207"/>
          <ac:spMkLst>
            <pc:docMk/>
            <pc:sldMk cId="3485337816" sldId="265"/>
            <ac:spMk id="4" creationId="{00000000-0000-0000-0000-000000000000}"/>
          </ac:spMkLst>
        </pc:spChg>
      </pc:sldChg>
      <pc:sldChg chg="modSp mod modNotesTx">
        <pc:chgData name="Natasha Young" userId="450ac887-d51d-4f28-b5bb-9aa773a39bcf" providerId="ADAL" clId="{AD1CA54D-B5A4-42D0-9FAF-CFA60434FC5F}" dt="2022-09-13T12:26:05.783" v="705" actId="20577"/>
        <pc:sldMkLst>
          <pc:docMk/>
          <pc:sldMk cId="4273160228" sldId="266"/>
        </pc:sldMkLst>
        <pc:spChg chg="mod">
          <ac:chgData name="Natasha Young" userId="450ac887-d51d-4f28-b5bb-9aa773a39bcf" providerId="ADAL" clId="{AD1CA54D-B5A4-42D0-9FAF-CFA60434FC5F}" dt="2022-09-01T15:54:04.152" v="487" actId="207"/>
          <ac:spMkLst>
            <pc:docMk/>
            <pc:sldMk cId="4273160228" sldId="266"/>
            <ac:spMk id="5" creationId="{00000000-0000-0000-0000-000000000000}"/>
          </ac:spMkLst>
        </pc:spChg>
        <pc:spChg chg="mod">
          <ac:chgData name="Natasha Young" userId="450ac887-d51d-4f28-b5bb-9aa773a39bcf" providerId="ADAL" clId="{AD1CA54D-B5A4-42D0-9FAF-CFA60434FC5F}" dt="2022-09-01T15:55:03.255" v="498" actId="1076"/>
          <ac:spMkLst>
            <pc:docMk/>
            <pc:sldMk cId="4273160228" sldId="266"/>
            <ac:spMk id="6" creationId="{00000000-0000-0000-0000-000000000000}"/>
          </ac:spMkLst>
        </pc:spChg>
      </pc:sldChg>
      <pc:sldChg chg="modNotesTx">
        <pc:chgData name="Natasha Young" userId="450ac887-d51d-4f28-b5bb-9aa773a39bcf" providerId="ADAL" clId="{AD1CA54D-B5A4-42D0-9FAF-CFA60434FC5F}" dt="2022-09-13T12:00:08.553" v="653" actId="20577"/>
        <pc:sldMkLst>
          <pc:docMk/>
          <pc:sldMk cId="1053765418" sldId="267"/>
        </pc:sldMkLst>
      </pc:sldChg>
      <pc:sldChg chg="modNotesTx">
        <pc:chgData name="Natasha Young" userId="450ac887-d51d-4f28-b5bb-9aa773a39bcf" providerId="ADAL" clId="{AD1CA54D-B5A4-42D0-9FAF-CFA60434FC5F}" dt="2022-09-13T12:00:20.144" v="655" actId="20577"/>
        <pc:sldMkLst>
          <pc:docMk/>
          <pc:sldMk cId="4271046171" sldId="268"/>
        </pc:sldMkLst>
      </pc:sldChg>
      <pc:sldChg chg="modSp mod modNotesTx">
        <pc:chgData name="Natasha Young" userId="450ac887-d51d-4f28-b5bb-9aa773a39bcf" providerId="ADAL" clId="{AD1CA54D-B5A4-42D0-9FAF-CFA60434FC5F}" dt="2022-09-13T12:25:48.703" v="701" actId="20577"/>
        <pc:sldMkLst>
          <pc:docMk/>
          <pc:sldMk cId="1847824507" sldId="269"/>
        </pc:sldMkLst>
        <pc:spChg chg="mod">
          <ac:chgData name="Natasha Young" userId="450ac887-d51d-4f28-b5bb-9aa773a39bcf" providerId="ADAL" clId="{AD1CA54D-B5A4-42D0-9FAF-CFA60434FC5F}" dt="2022-09-01T15:41:57.351" v="59" actId="207"/>
          <ac:spMkLst>
            <pc:docMk/>
            <pc:sldMk cId="1847824507" sldId="269"/>
            <ac:spMk id="5" creationId="{00000000-0000-0000-0000-000000000000}"/>
          </ac:spMkLst>
        </pc:spChg>
        <pc:spChg chg="mod">
          <ac:chgData name="Natasha Young" userId="450ac887-d51d-4f28-b5bb-9aa773a39bcf" providerId="ADAL" clId="{AD1CA54D-B5A4-42D0-9FAF-CFA60434FC5F}" dt="2022-09-01T15:42:17.156" v="61" actId="255"/>
          <ac:spMkLst>
            <pc:docMk/>
            <pc:sldMk cId="1847824507" sldId="269"/>
            <ac:spMk id="6" creationId="{00000000-0000-0000-0000-000000000000}"/>
          </ac:spMkLst>
        </pc:spChg>
      </pc:sldChg>
      <pc:sldChg chg="modNotesTx">
        <pc:chgData name="Natasha Young" userId="450ac887-d51d-4f28-b5bb-9aa773a39bcf" providerId="ADAL" clId="{AD1CA54D-B5A4-42D0-9FAF-CFA60434FC5F}" dt="2022-09-13T12:00:02.248" v="652" actId="20577"/>
        <pc:sldMkLst>
          <pc:docMk/>
          <pc:sldMk cId="4280681793" sldId="270"/>
        </pc:sldMkLst>
      </pc:sldChg>
      <pc:sldChg chg="modNotesTx">
        <pc:chgData name="Natasha Young" userId="450ac887-d51d-4f28-b5bb-9aa773a39bcf" providerId="ADAL" clId="{AD1CA54D-B5A4-42D0-9FAF-CFA60434FC5F}" dt="2022-09-13T12:00:26.688" v="657" actId="20577"/>
        <pc:sldMkLst>
          <pc:docMk/>
          <pc:sldMk cId="1801384603" sldId="271"/>
        </pc:sldMkLst>
      </pc:sldChg>
      <pc:sldChg chg="modSp mod modNotesTx">
        <pc:chgData name="Natasha Young" userId="450ac887-d51d-4f28-b5bb-9aa773a39bcf" providerId="ADAL" clId="{AD1CA54D-B5A4-42D0-9FAF-CFA60434FC5F}" dt="2022-09-13T12:25:03.182" v="693" actId="20577"/>
        <pc:sldMkLst>
          <pc:docMk/>
          <pc:sldMk cId="3027116686" sldId="275"/>
        </pc:sldMkLst>
        <pc:spChg chg="mod">
          <ac:chgData name="Natasha Young" userId="450ac887-d51d-4f28-b5bb-9aa773a39bcf" providerId="ADAL" clId="{AD1CA54D-B5A4-42D0-9FAF-CFA60434FC5F}" dt="2022-09-13T12:25:03.182" v="693" actId="20577"/>
          <ac:spMkLst>
            <pc:docMk/>
            <pc:sldMk cId="3027116686" sldId="275"/>
            <ac:spMk id="3" creationId="{785B3EFE-8077-EEF7-7E2F-31697D2A2A1B}"/>
          </ac:spMkLst>
        </pc:spChg>
      </pc:sldChg>
      <pc:sldChg chg="modNotesTx">
        <pc:chgData name="Natasha Young" userId="450ac887-d51d-4f28-b5bb-9aa773a39bcf" providerId="ADAL" clId="{AD1CA54D-B5A4-42D0-9FAF-CFA60434FC5F}" dt="2022-09-13T12:25:12.544" v="694" actId="20577"/>
        <pc:sldMkLst>
          <pc:docMk/>
          <pc:sldMk cId="3181534077" sldId="276"/>
        </pc:sldMkLst>
      </pc:sldChg>
      <pc:sldChg chg="del modNotesTx">
        <pc:chgData name="Natasha Young" userId="450ac887-d51d-4f28-b5bb-9aa773a39bcf" providerId="ADAL" clId="{AD1CA54D-B5A4-42D0-9FAF-CFA60434FC5F}" dt="2022-09-01T23:08:30.979" v="531" actId="2696"/>
        <pc:sldMkLst>
          <pc:docMk/>
          <pc:sldMk cId="3772243409" sldId="277"/>
        </pc:sldMkLst>
      </pc:sldChg>
      <pc:sldChg chg="modNotesTx">
        <pc:chgData name="Natasha Young" userId="450ac887-d51d-4f28-b5bb-9aa773a39bcf" providerId="ADAL" clId="{AD1CA54D-B5A4-42D0-9FAF-CFA60434FC5F}" dt="2022-09-13T12:01:13.638" v="666" actId="20577"/>
        <pc:sldMkLst>
          <pc:docMk/>
          <pc:sldMk cId="894493604" sldId="278"/>
        </pc:sldMkLst>
      </pc:sldChg>
      <pc:sldChg chg="modNotesTx">
        <pc:chgData name="Natasha Young" userId="450ac887-d51d-4f28-b5bb-9aa773a39bcf" providerId="ADAL" clId="{AD1CA54D-B5A4-42D0-9FAF-CFA60434FC5F}" dt="2022-09-13T12:00:54.657" v="661" actId="20577"/>
        <pc:sldMkLst>
          <pc:docMk/>
          <pc:sldMk cId="1999231605" sldId="279"/>
        </pc:sldMkLst>
      </pc:sldChg>
      <pc:sldChg chg="modNotesTx">
        <pc:chgData name="Natasha Young" userId="450ac887-d51d-4f28-b5bb-9aa773a39bcf" providerId="ADAL" clId="{AD1CA54D-B5A4-42D0-9FAF-CFA60434FC5F}" dt="2022-09-13T12:01:29.029" v="671" actId="6549"/>
        <pc:sldMkLst>
          <pc:docMk/>
          <pc:sldMk cId="258267744" sldId="280"/>
        </pc:sldMkLst>
      </pc:sldChg>
      <pc:sldChg chg="modNotesTx">
        <pc:chgData name="Natasha Young" userId="450ac887-d51d-4f28-b5bb-9aa773a39bcf" providerId="ADAL" clId="{AD1CA54D-B5A4-42D0-9FAF-CFA60434FC5F}" dt="2022-09-13T12:01:55.699" v="677" actId="20577"/>
        <pc:sldMkLst>
          <pc:docMk/>
          <pc:sldMk cId="1442788546" sldId="281"/>
        </pc:sldMkLst>
      </pc:sldChg>
      <pc:sldChg chg="modNotesTx">
        <pc:chgData name="Natasha Young" userId="450ac887-d51d-4f28-b5bb-9aa773a39bcf" providerId="ADAL" clId="{AD1CA54D-B5A4-42D0-9FAF-CFA60434FC5F}" dt="2022-09-13T12:00:42.276" v="659" actId="20577"/>
        <pc:sldMkLst>
          <pc:docMk/>
          <pc:sldMk cId="53211176" sldId="283"/>
        </pc:sldMkLst>
      </pc:sldChg>
      <pc:sldChg chg="modNotesTx">
        <pc:chgData name="Natasha Young" userId="450ac887-d51d-4f28-b5bb-9aa773a39bcf" providerId="ADAL" clId="{AD1CA54D-B5A4-42D0-9FAF-CFA60434FC5F}" dt="2022-09-13T12:01:17.656" v="667" actId="20577"/>
        <pc:sldMkLst>
          <pc:docMk/>
          <pc:sldMk cId="1314769256" sldId="284"/>
        </pc:sldMkLst>
      </pc:sldChg>
      <pc:sldChg chg="modNotesTx">
        <pc:chgData name="Natasha Young" userId="450ac887-d51d-4f28-b5bb-9aa773a39bcf" providerId="ADAL" clId="{AD1CA54D-B5A4-42D0-9FAF-CFA60434FC5F}" dt="2022-09-13T12:00:59.737" v="662" actId="20577"/>
        <pc:sldMkLst>
          <pc:docMk/>
          <pc:sldMk cId="3838064729" sldId="285"/>
        </pc:sldMkLst>
      </pc:sldChg>
      <pc:sldChg chg="modNotesTx">
        <pc:chgData name="Natasha Young" userId="450ac887-d51d-4f28-b5bb-9aa773a39bcf" providerId="ADAL" clId="{AD1CA54D-B5A4-42D0-9FAF-CFA60434FC5F}" dt="2022-09-13T12:00:35.734" v="658" actId="20577"/>
        <pc:sldMkLst>
          <pc:docMk/>
          <pc:sldMk cId="3117876669" sldId="287"/>
        </pc:sldMkLst>
      </pc:sldChg>
      <pc:sldChg chg="modSp mod modNotesTx">
        <pc:chgData name="Natasha Young" userId="450ac887-d51d-4f28-b5bb-9aa773a39bcf" providerId="ADAL" clId="{AD1CA54D-B5A4-42D0-9FAF-CFA60434FC5F}" dt="2022-09-13T12:25:52.500" v="702" actId="20577"/>
        <pc:sldMkLst>
          <pc:docMk/>
          <pc:sldMk cId="683298591" sldId="288"/>
        </pc:sldMkLst>
        <pc:spChg chg="mod">
          <ac:chgData name="Natasha Young" userId="450ac887-d51d-4f28-b5bb-9aa773a39bcf" providerId="ADAL" clId="{AD1CA54D-B5A4-42D0-9FAF-CFA60434FC5F}" dt="2022-09-01T15:50:27.278" v="425" actId="207"/>
          <ac:spMkLst>
            <pc:docMk/>
            <pc:sldMk cId="683298591" sldId="288"/>
            <ac:spMk id="2" creationId="{5008A439-9A6C-4163-BF81-DA310CB47012}"/>
          </ac:spMkLst>
        </pc:spChg>
        <pc:spChg chg="mod">
          <ac:chgData name="Natasha Young" userId="450ac887-d51d-4f28-b5bb-9aa773a39bcf" providerId="ADAL" clId="{AD1CA54D-B5A4-42D0-9FAF-CFA60434FC5F}" dt="2022-09-01T15:50:41.694" v="428" actId="12"/>
          <ac:spMkLst>
            <pc:docMk/>
            <pc:sldMk cId="683298591" sldId="288"/>
            <ac:spMk id="3" creationId="{0008D641-FD56-414C-818D-866EB8EB71FB}"/>
          </ac:spMkLst>
        </pc:spChg>
        <pc:spChg chg="mod">
          <ac:chgData name="Natasha Young" userId="450ac887-d51d-4f28-b5bb-9aa773a39bcf" providerId="ADAL" clId="{AD1CA54D-B5A4-42D0-9FAF-CFA60434FC5F}" dt="2022-09-01T15:50:36.792" v="427" actId="207"/>
          <ac:spMkLst>
            <pc:docMk/>
            <pc:sldMk cId="683298591" sldId="288"/>
            <ac:spMk id="4" creationId="{4517AD73-1578-4B6F-9137-AC0AD5EF31C6}"/>
          </ac:spMkLst>
        </pc:spChg>
      </pc:sldChg>
      <pc:sldChg chg="modSp mod modNotesTx">
        <pc:chgData name="Natasha Young" userId="450ac887-d51d-4f28-b5bb-9aa773a39bcf" providerId="ADAL" clId="{AD1CA54D-B5A4-42D0-9FAF-CFA60434FC5F}" dt="2022-09-13T12:25:56.744" v="703" actId="20577"/>
        <pc:sldMkLst>
          <pc:docMk/>
          <pc:sldMk cId="675517197" sldId="289"/>
        </pc:sldMkLst>
        <pc:spChg chg="mod">
          <ac:chgData name="Natasha Young" userId="450ac887-d51d-4f28-b5bb-9aa773a39bcf" providerId="ADAL" clId="{AD1CA54D-B5A4-42D0-9FAF-CFA60434FC5F}" dt="2022-09-01T15:51:11.403" v="456" actId="207"/>
          <ac:spMkLst>
            <pc:docMk/>
            <pc:sldMk cId="675517197" sldId="289"/>
            <ac:spMk id="2" creationId="{3F93F3B2-3395-4200-812B-B379AF689BD5}"/>
          </ac:spMkLst>
        </pc:spChg>
        <pc:spChg chg="mod">
          <ac:chgData name="Natasha Young" userId="450ac887-d51d-4f28-b5bb-9aa773a39bcf" providerId="ADAL" clId="{AD1CA54D-B5A4-42D0-9FAF-CFA60434FC5F}" dt="2022-09-01T15:51:25.686" v="459" actId="12"/>
          <ac:spMkLst>
            <pc:docMk/>
            <pc:sldMk cId="675517197" sldId="289"/>
            <ac:spMk id="3" creationId="{6510AA70-2160-4ABC-9767-5640C4111E2F}"/>
          </ac:spMkLst>
        </pc:spChg>
        <pc:spChg chg="mod">
          <ac:chgData name="Natasha Young" userId="450ac887-d51d-4f28-b5bb-9aa773a39bcf" providerId="ADAL" clId="{AD1CA54D-B5A4-42D0-9FAF-CFA60434FC5F}" dt="2022-09-01T15:51:32.222" v="461" actId="207"/>
          <ac:spMkLst>
            <pc:docMk/>
            <pc:sldMk cId="675517197" sldId="289"/>
            <ac:spMk id="4" creationId="{A37BCC01-8788-4440-ACB0-CFFF9CF5A3CB}"/>
          </ac:spMkLst>
        </pc:spChg>
      </pc:sldChg>
      <pc:sldChg chg="modNotesTx">
        <pc:chgData name="Natasha Young" userId="450ac887-d51d-4f28-b5bb-9aa773a39bcf" providerId="ADAL" clId="{AD1CA54D-B5A4-42D0-9FAF-CFA60434FC5F}" dt="2022-09-13T12:01:39.768" v="674" actId="20577"/>
        <pc:sldMkLst>
          <pc:docMk/>
          <pc:sldMk cId="169901266" sldId="290"/>
        </pc:sldMkLst>
      </pc:sldChg>
      <pc:sldChg chg="modNotesTx">
        <pc:chgData name="Natasha Young" userId="450ac887-d51d-4f28-b5bb-9aa773a39bcf" providerId="ADAL" clId="{AD1CA54D-B5A4-42D0-9FAF-CFA60434FC5F}" dt="2022-09-13T11:59:57.246" v="651" actId="20577"/>
        <pc:sldMkLst>
          <pc:docMk/>
          <pc:sldMk cId="0" sldId="321"/>
        </pc:sldMkLst>
      </pc:sldChg>
      <pc:sldChg chg="modNotesTx">
        <pc:chgData name="Natasha Young" userId="450ac887-d51d-4f28-b5bb-9aa773a39bcf" providerId="ADAL" clId="{AD1CA54D-B5A4-42D0-9FAF-CFA60434FC5F}" dt="2022-09-13T12:01:07.204" v="664" actId="5793"/>
        <pc:sldMkLst>
          <pc:docMk/>
          <pc:sldMk cId="2615528341" sldId="328"/>
        </pc:sldMkLst>
      </pc:sldChg>
      <pc:sldChg chg="modNotesTx">
        <pc:chgData name="Natasha Young" userId="450ac887-d51d-4f28-b5bb-9aa773a39bcf" providerId="ADAL" clId="{AD1CA54D-B5A4-42D0-9FAF-CFA60434FC5F}" dt="2022-09-13T12:01:22.469" v="669" actId="5793"/>
        <pc:sldMkLst>
          <pc:docMk/>
          <pc:sldMk cId="1060212167" sldId="329"/>
        </pc:sldMkLst>
      </pc:sldChg>
      <pc:sldChg chg="modNotesTx">
        <pc:chgData name="Natasha Young" userId="450ac887-d51d-4f28-b5bb-9aa773a39bcf" providerId="ADAL" clId="{AD1CA54D-B5A4-42D0-9FAF-CFA60434FC5F}" dt="2022-09-13T12:01:34.263" v="673" actId="5793"/>
        <pc:sldMkLst>
          <pc:docMk/>
          <pc:sldMk cId="1744379698" sldId="330"/>
        </pc:sldMkLst>
      </pc:sldChg>
      <pc:sldChg chg="modNotesTx">
        <pc:chgData name="Natasha Young" userId="450ac887-d51d-4f28-b5bb-9aa773a39bcf" providerId="ADAL" clId="{AD1CA54D-B5A4-42D0-9FAF-CFA60434FC5F}" dt="2022-09-13T12:01:46.804" v="675" actId="20577"/>
        <pc:sldMkLst>
          <pc:docMk/>
          <pc:sldMk cId="1759957369" sldId="331"/>
        </pc:sldMkLst>
      </pc:sldChg>
      <pc:sldChg chg="modNotesTx">
        <pc:chgData name="Natasha Young" userId="450ac887-d51d-4f28-b5bb-9aa773a39bcf" providerId="ADAL" clId="{AD1CA54D-B5A4-42D0-9FAF-CFA60434FC5F}" dt="2022-09-13T12:00:13.162" v="654" actId="20577"/>
        <pc:sldMkLst>
          <pc:docMk/>
          <pc:sldMk cId="2566285446" sldId="333"/>
        </pc:sldMkLst>
      </pc:sldChg>
      <pc:sldChg chg="modSp mod modNotesTx">
        <pc:chgData name="Natasha Young" userId="450ac887-d51d-4f28-b5bb-9aa773a39bcf" providerId="ADAL" clId="{AD1CA54D-B5A4-42D0-9FAF-CFA60434FC5F}" dt="2022-09-01T15:57:08.688" v="525" actId="207"/>
        <pc:sldMkLst>
          <pc:docMk/>
          <pc:sldMk cId="3629997695" sldId="334"/>
        </pc:sldMkLst>
        <pc:spChg chg="mod">
          <ac:chgData name="Natasha Young" userId="450ac887-d51d-4f28-b5bb-9aa773a39bcf" providerId="ADAL" clId="{AD1CA54D-B5A4-42D0-9FAF-CFA60434FC5F}" dt="2022-09-01T15:57:08.688" v="525" actId="207"/>
          <ac:spMkLst>
            <pc:docMk/>
            <pc:sldMk cId="3629997695" sldId="334"/>
            <ac:spMk id="5" creationId="{00000000-0000-0000-0000-000000000000}"/>
          </ac:spMkLst>
        </pc:spChg>
        <pc:spChg chg="mod">
          <ac:chgData name="Natasha Young" userId="450ac887-d51d-4f28-b5bb-9aa773a39bcf" providerId="ADAL" clId="{AD1CA54D-B5A4-42D0-9FAF-CFA60434FC5F}" dt="2022-09-01T15:56:29.936" v="516" actId="1076"/>
          <ac:spMkLst>
            <pc:docMk/>
            <pc:sldMk cId="3629997695" sldId="334"/>
            <ac:spMk id="6" creationId="{00000000-0000-0000-0000-000000000000}"/>
          </ac:spMkLst>
        </pc:spChg>
      </pc:sldChg>
      <pc:sldChg chg="modSp mod">
        <pc:chgData name="Natasha Young" userId="450ac887-d51d-4f28-b5bb-9aa773a39bcf" providerId="ADAL" clId="{AD1CA54D-B5A4-42D0-9FAF-CFA60434FC5F}" dt="2022-09-01T23:11:21.530" v="647" actId="20577"/>
        <pc:sldMkLst>
          <pc:docMk/>
          <pc:sldMk cId="3800100332" sldId="335"/>
        </pc:sldMkLst>
        <pc:spChg chg="mod">
          <ac:chgData name="Natasha Young" userId="450ac887-d51d-4f28-b5bb-9aa773a39bcf" providerId="ADAL" clId="{AD1CA54D-B5A4-42D0-9FAF-CFA60434FC5F}" dt="2022-09-01T23:11:21.530" v="647" actId="20577"/>
          <ac:spMkLst>
            <pc:docMk/>
            <pc:sldMk cId="3800100332" sldId="335"/>
            <ac:spMk id="3" creationId="{36D93F48-25B8-98AF-8C3B-D071F07EE92C}"/>
          </ac:spMkLst>
        </pc:spChg>
        <pc:spChg chg="mod">
          <ac:chgData name="Natasha Young" userId="450ac887-d51d-4f28-b5bb-9aa773a39bcf" providerId="ADAL" clId="{AD1CA54D-B5A4-42D0-9FAF-CFA60434FC5F}" dt="2022-09-01T23:10:09.752" v="601" actId="20577"/>
          <ac:spMkLst>
            <pc:docMk/>
            <pc:sldMk cId="3800100332" sldId="335"/>
            <ac:spMk id="4" creationId="{FE84A864-EF2F-3FE7-688A-98CC6D1175AC}"/>
          </ac:spMkLst>
        </pc:spChg>
      </pc:sldChg>
      <pc:sldChg chg="modNotesTx">
        <pc:chgData name="Natasha Young" userId="450ac887-d51d-4f28-b5bb-9aa773a39bcf" providerId="ADAL" clId="{AD1CA54D-B5A4-42D0-9FAF-CFA60434FC5F}" dt="2022-09-13T12:25:22.951" v="696" actId="20577"/>
        <pc:sldMkLst>
          <pc:docMk/>
          <pc:sldMk cId="2258273279" sldId="336"/>
        </pc:sldMkLst>
      </pc:sldChg>
      <pc:sldChg chg="modSp add mod modNotesTx">
        <pc:chgData name="Natasha Young" userId="450ac887-d51d-4f28-b5bb-9aa773a39bcf" providerId="ADAL" clId="{AD1CA54D-B5A4-42D0-9FAF-CFA60434FC5F}" dt="2022-09-01T15:57:24.194" v="529" actId="20577"/>
        <pc:sldMkLst>
          <pc:docMk/>
          <pc:sldMk cId="1235399283" sldId="337"/>
        </pc:sldMkLst>
        <pc:spChg chg="mod">
          <ac:chgData name="Natasha Young" userId="450ac887-d51d-4f28-b5bb-9aa773a39bcf" providerId="ADAL" clId="{AD1CA54D-B5A4-42D0-9FAF-CFA60434FC5F}" dt="2022-09-01T15:57:20.775" v="528" actId="207"/>
          <ac:spMkLst>
            <pc:docMk/>
            <pc:sldMk cId="1235399283" sldId="337"/>
            <ac:spMk id="5" creationId="{00000000-0000-0000-0000-000000000000}"/>
          </ac:spMkLst>
        </pc:spChg>
        <pc:spChg chg="mod">
          <ac:chgData name="Natasha Young" userId="450ac887-d51d-4f28-b5bb-9aa773a39bcf" providerId="ADAL" clId="{AD1CA54D-B5A4-42D0-9FAF-CFA60434FC5F}" dt="2022-09-01T15:56:53.287" v="522" actId="1076"/>
          <ac:spMkLst>
            <pc:docMk/>
            <pc:sldMk cId="1235399283" sldId="337"/>
            <ac:spMk id="6" creationId="{00000000-0000-0000-0000-000000000000}"/>
          </ac:spMkLst>
        </pc:spChg>
      </pc:sldChg>
      <pc:sldChg chg="modSp add mod modNotesTx">
        <pc:chgData name="Natasha Young" userId="450ac887-d51d-4f28-b5bb-9aa773a39bcf" providerId="ADAL" clId="{AD1CA54D-B5A4-42D0-9FAF-CFA60434FC5F}" dt="2022-09-13T12:26:10.393" v="706" actId="20577"/>
        <pc:sldMkLst>
          <pc:docMk/>
          <pc:sldMk cId="7179591" sldId="338"/>
        </pc:sldMkLst>
        <pc:spChg chg="mod">
          <ac:chgData name="Natasha Young" userId="450ac887-d51d-4f28-b5bb-9aa773a39bcf" providerId="ADAL" clId="{AD1CA54D-B5A4-42D0-9FAF-CFA60434FC5F}" dt="2022-09-01T15:55:24.995" v="505" actId="14100"/>
          <ac:spMkLst>
            <pc:docMk/>
            <pc:sldMk cId="7179591" sldId="338"/>
            <ac:spMk id="6" creationId="{00000000-0000-0000-0000-000000000000}"/>
          </ac:spMkLst>
        </pc:spChg>
      </pc:sldChg>
      <pc:sldChg chg="add del">
        <pc:chgData name="Natasha Young" userId="450ac887-d51d-4f28-b5bb-9aa773a39bcf" providerId="ADAL" clId="{AD1CA54D-B5A4-42D0-9FAF-CFA60434FC5F}" dt="2022-09-01T23:11:39.558" v="649" actId="2696"/>
        <pc:sldMkLst>
          <pc:docMk/>
          <pc:sldMk cId="3389760373" sldId="339"/>
        </pc:sldMkLst>
      </pc:sldChg>
    </pc:docChg>
  </pc:docChgLst>
  <pc:docChgLst>
    <pc:chgData name="Natasha Young" userId="450ac887-d51d-4f28-b5bb-9aa773a39bcf" providerId="ADAL" clId="{C8BBDFFE-3BBB-4A5F-958A-2514E981A875}"/>
    <pc:docChg chg="modSld">
      <pc:chgData name="Natasha Young" userId="450ac887-d51d-4f28-b5bb-9aa773a39bcf" providerId="ADAL" clId="{C8BBDFFE-3BBB-4A5F-958A-2514E981A875}" dt="2022-10-25T12:20:24.369" v="5" actId="20577"/>
      <pc:docMkLst>
        <pc:docMk/>
      </pc:docMkLst>
      <pc:sldChg chg="modSp mod">
        <pc:chgData name="Natasha Young" userId="450ac887-d51d-4f28-b5bb-9aa773a39bcf" providerId="ADAL" clId="{C8BBDFFE-3BBB-4A5F-958A-2514E981A875}" dt="2022-10-25T12:20:17.696" v="3" actId="20577"/>
        <pc:sldMkLst>
          <pc:docMk/>
          <pc:sldMk cId="3916259843" sldId="314"/>
        </pc:sldMkLst>
        <pc:spChg chg="mod">
          <ac:chgData name="Natasha Young" userId="450ac887-d51d-4f28-b5bb-9aa773a39bcf" providerId="ADAL" clId="{C8BBDFFE-3BBB-4A5F-958A-2514E981A875}" dt="2022-10-25T12:20:17.696" v="3" actId="20577"/>
          <ac:spMkLst>
            <pc:docMk/>
            <pc:sldMk cId="3916259843" sldId="314"/>
            <ac:spMk id="2" creationId="{00000000-0000-0000-0000-000000000000}"/>
          </ac:spMkLst>
        </pc:spChg>
      </pc:sldChg>
      <pc:sldChg chg="modSp mod">
        <pc:chgData name="Natasha Young" userId="450ac887-d51d-4f28-b5bb-9aa773a39bcf" providerId="ADAL" clId="{C8BBDFFE-3BBB-4A5F-958A-2514E981A875}" dt="2022-10-25T12:20:24.369" v="5" actId="20577"/>
        <pc:sldMkLst>
          <pc:docMk/>
          <pc:sldMk cId="2566285446" sldId="333"/>
        </pc:sldMkLst>
        <pc:spChg chg="mod">
          <ac:chgData name="Natasha Young" userId="450ac887-d51d-4f28-b5bb-9aa773a39bcf" providerId="ADAL" clId="{C8BBDFFE-3BBB-4A5F-958A-2514E981A875}" dt="2022-10-25T12:20:24.369" v="5" actId="20577"/>
          <ac:spMkLst>
            <pc:docMk/>
            <pc:sldMk cId="2566285446" sldId="333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A3898C-3737-48D5-AE6E-FFA32FC341CA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F3152-1E20-4963-A587-EE7CE784C9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54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D85A39F3-7D60-32F6-C560-3C09A82187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CE00F7AE-5D8B-D3E1-BB92-B1D9494431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5ABF8304-E809-B7A5-AF4D-04183036D2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8663" indent="-2794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0775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0038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19300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1DA05F8-B65B-4794-A18C-668B37F58925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3940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1742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860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5911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220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5918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6F5C316-0185-48D8-8FA7-ED9E7FAA2784}" type="slidenum">
              <a:rPr lang="en-GB" altLang="en-US" smtClean="0"/>
              <a:pPr eaLnBrk="1" hangingPunct="1"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91821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4129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1550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7AE9126-FF49-4D44-822A-4BA3FF64B231}" type="slidenum">
              <a:rPr lang="en-GB" altLang="en-US" smtClean="0"/>
              <a:pPr eaLnBrk="1" hangingPunct="1"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55445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5FFAE81-93D4-45EA-9822-E9B51DC0DF72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14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7309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702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CAA37ADF-0DBB-4C6E-BBC6-BA7F4C26E4F9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16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4384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5FFAE81-93D4-45EA-9822-E9B51DC0DF72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17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03249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5565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/>
              <a:t> </a:t>
            </a:r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310009B-DAAE-40A0-9D8C-763FBB173DE7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19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5476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3633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7456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4F3152-1E20-4963-A587-EE7CE784C9A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4480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2224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1C944E6-422A-4CA8-9C37-94BA41E139A9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24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16057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649CE88-A322-4BB6-ADD9-53B88B69433A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26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70697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863F0DB-50EE-41A8-A8F7-D8B0685E99F4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27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745288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36818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4F3152-1E20-4963-A587-EE7CE784C9A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81565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012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52627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3812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04413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06296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42210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64473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99120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16712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6841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3096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1736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198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819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13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269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926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051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66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066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418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378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0027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02E51870-38CA-8300-93EC-51FC928F0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2130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661E34-6244-4D8A-A12D-5AF3F5F6B468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582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rNBEhzjg8I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2ypDPqs9A0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UPbO6jubZ4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KA-atOMvHY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FmqKGEcidg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ssentialbaby.com.au/birth/stages-of-labour/meconium-stained-liquor-and-meconium-aspiration-syndrome-the-facts-20140820-3e02k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earch.ebscohost.com/login.aspx?direct=true&amp;db=eue&amp;AN=53291257&amp;site=ehost-live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search.ebscohost.com/login.aspx?direct=true&amp;db=eue&amp;AN=53291257&amp;site=ehost-live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Bronfenbrenner.html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ZFmqKGEcidg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curriculum-for-funded-non-maintained-nursery-settings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7526" y="3178397"/>
            <a:ext cx="11056948" cy="2387600"/>
          </a:xfrm>
        </p:spPr>
        <p:txBody>
          <a:bodyPr>
            <a:noAutofit/>
          </a:bodyPr>
          <a:lstStyle/>
          <a:p>
            <a:r>
              <a:rPr lang="en-US" altLang="en-US" sz="4800" dirty="0"/>
              <a:t>ECEY4001/C</a:t>
            </a:r>
            <a:br>
              <a:rPr lang="en-US" altLang="en-US" sz="4800" dirty="0"/>
            </a:br>
            <a:r>
              <a:rPr lang="cy-GB" altLang="en-US" sz="4800" dirty="0"/>
              <a:t>Datblygiad Dynol</a:t>
            </a:r>
            <a:br>
              <a:rPr lang="cy-GB" altLang="en-US" sz="4800" dirty="0">
                <a:solidFill>
                  <a:schemeClr val="bg1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Human Development</a:t>
            </a:r>
            <a:br>
              <a:rPr lang="en-GB" altLang="en-US" sz="4800" dirty="0"/>
            </a:br>
            <a:br>
              <a:rPr lang="en-GB" altLang="en-US" sz="4800" dirty="0"/>
            </a:br>
            <a:r>
              <a:rPr lang="en-GB" altLang="en-US" sz="4800" dirty="0" err="1"/>
              <a:t>Darlith</a:t>
            </a:r>
            <a:r>
              <a:rPr lang="en-GB" altLang="en-US" sz="4800" dirty="0"/>
              <a:t> 5 – </a:t>
            </a:r>
            <a:r>
              <a:rPr lang="cy-GB" altLang="en-US" sz="4800" dirty="0"/>
              <a:t>Damcaniaethau i’w </a:t>
            </a:r>
            <a:r>
              <a:rPr lang="cy-GB" altLang="en-US" sz="4800" noProof="1"/>
              <a:t>hadnabod </a:t>
            </a:r>
            <a:r>
              <a:rPr lang="cy-GB" altLang="en-US" sz="4800" dirty="0"/>
              <a:t>mewn cyfnodau pontio</a:t>
            </a:r>
            <a:r>
              <a:rPr lang="en-GB" altLang="en-US" sz="4800" dirty="0"/>
              <a:t>  </a:t>
            </a:r>
            <a:br>
              <a:rPr lang="en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Lecture 5 – Theories to recognise in transition</a:t>
            </a:r>
            <a:r>
              <a:rPr lang="en-GB" altLang="en-US" sz="4800" dirty="0"/>
              <a:t>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1CF5DD40-B913-D434-1032-CD371931B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510" y="512641"/>
            <a:ext cx="10703528" cy="1348979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cy-GB" altLang="en-US" sz="4800" dirty="0"/>
              <a:t>Theorïau i’w </a:t>
            </a:r>
            <a:r>
              <a:rPr lang="cy-GB" altLang="en-US" sz="4800" noProof="1"/>
              <a:t>hadnabd </a:t>
            </a:r>
            <a:r>
              <a:rPr lang="cy-GB" altLang="en-US" sz="4800" dirty="0"/>
              <a:t>mewn cyfnodau pontio</a:t>
            </a:r>
            <a:br>
              <a:rPr lang="cy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Theories to recognise in transition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AD048862-88E9-8713-2C77-2C0F4B4896C2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218815" y="2618428"/>
            <a:ext cx="3297087" cy="2484835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dirty="0">
                <a:solidFill>
                  <a:srgbClr val="000000"/>
                </a:solidFill>
              </a:rPr>
              <a:t>Maslow</a:t>
            </a:r>
          </a:p>
          <a:p>
            <a:pPr eaLnBrk="1" hangingPunct="1"/>
            <a:r>
              <a:rPr lang="en-GB" altLang="en-US" dirty="0">
                <a:solidFill>
                  <a:srgbClr val="000000"/>
                </a:solidFill>
              </a:rPr>
              <a:t>Bowlby</a:t>
            </a:r>
          </a:p>
          <a:p>
            <a:pPr eaLnBrk="1" hangingPunct="1"/>
            <a:r>
              <a:rPr lang="en-GB" altLang="en-US" dirty="0">
                <a:solidFill>
                  <a:srgbClr val="000000"/>
                </a:solidFill>
              </a:rPr>
              <a:t>Bronfenbrenner</a:t>
            </a:r>
          </a:p>
          <a:p>
            <a:pPr eaLnBrk="1" hangingPunct="1"/>
            <a:r>
              <a:rPr lang="cy-GB" altLang="en-US" dirty="0">
                <a:solidFill>
                  <a:srgbClr val="000000"/>
                </a:solidFill>
              </a:rPr>
              <a:t>Perthynas </a:t>
            </a:r>
            <a:r>
              <a:rPr lang="cy-GB" altLang="en-US" noProof="1">
                <a:solidFill>
                  <a:srgbClr val="000000"/>
                </a:solidFill>
              </a:rPr>
              <a:t>â’r </a:t>
            </a:r>
            <a:r>
              <a:rPr lang="cy-GB" altLang="en-US" dirty="0">
                <a:solidFill>
                  <a:srgbClr val="000000"/>
                </a:solidFill>
              </a:rPr>
              <a:t>gofalwr allweddol</a:t>
            </a:r>
            <a:endParaRPr lang="cy-GB" altLang="en-US" dirty="0"/>
          </a:p>
        </p:txBody>
      </p:sp>
      <p:sp>
        <p:nvSpPr>
          <p:cNvPr id="33796" name="Content Placeholder 3">
            <a:extLst>
              <a:ext uri="{FF2B5EF4-FFF2-40B4-BE49-F238E27FC236}">
                <a16:creationId xmlns:a16="http://schemas.microsoft.com/office/drawing/2014/main" id="{38629C70-681C-2A9C-0743-7C4E3C95A3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36772" y="2618428"/>
            <a:ext cx="3507002" cy="2593181"/>
          </a:xfrm>
        </p:spPr>
        <p:txBody>
          <a:bodyPr rtlCol="0"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Maslow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Bowlby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Bronfenbrenner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Key carer relationship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Hierarchaeth</a:t>
            </a:r>
            <a:r>
              <a:rPr lang="en-GB" sz="4800" dirty="0"/>
              <a:t> </a:t>
            </a:r>
            <a:r>
              <a:rPr lang="en-GB" sz="4800" dirty="0" err="1"/>
              <a:t>anghenion</a:t>
            </a:r>
            <a:r>
              <a:rPr lang="en-GB" sz="4800" dirty="0"/>
              <a:t> Maslow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Maslow’s Hierarchy of need</a:t>
            </a:r>
          </a:p>
        </p:txBody>
      </p:sp>
      <p:pic>
        <p:nvPicPr>
          <p:cNvPr id="1026" name="Picture 2" descr="Maslow's Hierarchy of Needs">
            <a:extLst>
              <a:ext uri="{FF2B5EF4-FFF2-40B4-BE49-F238E27FC236}">
                <a16:creationId xmlns:a16="http://schemas.microsoft.com/office/drawing/2014/main" id="{90F6CDC1-438E-7046-A113-AED474A2C9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654" y="1690688"/>
            <a:ext cx="7080691" cy="391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1667AD7-45D8-5347-02F0-048FA7060439}"/>
              </a:ext>
            </a:extLst>
          </p:cNvPr>
          <p:cNvSpPr txBox="1"/>
          <p:nvPr/>
        </p:nvSpPr>
        <p:spPr>
          <a:xfrm>
            <a:off x="8450295" y="5420476"/>
            <a:ext cx="4089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Simplypsychology</a:t>
            </a:r>
            <a:r>
              <a:rPr lang="en-GB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4280681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dirty="0"/>
              <a:t>John Bowlby</a:t>
            </a:r>
            <a:br>
              <a:rPr lang="en-GB" sz="4800" dirty="0"/>
            </a:br>
            <a:r>
              <a:rPr lang="cy-GB" sz="4800" dirty="0"/>
              <a:t>Seicolegydd /</a:t>
            </a:r>
            <a:r>
              <a:rPr lang="en-GB" sz="4800" dirty="0"/>
              <a:t>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Psychologis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2687" y="1977090"/>
            <a:ext cx="5146889" cy="4351338"/>
          </a:xfrm>
        </p:spPr>
        <p:txBody>
          <a:bodyPr>
            <a:normAutofit/>
          </a:bodyPr>
          <a:lstStyle/>
          <a:p>
            <a:r>
              <a:rPr lang="cy-GB" dirty="0"/>
              <a:t>Datblygodd fodel o’r berthynas rhwng plant a’u </a:t>
            </a:r>
            <a:r>
              <a:rPr lang="cy-GB" i="1" dirty="0"/>
              <a:t>prif ofalwr </a:t>
            </a:r>
            <a:r>
              <a:rPr lang="cy-GB" dirty="0"/>
              <a:t>(a elwir yn ddamcaniaeth ymlyniad)</a:t>
            </a:r>
          </a:p>
          <a:p>
            <a:r>
              <a:rPr lang="cy-GB" dirty="0"/>
              <a:t>Gweler </a:t>
            </a:r>
            <a:r>
              <a:rPr lang="en-US" dirty="0"/>
              <a:t>MacKay </a:t>
            </a:r>
            <a:r>
              <a:rPr lang="en-US" i="1" dirty="0"/>
              <a:t>et al. </a:t>
            </a:r>
            <a:r>
              <a:rPr lang="cy-GB" dirty="0"/>
              <a:t>(2010:101) ynghylch effeithiau ansawdd y rhyngweithio gan y rhieni a chyflawniad academaidd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51446" y="1977090"/>
            <a:ext cx="5100141" cy="405164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Developed a model of the relationship between children and their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prime carer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(known as attachment theory)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See MacKay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et al.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(2010:101) regarding effects of quality of parental interaction and academic achievement</a:t>
            </a:r>
          </a:p>
        </p:txBody>
      </p:sp>
    </p:spTree>
    <p:extLst>
      <p:ext uri="{BB962C8B-B14F-4D97-AF65-F5344CB8AC3E}">
        <p14:creationId xmlns:p14="http://schemas.microsoft.com/office/powerpoint/2010/main" val="1053765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dirty="0"/>
              <a:t>Mary Ainsworth</a:t>
            </a:r>
            <a:br>
              <a:rPr lang="en-GB" sz="4800" dirty="0"/>
            </a:br>
            <a:r>
              <a:rPr lang="cy-GB" sz="4800" dirty="0"/>
              <a:t>Seicolegydd /</a:t>
            </a:r>
            <a:r>
              <a:rPr lang="en-GB" sz="4800" dirty="0"/>
              <a:t>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Psychologis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2687" y="1977090"/>
            <a:ext cx="5146889" cy="4351338"/>
          </a:xfrm>
        </p:spPr>
        <p:txBody>
          <a:bodyPr>
            <a:normAutofit/>
          </a:bodyPr>
          <a:lstStyle/>
          <a:p>
            <a:r>
              <a:rPr lang="cy-GB" dirty="0"/>
              <a:t>Datblygodd damcaniaeth </a:t>
            </a:r>
            <a:r>
              <a:rPr lang="cy-GB" dirty="0" err="1"/>
              <a:t>Bowby</a:t>
            </a:r>
            <a:r>
              <a:rPr lang="cy-GB" dirty="0"/>
              <a:t> ym mhellach</a:t>
            </a:r>
          </a:p>
          <a:p>
            <a:r>
              <a:rPr lang="cy-GB" dirty="0"/>
              <a:t>Astudiaeth ‘</a:t>
            </a:r>
            <a:r>
              <a:rPr lang="cy-GB" dirty="0" err="1"/>
              <a:t>Strange</a:t>
            </a:r>
            <a:r>
              <a:rPr lang="cy-GB" dirty="0"/>
              <a:t> </a:t>
            </a:r>
            <a:r>
              <a:rPr lang="cy-GB" dirty="0" err="1"/>
              <a:t>Situation</a:t>
            </a:r>
            <a:r>
              <a:rPr lang="cy-GB" dirty="0"/>
              <a:t>’</a:t>
            </a:r>
          </a:p>
          <a:p>
            <a:r>
              <a:rPr lang="cy-GB" dirty="0"/>
              <a:t>Arsylwadau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51446" y="1977090"/>
            <a:ext cx="5100141" cy="405164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accent6">
                    <a:lumMod val="75000"/>
                  </a:schemeClr>
                </a:solidFill>
              </a:rPr>
              <a:t>Developed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Bowlby’s theory further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‘Strange Situation’ Study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Observations</a:t>
            </a:r>
          </a:p>
        </p:txBody>
      </p:sp>
    </p:spTree>
    <p:extLst>
      <p:ext uri="{BB962C8B-B14F-4D97-AF65-F5344CB8AC3E}">
        <p14:creationId xmlns:p14="http://schemas.microsoft.com/office/powerpoint/2010/main" val="2566285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011" y="304367"/>
            <a:ext cx="11241742" cy="1325563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Ystyriwch hefyd ymlyniad y tu allan i’r teulu </a:t>
            </a:r>
            <a:br>
              <a:rPr lang="cy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Consider also, non-family attachment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011" y="2082431"/>
            <a:ext cx="5797177" cy="4351338"/>
          </a:xfrm>
        </p:spPr>
        <p:txBody>
          <a:bodyPr>
            <a:normAutofit/>
          </a:bodyPr>
          <a:lstStyle/>
          <a:p>
            <a:r>
              <a:rPr lang="cy-GB" dirty="0"/>
              <a:t>‘Mae bondiau emosiynol â rhieni’n ehangu i berthnasau â chyfoedion ac athrawon ac i’r ysgol, gan effeithio ar gynnydd academaidd’           (</a:t>
            </a:r>
            <a:r>
              <a:rPr lang="cy-GB" noProof="1"/>
              <a:t>MacKay </a:t>
            </a:r>
            <a:r>
              <a:rPr lang="cy-GB" i="1" noProof="1"/>
              <a:t>et al.</a:t>
            </a:r>
            <a:r>
              <a:rPr lang="cy-GB" dirty="0"/>
              <a:t>, 2010: 100)</a:t>
            </a:r>
          </a:p>
          <a:p>
            <a:r>
              <a:rPr lang="cy-GB" dirty="0"/>
              <a:t>Pa gyfraniad </a:t>
            </a:r>
            <a:r>
              <a:rPr lang="cy-GB" noProof="1"/>
              <a:t>allai</a:t>
            </a:r>
            <a:r>
              <a:rPr lang="cy-GB" dirty="0"/>
              <a:t> fod gan ymlyniad â rhieni ac ag athrawon i gymhelliant academaidd?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6306" y="2082431"/>
            <a:ext cx="5665694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‘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Emotional bonds to parents broaden to peer and teacher relationships and also to the school setting, affecting academic progress’ (MacKay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et al.,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2010:100)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What contribution could both parent and teacher attachment have on academic motivation?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046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Arbrofion Mwncïod</a:t>
            </a:r>
            <a:r>
              <a:rPr lang="en-GB" sz="4800" dirty="0"/>
              <a:t> Harlow 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Harlow’s Monkeys Experiment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981200" y="2420888"/>
            <a:ext cx="8229600" cy="173873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200" dirty="0" err="1"/>
              <a:t>Arbrofion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archwilio</a:t>
            </a:r>
            <a:r>
              <a:rPr lang="en-GB" sz="3200" dirty="0"/>
              <a:t> </a:t>
            </a:r>
            <a:r>
              <a:rPr lang="en-GB" sz="3200" dirty="0" err="1"/>
              <a:t>ymatebion</a:t>
            </a:r>
            <a:r>
              <a:rPr lang="en-GB" sz="3200" dirty="0"/>
              <a:t> </a:t>
            </a:r>
            <a:r>
              <a:rPr lang="en-GB" sz="3200" dirty="0" err="1"/>
              <a:t>ofn</a:t>
            </a:r>
            <a:r>
              <a:rPr lang="en-GB" sz="3200" dirty="0"/>
              <a:t> ac </a:t>
            </a:r>
            <a:r>
              <a:rPr lang="en-GB" sz="3200" dirty="0" err="1"/>
              <a:t>ymlyniad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mwnciod</a:t>
            </a:r>
            <a:endParaRPr lang="en-GB" sz="3200" dirty="0"/>
          </a:p>
          <a:p>
            <a:pPr marL="0" indent="0" algn="ctr">
              <a:buNone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Experiment looking at fear responses and attachment in monkeys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https://www.youtube.com/watch?v=OrNBEhzjg8I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013846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94402-8E6F-4253-B5CE-0B1039D72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Fathau</a:t>
            </a:r>
            <a:r>
              <a:rPr lang="en-GB" sz="4800" dirty="0"/>
              <a:t> o </a:t>
            </a:r>
            <a:r>
              <a:rPr lang="en-GB" sz="4800" dirty="0" err="1"/>
              <a:t>ymlyniad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Types of attachment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CD011-6F41-4622-A9D1-9161E6E6F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0912" y="2394751"/>
            <a:ext cx="4051888" cy="391703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Secure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attachment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Ambivalent (anxious) attachment (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insecure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Avoidant attachment (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insecure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Disorganised attachment (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insecure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B510660-DB23-42F5-9712-46BE57B7B91D}"/>
              </a:ext>
            </a:extLst>
          </p:cNvPr>
          <p:cNvSpPr txBox="1">
            <a:spLocks/>
          </p:cNvSpPr>
          <p:nvPr/>
        </p:nvSpPr>
        <p:spPr>
          <a:xfrm>
            <a:off x="1372314" y="2394751"/>
            <a:ext cx="3898776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Ymlyniad </a:t>
            </a:r>
            <a:r>
              <a:rPr lang="en-GB" b="1" dirty="0" err="1"/>
              <a:t>Diogel</a:t>
            </a:r>
            <a:endParaRPr lang="en-GB" b="1" dirty="0"/>
          </a:p>
          <a:p>
            <a:r>
              <a:rPr lang="en-GB" dirty="0"/>
              <a:t>Ymlyniad </a:t>
            </a:r>
            <a:r>
              <a:rPr lang="en-GB" dirty="0" err="1"/>
              <a:t>Amwys</a:t>
            </a:r>
            <a:r>
              <a:rPr lang="en-GB" dirty="0"/>
              <a:t> (</a:t>
            </a:r>
            <a:r>
              <a:rPr lang="en-GB" dirty="0" err="1"/>
              <a:t>pryderus</a:t>
            </a:r>
            <a:r>
              <a:rPr lang="en-GB" dirty="0"/>
              <a:t>) (</a:t>
            </a:r>
            <a:r>
              <a:rPr lang="en-GB" b="1" dirty="0" err="1"/>
              <a:t>anniogel</a:t>
            </a:r>
            <a:r>
              <a:rPr lang="en-GB" dirty="0"/>
              <a:t>)</a:t>
            </a:r>
          </a:p>
          <a:p>
            <a:r>
              <a:rPr lang="en-GB" dirty="0"/>
              <a:t>Ymlyniad </a:t>
            </a:r>
            <a:r>
              <a:rPr lang="en-GB" dirty="0" err="1"/>
              <a:t>Osgoi</a:t>
            </a:r>
            <a:r>
              <a:rPr lang="en-GB" dirty="0"/>
              <a:t> (</a:t>
            </a:r>
            <a:r>
              <a:rPr lang="en-GB" b="1" dirty="0" err="1"/>
              <a:t>anniogel</a:t>
            </a:r>
            <a:r>
              <a:rPr lang="en-GB" dirty="0"/>
              <a:t>)</a:t>
            </a:r>
          </a:p>
          <a:p>
            <a:r>
              <a:rPr lang="en-GB" dirty="0"/>
              <a:t>Ymlyniad </a:t>
            </a:r>
            <a:r>
              <a:rPr lang="en-GB" dirty="0" err="1"/>
              <a:t>Anhrefnus</a:t>
            </a:r>
            <a:r>
              <a:rPr lang="en-GB" dirty="0"/>
              <a:t> (</a:t>
            </a:r>
            <a:r>
              <a:rPr lang="en-GB" b="1" dirty="0" err="1"/>
              <a:t>anniogel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8766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77459" y="255587"/>
            <a:ext cx="6446371" cy="706090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/>
              <a:t>Ymlyniad </a:t>
            </a:r>
            <a:r>
              <a:rPr lang="en-GB" sz="4800" dirty="0" err="1"/>
              <a:t>Diogel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Secure Attachment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sz="half" idx="1"/>
          </p:nvPr>
        </p:nvSpPr>
        <p:spPr>
          <a:xfrm>
            <a:off x="271635" y="1089863"/>
            <a:ext cx="3346450" cy="1091756"/>
          </a:xfrm>
          <a:prstGeom prst="rect">
            <a:avLst/>
          </a:prstGeom>
        </p:spPr>
        <p:txBody>
          <a:bodyPr/>
          <a:lstStyle/>
          <a:p>
            <a:r>
              <a:rPr lang="en-GB" altLang="en-US" sz="2600" dirty="0"/>
              <a:t>Mam </a:t>
            </a:r>
            <a:r>
              <a:rPr lang="en-GB" altLang="en-US" sz="2600" dirty="0" err="1"/>
              <a:t>sydd</a:t>
            </a:r>
            <a:r>
              <a:rPr lang="en-GB" altLang="en-US" sz="2600" dirty="0"/>
              <a:t> </a:t>
            </a:r>
            <a:r>
              <a:rPr lang="en-GB" altLang="en-US" sz="2600" dirty="0" err="1"/>
              <a:t>yn</a:t>
            </a:r>
            <a:r>
              <a:rPr lang="en-GB" altLang="en-US" sz="2600" dirty="0"/>
              <a:t>…</a:t>
            </a:r>
          </a:p>
          <a:p>
            <a:r>
              <a:rPr lang="en-GB" altLang="en-US" sz="2600" dirty="0">
                <a:solidFill>
                  <a:schemeClr val="accent6">
                    <a:lumMod val="75000"/>
                  </a:schemeClr>
                </a:solidFill>
              </a:rPr>
              <a:t>Mother is...</a:t>
            </a:r>
          </a:p>
          <a:p>
            <a:endParaRPr lang="en-GB" altLang="en-US" dirty="0"/>
          </a:p>
        </p:txBody>
      </p:sp>
      <p:sp>
        <p:nvSpPr>
          <p:cNvPr id="13316" name="Content Placeholder 3"/>
          <p:cNvSpPr>
            <a:spLocks noGrp="1"/>
          </p:cNvSpPr>
          <p:nvPr>
            <p:ph sz="half" idx="2"/>
          </p:nvPr>
        </p:nvSpPr>
        <p:spPr>
          <a:xfrm>
            <a:off x="8689479" y="1051370"/>
            <a:ext cx="3346450" cy="116874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sz="2600" dirty="0"/>
              <a:t>Plentyn </a:t>
            </a:r>
            <a:r>
              <a:rPr lang="en-GB" altLang="en-US" sz="2600" dirty="0" err="1"/>
              <a:t>sydd</a:t>
            </a:r>
            <a:r>
              <a:rPr lang="en-GB" altLang="en-US" sz="2600" dirty="0"/>
              <a:t> </a:t>
            </a:r>
            <a:r>
              <a:rPr lang="en-GB" altLang="en-US" sz="2600" dirty="0" err="1"/>
              <a:t>yn</a:t>
            </a:r>
            <a:r>
              <a:rPr lang="en-GB" altLang="en-US" sz="2600" dirty="0"/>
              <a:t>:</a:t>
            </a:r>
          </a:p>
          <a:p>
            <a:r>
              <a:rPr lang="en-GB" altLang="en-US" sz="2600" dirty="0">
                <a:solidFill>
                  <a:schemeClr val="accent6">
                    <a:lumMod val="75000"/>
                  </a:schemeClr>
                </a:solidFill>
              </a:rPr>
              <a:t>Child is…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81200" y="6172201"/>
            <a:ext cx="3352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altLang="en-US" dirty="0"/>
              <a:t>Me</a:t>
            </a:r>
          </a:p>
        </p:txBody>
      </p:sp>
      <p:sp>
        <p:nvSpPr>
          <p:cNvPr id="6" name="Oval 5"/>
          <p:cNvSpPr/>
          <p:nvPr/>
        </p:nvSpPr>
        <p:spPr>
          <a:xfrm>
            <a:off x="1675396" y="2183158"/>
            <a:ext cx="2439987" cy="93424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Responsive</a:t>
            </a:r>
          </a:p>
        </p:txBody>
      </p:sp>
      <p:sp>
        <p:nvSpPr>
          <p:cNvPr id="7" name="Oval 6"/>
          <p:cNvSpPr/>
          <p:nvPr/>
        </p:nvSpPr>
        <p:spPr>
          <a:xfrm>
            <a:off x="1738313" y="4566438"/>
            <a:ext cx="2377068" cy="9656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Consistent</a:t>
            </a:r>
          </a:p>
        </p:txBody>
      </p:sp>
      <p:sp>
        <p:nvSpPr>
          <p:cNvPr id="8" name="Oval 7"/>
          <p:cNvSpPr/>
          <p:nvPr/>
        </p:nvSpPr>
        <p:spPr>
          <a:xfrm>
            <a:off x="1675395" y="3401562"/>
            <a:ext cx="2439987" cy="9656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Sensitive</a:t>
            </a:r>
          </a:p>
        </p:txBody>
      </p:sp>
      <p:pic>
        <p:nvPicPr>
          <p:cNvPr id="1332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300" y="2060576"/>
            <a:ext cx="3606800" cy="3065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val 9"/>
          <p:cNvSpPr/>
          <p:nvPr/>
        </p:nvSpPr>
        <p:spPr>
          <a:xfrm>
            <a:off x="8051494" y="3418033"/>
            <a:ext cx="2377067" cy="933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Secure</a:t>
            </a:r>
          </a:p>
        </p:txBody>
      </p:sp>
      <p:sp>
        <p:nvSpPr>
          <p:cNvPr id="11" name="Oval 10"/>
          <p:cNvSpPr/>
          <p:nvPr/>
        </p:nvSpPr>
        <p:spPr>
          <a:xfrm>
            <a:off x="7985637" y="4562370"/>
            <a:ext cx="2377067" cy="9339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Exploring</a:t>
            </a:r>
          </a:p>
        </p:txBody>
      </p:sp>
      <p:sp>
        <p:nvSpPr>
          <p:cNvPr id="12" name="Oval 11"/>
          <p:cNvSpPr/>
          <p:nvPr/>
        </p:nvSpPr>
        <p:spPr>
          <a:xfrm>
            <a:off x="7985638" y="2179980"/>
            <a:ext cx="2377067" cy="933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Happy</a:t>
            </a:r>
          </a:p>
        </p:txBody>
      </p:sp>
    </p:spTree>
    <p:extLst>
      <p:ext uri="{BB962C8B-B14F-4D97-AF65-F5344CB8AC3E}">
        <p14:creationId xmlns:p14="http://schemas.microsoft.com/office/powerpoint/2010/main" val="363707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ED50A-8E41-47A2-9532-0A9026DD0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7472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Beth </a:t>
            </a:r>
            <a:r>
              <a:rPr lang="en-GB" sz="4800" dirty="0" err="1"/>
              <a:t>mae</a:t>
            </a:r>
            <a:r>
              <a:rPr lang="en-GB" sz="4800" dirty="0"/>
              <a:t> </a:t>
            </a:r>
            <a:r>
              <a:rPr lang="en-GB" sz="4800" b="1" dirty="0" err="1"/>
              <a:t>ymlyniad</a:t>
            </a:r>
            <a:r>
              <a:rPr lang="en-GB" sz="4800" b="1" dirty="0"/>
              <a:t> </a:t>
            </a:r>
            <a:r>
              <a:rPr lang="en-GB" sz="4800" b="1" dirty="0" err="1"/>
              <a:t>diogel</a:t>
            </a:r>
            <a:r>
              <a:rPr lang="en-GB" sz="4800" b="1" dirty="0"/>
              <a:t> </a:t>
            </a:r>
            <a:r>
              <a:rPr lang="en-GB" sz="4800" dirty="0" err="1"/>
              <a:t>yn</a:t>
            </a:r>
            <a:r>
              <a:rPr lang="en-GB" sz="4800" dirty="0"/>
              <a:t> </a:t>
            </a:r>
            <a:r>
              <a:rPr lang="en-GB" sz="4800" dirty="0" err="1"/>
              <a:t>edrych</a:t>
            </a:r>
            <a:r>
              <a:rPr lang="en-GB" sz="4800" dirty="0"/>
              <a:t> </a:t>
            </a:r>
            <a:r>
              <a:rPr lang="en-GB" sz="4800" dirty="0" err="1"/>
              <a:t>fel</a:t>
            </a:r>
            <a:r>
              <a:rPr lang="en-GB" sz="4800" dirty="0"/>
              <a:t>?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does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secure attachment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look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92FE2-A2D6-4407-A29C-C1D53ADF34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10815" y="3372019"/>
            <a:ext cx="7886700" cy="3684067"/>
          </a:xfrm>
        </p:spPr>
        <p:txBody>
          <a:bodyPr/>
          <a:lstStyle/>
          <a:p>
            <a:pPr algn="ctr"/>
            <a:r>
              <a:rPr lang="en-GB" dirty="0">
                <a:hlinkClick r:id="rId3"/>
              </a:rPr>
              <a:t>Clip Ymlyniad </a:t>
            </a:r>
            <a:r>
              <a:rPr lang="en-GB" dirty="0" err="1">
                <a:hlinkClick r:id="rId3"/>
              </a:rPr>
              <a:t>diogel</a:t>
            </a:r>
            <a:endParaRPr lang="en-GB" dirty="0">
              <a:hlinkClick r:id="rId3"/>
            </a:endParaRPr>
          </a:p>
          <a:p>
            <a:pPr algn="ctr"/>
            <a:r>
              <a:rPr lang="en-GB" dirty="0">
                <a:solidFill>
                  <a:schemeClr val="accent6">
                    <a:lumMod val="75000"/>
                  </a:schemeClr>
                </a:solidFill>
                <a:hlinkClick r:id="rId3"/>
              </a:rPr>
              <a:t>Secure attachment clip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111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83882" y="747621"/>
            <a:ext cx="11624235" cy="1325563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Ymddygiadau posibl plentyn </a:t>
            </a:r>
            <a:r>
              <a:rPr lang="en-GB" sz="4800" dirty="0"/>
              <a:t>ag </a:t>
            </a:r>
            <a:r>
              <a:rPr lang="cy-GB" sz="4800" b="1" dirty="0"/>
              <a:t>ymlyniad diogel </a:t>
            </a:r>
            <a:br>
              <a:rPr lang="cy-GB" sz="4800" b="1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Potential behaviours of a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securely attached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child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25506" y="2704166"/>
            <a:ext cx="579979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rhowch enghreifftiau’n gysylltiedig â:</a:t>
            </a:r>
          </a:p>
          <a:p>
            <a:pPr marL="514350" indent="-514350">
              <a:buAutoNum type="alphaLcParenR"/>
            </a:pPr>
            <a:r>
              <a:rPr lang="cy-GB" dirty="0"/>
              <a:t>datblygiad holistaidd plentyn;</a:t>
            </a:r>
          </a:p>
          <a:p>
            <a:pPr marL="514350" indent="-514350">
              <a:buAutoNum type="alphaLcParenR"/>
            </a:pPr>
            <a:r>
              <a:rPr lang="cy-GB" dirty="0"/>
              <a:t>effeithiau academaidd posibl;</a:t>
            </a:r>
          </a:p>
          <a:p>
            <a:pPr marL="0" indent="0">
              <a:buNone/>
            </a:pPr>
            <a:r>
              <a:rPr lang="cy-GB" dirty="0"/>
              <a:t>Ystyriwch sut gallai’ch atebion ar gyfer (a) effeithio ar (b)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88529" y="2706967"/>
            <a:ext cx="597796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give examples relating: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 a child’s holistic development;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 potential academic effects;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Consider how your answers for (a) could affect (b)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1396" y="22618"/>
            <a:ext cx="9349208" cy="1143000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/>
              <a:t>Ymlyniad </a:t>
            </a:r>
            <a:r>
              <a:rPr lang="en-GB" sz="4800" dirty="0" err="1"/>
              <a:t>Amwys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Ambivalent/anxious Attachment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0124" y="1353150"/>
            <a:ext cx="3346450" cy="3475037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/>
              <a:t>Mam </a:t>
            </a:r>
            <a:r>
              <a:rPr lang="en-GB" altLang="en-US" dirty="0" err="1"/>
              <a:t>sydd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…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Mother is…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763298" y="1245002"/>
            <a:ext cx="3346450" cy="3915569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/>
              <a:t>Plentyn </a:t>
            </a:r>
            <a:r>
              <a:rPr lang="en-GB" altLang="en-US" dirty="0" err="1"/>
              <a:t>sydd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…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Child is…</a:t>
            </a:r>
          </a:p>
        </p:txBody>
      </p:sp>
      <p:sp>
        <p:nvSpPr>
          <p:cNvPr id="5" name="Oval 4"/>
          <p:cNvSpPr/>
          <p:nvPr/>
        </p:nvSpPr>
        <p:spPr>
          <a:xfrm>
            <a:off x="1813473" y="3202787"/>
            <a:ext cx="2536725" cy="8207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Sometimes sensitive</a:t>
            </a:r>
          </a:p>
        </p:txBody>
      </p:sp>
      <p:sp>
        <p:nvSpPr>
          <p:cNvPr id="6" name="Oval 5"/>
          <p:cNvSpPr/>
          <p:nvPr/>
        </p:nvSpPr>
        <p:spPr>
          <a:xfrm>
            <a:off x="1813472" y="4123536"/>
            <a:ext cx="2536725" cy="8207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Sometimes  neglectful</a:t>
            </a:r>
          </a:p>
        </p:txBody>
      </p:sp>
      <p:sp>
        <p:nvSpPr>
          <p:cNvPr id="7" name="Oval 6"/>
          <p:cNvSpPr/>
          <p:nvPr/>
        </p:nvSpPr>
        <p:spPr>
          <a:xfrm>
            <a:off x="1873349" y="2282038"/>
            <a:ext cx="2536726" cy="8207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Inconsistent</a:t>
            </a:r>
          </a:p>
        </p:txBody>
      </p:sp>
      <p:sp>
        <p:nvSpPr>
          <p:cNvPr id="8" name="Oval 7"/>
          <p:cNvSpPr/>
          <p:nvPr/>
        </p:nvSpPr>
        <p:spPr>
          <a:xfrm>
            <a:off x="7865764" y="4209265"/>
            <a:ext cx="2578696" cy="7921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Angry</a:t>
            </a:r>
          </a:p>
        </p:txBody>
      </p:sp>
      <p:sp>
        <p:nvSpPr>
          <p:cNvPr id="9" name="Oval 8"/>
          <p:cNvSpPr/>
          <p:nvPr/>
        </p:nvSpPr>
        <p:spPr>
          <a:xfrm>
            <a:off x="7799832" y="3331373"/>
            <a:ext cx="2578696" cy="7921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Insecure</a:t>
            </a:r>
          </a:p>
        </p:txBody>
      </p:sp>
      <p:sp>
        <p:nvSpPr>
          <p:cNvPr id="10" name="Oval 9"/>
          <p:cNvSpPr/>
          <p:nvPr/>
        </p:nvSpPr>
        <p:spPr>
          <a:xfrm>
            <a:off x="7857827" y="2453481"/>
            <a:ext cx="2578696" cy="7921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Anxious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963814" y="5015719"/>
            <a:ext cx="636354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2200">
                <a:solidFill>
                  <a:srgbClr val="FFFFFF"/>
                </a:solidFill>
                <a:latin typeface="Trebuchet MS" pitchFamily="34" charset="0"/>
              </a:defRPr>
            </a:lvl1pPr>
            <a:lvl2pPr marL="742950" indent="-28575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2000">
                <a:solidFill>
                  <a:srgbClr val="FFFFFF"/>
                </a:solidFill>
                <a:latin typeface="Trebuchet MS" pitchFamily="34" charset="0"/>
              </a:defRPr>
            </a:lvl2pPr>
            <a:lvl3pPr marL="11430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>
                <a:solidFill>
                  <a:srgbClr val="FFFFFF"/>
                </a:solidFill>
                <a:latin typeface="Trebuchet MS" pitchFamily="34" charset="0"/>
              </a:defRPr>
            </a:lvl3pPr>
            <a:lvl4pPr marL="16002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600">
                <a:solidFill>
                  <a:srgbClr val="FFFFFF"/>
                </a:solidFill>
                <a:latin typeface="Trebuchet MS" pitchFamily="34" charset="0"/>
              </a:defRPr>
            </a:lvl4pPr>
            <a:lvl5pPr marL="20574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Plentyn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methu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dibynnu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ar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eu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hanghenion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yn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cael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eu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bodloni</a:t>
            </a:r>
            <a:endParaRPr lang="en-GB" altLang="en-US" sz="1800" dirty="0">
              <a:solidFill>
                <a:srgbClr val="FF0000"/>
              </a:solidFill>
              <a:latin typeface="Arial" charset="0"/>
            </a:endParaRPr>
          </a:p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Child cannot rely on his needs being met</a:t>
            </a:r>
          </a:p>
        </p:txBody>
      </p:sp>
      <p:pic>
        <p:nvPicPr>
          <p:cNvPr id="1742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5988" y="2640013"/>
            <a:ext cx="2925762" cy="1947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9231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580" y="807293"/>
            <a:ext cx="11474824" cy="1325563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/>
              <a:t>Beth </a:t>
            </a:r>
            <a:r>
              <a:rPr lang="en-GB" sz="4800" dirty="0" err="1"/>
              <a:t>mae</a:t>
            </a:r>
            <a:r>
              <a:rPr lang="en-GB" sz="4800" dirty="0"/>
              <a:t> </a:t>
            </a:r>
            <a:r>
              <a:rPr lang="en-GB" sz="4800" dirty="0" err="1"/>
              <a:t>ymlyniad</a:t>
            </a:r>
            <a:r>
              <a:rPr lang="en-GB" sz="4800" dirty="0"/>
              <a:t> </a:t>
            </a:r>
            <a:r>
              <a:rPr lang="en-GB" sz="4800" dirty="0" err="1"/>
              <a:t>Amwys</a:t>
            </a:r>
            <a:r>
              <a:rPr lang="en-GB" sz="4800" dirty="0"/>
              <a:t> </a:t>
            </a:r>
            <a:r>
              <a:rPr lang="en-GB" sz="4800" dirty="0" err="1"/>
              <a:t>yn</a:t>
            </a:r>
            <a:r>
              <a:rPr lang="en-GB" sz="4800" dirty="0"/>
              <a:t> </a:t>
            </a:r>
            <a:r>
              <a:rPr lang="en-GB" sz="4800" dirty="0" err="1"/>
              <a:t>edrych</a:t>
            </a:r>
            <a:r>
              <a:rPr lang="en-GB" sz="4800" dirty="0"/>
              <a:t> </a:t>
            </a:r>
            <a:r>
              <a:rPr lang="en-GB" sz="4800" dirty="0" err="1"/>
              <a:t>fel</a:t>
            </a:r>
            <a:r>
              <a:rPr lang="en-GB" sz="4800" dirty="0"/>
              <a:t>? 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does ambivalent/anxious attachment look like?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2165732" y="2899237"/>
            <a:ext cx="7632848" cy="3475037"/>
          </a:xfrm>
          <a:prstGeom prst="rect">
            <a:avLst/>
          </a:prstGeom>
        </p:spPr>
        <p:txBody>
          <a:bodyPr/>
          <a:lstStyle/>
          <a:p>
            <a:pPr marL="44450" indent="0">
              <a:buNone/>
            </a:pPr>
            <a:endParaRPr lang="en-GB" altLang="en-US" dirty="0"/>
          </a:p>
          <a:p>
            <a:pPr marL="501650" indent="-457200" algn="ctr"/>
            <a:r>
              <a:rPr lang="en-GB" altLang="en-US" dirty="0">
                <a:hlinkClick r:id="rId3"/>
              </a:rPr>
              <a:t>Clip </a:t>
            </a:r>
            <a:r>
              <a:rPr lang="en-GB" altLang="en-US" dirty="0" err="1">
                <a:hlinkClick r:id="rId3"/>
              </a:rPr>
              <a:t>ymlyniad</a:t>
            </a:r>
            <a:r>
              <a:rPr lang="en-GB" altLang="en-US" dirty="0">
                <a:hlinkClick r:id="rId3"/>
              </a:rPr>
              <a:t> </a:t>
            </a:r>
            <a:r>
              <a:rPr lang="en-GB" altLang="en-US" dirty="0" err="1">
                <a:hlinkClick r:id="rId3"/>
              </a:rPr>
              <a:t>amwys</a:t>
            </a:r>
            <a:endParaRPr lang="en-GB" altLang="en-US" dirty="0">
              <a:hlinkClick r:id="rId3"/>
            </a:endParaRPr>
          </a:p>
          <a:p>
            <a:pPr marL="501650" indent="-457200" algn="ctr"/>
            <a:r>
              <a:rPr lang="en-GB" altLang="en-US" dirty="0">
                <a:hlinkClick r:id="rId3"/>
              </a:rPr>
              <a:t>Ambivalent attachment clip</a:t>
            </a:r>
            <a:endParaRPr lang="en-GB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95600" y="4725144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E780BD-0E57-445C-81F0-9CF378A13AB9}"/>
              </a:ext>
            </a:extLst>
          </p:cNvPr>
          <p:cNvSpPr txBox="1"/>
          <p:nvPr/>
        </p:nvSpPr>
        <p:spPr>
          <a:xfrm>
            <a:off x="2659038" y="2529905"/>
            <a:ext cx="71837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0647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83882" y="747621"/>
            <a:ext cx="11624235" cy="1325563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Ymddygiadau posibl plentyn </a:t>
            </a:r>
            <a:r>
              <a:rPr lang="en-GB" sz="4800" dirty="0"/>
              <a:t>ag </a:t>
            </a:r>
            <a:r>
              <a:rPr lang="en-GB" sz="4800" b="1" dirty="0"/>
              <a:t>Ymlyniad </a:t>
            </a:r>
            <a:r>
              <a:rPr lang="en-GB" sz="4800" b="1" dirty="0" err="1"/>
              <a:t>Amwys</a:t>
            </a:r>
            <a:r>
              <a:rPr lang="cy-GB" sz="4800" b="1" dirty="0"/>
              <a:t> </a:t>
            </a:r>
            <a:br>
              <a:rPr lang="cy-GB" sz="4800" b="1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Potential behaviours of a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ambivalent/anxious attachment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child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25506" y="2704166"/>
            <a:ext cx="579979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rhowch enghreifftiau’n gysylltiedig â:</a:t>
            </a:r>
          </a:p>
          <a:p>
            <a:pPr marL="514350" indent="-514350">
              <a:buAutoNum type="alphaLcParenR"/>
            </a:pPr>
            <a:r>
              <a:rPr lang="cy-GB" dirty="0"/>
              <a:t>datblygiad holistaidd plentyn;</a:t>
            </a:r>
          </a:p>
          <a:p>
            <a:pPr marL="514350" indent="-514350">
              <a:buAutoNum type="alphaLcParenR"/>
            </a:pPr>
            <a:r>
              <a:rPr lang="cy-GB" dirty="0"/>
              <a:t>effeithiau academaidd posibl;</a:t>
            </a:r>
          </a:p>
          <a:p>
            <a:pPr marL="0" indent="0">
              <a:buNone/>
            </a:pPr>
            <a:r>
              <a:rPr lang="cy-GB" dirty="0"/>
              <a:t>Ystyriwch sut gallai’ch atebion ar gyfer (a) effeithio ar (b)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88529" y="2706967"/>
            <a:ext cx="597796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give examples relating: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 a child’s holistic development;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 potential academic effects;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Consider how your answers for (a) could affect (b)</a:t>
            </a:r>
          </a:p>
        </p:txBody>
      </p:sp>
    </p:spTree>
    <p:extLst>
      <p:ext uri="{BB962C8B-B14F-4D97-AF65-F5344CB8AC3E}">
        <p14:creationId xmlns:p14="http://schemas.microsoft.com/office/powerpoint/2010/main" val="26155283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1848" y="114300"/>
            <a:ext cx="8014592" cy="1143000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/>
              <a:t>Ymlyniad </a:t>
            </a:r>
            <a:r>
              <a:rPr lang="en-GB" sz="4800" dirty="0" err="1"/>
              <a:t>Osgoi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Avoidant Attachment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1044" y="1377951"/>
            <a:ext cx="3346450" cy="3475037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/>
              <a:t>Mam </a:t>
            </a:r>
            <a:r>
              <a:rPr lang="en-GB" altLang="en-US" dirty="0" err="1"/>
              <a:t>sydd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…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Mother is…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03205" y="1262344"/>
            <a:ext cx="3346450" cy="3473450"/>
          </a:xfrm>
          <a:prstGeom prst="rect">
            <a:avLst/>
          </a:prstGeom>
        </p:spPr>
        <p:txBody>
          <a:bodyPr/>
          <a:lstStyle/>
          <a:p>
            <a:r>
              <a:rPr lang="en-GB" altLang="en-US" dirty="0"/>
              <a:t>Plentyn </a:t>
            </a:r>
            <a:r>
              <a:rPr lang="en-GB" altLang="en-US" dirty="0" err="1"/>
              <a:t>sydd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…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Child is…</a:t>
            </a:r>
          </a:p>
        </p:txBody>
      </p:sp>
      <p:sp>
        <p:nvSpPr>
          <p:cNvPr id="5" name="Oval 4"/>
          <p:cNvSpPr/>
          <p:nvPr/>
        </p:nvSpPr>
        <p:spPr>
          <a:xfrm>
            <a:off x="1612901" y="2698750"/>
            <a:ext cx="2469827" cy="6905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Distant</a:t>
            </a:r>
          </a:p>
        </p:txBody>
      </p:sp>
      <p:sp>
        <p:nvSpPr>
          <p:cNvPr id="6" name="Oval 5"/>
          <p:cNvSpPr/>
          <p:nvPr/>
        </p:nvSpPr>
        <p:spPr>
          <a:xfrm>
            <a:off x="1609727" y="3479801"/>
            <a:ext cx="2469827" cy="7556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Disengaged</a:t>
            </a:r>
          </a:p>
        </p:txBody>
      </p:sp>
      <p:sp>
        <p:nvSpPr>
          <p:cNvPr id="8" name="Oval 7"/>
          <p:cNvSpPr/>
          <p:nvPr/>
        </p:nvSpPr>
        <p:spPr>
          <a:xfrm>
            <a:off x="1609726" y="4325228"/>
            <a:ext cx="2469827" cy="6905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Neglectful</a:t>
            </a:r>
          </a:p>
        </p:txBody>
      </p:sp>
      <p:sp>
        <p:nvSpPr>
          <p:cNvPr id="9" name="Oval 8"/>
          <p:cNvSpPr/>
          <p:nvPr/>
        </p:nvSpPr>
        <p:spPr>
          <a:xfrm>
            <a:off x="7810327" y="4249740"/>
            <a:ext cx="2562399" cy="7660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Quiet</a:t>
            </a:r>
          </a:p>
        </p:txBody>
      </p:sp>
      <p:sp>
        <p:nvSpPr>
          <p:cNvPr id="10" name="Oval 9"/>
          <p:cNvSpPr/>
          <p:nvPr/>
        </p:nvSpPr>
        <p:spPr>
          <a:xfrm>
            <a:off x="7827291" y="3429001"/>
            <a:ext cx="2562400" cy="7223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Does not explore</a:t>
            </a:r>
          </a:p>
        </p:txBody>
      </p:sp>
      <p:sp>
        <p:nvSpPr>
          <p:cNvPr id="11" name="Oval 10"/>
          <p:cNvSpPr/>
          <p:nvPr/>
        </p:nvSpPr>
        <p:spPr>
          <a:xfrm>
            <a:off x="7870652" y="2608262"/>
            <a:ext cx="2562399" cy="7223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Withdrawn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819562" y="5002381"/>
            <a:ext cx="645916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2200">
                <a:solidFill>
                  <a:srgbClr val="FFFFFF"/>
                </a:solidFill>
                <a:latin typeface="Trebuchet MS" pitchFamily="34" charset="0"/>
              </a:defRPr>
            </a:lvl1pPr>
            <a:lvl2pPr marL="742950" indent="-28575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2000">
                <a:solidFill>
                  <a:srgbClr val="FFFFFF"/>
                </a:solidFill>
                <a:latin typeface="Trebuchet MS" pitchFamily="34" charset="0"/>
              </a:defRPr>
            </a:lvl2pPr>
            <a:lvl3pPr marL="11430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>
                <a:solidFill>
                  <a:srgbClr val="FFFFFF"/>
                </a:solidFill>
                <a:latin typeface="Trebuchet MS" pitchFamily="34" charset="0"/>
              </a:defRPr>
            </a:lvl3pPr>
            <a:lvl4pPr marL="16002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600">
                <a:solidFill>
                  <a:srgbClr val="FFFFFF"/>
                </a:solidFill>
                <a:latin typeface="Trebuchet MS" pitchFamily="34" charset="0"/>
              </a:defRPr>
            </a:lvl4pPr>
            <a:lvl5pPr marL="20574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Plentyn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yn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credu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na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fydd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ei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anghenion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yn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cael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eu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bodloni</a:t>
            </a:r>
            <a:endParaRPr lang="en-GB" altLang="en-US" sz="1800" dirty="0">
              <a:solidFill>
                <a:srgbClr val="FF0000"/>
              </a:solidFill>
              <a:latin typeface="Arial" charset="0"/>
            </a:endParaRPr>
          </a:p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Child believes his needs will not be met</a:t>
            </a:r>
          </a:p>
        </p:txBody>
      </p:sp>
      <p:pic>
        <p:nvPicPr>
          <p:cNvPr id="1639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76" y="2795588"/>
            <a:ext cx="3095625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4493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870" y="1106090"/>
            <a:ext cx="9812244" cy="1325563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/>
              <a:t>Beth </a:t>
            </a:r>
            <a:r>
              <a:rPr lang="en-GB" sz="4800" dirty="0" err="1"/>
              <a:t>mae</a:t>
            </a:r>
            <a:r>
              <a:rPr lang="en-GB" sz="4800" dirty="0"/>
              <a:t> </a:t>
            </a:r>
            <a:r>
              <a:rPr lang="en-GB" sz="4800" dirty="0" err="1"/>
              <a:t>ymlyniad</a:t>
            </a:r>
            <a:r>
              <a:rPr lang="en-GB" sz="4800" dirty="0"/>
              <a:t> </a:t>
            </a:r>
            <a:r>
              <a:rPr lang="en-GB" sz="4800" dirty="0" err="1"/>
              <a:t>osgoi</a:t>
            </a:r>
            <a:r>
              <a:rPr lang="en-GB" sz="4800" dirty="0"/>
              <a:t> </a:t>
            </a:r>
            <a:r>
              <a:rPr lang="en-GB" sz="4800" dirty="0" err="1"/>
              <a:t>yn</a:t>
            </a:r>
            <a:r>
              <a:rPr lang="en-GB" sz="4800" dirty="0"/>
              <a:t> </a:t>
            </a:r>
            <a:r>
              <a:rPr lang="en-GB" sz="4800" dirty="0" err="1"/>
              <a:t>edrych</a:t>
            </a:r>
            <a:r>
              <a:rPr lang="en-GB" sz="4800" dirty="0"/>
              <a:t> </a:t>
            </a:r>
            <a:r>
              <a:rPr lang="en-GB" sz="4800" dirty="0" err="1"/>
              <a:t>fel</a:t>
            </a:r>
            <a:r>
              <a:rPr lang="en-GB" sz="4800" dirty="0"/>
              <a:t>? 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does avoidant attachment look like?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2351584" y="3292873"/>
            <a:ext cx="7632848" cy="3475037"/>
          </a:xfrm>
          <a:prstGeom prst="rect">
            <a:avLst/>
          </a:prstGeom>
        </p:spPr>
        <p:txBody>
          <a:bodyPr/>
          <a:lstStyle/>
          <a:p>
            <a:pPr marL="44450" indent="0">
              <a:buNone/>
            </a:pPr>
            <a:endParaRPr lang="en-GB" altLang="en-US" dirty="0"/>
          </a:p>
          <a:p>
            <a:pPr marL="44450" indent="0">
              <a:buNone/>
            </a:pPr>
            <a:endParaRPr lang="en-GB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95600" y="4725144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E780BD-0E57-445C-81F0-9CF378A13AB9}"/>
              </a:ext>
            </a:extLst>
          </p:cNvPr>
          <p:cNvSpPr txBox="1"/>
          <p:nvPr/>
        </p:nvSpPr>
        <p:spPr>
          <a:xfrm>
            <a:off x="2656706" y="3648203"/>
            <a:ext cx="718371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 dirty="0">
                <a:hlinkClick r:id="rId3"/>
              </a:rPr>
              <a:t>Clip Ymlyniad </a:t>
            </a:r>
            <a:r>
              <a:rPr lang="en-GB" sz="2800" dirty="0" err="1">
                <a:hlinkClick r:id="rId3"/>
              </a:rPr>
              <a:t>Osgoi</a:t>
            </a:r>
            <a:endParaRPr lang="en-GB" sz="2800" dirty="0">
              <a:hlinkClick r:id="rId3"/>
            </a:endParaRP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 dirty="0">
                <a:hlinkClick r:id="rId3"/>
              </a:rPr>
              <a:t>Avoidant attachment clip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147692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83882" y="747621"/>
            <a:ext cx="11624235" cy="1325563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Ymddygiadau posibl plentyn </a:t>
            </a:r>
            <a:r>
              <a:rPr lang="en-GB" sz="4800" dirty="0"/>
              <a:t>ag </a:t>
            </a:r>
            <a:r>
              <a:rPr lang="en-GB" sz="4800" b="1" dirty="0"/>
              <a:t>Ymlyniad </a:t>
            </a:r>
            <a:r>
              <a:rPr lang="en-GB" sz="4800" b="1" dirty="0" err="1"/>
              <a:t>Osgoi</a:t>
            </a:r>
            <a:r>
              <a:rPr lang="cy-GB" sz="4800" b="1" dirty="0"/>
              <a:t> </a:t>
            </a:r>
            <a:br>
              <a:rPr lang="cy-GB" sz="4800" b="1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Potential behaviours of an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avoidant attachment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child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25506" y="2704166"/>
            <a:ext cx="579979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rhowch enghreifftiau’n gysylltiedig â:</a:t>
            </a:r>
          </a:p>
          <a:p>
            <a:pPr marL="514350" indent="-514350">
              <a:buAutoNum type="alphaLcParenR"/>
            </a:pPr>
            <a:r>
              <a:rPr lang="cy-GB" dirty="0"/>
              <a:t>datblygiad holistaidd plentyn;</a:t>
            </a:r>
          </a:p>
          <a:p>
            <a:pPr marL="514350" indent="-514350">
              <a:buAutoNum type="alphaLcParenR"/>
            </a:pPr>
            <a:r>
              <a:rPr lang="cy-GB" dirty="0"/>
              <a:t>effeithiau academaidd posibl;</a:t>
            </a:r>
          </a:p>
          <a:p>
            <a:pPr marL="0" indent="0">
              <a:buNone/>
            </a:pPr>
            <a:r>
              <a:rPr lang="cy-GB" dirty="0"/>
              <a:t>Ystyriwch sut gallai’ch atebion ar gyfer (a) effeithio ar (b)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88529" y="2706967"/>
            <a:ext cx="597796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give examples relating: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 a child’s holistic development;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 potential academic effects;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Consider how your answers for (a) could affect (b)</a:t>
            </a:r>
          </a:p>
        </p:txBody>
      </p:sp>
    </p:spTree>
    <p:extLst>
      <p:ext uri="{BB962C8B-B14F-4D97-AF65-F5344CB8AC3E}">
        <p14:creationId xmlns:p14="http://schemas.microsoft.com/office/powerpoint/2010/main" val="10602121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1" y="0"/>
            <a:ext cx="8679737" cy="1143000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/>
              <a:t>Ymlyniad </a:t>
            </a:r>
            <a:r>
              <a:rPr lang="en-GB" sz="4800" dirty="0" err="1"/>
              <a:t>Anhrefnus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Disorganised Attachment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1811" y="1311593"/>
            <a:ext cx="3821113" cy="399415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sz="2400" dirty="0"/>
              <a:t>Mam </a:t>
            </a:r>
            <a:r>
              <a:rPr lang="en-GB" altLang="en-US" sz="2400" dirty="0" err="1"/>
              <a:t>sydd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…</a:t>
            </a:r>
          </a:p>
          <a:p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</a:rPr>
              <a:t>Mother is…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10501" y="1184350"/>
            <a:ext cx="4067944" cy="387144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sz="2400" dirty="0"/>
              <a:t>Plentyn </a:t>
            </a:r>
            <a:r>
              <a:rPr lang="en-GB" altLang="en-US" sz="2400" dirty="0" err="1"/>
              <a:t>sydd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…</a:t>
            </a:r>
          </a:p>
          <a:p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</a:rPr>
              <a:t>Child is…</a:t>
            </a:r>
          </a:p>
        </p:txBody>
      </p:sp>
      <p:sp>
        <p:nvSpPr>
          <p:cNvPr id="5" name="Oval 4"/>
          <p:cNvSpPr/>
          <p:nvPr/>
        </p:nvSpPr>
        <p:spPr>
          <a:xfrm>
            <a:off x="1613516" y="4496000"/>
            <a:ext cx="2159000" cy="5691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dirty="0"/>
          </a:p>
          <a:p>
            <a:pPr algn="ctr">
              <a:defRPr/>
            </a:pPr>
            <a:r>
              <a:rPr lang="en-GB" dirty="0"/>
              <a:t>Frightening</a:t>
            </a:r>
          </a:p>
        </p:txBody>
      </p:sp>
      <p:sp>
        <p:nvSpPr>
          <p:cNvPr id="6" name="Oval 5"/>
          <p:cNvSpPr/>
          <p:nvPr/>
        </p:nvSpPr>
        <p:spPr>
          <a:xfrm>
            <a:off x="1613516" y="3054032"/>
            <a:ext cx="2159000" cy="56737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Passive</a:t>
            </a:r>
          </a:p>
        </p:txBody>
      </p:sp>
      <p:sp>
        <p:nvSpPr>
          <p:cNvPr id="7" name="Oval 6"/>
          <p:cNvSpPr/>
          <p:nvPr/>
        </p:nvSpPr>
        <p:spPr>
          <a:xfrm>
            <a:off x="2055327" y="3747297"/>
            <a:ext cx="2159000" cy="5691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Extreme</a:t>
            </a:r>
          </a:p>
        </p:txBody>
      </p:sp>
      <p:sp>
        <p:nvSpPr>
          <p:cNvPr id="8" name="Oval 7"/>
          <p:cNvSpPr/>
          <p:nvPr/>
        </p:nvSpPr>
        <p:spPr>
          <a:xfrm>
            <a:off x="8362196" y="3683443"/>
            <a:ext cx="2305804" cy="6038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Passive</a:t>
            </a:r>
          </a:p>
        </p:txBody>
      </p:sp>
      <p:sp>
        <p:nvSpPr>
          <p:cNvPr id="9" name="Oval 8"/>
          <p:cNvSpPr/>
          <p:nvPr/>
        </p:nvSpPr>
        <p:spPr>
          <a:xfrm>
            <a:off x="8385827" y="2206785"/>
            <a:ext cx="2305803" cy="60380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Depressed</a:t>
            </a:r>
          </a:p>
        </p:txBody>
      </p:sp>
      <p:sp>
        <p:nvSpPr>
          <p:cNvPr id="10" name="Oval 9"/>
          <p:cNvSpPr/>
          <p:nvPr/>
        </p:nvSpPr>
        <p:spPr>
          <a:xfrm>
            <a:off x="1966462" y="2339659"/>
            <a:ext cx="2296811" cy="5691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Frightened</a:t>
            </a:r>
          </a:p>
        </p:txBody>
      </p:sp>
      <p:sp>
        <p:nvSpPr>
          <p:cNvPr id="11" name="Oval 10"/>
          <p:cNvSpPr/>
          <p:nvPr/>
        </p:nvSpPr>
        <p:spPr>
          <a:xfrm>
            <a:off x="8032751" y="4468020"/>
            <a:ext cx="2657019" cy="552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Unresponsive</a:t>
            </a:r>
          </a:p>
        </p:txBody>
      </p:sp>
      <p:sp>
        <p:nvSpPr>
          <p:cNvPr id="12" name="Oval 11"/>
          <p:cNvSpPr/>
          <p:nvPr/>
        </p:nvSpPr>
        <p:spPr>
          <a:xfrm>
            <a:off x="8038669" y="2961565"/>
            <a:ext cx="2305804" cy="60380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Angry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207569" y="5074445"/>
            <a:ext cx="8136905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2200">
                <a:solidFill>
                  <a:srgbClr val="FFFFFF"/>
                </a:solidFill>
                <a:latin typeface="Trebuchet MS" pitchFamily="34" charset="0"/>
              </a:defRPr>
            </a:lvl1pPr>
            <a:lvl2pPr marL="742950" indent="-28575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2000">
                <a:solidFill>
                  <a:srgbClr val="FFFFFF"/>
                </a:solidFill>
                <a:latin typeface="Trebuchet MS" pitchFamily="34" charset="0"/>
              </a:defRPr>
            </a:lvl2pPr>
            <a:lvl3pPr marL="11430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>
                <a:solidFill>
                  <a:srgbClr val="FFFFFF"/>
                </a:solidFill>
                <a:latin typeface="Trebuchet MS" pitchFamily="34" charset="0"/>
              </a:defRPr>
            </a:lvl3pPr>
            <a:lvl4pPr marL="16002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600">
                <a:solidFill>
                  <a:srgbClr val="FFFFFF"/>
                </a:solidFill>
                <a:latin typeface="Trebuchet MS" pitchFamily="34" charset="0"/>
              </a:defRPr>
            </a:lvl4pPr>
            <a:lvl5pPr marL="20574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Plentyn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yn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drysu’n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ddifrifol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heb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unrhyw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strategaeth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i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gael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diwallu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ei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en-GB" altLang="en-US" sz="1800" dirty="0" err="1">
                <a:solidFill>
                  <a:srgbClr val="FF0000"/>
                </a:solidFill>
                <a:latin typeface="Arial" charset="0"/>
              </a:rPr>
              <a:t>anghenion</a:t>
            </a:r>
            <a:endParaRPr lang="en-GB" altLang="en-US" sz="1800" dirty="0">
              <a:solidFill>
                <a:srgbClr val="FF0000"/>
              </a:solidFill>
              <a:latin typeface="Arial" charset="0"/>
            </a:endParaRPr>
          </a:p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Child is severely confused with no strategy to have his needs met</a:t>
            </a:r>
          </a:p>
          <a:p>
            <a:pPr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en-GB" altLang="en-US" sz="1800" dirty="0">
              <a:solidFill>
                <a:schemeClr val="tx1"/>
              </a:solidFill>
              <a:latin typeface="Arial" charset="0"/>
            </a:endParaRPr>
          </a:p>
        </p:txBody>
      </p:sp>
      <p:pic>
        <p:nvPicPr>
          <p:cNvPr id="184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7838" y="2541588"/>
            <a:ext cx="3744912" cy="249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267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83882" y="747621"/>
            <a:ext cx="11624235" cy="1325563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Ymddygiadau posibl plentyn </a:t>
            </a:r>
            <a:r>
              <a:rPr lang="en-GB" sz="4800" dirty="0"/>
              <a:t>ag </a:t>
            </a:r>
            <a:r>
              <a:rPr lang="en-GB" sz="4800" b="1" dirty="0"/>
              <a:t>Ymlyniad </a:t>
            </a:r>
            <a:r>
              <a:rPr lang="en-GB" sz="4800" b="1" dirty="0" err="1"/>
              <a:t>anhrefnus</a:t>
            </a:r>
            <a:br>
              <a:rPr lang="cy-GB" sz="4800" b="1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Potential behaviours of an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disorganised attachment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child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25506" y="2704166"/>
            <a:ext cx="579979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rhowch enghreifftiau’n gysylltiedig â:</a:t>
            </a:r>
          </a:p>
          <a:p>
            <a:pPr marL="514350" indent="-514350">
              <a:buAutoNum type="alphaLcParenR"/>
            </a:pPr>
            <a:r>
              <a:rPr lang="cy-GB" dirty="0"/>
              <a:t>datblygiad holistaidd plentyn;</a:t>
            </a:r>
          </a:p>
          <a:p>
            <a:pPr marL="514350" indent="-514350">
              <a:buAutoNum type="alphaLcParenR"/>
            </a:pPr>
            <a:r>
              <a:rPr lang="cy-GB" dirty="0"/>
              <a:t>effeithiau academaidd posibl;</a:t>
            </a:r>
          </a:p>
          <a:p>
            <a:pPr marL="0" indent="0">
              <a:buNone/>
            </a:pPr>
            <a:r>
              <a:rPr lang="cy-GB" dirty="0"/>
              <a:t>Ystyriwch sut gallai’ch atebion ar gyfer (a) effeithio ar (b)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88529" y="2706967"/>
            <a:ext cx="597796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give examples relating: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 a child’s holistic development;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 potential academic effects;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Consider how your answers for (a) could affect (b)</a:t>
            </a:r>
          </a:p>
        </p:txBody>
      </p:sp>
    </p:spTree>
    <p:extLst>
      <p:ext uri="{BB962C8B-B14F-4D97-AF65-F5344CB8AC3E}">
        <p14:creationId xmlns:p14="http://schemas.microsoft.com/office/powerpoint/2010/main" val="17443796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6227A-99C8-413A-A78B-E88D90498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Ymlyniad</a:t>
            </a:r>
            <a:br>
              <a:rPr lang="en-GB" sz="4800" dirty="0"/>
            </a:br>
            <a:r>
              <a:rPr lang="en-GB" sz="4800" dirty="0"/>
              <a:t>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Attachment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017F0-AB2A-4FEC-8483-4058DFB84A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141537"/>
            <a:ext cx="5181600" cy="4351338"/>
          </a:xfrm>
        </p:spPr>
        <p:txBody>
          <a:bodyPr/>
          <a:lstStyle/>
          <a:p>
            <a:r>
              <a:rPr lang="en-GB" dirty="0" err="1"/>
              <a:t>Amrywiadau</a:t>
            </a:r>
            <a:endParaRPr lang="en-GB" dirty="0"/>
          </a:p>
          <a:p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fathau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712647-30A6-40FF-8FEE-AD80525150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2141537"/>
            <a:ext cx="5181600" cy="4351338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Variations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Different types</a:t>
            </a:r>
          </a:p>
        </p:txBody>
      </p:sp>
    </p:spTree>
    <p:extLst>
      <p:ext uri="{BB962C8B-B14F-4D97-AF65-F5344CB8AC3E}">
        <p14:creationId xmlns:p14="http://schemas.microsoft.com/office/powerpoint/2010/main" val="1699012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C8E4C-131A-F13E-C5C4-70C88175E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563" y="365125"/>
            <a:ext cx="11146237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Effeithiau</a:t>
            </a:r>
            <a:r>
              <a:rPr lang="en-GB" sz="4800" dirty="0"/>
              <a:t> </a:t>
            </a:r>
            <a:r>
              <a:rPr lang="en-GB" sz="4800" dirty="0" err="1"/>
              <a:t>posibl</a:t>
            </a:r>
            <a:r>
              <a:rPr lang="en-GB" sz="4800" dirty="0"/>
              <a:t> </a:t>
            </a:r>
            <a:r>
              <a:rPr lang="en-GB" sz="4800" dirty="0" err="1"/>
              <a:t>ymlyniadau</a:t>
            </a:r>
            <a:r>
              <a:rPr lang="en-GB" sz="4800" dirty="0"/>
              <a:t> </a:t>
            </a:r>
            <a:r>
              <a:rPr lang="en-GB" sz="4800" dirty="0" err="1"/>
              <a:t>anniogel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Possible effects of insecure attachments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89535-6D67-E8C2-92D6-9E1C9A265E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effeithiau</a:t>
            </a:r>
            <a:r>
              <a:rPr lang="en-GB" dirty="0"/>
              <a:t> hir </a:t>
            </a:r>
            <a:r>
              <a:rPr lang="en-GB" dirty="0" err="1"/>
              <a:t>amser</a:t>
            </a:r>
            <a:r>
              <a:rPr lang="en-GB" dirty="0"/>
              <a:t> o </a:t>
            </a:r>
            <a:r>
              <a:rPr lang="en-GB" dirty="0" err="1"/>
              <a:t>ymlyniadau</a:t>
            </a:r>
            <a:r>
              <a:rPr lang="en-GB" dirty="0"/>
              <a:t> </a:t>
            </a:r>
            <a:r>
              <a:rPr lang="en-GB" dirty="0" err="1"/>
              <a:t>anniogel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32B5BB-C05C-E4D3-F589-B16CDA08315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Discuss some of the long term effects of insecure attachments in childhood</a:t>
            </a:r>
          </a:p>
        </p:txBody>
      </p:sp>
    </p:spTree>
    <p:extLst>
      <p:ext uri="{BB962C8B-B14F-4D97-AF65-F5344CB8AC3E}">
        <p14:creationId xmlns:p14="http://schemas.microsoft.com/office/powerpoint/2010/main" val="17599573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8" y="365125"/>
            <a:ext cx="11303312" cy="1325563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Effeithiau posibl ymlyniad </a:t>
            </a:r>
            <a:r>
              <a:rPr lang="cy-GB" sz="4800" b="1" dirty="0"/>
              <a:t>anniogel</a:t>
            </a:r>
            <a:br>
              <a:rPr lang="cy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Potential effects of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insecure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 attachment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7080" y="1825625"/>
            <a:ext cx="5421770" cy="4351338"/>
          </a:xfrm>
        </p:spPr>
        <p:txBody>
          <a:bodyPr>
            <a:normAutofit/>
          </a:bodyPr>
          <a:lstStyle/>
          <a:p>
            <a:r>
              <a:rPr lang="cy-GB" dirty="0"/>
              <a:t>Gall diffyg derbyniad gan y prif ofalwr arwain at </a:t>
            </a:r>
            <a:r>
              <a:rPr lang="cy-GB" b="1" dirty="0"/>
              <a:t>hunan-barch isel</a:t>
            </a:r>
            <a:r>
              <a:rPr lang="cy-GB" dirty="0"/>
              <a:t>, a theimladau’n deillio o hyn na fydd byth yn gallu cyflawni; gall hyn leihau gallu’r plentyn i fondio ag eraill y tu allan i’r teulu a/neu leihau’r gallu i ddangos empathi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49" y="1825625"/>
            <a:ext cx="5352583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Lack of acceptance by the primary carer can result in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low self esteem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, with the knock on feeling of never being able to achieve; may reduce the child’s ability to bond with others outside the family and/or reduce the ability to empathise</a:t>
            </a:r>
          </a:p>
        </p:txBody>
      </p:sp>
    </p:spTree>
    <p:extLst>
      <p:ext uri="{BB962C8B-B14F-4D97-AF65-F5344CB8AC3E}">
        <p14:creationId xmlns:p14="http://schemas.microsoft.com/office/powerpoint/2010/main" val="13568409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782" y="4221089"/>
            <a:ext cx="11718905" cy="1368152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 err="1"/>
              <a:t>Cymhariaeth</a:t>
            </a:r>
            <a:r>
              <a:rPr lang="en-GB" sz="4800" dirty="0"/>
              <a:t> o </a:t>
            </a:r>
            <a:r>
              <a:rPr lang="en-GB" sz="4800" dirty="0" err="1"/>
              <a:t>ymennydd</a:t>
            </a:r>
            <a:r>
              <a:rPr lang="en-GB" sz="4800" dirty="0"/>
              <a:t> </a:t>
            </a:r>
            <a:r>
              <a:rPr lang="en-GB" sz="4800" dirty="0" err="1"/>
              <a:t>plentyn</a:t>
            </a:r>
            <a:r>
              <a:rPr lang="en-GB" sz="4800" dirty="0"/>
              <a:t> 3 </a:t>
            </a:r>
            <a:r>
              <a:rPr lang="en-GB" sz="4800" dirty="0" err="1"/>
              <a:t>oed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Comparison of 3 year olds brain</a:t>
            </a:r>
          </a:p>
        </p:txBody>
      </p:sp>
      <p:pic>
        <p:nvPicPr>
          <p:cNvPr id="19460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0562" y="309266"/>
            <a:ext cx="5730875" cy="3297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981200" y="6172201"/>
            <a:ext cx="3352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altLang="en-US"/>
              <a:t>Attachment and Me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159897" y="3773963"/>
            <a:ext cx="4920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Perry and Pollard, 1997)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7885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4D9CD-D0BE-74FE-9527-D259BDE23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83" y="111874"/>
            <a:ext cx="11258433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Damcaniaeth</a:t>
            </a:r>
            <a:r>
              <a:rPr lang="en-GB" sz="4800" dirty="0"/>
              <a:t> </a:t>
            </a:r>
            <a:r>
              <a:rPr lang="en-GB" sz="4800" dirty="0" err="1"/>
              <a:t>Ecolegol</a:t>
            </a:r>
            <a:r>
              <a:rPr lang="en-GB" sz="4800" dirty="0"/>
              <a:t> Bronfenbrenner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Bronfenbrenner’s Ecological Theory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B58022-25D5-B52A-94C4-F0CA6C2EF5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51385" y="5319160"/>
            <a:ext cx="2897704" cy="4912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(Source: </a:t>
            </a:r>
            <a:r>
              <a:rPr lang="en-GB" sz="1400" dirty="0" err="1"/>
              <a:t>Simplypsychology</a:t>
            </a:r>
            <a:r>
              <a:rPr lang="en-GB" sz="1400" dirty="0"/>
              <a:t>, 2022)</a:t>
            </a:r>
          </a:p>
        </p:txBody>
      </p:sp>
      <p:pic>
        <p:nvPicPr>
          <p:cNvPr id="6146" name="Picture 2" descr="Bronfenbrenner's Ecological Systems Theory | Simply Psychology">
            <a:extLst>
              <a:ext uri="{FF2B5EF4-FFF2-40B4-BE49-F238E27FC236}">
                <a16:creationId xmlns:a16="http://schemas.microsoft.com/office/drawing/2014/main" id="{B4CD7958-D242-0F76-D366-EE112D814D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045" y="1557427"/>
            <a:ext cx="4031908" cy="4089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64979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1670" y="-257769"/>
            <a:ext cx="9176359" cy="1331913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3200" dirty="0" err="1"/>
              <a:t>Damcaniaeth</a:t>
            </a:r>
            <a:r>
              <a:rPr lang="en-GB" sz="3200" dirty="0"/>
              <a:t> </a:t>
            </a:r>
            <a:r>
              <a:rPr lang="en-GB" sz="3200" dirty="0" err="1"/>
              <a:t>Ecolegol</a:t>
            </a:r>
            <a:br>
              <a:rPr lang="en-GB" sz="3200" dirty="0"/>
            </a:b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Ecological Theory</a:t>
            </a:r>
          </a:p>
        </p:txBody>
      </p:sp>
      <p:pic>
        <p:nvPicPr>
          <p:cNvPr id="21514" name="Picture 10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3950" y="826303"/>
            <a:ext cx="7976264" cy="4857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981200" y="6172201"/>
            <a:ext cx="3352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altLang="en-US"/>
              <a:t>Attachment and Me</a:t>
            </a:r>
          </a:p>
        </p:txBody>
      </p:sp>
      <p:pic>
        <p:nvPicPr>
          <p:cNvPr id="21515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275" y="2204864"/>
            <a:ext cx="6335713" cy="3456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6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875" y="3429001"/>
            <a:ext cx="4679950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7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376" y="4724401"/>
            <a:ext cx="2665413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5B3EFE-8077-EEF7-7E2F-31697D2A2A1B}"/>
              </a:ext>
            </a:extLst>
          </p:cNvPr>
          <p:cNvSpPr txBox="1"/>
          <p:nvPr/>
        </p:nvSpPr>
        <p:spPr>
          <a:xfrm>
            <a:off x="8905164" y="5192713"/>
            <a:ext cx="3286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Macdonald (2018) </a:t>
            </a:r>
          </a:p>
        </p:txBody>
      </p:sp>
    </p:spTree>
    <p:extLst>
      <p:ext uri="{BB962C8B-B14F-4D97-AF65-F5344CB8AC3E}">
        <p14:creationId xmlns:p14="http://schemas.microsoft.com/office/powerpoint/2010/main" val="302711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88711" y="1052736"/>
            <a:ext cx="5415946" cy="5543550"/>
          </a:xfrm>
        </p:spPr>
        <p:txBody>
          <a:bodyPr/>
          <a:lstStyle/>
          <a:p>
            <a:pPr marL="182563" indent="-182563"/>
            <a:r>
              <a:rPr lang="en-GB" altLang="en-US" sz="2800" i="1" dirty="0"/>
              <a:t>‘…the ability to form relationships with caring adults and the ability to self-regulate behaviour and exercise self control were key skills in the Early Years in the reduction of problems in later life’  	</a:t>
            </a:r>
          </a:p>
          <a:p>
            <a:pPr marL="182563" indent="-182563"/>
            <a:r>
              <a:rPr lang="en-GB" altLang="en-US" sz="2800" i="1" dirty="0"/>
              <a:t>		</a:t>
            </a:r>
            <a:r>
              <a:rPr lang="en-GB" altLang="en-US" sz="2800" dirty="0" err="1"/>
              <a:t>Masten</a:t>
            </a:r>
            <a:r>
              <a:rPr lang="en-GB" altLang="en-US" sz="2800" dirty="0"/>
              <a:t> &amp; </a:t>
            </a:r>
            <a:r>
              <a:rPr lang="en-GB" altLang="en-US" sz="2800" dirty="0" err="1"/>
              <a:t>Coatsworth</a:t>
            </a:r>
            <a:r>
              <a:rPr lang="en-GB" altLang="en-US" sz="2800" dirty="0"/>
              <a:t> (1998)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981200" y="6172201"/>
            <a:ext cx="3352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altLang="en-US"/>
              <a:t>Attachment and Me</a:t>
            </a:r>
          </a:p>
        </p:txBody>
      </p:sp>
      <p:pic>
        <p:nvPicPr>
          <p:cNvPr id="1026" name="Picture 2" descr="baby mum">
            <a:extLst>
              <a:ext uri="{FF2B5EF4-FFF2-40B4-BE49-F238E27FC236}">
                <a16:creationId xmlns:a16="http://schemas.microsoft.com/office/drawing/2014/main" id="{AF7BAE20-14F9-4666-8C63-E73939FE30F3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67" r="23267"/>
          <a:stretch>
            <a:fillRect/>
          </a:stretch>
        </p:blipFill>
        <p:spPr bwMode="auto">
          <a:xfrm>
            <a:off x="5752306" y="548681"/>
            <a:ext cx="4629150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A7C0F06-9359-47E7-9379-EBD6059EAD3D}"/>
              </a:ext>
            </a:extLst>
          </p:cNvPr>
          <p:cNvSpPr txBox="1"/>
          <p:nvPr/>
        </p:nvSpPr>
        <p:spPr>
          <a:xfrm>
            <a:off x="7536160" y="5361757"/>
            <a:ext cx="4355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Essential Baby, 2021)</a:t>
            </a:r>
          </a:p>
        </p:txBody>
      </p:sp>
    </p:spTree>
    <p:extLst>
      <p:ext uri="{BB962C8B-B14F-4D97-AF65-F5344CB8AC3E}">
        <p14:creationId xmlns:p14="http://schemas.microsoft.com/office/powerpoint/2010/main" val="31815340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EA9E8-43E2-7A33-E4A3-D333E7DC4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Perthnasoedd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93F48-25B8-98AF-8C3B-D071F07EE92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Hanfodol</a:t>
            </a:r>
            <a:endParaRPr lang="en-GB" dirty="0"/>
          </a:p>
          <a:p>
            <a:r>
              <a:rPr lang="en-GB" dirty="0" err="1"/>
              <a:t>Dwyffordd</a:t>
            </a:r>
            <a:endParaRPr lang="en-GB" dirty="0"/>
          </a:p>
          <a:p>
            <a:r>
              <a:rPr lang="en-GB" dirty="0" err="1"/>
              <a:t>Gonest</a:t>
            </a:r>
            <a:endParaRPr lang="en-GB" dirty="0"/>
          </a:p>
          <a:p>
            <a:r>
              <a:rPr lang="en-GB" dirty="0" err="1"/>
              <a:t>Parchus</a:t>
            </a:r>
            <a:endParaRPr lang="en-GB" dirty="0"/>
          </a:p>
          <a:p>
            <a:r>
              <a:rPr lang="en-GB" dirty="0" err="1"/>
              <a:t>Cynhwysol</a:t>
            </a:r>
            <a:endParaRPr lang="en-GB" dirty="0"/>
          </a:p>
          <a:p>
            <a:r>
              <a:rPr lang="en-GB" dirty="0" err="1"/>
              <a:t>Effeithion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84A864-EF2F-3FE7-688A-98CC6D1175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Fundamental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Two-way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Honest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Respectful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Inclusive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Effective</a:t>
            </a:r>
          </a:p>
        </p:txBody>
      </p:sp>
    </p:spTree>
    <p:extLst>
      <p:ext uri="{BB962C8B-B14F-4D97-AF65-F5344CB8AC3E}">
        <p14:creationId xmlns:p14="http://schemas.microsoft.com/office/powerpoint/2010/main" val="38001003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1321" y="206133"/>
            <a:ext cx="10789358" cy="1325563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Rhyngweithio rhwng yr ysgol a’r cartref </a:t>
            </a:r>
            <a:br>
              <a:rPr lang="cy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Interactions between school and home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3552" y="1744105"/>
            <a:ext cx="5652448" cy="4351338"/>
          </a:xfrm>
        </p:spPr>
        <p:txBody>
          <a:bodyPr>
            <a:normAutofit/>
          </a:bodyPr>
          <a:lstStyle/>
          <a:p>
            <a:r>
              <a:rPr lang="cy-GB" dirty="0"/>
              <a:t>Mae plant yn elwa o sylfaen ddiogel </a:t>
            </a:r>
          </a:p>
          <a:p>
            <a:r>
              <a:rPr lang="cy-GB" dirty="0"/>
              <a:t>‘mae ar </a:t>
            </a:r>
            <a:r>
              <a:rPr lang="cy-GB" noProof="1"/>
              <a:t>Gymru </a:t>
            </a:r>
            <a:r>
              <a:rPr lang="cy-GB" dirty="0"/>
              <a:t>angen math gwahanol o athrawon sy’n deall </a:t>
            </a:r>
            <a:r>
              <a:rPr lang="cy-GB" i="1" dirty="0"/>
              <a:t>pam</a:t>
            </a:r>
            <a:r>
              <a:rPr lang="cy-GB" dirty="0"/>
              <a:t> a </a:t>
            </a:r>
            <a:r>
              <a:rPr lang="cy-GB" i="1" dirty="0"/>
              <a:t>sut </a:t>
            </a:r>
            <a:r>
              <a:rPr lang="cy-GB" dirty="0"/>
              <a:t>i weithio gyda phlant (a sut i weithio gyda’u rhieni, sydd yn eu tro’n cefnogi’r plant hynny)’</a:t>
            </a:r>
          </a:p>
          <a:p>
            <a:pPr marL="0" indent="0">
              <a:buNone/>
            </a:pPr>
            <a:r>
              <a:rPr lang="cy-GB" noProof="1"/>
              <a:t>		  (Donaldson, 2</a:t>
            </a:r>
            <a:r>
              <a:rPr lang="cy-GB" dirty="0"/>
              <a:t>015)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5863" y="1744105"/>
            <a:ext cx="5186147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Children benefit from a secure base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‘Wales needs a different kind of teacher who understands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why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and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how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to work with children (and how to work with their parents, who in turn support those children’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	  (Donaldson, 2015)</a:t>
            </a:r>
          </a:p>
        </p:txBody>
      </p:sp>
    </p:spTree>
    <p:extLst>
      <p:ext uri="{BB962C8B-B14F-4D97-AF65-F5344CB8AC3E}">
        <p14:creationId xmlns:p14="http://schemas.microsoft.com/office/powerpoint/2010/main" val="28174388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3CBB9-1E4D-C89B-C577-1520A2682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Cwricwlwm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90A1-5D92-151C-C1B8-1E8CDE1A49B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lleoliadau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a </a:t>
            </a:r>
            <a:r>
              <a:rPr lang="en-GB" dirty="0" err="1"/>
              <a:t>ariennir</a:t>
            </a:r>
            <a:r>
              <a:rPr lang="en-GB" dirty="0"/>
              <a:t> </a:t>
            </a:r>
            <a:r>
              <a:rPr lang="en-GB" dirty="0" err="1"/>
              <a:t>nas</a:t>
            </a:r>
            <a:r>
              <a:rPr lang="en-GB" dirty="0"/>
              <a:t> </a:t>
            </a:r>
            <a:r>
              <a:rPr lang="en-GB" dirty="0" err="1"/>
              <a:t>cynhelir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‘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cydberthnasau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ymddiriedaeth</a:t>
            </a:r>
            <a:r>
              <a:rPr lang="en-GB" dirty="0"/>
              <a:t> a </a:t>
            </a:r>
            <a:r>
              <a:rPr lang="en-GB" dirty="0" err="1"/>
              <a:t>pharch</a:t>
            </a:r>
            <a:r>
              <a:rPr lang="en-GB" dirty="0"/>
              <a:t> at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’</a:t>
            </a:r>
          </a:p>
          <a:p>
            <a:pPr marL="0" indent="0">
              <a:buNone/>
            </a:pPr>
            <a:r>
              <a:rPr lang="en-GB" dirty="0" err="1"/>
              <a:t>Llywodraeth</a:t>
            </a:r>
            <a:r>
              <a:rPr lang="en-GB" dirty="0"/>
              <a:t> Cymru (2022)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34E247-7DFD-F271-343D-EC40DB7EA1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 Curriculum for Funded Non-Maintained Nursery Settings </a:t>
            </a:r>
          </a:p>
          <a:p>
            <a:pPr marL="0" indent="0">
              <a:buNone/>
            </a:pPr>
            <a:r>
              <a:rPr lang="en-GB" dirty="0"/>
              <a:t>	‘Form positive relationships based on trust and mutual respect’</a:t>
            </a:r>
          </a:p>
          <a:p>
            <a:pPr marL="0" indent="0">
              <a:buNone/>
            </a:pPr>
            <a:r>
              <a:rPr lang="en-GB" dirty="0"/>
              <a:t>	Welsh Government (2022)</a:t>
            </a:r>
          </a:p>
        </p:txBody>
      </p:sp>
    </p:spTree>
    <p:extLst>
      <p:ext uri="{BB962C8B-B14F-4D97-AF65-F5344CB8AC3E}">
        <p14:creationId xmlns:p14="http://schemas.microsoft.com/office/powerpoint/2010/main" val="22582732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86745"/>
            <a:ext cx="12037326" cy="1325563"/>
          </a:xfrm>
        </p:spPr>
        <p:txBody>
          <a:bodyPr>
            <a:noAutofit/>
          </a:bodyPr>
          <a:lstStyle/>
          <a:p>
            <a:pPr algn="ctr"/>
            <a:r>
              <a:rPr lang="cy-GB" dirty="0"/>
              <a:t>Pwysigrwydd gofal ac addysg i blant dan 7 oed </a:t>
            </a:r>
            <a:br>
              <a:rPr lang="en-GB" dirty="0"/>
            </a:b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Importance of both care and education for children under 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901" y="2482529"/>
            <a:ext cx="5375624" cy="3111691"/>
          </a:xfrm>
        </p:spPr>
        <p:txBody>
          <a:bodyPr>
            <a:normAutofit fontScale="92500" lnSpcReduction="10000"/>
          </a:bodyPr>
          <a:lstStyle/>
          <a:p>
            <a:r>
              <a:rPr lang="cy-GB" dirty="0"/>
              <a:t>Ni waeth beth </a:t>
            </a:r>
            <a:r>
              <a:rPr lang="cy-GB" noProof="1"/>
              <a:t>fo’r</a:t>
            </a:r>
            <a:r>
              <a:rPr lang="cy-GB" dirty="0"/>
              <a:t> math o leoliad neu ysgol y mae plentyn yn ei fynychu, mae </a:t>
            </a:r>
            <a:r>
              <a:rPr lang="cy-GB" b="1" dirty="0"/>
              <a:t>gofal</a:t>
            </a:r>
            <a:r>
              <a:rPr lang="cy-GB" dirty="0"/>
              <a:t> ac addysg yn ei gefnogi i gyflawni’i botensial llawn. Mae angen ‘sicrhau bod pob ymarferydd sy’n gweithio gyda phlant yn deall cyd-destun bywydau plant’ </a:t>
            </a:r>
          </a:p>
          <a:p>
            <a:pPr marL="0" indent="0">
              <a:buNone/>
            </a:pPr>
            <a:r>
              <a:rPr lang="cy-GB" dirty="0"/>
              <a:t>	Llywodraeth Cymru (2014)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39754" y="2474342"/>
            <a:ext cx="5085779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Regardless of which type of setting or school they attend, both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care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and education support a child to reach their full potential. Need to ‘ensure all practitioners working with children understand the context of children’s lives’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	Welsh Government (2014)</a:t>
            </a:r>
          </a:p>
        </p:txBody>
      </p:sp>
    </p:spTree>
    <p:extLst>
      <p:ext uri="{BB962C8B-B14F-4D97-AF65-F5344CB8AC3E}">
        <p14:creationId xmlns:p14="http://schemas.microsoft.com/office/powerpoint/2010/main" val="33893040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4591" y="638082"/>
            <a:ext cx="12132860" cy="1325563"/>
          </a:xfrm>
        </p:spPr>
        <p:txBody>
          <a:bodyPr>
            <a:noAutofit/>
          </a:bodyPr>
          <a:lstStyle/>
          <a:p>
            <a:pPr algn="ctr"/>
            <a:r>
              <a:rPr lang="cy-GB" dirty="0"/>
              <a:t>Archwiliad annibynnol o’r Cyfnod Sylfaen yng Nghymru </a:t>
            </a:r>
            <a:br>
              <a:rPr lang="cy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An independent stocktake of the Foundation Phase 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844" y="2506662"/>
            <a:ext cx="5986156" cy="4351338"/>
          </a:xfrm>
        </p:spPr>
        <p:txBody>
          <a:bodyPr>
            <a:noAutofit/>
          </a:bodyPr>
          <a:lstStyle/>
          <a:p>
            <a:r>
              <a:rPr lang="cy-GB" sz="2300" dirty="0"/>
              <a:t>Bydd angen i arweinwyr herio staff yn nhermau sut maent y</a:t>
            </a:r>
            <a:r>
              <a:rPr lang="cy-GB" sz="2300" noProof="1"/>
              <a:t>n</a:t>
            </a:r>
            <a:r>
              <a:rPr lang="cy-GB" sz="2300" dirty="0"/>
              <a:t> rhyngweithio â theuluoedd; angen adolygu eu credoau a’u tybiaethau presennol, yn enwedig os oes ganddynt </a:t>
            </a:r>
            <a:r>
              <a:rPr lang="cy-GB" sz="2300" noProof="1"/>
              <a:t>farn </a:t>
            </a:r>
            <a:r>
              <a:rPr lang="cy-GB" sz="2300" dirty="0"/>
              <a:t>ddiffygiol am deuluoedd. Mae arweinwyr effeithiol yn gosod teuluoedd fel eu bod yn ‘chwarae rhan ganolog ym mywyd yr ysgol a’r dysgu…’</a:t>
            </a:r>
          </a:p>
          <a:p>
            <a:pPr marL="0" indent="0">
              <a:buNone/>
            </a:pPr>
            <a:r>
              <a:rPr lang="cy-GB" sz="2300" dirty="0"/>
              <a:t>   		Llywodraeth Cymru (2014)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9913" y="2506662"/>
            <a:ext cx="5257508" cy="4351338"/>
          </a:xfrm>
        </p:spPr>
        <p:txBody>
          <a:bodyPr>
            <a:noAutofit/>
          </a:bodyPr>
          <a:lstStyle/>
          <a:p>
            <a:r>
              <a:rPr lang="en-GB" sz="2300" dirty="0">
                <a:solidFill>
                  <a:schemeClr val="accent6">
                    <a:lumMod val="75000"/>
                  </a:schemeClr>
                </a:solidFill>
              </a:rPr>
              <a:t>Leaders need to challenge staff in terms of how they interact with families; need to review existing beliefs and assumptions, especially if they hold a deficit view of families. Effective leaders place families ‘at the centre of school life and learning…’ </a:t>
            </a:r>
          </a:p>
          <a:p>
            <a:pPr marL="0" indent="0">
              <a:buNone/>
            </a:pPr>
            <a:r>
              <a:rPr lang="en-GB" sz="2300" dirty="0">
                <a:solidFill>
                  <a:schemeClr val="accent6">
                    <a:lumMod val="75000"/>
                  </a:schemeClr>
                </a:solidFill>
              </a:rPr>
              <a:t>	        Welsh Government (2014)</a:t>
            </a:r>
          </a:p>
        </p:txBody>
      </p:sp>
    </p:spTree>
    <p:extLst>
      <p:ext uri="{BB962C8B-B14F-4D97-AF65-F5344CB8AC3E}">
        <p14:creationId xmlns:p14="http://schemas.microsoft.com/office/powerpoint/2010/main" val="2335393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68405" y="535724"/>
            <a:ext cx="12460405" cy="1325563"/>
          </a:xfrm>
        </p:spPr>
        <p:txBody>
          <a:bodyPr>
            <a:noAutofit/>
          </a:bodyPr>
          <a:lstStyle/>
          <a:p>
            <a:pPr algn="ctr"/>
            <a:r>
              <a:rPr lang="cy-GB" dirty="0"/>
              <a:t>Enghreifftiau o fentrau ymgysylltu â theuluoedd a’r gymuned </a:t>
            </a:r>
            <a:br>
              <a:rPr lang="cy-GB" dirty="0"/>
            </a:b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Examples of family and community engagement initiatives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0169" y="2393327"/>
            <a:ext cx="5681628" cy="4351338"/>
          </a:xfrm>
        </p:spPr>
        <p:txBody>
          <a:bodyPr>
            <a:normAutofit/>
          </a:bodyPr>
          <a:lstStyle/>
          <a:p>
            <a:r>
              <a:rPr lang="cy-GB" dirty="0"/>
              <a:t>Tîm o amgylch y teulu</a:t>
            </a:r>
          </a:p>
          <a:p>
            <a:r>
              <a:rPr lang="cy-GB" dirty="0"/>
              <a:t>Teuluoedd yn Gyntaf</a:t>
            </a:r>
          </a:p>
          <a:p>
            <a:r>
              <a:rPr lang="cy-GB" dirty="0"/>
              <a:t>Cymunedau yn Gyntaf</a:t>
            </a:r>
          </a:p>
          <a:p>
            <a:r>
              <a:rPr lang="cy-GB" dirty="0"/>
              <a:t>Dechrau’n Deg</a:t>
            </a:r>
          </a:p>
          <a:p>
            <a:r>
              <a:rPr lang="cy-GB" dirty="0"/>
              <a:t>(Mae’n bwysig dechrau casglu gwybodaeth am beth sydd ar gael er mwyn i chi allu deall gwerth partneriaethau proffesiynol, amlddisgyblaethol)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75562" y="2393327"/>
            <a:ext cx="6259489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Team around the family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Families First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Communities First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Flying Start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(Important to start building knowledge of what is available so that you can understand the value of professional, multi-disciplinary partnerships)</a:t>
            </a:r>
          </a:p>
        </p:txBody>
      </p:sp>
    </p:spTree>
    <p:extLst>
      <p:ext uri="{BB962C8B-B14F-4D97-AF65-F5344CB8AC3E}">
        <p14:creationId xmlns:p14="http://schemas.microsoft.com/office/powerpoint/2010/main" val="11462008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1607" y="758792"/>
            <a:ext cx="12139682" cy="1143000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Cysylltiadau rhwng ymlyniad, arsylwadau ac asesu </a:t>
            </a:r>
            <a:br>
              <a:rPr lang="cy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Links between attachment, observation and 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3108" y="2617195"/>
            <a:ext cx="5181600" cy="4351338"/>
          </a:xfrm>
        </p:spPr>
        <p:txBody>
          <a:bodyPr>
            <a:normAutofit/>
          </a:bodyPr>
          <a:lstStyle/>
          <a:p>
            <a:r>
              <a:rPr lang="cy-GB" dirty="0"/>
              <a:t>Sut gallech chi gynnwys y teulu wrth asesu datblygiad plentyn?</a:t>
            </a:r>
          </a:p>
          <a:p>
            <a:r>
              <a:rPr lang="cy-GB" dirty="0"/>
              <a:t>Pam </a:t>
            </a:r>
            <a:r>
              <a:rPr lang="cy-GB" noProof="1"/>
              <a:t>allai </a:t>
            </a:r>
            <a:r>
              <a:rPr lang="cy-GB" dirty="0"/>
              <a:t>hyn fod o werth?</a:t>
            </a:r>
          </a:p>
          <a:p>
            <a:r>
              <a:rPr lang="cy-GB" dirty="0"/>
              <a:t>Ymchwiliwch i werth ‘storïau dysgu’ a dyddiaduron cartref-ysgol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36475" y="2617195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How could you include the family in assessment of a child’s development?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Why might this be valuable?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Research the value of ‘learning stories’ and home-school diaries</a:t>
            </a:r>
          </a:p>
        </p:txBody>
      </p:sp>
    </p:spTree>
    <p:extLst>
      <p:ext uri="{BB962C8B-B14F-4D97-AF65-F5344CB8AC3E}">
        <p14:creationId xmlns:p14="http://schemas.microsoft.com/office/powerpoint/2010/main" val="35445548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Clip – Ymlyniad </a:t>
            </a:r>
            <a:r>
              <a:rPr lang="en-GB" sz="4800" dirty="0" err="1"/>
              <a:t>mewn</a:t>
            </a:r>
            <a:r>
              <a:rPr lang="en-GB" sz="4800" dirty="0"/>
              <a:t> </a:t>
            </a:r>
            <a:r>
              <a:rPr lang="en-GB" sz="4800" dirty="0" err="1"/>
              <a:t>ysgolion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Clip – Attachment in schools</a:t>
            </a:r>
            <a:endParaRPr lang="cy-GB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192295" y="2575843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>
                <a:hlinkClick r:id="rId3"/>
              </a:rPr>
              <a:t>Attachment Aware in Schools – YouTube</a:t>
            </a:r>
            <a:endParaRPr lang="en-US" sz="3200" dirty="0"/>
          </a:p>
          <a:p>
            <a:pPr marL="0" indent="0" algn="r">
              <a:buNone/>
            </a:pPr>
            <a:r>
              <a:rPr lang="en-US" sz="3200" dirty="0"/>
              <a:t>(Suited and Booted Studios, 2014)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18478245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8A439-9A6C-4163-BF81-DA310CB47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Damcaniaeth</a:t>
            </a:r>
            <a:r>
              <a:rPr lang="en-GB" sz="4800" dirty="0"/>
              <a:t> Ymlyniad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8D641-FD56-414C-818D-866EB8EB71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03512" y="1825625"/>
            <a:ext cx="4335338" cy="4351338"/>
          </a:xfrm>
        </p:spPr>
        <p:txBody>
          <a:bodyPr/>
          <a:lstStyle/>
          <a:p>
            <a:r>
              <a:rPr lang="en-GB" dirty="0" err="1"/>
              <a:t>Damcaniaeth</a:t>
            </a:r>
            <a:r>
              <a:rPr lang="en-GB" dirty="0"/>
              <a:t> ethological</a:t>
            </a:r>
          </a:p>
          <a:p>
            <a:r>
              <a:rPr lang="en-GB" dirty="0" err="1"/>
              <a:t>Diolgelu</a:t>
            </a:r>
            <a:r>
              <a:rPr lang="en-GB" dirty="0"/>
              <a:t> Plant o </a:t>
            </a:r>
            <a:r>
              <a:rPr lang="en-GB" dirty="0" err="1"/>
              <a:t>ysglyfaethwyr</a:t>
            </a:r>
            <a:endParaRPr lang="en-GB" dirty="0"/>
          </a:p>
          <a:p>
            <a:r>
              <a:rPr lang="en-GB" dirty="0"/>
              <a:t>Does dim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ymlyniad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ad-</a:t>
            </a:r>
            <a:r>
              <a:rPr lang="en-GB" dirty="0" err="1"/>
              <a:t>dalu</a:t>
            </a:r>
            <a:endParaRPr lang="en-GB" dirty="0"/>
          </a:p>
          <a:p>
            <a:r>
              <a:rPr lang="en-GB" dirty="0" err="1"/>
              <a:t>Addasol</a:t>
            </a:r>
            <a:endParaRPr lang="en-GB" dirty="0"/>
          </a:p>
          <a:p>
            <a:r>
              <a:rPr lang="en-GB" dirty="0"/>
              <a:t>Model </a:t>
            </a:r>
            <a:r>
              <a:rPr lang="en-GB" dirty="0" err="1"/>
              <a:t>gweithio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7AD73-1578-4B6F-9137-AC0AD5EF31C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Ethological theory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Protect children from predators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Attachment does not have to be reciprocated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Adaptive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Working model</a:t>
            </a:r>
          </a:p>
        </p:txBody>
      </p:sp>
    </p:spTree>
    <p:extLst>
      <p:ext uri="{BB962C8B-B14F-4D97-AF65-F5344CB8AC3E}">
        <p14:creationId xmlns:p14="http://schemas.microsoft.com/office/powerpoint/2010/main" val="68329859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3F3B2-3395-4200-812B-B379AF689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646" y="344653"/>
            <a:ext cx="11613107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Ffactorau</a:t>
            </a:r>
            <a:r>
              <a:rPr lang="en-GB" sz="4800" dirty="0"/>
              <a:t> </a:t>
            </a:r>
            <a:r>
              <a:rPr lang="en-GB" sz="4800" dirty="0" err="1"/>
              <a:t>sydd</a:t>
            </a:r>
            <a:r>
              <a:rPr lang="en-GB" sz="4800" dirty="0"/>
              <a:t> </a:t>
            </a:r>
            <a:r>
              <a:rPr lang="en-GB" sz="4800" dirty="0" err="1"/>
              <a:t>yn</a:t>
            </a:r>
            <a:r>
              <a:rPr lang="en-GB" sz="4800" dirty="0"/>
              <a:t> </a:t>
            </a:r>
            <a:r>
              <a:rPr lang="en-GB" sz="4800" dirty="0" err="1"/>
              <a:t>effeithio’r</a:t>
            </a:r>
            <a:r>
              <a:rPr lang="en-GB" sz="4800" dirty="0"/>
              <a:t> </a:t>
            </a:r>
            <a:r>
              <a:rPr lang="en-GB" sz="4800" dirty="0" err="1"/>
              <a:t>damcaniaeth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Factors affecting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0AA70-2160-4ABC-9767-5640C4111E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2540" y="2192953"/>
            <a:ext cx="5181600" cy="4351338"/>
          </a:xfrm>
        </p:spPr>
        <p:txBody>
          <a:bodyPr/>
          <a:lstStyle/>
          <a:p>
            <a:r>
              <a:rPr lang="en-GB" dirty="0" err="1"/>
              <a:t>Sensitifrwydd</a:t>
            </a:r>
            <a:r>
              <a:rPr lang="en-GB" dirty="0"/>
              <a:t> </a:t>
            </a:r>
            <a:r>
              <a:rPr lang="en-GB" dirty="0" err="1"/>
              <a:t>famol</a:t>
            </a:r>
            <a:endParaRPr lang="en-GB" dirty="0"/>
          </a:p>
          <a:p>
            <a:r>
              <a:rPr lang="en-GB" dirty="0" err="1"/>
              <a:t>Anianawd</a:t>
            </a:r>
            <a:r>
              <a:rPr lang="en-GB" dirty="0"/>
              <a:t> y </a:t>
            </a:r>
            <a:r>
              <a:rPr lang="en-GB" dirty="0" err="1"/>
              <a:t>fabi</a:t>
            </a:r>
            <a:endParaRPr lang="en-GB" dirty="0"/>
          </a:p>
          <a:p>
            <a:r>
              <a:rPr lang="en-GB" dirty="0" err="1"/>
              <a:t>Gormod</a:t>
            </a:r>
            <a:r>
              <a:rPr lang="en-GB" dirty="0"/>
              <a:t> o </a:t>
            </a:r>
            <a:r>
              <a:rPr lang="en-GB" dirty="0" err="1"/>
              <a:t>ymlyniadau</a:t>
            </a:r>
            <a:endParaRPr lang="en-GB" dirty="0"/>
          </a:p>
          <a:p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hwyrach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7BCC01-8788-4440-ACB0-CFFF9CF5A3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7860" y="2192953"/>
            <a:ext cx="5181600" cy="4351338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Maternal sensitivity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Babies temperament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Too many attachments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Can happen later in life</a:t>
            </a:r>
          </a:p>
        </p:txBody>
      </p:sp>
    </p:spTree>
    <p:extLst>
      <p:ext uri="{BB962C8B-B14F-4D97-AF65-F5344CB8AC3E}">
        <p14:creationId xmlns:p14="http://schemas.microsoft.com/office/powerpoint/2010/main" val="6755171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201" y="324182"/>
            <a:ext cx="11981597" cy="1325563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Mae ymlyniad yn sail i ymddygiadau dysgu </a:t>
            </a:r>
            <a:br>
              <a:rPr lang="cy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Attachment underpins learning behaviours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6948" y="1910920"/>
            <a:ext cx="6361935" cy="4351338"/>
          </a:xfrm>
        </p:spPr>
        <p:txBody>
          <a:bodyPr>
            <a:noAutofit/>
          </a:bodyPr>
          <a:lstStyle/>
          <a:p>
            <a:r>
              <a:rPr lang="cy-GB" dirty="0"/>
              <a:t>Gyda’r wybodaeth hon, ystyriwch syniadau ynghylch sut rydych </a:t>
            </a:r>
            <a:r>
              <a:rPr lang="cy-GB" noProof="1"/>
              <a:t>chi’n</a:t>
            </a:r>
            <a:r>
              <a:rPr lang="cy-GB" dirty="0"/>
              <a:t> bwriadu darparu amgylchedd dysgu cadarnhaol ac o ansawdd uchel; </a:t>
            </a:r>
          </a:p>
          <a:p>
            <a:r>
              <a:rPr lang="cy-GB" dirty="0"/>
              <a:t>Materion i’w cynnwys: </a:t>
            </a:r>
            <a:r>
              <a:rPr lang="cy-GB" b="1" dirty="0"/>
              <a:t>trosglwyddo </a:t>
            </a:r>
            <a:r>
              <a:rPr lang="cy-GB" dirty="0"/>
              <a:t>cadarnhaol; mathau o </a:t>
            </a:r>
            <a:r>
              <a:rPr lang="cy-GB" b="1" dirty="0"/>
              <a:t>ryngweithio</a:t>
            </a:r>
            <a:r>
              <a:rPr lang="cy-GB" dirty="0"/>
              <a:t>; ardaloedd yr </a:t>
            </a:r>
            <a:r>
              <a:rPr lang="cy-GB" b="1" dirty="0"/>
              <a:t>amgylchedd; trefn arferol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1884583"/>
            <a:ext cx="6016388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With this knowledge, now consider ideas of how you intend to provide a positive, nurturing, high quality learning environment;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Issues to include: positive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transitions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; type of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interaction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; areas of the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environment;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routine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533781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Cyfeiriadau/darllen pellach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References/further reading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8170" y="1825625"/>
            <a:ext cx="1167566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Donaldson, G. (2015) </a:t>
            </a:r>
            <a:r>
              <a:rPr lang="cy-GB" sz="2000" i="1" dirty="0"/>
              <a:t>Dyfodol Llwyddiannus: Adolygiad Annibynnol o’r Cwricwlwm a’r Trefniadau Asesu yng Nghymru </a:t>
            </a:r>
            <a:r>
              <a:rPr lang="en-GB" sz="2000" dirty="0"/>
              <a:t>/ </a:t>
            </a:r>
            <a:r>
              <a:rPr lang="en-GB" sz="2000" i="1" dirty="0"/>
              <a:t>Successful Futures: Independent Review of Curriculum and Assessment Arrangements in Wales. </a:t>
            </a:r>
            <a:r>
              <a:rPr lang="en-GB" sz="2000" dirty="0"/>
              <a:t>Wales. Welsh Government.</a:t>
            </a:r>
          </a:p>
          <a:p>
            <a:pPr marL="0" indent="0">
              <a:buNone/>
            </a:pPr>
            <a:r>
              <a:rPr lang="en-GB" sz="2000" i="1" dirty="0"/>
              <a:t>Essential Baby (2021) </a:t>
            </a:r>
            <a:r>
              <a:rPr lang="en-GB" sz="2000" dirty="0"/>
              <a:t>Meconium stained liquor and meconium aspiration syndrome: the facts [on-line] Available at: </a:t>
            </a:r>
            <a:r>
              <a:rPr lang="en-GB" sz="2000" dirty="0">
                <a:hlinkClick r:id="rId3"/>
              </a:rPr>
              <a:t>http://www.essentialbaby.com.au/birth/stages-of-labour/meconium-stained-liquor-and-meconium-aspiration-syndrome-the-facts-20140820-3e02k</a:t>
            </a:r>
            <a:r>
              <a:rPr lang="en-GB" sz="2000" dirty="0"/>
              <a:t> (Accessed: 25</a:t>
            </a:r>
            <a:r>
              <a:rPr lang="en-GB" sz="2000" baseline="30000" dirty="0"/>
              <a:t>th</a:t>
            </a:r>
            <a:r>
              <a:rPr lang="en-GB" sz="2000" dirty="0"/>
              <a:t> October 2021)</a:t>
            </a:r>
          </a:p>
          <a:p>
            <a:pPr marL="0" indent="0">
              <a:buNone/>
            </a:pPr>
            <a:r>
              <a:rPr lang="en-GB" sz="2000" dirty="0"/>
              <a:t>Furlong, J. (2015) </a:t>
            </a:r>
            <a:r>
              <a:rPr lang="en-GB" sz="2000" i="1" dirty="0"/>
              <a:t>Teaching Tomorrow’s Teachers. Options for the future of initial teacher education in Wales</a:t>
            </a:r>
            <a:r>
              <a:rPr lang="en-GB" sz="2000" dirty="0"/>
              <a:t>. Oxford: University of Oxford. </a:t>
            </a:r>
          </a:p>
          <a:p>
            <a:pPr marL="0" indent="0">
              <a:buNone/>
            </a:pPr>
            <a:r>
              <a:rPr lang="en-GB" sz="2000" dirty="0"/>
              <a:t>MacKay, T., Reynolds, S. &amp; Kearney, M. (2010) From attachment to attainment: The impact of nurture groups on academic achievement, </a:t>
            </a:r>
            <a:r>
              <a:rPr lang="en-GB" sz="2000" i="1" dirty="0"/>
              <a:t>Educational &amp; Child Psychology</a:t>
            </a:r>
            <a:r>
              <a:rPr lang="en-GB" sz="2000" dirty="0"/>
              <a:t>, 27, 3, pp. 100-110. Available at:  </a:t>
            </a:r>
            <a:r>
              <a:rPr lang="en-GB" sz="2000" dirty="0">
                <a:hlinkClick r:id="rId4" tooltip="http://search.ebscohost.com/login.aspx?direct=true&amp;amp;db=eue&amp;amp;AN=53291257&amp;amp;site=ehost-live&#10;Ctrl+Click or tap to follow the link"/>
              </a:rPr>
              <a:t>http://search.ebscohost.com/login.aspx?direct=true&amp;db=eue&amp;AN=53291257&amp;site=ehost-live</a:t>
            </a:r>
            <a:r>
              <a:rPr lang="en-GB" sz="2000" dirty="0"/>
              <a:t> (Accessed: 26</a:t>
            </a:r>
            <a:r>
              <a:rPr lang="en-GB" sz="2000" baseline="30000" dirty="0"/>
              <a:t>th</a:t>
            </a:r>
            <a:r>
              <a:rPr lang="en-GB" sz="2000" dirty="0"/>
              <a:t> August 2015).</a:t>
            </a:r>
          </a:p>
        </p:txBody>
      </p:sp>
    </p:spTree>
    <p:extLst>
      <p:ext uri="{BB962C8B-B14F-4D97-AF65-F5344CB8AC3E}">
        <p14:creationId xmlns:p14="http://schemas.microsoft.com/office/powerpoint/2010/main" val="427316022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Cyfeiriadau/darllen pellach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References/further reading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9307" y="2016693"/>
            <a:ext cx="1157330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MacKay, T., Reynolds, S. &amp; Kearney, M. (2010) From attachment to attainment: The impact of nurture groups on academic achievement, </a:t>
            </a:r>
            <a:r>
              <a:rPr lang="en-GB" sz="2000" i="1" dirty="0"/>
              <a:t>Educational &amp; Child Psychology</a:t>
            </a:r>
            <a:r>
              <a:rPr lang="en-GB" sz="2000" dirty="0"/>
              <a:t>, 27, 3, pp. 100-110. Available at:  </a:t>
            </a:r>
            <a:r>
              <a:rPr lang="en-GB" sz="2000" dirty="0">
                <a:hlinkClick r:id="rId3" tooltip="http://search.ebscohost.com/login.aspx?direct=true&amp;amp;db=eue&amp;amp;AN=53291257&amp;amp;site=ehost-live&#10;Ctrl+Click or tap to follow the link"/>
              </a:rPr>
              <a:t>http://search.ebscohost.com/login.aspx?direct=true&amp;db=eue&amp;AN=53291257&amp;site=ehost-live</a:t>
            </a:r>
            <a:r>
              <a:rPr lang="en-GB" sz="2000" dirty="0"/>
              <a:t> (Accessed: 26</a:t>
            </a:r>
            <a:r>
              <a:rPr lang="en-GB" sz="2000" baseline="30000" dirty="0"/>
              <a:t>th</a:t>
            </a:r>
            <a:r>
              <a:rPr lang="en-GB" sz="2000" dirty="0"/>
              <a:t> August 2015).</a:t>
            </a:r>
          </a:p>
          <a:p>
            <a:pPr marL="0" indent="0">
              <a:buNone/>
            </a:pPr>
            <a:r>
              <a:rPr lang="cy-GB" sz="2000" dirty="0"/>
              <a:t>Llywodraeth Cymru </a:t>
            </a:r>
            <a:r>
              <a:rPr lang="en-GB" sz="2000" dirty="0"/>
              <a:t>/ Welsh Government (2014) </a:t>
            </a:r>
            <a:r>
              <a:rPr lang="cy-GB" sz="2000" i="1" dirty="0"/>
              <a:t>Archwiliad Annibynnol o’r Cyfnod Sylfaen yng Nghymru </a:t>
            </a:r>
            <a:r>
              <a:rPr lang="en-GB" sz="2000" dirty="0"/>
              <a:t>/ </a:t>
            </a:r>
            <a:r>
              <a:rPr lang="en-GB" sz="2000" i="1" dirty="0"/>
              <a:t>An independent Stocktake of the Foundation Phase in Wales.</a:t>
            </a:r>
            <a:r>
              <a:rPr lang="en-GB" sz="2000" dirty="0"/>
              <a:t> </a:t>
            </a:r>
            <a:r>
              <a:rPr lang="cy-GB" sz="2000" dirty="0"/>
              <a:t>Caerdydd /</a:t>
            </a:r>
            <a:r>
              <a:rPr lang="en-GB" sz="2000" dirty="0"/>
              <a:t> Cardiff: </a:t>
            </a:r>
            <a:r>
              <a:rPr lang="en-GB" sz="2000" dirty="0" err="1"/>
              <a:t>Llywodraeth</a:t>
            </a:r>
            <a:r>
              <a:rPr lang="en-GB" sz="2000" dirty="0"/>
              <a:t> Cymru/ Welsh Government.</a:t>
            </a:r>
          </a:p>
          <a:p>
            <a:pPr marL="0" indent="0">
              <a:buNone/>
            </a:pPr>
            <a:r>
              <a:rPr lang="cy-GB" sz="2000" dirty="0"/>
              <a:t>Llywodraeth Cymru </a:t>
            </a:r>
            <a:r>
              <a:rPr lang="en-GB" sz="2000" dirty="0"/>
              <a:t>/ Welsh Government (2014) </a:t>
            </a:r>
            <a:r>
              <a:rPr lang="cy-GB" sz="2000" i="1" dirty="0"/>
              <a:t>Adolygiad annibynnol o gofrestru, rheoleiddio ac arolygu gofal plant ac addysg gynnar </a:t>
            </a:r>
            <a:r>
              <a:rPr lang="en-GB" sz="2000" dirty="0"/>
              <a:t>/ </a:t>
            </a:r>
            <a:r>
              <a:rPr lang="en-GB" sz="2000" i="1" dirty="0"/>
              <a:t>Independent review of childcare and early education registration, regulation and inspection. </a:t>
            </a:r>
            <a:r>
              <a:rPr lang="cy-GB" sz="2000" i="1" dirty="0"/>
              <a:t>Caerdydd /</a:t>
            </a:r>
            <a:r>
              <a:rPr lang="en-GB" sz="2000" i="1" dirty="0"/>
              <a:t> </a:t>
            </a:r>
            <a:r>
              <a:rPr lang="en-GB" sz="2000" dirty="0"/>
              <a:t>Cardiff.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1795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Cyfeiriadau/darllen pellach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References/further reading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24300" y="2023517"/>
            <a:ext cx="1089887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/>
              <a:t>Llywodraeth Cymru </a:t>
            </a:r>
            <a:r>
              <a:rPr lang="en-GB" sz="2000" dirty="0"/>
              <a:t>/ Welsh Government (2014) </a:t>
            </a:r>
            <a:r>
              <a:rPr lang="cy-GB" sz="2000" i="1" dirty="0"/>
              <a:t>Adolygiad annibynnol o gofrestru, rheoleiddio ac arolygu gofal plant ac addysg gynnar </a:t>
            </a:r>
            <a:r>
              <a:rPr lang="en-GB" sz="2000" dirty="0"/>
              <a:t>/ </a:t>
            </a:r>
            <a:r>
              <a:rPr lang="en-GB" sz="2000" i="1" dirty="0"/>
              <a:t>Independent review of childcare and early education registration, regulation and inspection. </a:t>
            </a:r>
            <a:r>
              <a:rPr lang="cy-GB" sz="2000" i="1" dirty="0"/>
              <a:t>Caerdydd /</a:t>
            </a:r>
            <a:r>
              <a:rPr lang="en-GB" sz="2000" i="1" dirty="0"/>
              <a:t> </a:t>
            </a:r>
            <a:r>
              <a:rPr lang="en-GB" sz="2000" dirty="0"/>
              <a:t>Cardiff.</a:t>
            </a:r>
          </a:p>
          <a:p>
            <a:pPr marL="0" indent="0">
              <a:buNone/>
            </a:pPr>
            <a:r>
              <a:rPr lang="en-GB" sz="2000" dirty="0"/>
              <a:t>Perry, B. D. and Pollard, D. (1997). “ Altered brain development following global neglect in early childhood”. </a:t>
            </a:r>
            <a:r>
              <a:rPr lang="en-GB" sz="2000" i="1" dirty="0"/>
              <a:t>Society For Neuroscience: Proceedings from Annual Meeting</a:t>
            </a:r>
            <a:r>
              <a:rPr lang="en-GB" sz="2000" dirty="0"/>
              <a:t>, New Orleans.</a:t>
            </a:r>
          </a:p>
          <a:p>
            <a:pPr marL="0" indent="0">
              <a:buNone/>
            </a:pPr>
            <a:r>
              <a:rPr lang="en-GB" sz="2000" dirty="0"/>
              <a:t>Simply Psychology (2022) Bronfenbrenner’s ecological systems theory. Available at: </a:t>
            </a:r>
            <a:r>
              <a:rPr lang="en-GB" sz="2000" dirty="0">
                <a:hlinkClick r:id="rId3"/>
              </a:rPr>
              <a:t>https://www.simplypsychology.org/Bronfenbrenner.html</a:t>
            </a:r>
            <a:r>
              <a:rPr lang="en-GB" sz="2000" dirty="0"/>
              <a:t> (Accessed: 31</a:t>
            </a:r>
            <a:r>
              <a:rPr lang="en-GB" sz="2000" baseline="30000" dirty="0"/>
              <a:t>st</a:t>
            </a:r>
            <a:r>
              <a:rPr lang="en-GB" sz="2000" dirty="0"/>
              <a:t> August 2022)</a:t>
            </a:r>
          </a:p>
          <a:p>
            <a:pPr marL="0" indent="0">
              <a:buNone/>
            </a:pPr>
            <a:r>
              <a:rPr lang="en-GB" sz="2000" dirty="0"/>
              <a:t>Suited and Booted Studios (2014) ‘Attachment aware in schools,’ </a:t>
            </a:r>
            <a:r>
              <a:rPr lang="en-GB" sz="2000" dirty="0">
                <a:hlinkClick r:id="rId4"/>
              </a:rPr>
              <a:t>https://www.youtube.com/watch?v=ZFmqKGEcidg</a:t>
            </a:r>
            <a:r>
              <a:rPr lang="en-GB" sz="2000" dirty="0"/>
              <a:t> [Accessed: September 3 2015].</a:t>
            </a:r>
          </a:p>
          <a:p>
            <a:pPr marL="0" indent="0">
              <a:buNone/>
            </a:pPr>
            <a:endParaRPr lang="en-GB" sz="1600" b="1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2999769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Cyfeiriadau/darllen pellach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References/further reading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35842" y="2016693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Main, M., and Weston, D., 1981. The quality of the toddlers relationship to mother and father. </a:t>
            </a:r>
            <a:r>
              <a:rPr lang="en-GB" sz="2000" i="1" dirty="0"/>
              <a:t> Child Development,</a:t>
            </a:r>
            <a:r>
              <a:rPr lang="en-GB" sz="2000" dirty="0"/>
              <a:t> 52, pp932-940.</a:t>
            </a:r>
          </a:p>
          <a:p>
            <a:pPr marL="0" indent="0">
              <a:buNone/>
            </a:pPr>
            <a:r>
              <a:rPr lang="en-GB" sz="2000" dirty="0" err="1"/>
              <a:t>Masten</a:t>
            </a:r>
            <a:r>
              <a:rPr lang="en-GB" sz="2000" dirty="0"/>
              <a:t>, A.S. and </a:t>
            </a:r>
            <a:r>
              <a:rPr lang="en-GB" sz="2000" dirty="0" err="1"/>
              <a:t>Coatsworth</a:t>
            </a:r>
            <a:r>
              <a:rPr lang="en-GB" sz="2000" dirty="0"/>
              <a:t>, J.D., 1998. The development of competence in favourable and unfavourable environments. </a:t>
            </a:r>
            <a:r>
              <a:rPr lang="en-GB" sz="2000" i="1" dirty="0"/>
              <a:t>American Psychologist, </a:t>
            </a:r>
            <a:r>
              <a:rPr lang="en-GB" sz="2000" dirty="0"/>
              <a:t>vol. 53 (2) pp.205-220. </a:t>
            </a:r>
          </a:p>
          <a:p>
            <a:pPr marL="0" indent="0">
              <a:buNone/>
            </a:pPr>
            <a:r>
              <a:rPr lang="en-GB" sz="2000" dirty="0"/>
              <a:t>Rutter, M., 1985. </a:t>
            </a:r>
            <a:r>
              <a:rPr lang="en-GB" sz="2000" dirty="0" err="1"/>
              <a:t>Resiliance</a:t>
            </a:r>
            <a:r>
              <a:rPr lang="en-GB" sz="2000" dirty="0"/>
              <a:t> in the face of adversity. Protective factors and resistance to psychiatric disorder. </a:t>
            </a:r>
            <a:r>
              <a:rPr lang="en-GB" sz="2000" i="1" dirty="0"/>
              <a:t>The British Journal of Psychiatry, </a:t>
            </a:r>
            <a:r>
              <a:rPr lang="en-GB" sz="2000" dirty="0"/>
              <a:t>147:598-611.</a:t>
            </a:r>
          </a:p>
          <a:p>
            <a:pPr marL="0" indent="0">
              <a:buNone/>
            </a:pPr>
            <a:r>
              <a:rPr lang="en-GB" sz="2000" dirty="0"/>
              <a:t>Welsh Government (2022) </a:t>
            </a:r>
            <a:r>
              <a:rPr lang="en-GB" sz="2000" i="1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Curriculum for funded non-maintained nursery settings. </a:t>
            </a:r>
            <a:r>
              <a:rPr lang="en-GB" sz="200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GB" sz="2000" i="0" dirty="0">
                <a:solidFill>
                  <a:srgbClr val="1F1F1F"/>
                </a:solidFill>
                <a:effectLst/>
                <a:latin typeface="Arial" panose="020B0604020202020204" pitchFamily="34" charset="0"/>
                <a:hlinkClick r:id="rId3"/>
              </a:rPr>
              <a:t>https://hwb.gov.wales/curriculum-for-wales/curriculum-for-funded-non-maintained-nursery-settings</a:t>
            </a:r>
            <a:r>
              <a:rPr lang="en-GB" sz="200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(Accessed: 31</a:t>
            </a:r>
            <a:r>
              <a:rPr lang="en-GB" sz="2000" i="0" baseline="3000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st</a:t>
            </a:r>
            <a:r>
              <a:rPr lang="en-GB" sz="200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August 2022)</a:t>
            </a:r>
          </a:p>
          <a:p>
            <a:pPr marL="0" indent="0">
              <a:buNone/>
            </a:pPr>
            <a:endParaRPr lang="en-GB" sz="1600" b="1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3539928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0</TotalTime>
  <Words>2587</Words>
  <Application>Microsoft Office PowerPoint</Application>
  <PresentationFormat>Widescreen</PresentationFormat>
  <Paragraphs>307</Paragraphs>
  <Slides>42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6" baseType="lpstr">
      <vt:lpstr>Arial</vt:lpstr>
      <vt:lpstr>Calibri</vt:lpstr>
      <vt:lpstr>Wingdings</vt:lpstr>
      <vt:lpstr>UWTSD PP Template (Cream background)</vt:lpstr>
      <vt:lpstr>PowerPoint Presentation</vt:lpstr>
      <vt:lpstr>ECEY4001/C Datblygiad Dynol Human Development  Darlith 5 – Damcaniaethau i’w hadnabod mewn cyfnodau pontio   Lecture 5 – Theories to recognise in transition </vt:lpstr>
      <vt:lpstr>Theorïau i’w hadnabd mewn cyfnodau pontio Theories to recognise in transition</vt:lpstr>
      <vt:lpstr>Hierarchaeth anghenion Maslow Maslow’s Hierarchy of need</vt:lpstr>
      <vt:lpstr>John Bowlby Seicolegydd / Psychologist</vt:lpstr>
      <vt:lpstr>Mary Ainsworth Seicolegydd / Psychologist</vt:lpstr>
      <vt:lpstr>Ystyriwch hefyd ymlyniad y tu allan i’r teulu  Consider also, non-family attachment</vt:lpstr>
      <vt:lpstr>Arbrofion Mwncïod Harlow  Harlow’s Monkeys Experiment</vt:lpstr>
      <vt:lpstr>Fathau o ymlyniad Types of attachment</vt:lpstr>
      <vt:lpstr>Ymlyniad Diogel Secure Attachment</vt:lpstr>
      <vt:lpstr>Beth mae ymlyniad diogel yn edrych fel? What does secure attachment look like?</vt:lpstr>
      <vt:lpstr>Ymddygiadau posibl plentyn ag ymlyniad diogel  Potential behaviours of a securely attached child</vt:lpstr>
      <vt:lpstr>Ymlyniad Amwys Ambivalent/anxious Attachment</vt:lpstr>
      <vt:lpstr>Beth mae ymlyniad Amwys yn edrych fel?  What does ambivalent/anxious attachment look like?</vt:lpstr>
      <vt:lpstr>Ymddygiadau posibl plentyn ag Ymlyniad Amwys  Potential behaviours of a ambivalent/anxious attachment child</vt:lpstr>
      <vt:lpstr>Ymlyniad Osgoi Avoidant Attachment</vt:lpstr>
      <vt:lpstr>Beth mae ymlyniad osgoi yn edrych fel?  What does avoidant attachment look like?</vt:lpstr>
      <vt:lpstr>Ymddygiadau posibl plentyn ag Ymlyniad Osgoi  Potential behaviours of an avoidant attachment child</vt:lpstr>
      <vt:lpstr>Ymlyniad Anhrefnus Disorganised Attachment</vt:lpstr>
      <vt:lpstr>Ymddygiadau posibl plentyn ag Ymlyniad anhrefnus Potential behaviours of an disorganised attachment child</vt:lpstr>
      <vt:lpstr>Ymlyniad  Attachment</vt:lpstr>
      <vt:lpstr>Effeithiau posibl ymlyniadau anniogel Possible effects of insecure attachments</vt:lpstr>
      <vt:lpstr>Effeithiau posibl ymlyniad anniogel Potential effects of insecure attachment</vt:lpstr>
      <vt:lpstr>Cymhariaeth o ymennydd plentyn 3 oed Comparison of 3 year olds brain</vt:lpstr>
      <vt:lpstr>Damcaniaeth Ecolegol Bronfenbrenner Bronfenbrenner’s Ecological Theory</vt:lpstr>
      <vt:lpstr>Damcaniaeth Ecolegol Ecological Theory</vt:lpstr>
      <vt:lpstr>PowerPoint Presentation</vt:lpstr>
      <vt:lpstr>Perthnasoedd Relationships</vt:lpstr>
      <vt:lpstr>Rhyngweithio rhwng yr ysgol a’r cartref  Interactions between school and home</vt:lpstr>
      <vt:lpstr>Cwricwlwm Curriculum</vt:lpstr>
      <vt:lpstr>Pwysigrwydd gofal ac addysg i blant dan 7 oed  Importance of both care and education for children under 7</vt:lpstr>
      <vt:lpstr>Archwiliad annibynnol o’r Cyfnod Sylfaen yng Nghymru  An independent stocktake of the Foundation Phase in Wales</vt:lpstr>
      <vt:lpstr>Enghreifftiau o fentrau ymgysylltu â theuluoedd a’r gymuned  Examples of family and community engagement initiatives</vt:lpstr>
      <vt:lpstr>Cysylltiadau rhwng ymlyniad, arsylwadau ac asesu  Links between attachment, observation and  assessment</vt:lpstr>
      <vt:lpstr>Clip – Ymlyniad mewn ysgolion Clip – Attachment in schools</vt:lpstr>
      <vt:lpstr>Damcaniaeth Ymlyniad Attachment Theory</vt:lpstr>
      <vt:lpstr>Ffactorau sydd yn effeithio’r damcaniaeth Factors affecting the theory</vt:lpstr>
      <vt:lpstr>Mae ymlyniad yn sail i ymddygiadau dysgu  Attachment underpins learning behaviours</vt:lpstr>
      <vt:lpstr>Cyfeiriadau/darllen pellach References/further reading</vt:lpstr>
      <vt:lpstr>Cyfeiriadau/darllen pellach References/further reading</vt:lpstr>
      <vt:lpstr>Cyfeiriadau/darllen pellach References/further reading</vt:lpstr>
      <vt:lpstr>Cyfeiriadau/darllen pellach References/further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Natasha Young</cp:lastModifiedBy>
  <cp:revision>1</cp:revision>
  <dcterms:created xsi:type="dcterms:W3CDTF">2022-09-01T11:22:56Z</dcterms:created>
  <dcterms:modified xsi:type="dcterms:W3CDTF">2022-10-25T12:20:29Z</dcterms:modified>
</cp:coreProperties>
</file>