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3" d="100"/>
          <a:sy n="103" d="100"/>
        </p:scale>
        <p:origin x="-1375" y="-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4C75389-86E0-497F-96AB-09926E1FAC88}" type="datetimeFigureOut">
              <a:rPr lang="en-US" smtClean="0"/>
              <a:pPr/>
              <a:t>10/10/2013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504950-408A-49F6-8EB5-734B1BC984C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C75389-86E0-497F-96AB-09926E1FAC88}" type="datetimeFigureOut">
              <a:rPr lang="en-US" smtClean="0"/>
              <a:pPr/>
              <a:t>10/10/2013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504950-408A-49F6-8EB5-734B1BC984C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C75389-86E0-497F-96AB-09926E1FAC88}" type="datetimeFigureOut">
              <a:rPr lang="en-US" smtClean="0"/>
              <a:pPr/>
              <a:t>10/10/2013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504950-408A-49F6-8EB5-734B1BC984C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4C75389-86E0-497F-96AB-09926E1FAC88}" type="datetimeFigureOut">
              <a:rPr lang="en-US" smtClean="0"/>
              <a:pPr/>
              <a:t>10/10/2013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504950-408A-49F6-8EB5-734B1BC984C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4C75389-86E0-497F-96AB-09926E1FAC88}" type="datetimeFigureOut">
              <a:rPr lang="en-US" smtClean="0"/>
              <a:pPr/>
              <a:t>10/10/2013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504950-408A-49F6-8EB5-734B1BC984C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4C75389-86E0-497F-96AB-09926E1FAC88}" type="datetimeFigureOut">
              <a:rPr lang="en-US" smtClean="0"/>
              <a:pPr/>
              <a:t>10/10/2013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504950-408A-49F6-8EB5-734B1BC984C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C75389-86E0-497F-96AB-09926E1FAC88}" type="datetimeFigureOut">
              <a:rPr lang="en-US" smtClean="0"/>
              <a:pPr/>
              <a:t>10/10/2013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504950-408A-49F6-8EB5-734B1BC984C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C75389-86E0-497F-96AB-09926E1FAC88}" type="datetimeFigureOut">
              <a:rPr lang="en-US" smtClean="0"/>
              <a:pPr/>
              <a:t>10/10/2013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504950-408A-49F6-8EB5-734B1BC984C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C75389-86E0-497F-96AB-09926E1FAC88}" type="datetimeFigureOut">
              <a:rPr lang="en-US" smtClean="0"/>
              <a:pPr/>
              <a:t>10/10/2013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504950-408A-49F6-8EB5-734B1BC984C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C75389-86E0-497F-96AB-09926E1FAC88}" type="datetimeFigureOut">
              <a:rPr lang="en-US" smtClean="0"/>
              <a:pPr/>
              <a:t>10/10/2013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504950-408A-49F6-8EB5-734B1BC984C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C75389-86E0-497F-96AB-09926E1FAC88}" type="datetimeFigureOut">
              <a:rPr lang="en-US" smtClean="0"/>
              <a:pPr/>
              <a:t>10/10/2013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504950-408A-49F6-8EB5-734B1BC984C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C75389-86E0-497F-96AB-09926E1FAC88}" type="datetimeFigureOut">
              <a:rPr lang="en-US" smtClean="0"/>
              <a:pPr/>
              <a:t>10/10/2013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504950-408A-49F6-8EB5-734B1BC984C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Karnaugh</a:t>
            </a:r>
            <a:r>
              <a:rPr lang="en-GB" dirty="0" smtClean="0"/>
              <a:t> Maps</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What is a </a:t>
            </a:r>
            <a:r>
              <a:rPr lang="en-GB" dirty="0" err="1"/>
              <a:t>K</a:t>
            </a:r>
            <a:r>
              <a:rPr lang="en-GB" dirty="0" err="1" smtClean="0"/>
              <a:t>arnaugh</a:t>
            </a:r>
            <a:r>
              <a:rPr lang="en-GB" dirty="0" smtClean="0"/>
              <a:t> Map?</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sz="2800" dirty="0" smtClean="0"/>
              <a:t>The </a:t>
            </a:r>
            <a:r>
              <a:rPr lang="en-GB" sz="2800" b="1" dirty="0" err="1" smtClean="0"/>
              <a:t>Karnaugh</a:t>
            </a:r>
            <a:r>
              <a:rPr lang="en-GB" sz="2800" b="1" dirty="0" smtClean="0"/>
              <a:t> map,</a:t>
            </a:r>
            <a:r>
              <a:rPr lang="en-GB" sz="2800" dirty="0" smtClean="0"/>
              <a:t> also known as the </a:t>
            </a:r>
            <a:r>
              <a:rPr lang="en-GB" sz="2800" b="1" dirty="0" smtClean="0"/>
              <a:t>K-map</a:t>
            </a:r>
            <a:r>
              <a:rPr lang="en-GB" sz="2800" dirty="0" smtClean="0"/>
              <a:t>, is a method to simplify </a:t>
            </a:r>
            <a:r>
              <a:rPr lang="en-GB" sz="2800" dirty="0" err="1" smtClean="0"/>
              <a:t>boolean</a:t>
            </a:r>
            <a:r>
              <a:rPr lang="en-GB" sz="2800" dirty="0" smtClean="0"/>
              <a:t> algebra expressions. </a:t>
            </a:r>
          </a:p>
          <a:p>
            <a:pPr>
              <a:buNone/>
            </a:pPr>
            <a:r>
              <a:rPr lang="en-GB" sz="2800" dirty="0" smtClean="0"/>
              <a:t>The </a:t>
            </a:r>
            <a:r>
              <a:rPr lang="en-GB" sz="2800" dirty="0" err="1" smtClean="0"/>
              <a:t>Karnaugh</a:t>
            </a:r>
            <a:r>
              <a:rPr lang="en-GB" sz="2800" dirty="0" smtClean="0"/>
              <a:t> map reduces the need for extensive calculations by taking advantage of humans' pattern-recognition capability.</a:t>
            </a:r>
          </a:p>
          <a:p>
            <a:pPr>
              <a:buNone/>
            </a:pPr>
            <a:r>
              <a:rPr lang="en-GB" sz="2800" dirty="0" err="1" smtClean="0"/>
              <a:t>Karnaugh</a:t>
            </a:r>
            <a:r>
              <a:rPr lang="en-GB" sz="2800" dirty="0" smtClean="0"/>
              <a:t> Maps are used for many small design problems.  It's true that many larger designs are done using computer implementations of different algorithms.  </a:t>
            </a:r>
          </a:p>
          <a:p>
            <a:pPr>
              <a:buNone/>
            </a:pPr>
            <a:r>
              <a:rPr lang="en-GB" sz="2800" dirty="0" smtClean="0"/>
              <a:t>However designs with a small number of variables occur frequently in interface problems and that makes learning </a:t>
            </a:r>
            <a:r>
              <a:rPr lang="en-GB" sz="2800" dirty="0" err="1" smtClean="0"/>
              <a:t>Karnaugh</a:t>
            </a:r>
            <a:r>
              <a:rPr lang="en-GB" sz="2800" dirty="0" smtClean="0"/>
              <a:t> Maps worthwhile.  In addition, if you study </a:t>
            </a:r>
            <a:r>
              <a:rPr lang="en-GB" sz="2800" dirty="0" err="1" smtClean="0"/>
              <a:t>Karnaugh</a:t>
            </a:r>
            <a:r>
              <a:rPr lang="en-GB" sz="2800" dirty="0" smtClean="0"/>
              <a:t> Maps you will gain a great deal of insight into digital logic circuits.</a:t>
            </a:r>
            <a:endParaRPr lang="en-GB" sz="2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smtClean="0"/>
              <a:t>What Does a </a:t>
            </a:r>
            <a:r>
              <a:rPr lang="en-GB" sz="3200" dirty="0" err="1" smtClean="0"/>
              <a:t>Karnaugh</a:t>
            </a:r>
            <a:r>
              <a:rPr lang="en-GB" sz="3200" dirty="0" smtClean="0"/>
              <a:t> Map Look Like?</a:t>
            </a:r>
            <a:endParaRPr lang="en-GB" sz="3200" dirty="0"/>
          </a:p>
        </p:txBody>
      </p:sp>
      <p:graphicFrame>
        <p:nvGraphicFramePr>
          <p:cNvPr id="4" name="Content Placeholder 3"/>
          <p:cNvGraphicFramePr>
            <a:graphicFrameLocks noGrp="1"/>
          </p:cNvGraphicFramePr>
          <p:nvPr>
            <p:ph idx="1"/>
          </p:nvPr>
        </p:nvGraphicFramePr>
        <p:xfrm>
          <a:off x="4143372" y="2071678"/>
          <a:ext cx="2286020" cy="3480436"/>
        </p:xfrm>
        <a:graphic>
          <a:graphicData uri="http://schemas.openxmlformats.org/drawingml/2006/table">
            <a:tbl>
              <a:tblPr firstRow="1" bandRow="1">
                <a:tableStyleId>{5C22544A-7EE6-4342-B048-85BDC9FD1C3A}</a:tableStyleId>
              </a:tblPr>
              <a:tblGrid>
                <a:gridCol w="571505"/>
                <a:gridCol w="571505"/>
                <a:gridCol w="571505"/>
                <a:gridCol w="571505"/>
              </a:tblGrid>
              <a:tr h="513716">
                <a:tc>
                  <a:txBody>
                    <a:bodyPr/>
                    <a:lstStyle/>
                    <a:p>
                      <a:r>
                        <a:rPr lang="en-GB" dirty="0" smtClean="0"/>
                        <a:t>A</a:t>
                      </a:r>
                      <a:endParaRPr lang="en-GB" dirty="0"/>
                    </a:p>
                  </a:txBody>
                  <a:tcPr/>
                </a:tc>
                <a:tc>
                  <a:txBody>
                    <a:bodyPr/>
                    <a:lstStyle/>
                    <a:p>
                      <a:r>
                        <a:rPr lang="en-GB" dirty="0" smtClean="0"/>
                        <a:t>B</a:t>
                      </a:r>
                      <a:endParaRPr lang="en-GB" dirty="0"/>
                    </a:p>
                  </a:txBody>
                  <a:tcPr/>
                </a:tc>
                <a:tc>
                  <a:txBody>
                    <a:bodyPr/>
                    <a:lstStyle/>
                    <a:p>
                      <a:r>
                        <a:rPr lang="en-GB" dirty="0" smtClean="0"/>
                        <a:t>C</a:t>
                      </a:r>
                      <a:endParaRPr lang="en-GB" dirty="0"/>
                    </a:p>
                  </a:txBody>
                  <a:tcPr/>
                </a:tc>
                <a:tc>
                  <a:txBody>
                    <a:bodyPr/>
                    <a:lstStyle/>
                    <a:p>
                      <a:r>
                        <a:rPr lang="en-GB" dirty="0" smtClean="0"/>
                        <a:t>Z0</a:t>
                      </a:r>
                      <a:endParaRPr lang="en-GB" dirty="0"/>
                    </a:p>
                  </a:txBody>
                  <a:tcPr/>
                </a:tc>
              </a:tr>
              <a:tr h="370840">
                <a:tc>
                  <a:txBody>
                    <a:bodyPr/>
                    <a:lstStyle/>
                    <a:p>
                      <a:r>
                        <a:rPr lang="en-GB" dirty="0" smtClean="0"/>
                        <a:t>0</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tr>
              <a:tr h="370840">
                <a:tc>
                  <a:txBody>
                    <a:bodyPr/>
                    <a:lstStyle/>
                    <a:p>
                      <a:r>
                        <a:rPr lang="en-GB" dirty="0" smtClean="0"/>
                        <a:t>0</a:t>
                      </a:r>
                      <a:endParaRPr lang="en-GB" dirty="0"/>
                    </a:p>
                  </a:txBody>
                  <a:tcPr/>
                </a:tc>
                <a:tc>
                  <a:txBody>
                    <a:bodyPr/>
                    <a:lstStyle/>
                    <a:p>
                      <a:r>
                        <a:rPr lang="en-GB" dirty="0" smtClean="0"/>
                        <a:t>0</a:t>
                      </a:r>
                      <a:endParaRPr lang="en-GB" dirty="0"/>
                    </a:p>
                  </a:txBody>
                  <a:tcPr/>
                </a:tc>
                <a:tc>
                  <a:txBody>
                    <a:bodyPr/>
                    <a:lstStyle/>
                    <a:p>
                      <a:r>
                        <a:rPr lang="en-GB" dirty="0" smtClean="0"/>
                        <a:t>1</a:t>
                      </a:r>
                      <a:endParaRPr lang="en-GB" dirty="0"/>
                    </a:p>
                  </a:txBody>
                  <a:tcPr/>
                </a:tc>
                <a:tc>
                  <a:txBody>
                    <a:bodyPr/>
                    <a:lstStyle/>
                    <a:p>
                      <a:r>
                        <a:rPr lang="en-GB" dirty="0" smtClean="0"/>
                        <a:t>0</a:t>
                      </a:r>
                      <a:endParaRPr lang="en-GB" dirty="0"/>
                    </a:p>
                  </a:txBody>
                  <a:tcPr/>
                </a:tc>
              </a:tr>
              <a:tr h="370840">
                <a:tc>
                  <a:txBody>
                    <a:bodyPr/>
                    <a:lstStyle/>
                    <a:p>
                      <a:r>
                        <a:rPr lang="en-GB" dirty="0" smtClean="0"/>
                        <a:t>0</a:t>
                      </a:r>
                      <a:endParaRPr lang="en-GB" dirty="0"/>
                    </a:p>
                  </a:txBody>
                  <a:tcPr/>
                </a:tc>
                <a:tc>
                  <a:txBody>
                    <a:bodyPr/>
                    <a:lstStyle/>
                    <a:p>
                      <a:r>
                        <a:rPr lang="en-GB" dirty="0" smtClean="0"/>
                        <a:t>1</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tr>
              <a:tr h="370840">
                <a:tc>
                  <a:txBody>
                    <a:bodyPr/>
                    <a:lstStyle/>
                    <a:p>
                      <a:r>
                        <a:rPr lang="en-GB" dirty="0" smtClean="0"/>
                        <a:t>0</a:t>
                      </a:r>
                      <a:endParaRPr lang="en-GB" dirty="0"/>
                    </a:p>
                  </a:txBody>
                  <a:tcPr/>
                </a:tc>
                <a:tc>
                  <a:txBody>
                    <a:bodyPr/>
                    <a:lstStyle/>
                    <a:p>
                      <a:r>
                        <a:rPr lang="en-GB" dirty="0" smtClean="0"/>
                        <a:t>1</a:t>
                      </a:r>
                      <a:endParaRPr lang="en-GB" dirty="0"/>
                    </a:p>
                  </a:txBody>
                  <a:tcPr/>
                </a:tc>
                <a:tc>
                  <a:txBody>
                    <a:bodyPr/>
                    <a:lstStyle/>
                    <a:p>
                      <a:r>
                        <a:rPr lang="en-GB" dirty="0" smtClean="0"/>
                        <a:t>1</a:t>
                      </a:r>
                      <a:endParaRPr lang="en-GB" dirty="0"/>
                    </a:p>
                  </a:txBody>
                  <a:tcPr/>
                </a:tc>
                <a:tc>
                  <a:txBody>
                    <a:bodyPr/>
                    <a:lstStyle/>
                    <a:p>
                      <a:r>
                        <a:rPr lang="en-GB" dirty="0" smtClean="0"/>
                        <a:t>1</a:t>
                      </a:r>
                      <a:endParaRPr lang="en-GB" dirty="0"/>
                    </a:p>
                  </a:txBody>
                  <a:tcPr/>
                </a:tc>
              </a:tr>
              <a:tr h="370840">
                <a:tc>
                  <a:txBody>
                    <a:bodyPr/>
                    <a:lstStyle/>
                    <a:p>
                      <a:r>
                        <a:rPr lang="en-GB" dirty="0" smtClean="0"/>
                        <a:t>1</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tr>
              <a:tr h="370840">
                <a:tc>
                  <a:txBody>
                    <a:bodyPr/>
                    <a:lstStyle/>
                    <a:p>
                      <a:r>
                        <a:rPr lang="en-GB" dirty="0" smtClean="0"/>
                        <a:t>1</a:t>
                      </a:r>
                      <a:endParaRPr lang="en-GB" dirty="0"/>
                    </a:p>
                  </a:txBody>
                  <a:tcPr/>
                </a:tc>
                <a:tc>
                  <a:txBody>
                    <a:bodyPr/>
                    <a:lstStyle/>
                    <a:p>
                      <a:r>
                        <a:rPr lang="en-GB" dirty="0" smtClean="0"/>
                        <a:t>0</a:t>
                      </a:r>
                      <a:endParaRPr lang="en-GB" dirty="0"/>
                    </a:p>
                  </a:txBody>
                  <a:tcPr/>
                </a:tc>
                <a:tc>
                  <a:txBody>
                    <a:bodyPr/>
                    <a:lstStyle/>
                    <a:p>
                      <a:r>
                        <a:rPr lang="en-GB" dirty="0" smtClean="0"/>
                        <a:t>1</a:t>
                      </a:r>
                      <a:endParaRPr lang="en-GB" dirty="0"/>
                    </a:p>
                  </a:txBody>
                  <a:tcPr/>
                </a:tc>
                <a:tc>
                  <a:txBody>
                    <a:bodyPr/>
                    <a:lstStyle/>
                    <a:p>
                      <a:r>
                        <a:rPr lang="en-GB" dirty="0" smtClean="0"/>
                        <a:t>1</a:t>
                      </a:r>
                      <a:endParaRPr lang="en-GB" dirty="0"/>
                    </a:p>
                  </a:txBody>
                  <a:tcPr/>
                </a:tc>
              </a:tr>
              <a:tr h="370840">
                <a:tc>
                  <a:txBody>
                    <a:bodyPr/>
                    <a:lstStyle/>
                    <a:p>
                      <a:r>
                        <a:rPr lang="en-GB" dirty="0" smtClean="0"/>
                        <a:t>1</a:t>
                      </a:r>
                      <a:endParaRPr lang="en-GB" dirty="0"/>
                    </a:p>
                  </a:txBody>
                  <a:tcPr/>
                </a:tc>
                <a:tc>
                  <a:txBody>
                    <a:bodyPr/>
                    <a:lstStyle/>
                    <a:p>
                      <a:r>
                        <a:rPr lang="en-GB" dirty="0" smtClean="0"/>
                        <a:t>1</a:t>
                      </a:r>
                      <a:endParaRPr lang="en-GB" dirty="0"/>
                    </a:p>
                  </a:txBody>
                  <a:tcPr/>
                </a:tc>
                <a:tc>
                  <a:txBody>
                    <a:bodyPr/>
                    <a:lstStyle/>
                    <a:p>
                      <a:r>
                        <a:rPr lang="en-GB" dirty="0" smtClean="0"/>
                        <a:t>0</a:t>
                      </a:r>
                      <a:endParaRPr lang="en-GB" dirty="0"/>
                    </a:p>
                  </a:txBody>
                  <a:tcPr/>
                </a:tc>
                <a:tc>
                  <a:txBody>
                    <a:bodyPr/>
                    <a:lstStyle/>
                    <a:p>
                      <a:r>
                        <a:rPr lang="en-GB" dirty="0" smtClean="0"/>
                        <a:t>1</a:t>
                      </a:r>
                      <a:endParaRPr lang="en-GB" dirty="0"/>
                    </a:p>
                  </a:txBody>
                  <a:tcPr/>
                </a:tc>
              </a:tr>
              <a:tr h="370840">
                <a:tc>
                  <a:txBody>
                    <a:bodyPr/>
                    <a:lstStyle/>
                    <a:p>
                      <a:r>
                        <a:rPr lang="en-GB" dirty="0" smtClean="0"/>
                        <a:t>1</a:t>
                      </a:r>
                      <a:endParaRPr lang="en-GB" dirty="0"/>
                    </a:p>
                  </a:txBody>
                  <a:tcPr/>
                </a:tc>
                <a:tc>
                  <a:txBody>
                    <a:bodyPr/>
                    <a:lstStyle/>
                    <a:p>
                      <a:r>
                        <a:rPr lang="en-GB" dirty="0" smtClean="0"/>
                        <a:t>1</a:t>
                      </a:r>
                      <a:endParaRPr lang="en-GB" dirty="0"/>
                    </a:p>
                  </a:txBody>
                  <a:tcPr/>
                </a:tc>
                <a:tc>
                  <a:txBody>
                    <a:bodyPr/>
                    <a:lstStyle/>
                    <a:p>
                      <a:r>
                        <a:rPr lang="en-GB" dirty="0" smtClean="0"/>
                        <a:t>1</a:t>
                      </a:r>
                      <a:endParaRPr lang="en-GB" dirty="0"/>
                    </a:p>
                  </a:txBody>
                  <a:tcPr/>
                </a:tc>
                <a:tc>
                  <a:txBody>
                    <a:bodyPr/>
                    <a:lstStyle/>
                    <a:p>
                      <a:r>
                        <a:rPr lang="en-GB" dirty="0" smtClean="0"/>
                        <a:t>1</a:t>
                      </a:r>
                      <a:endParaRPr lang="en-GB" dirty="0"/>
                    </a:p>
                  </a:txBody>
                  <a:tcPr/>
                </a:tc>
              </a:tr>
            </a:tbl>
          </a:graphicData>
        </a:graphic>
      </p:graphicFrame>
      <p:sp>
        <p:nvSpPr>
          <p:cNvPr id="5" name="TextBox 4"/>
          <p:cNvSpPr txBox="1"/>
          <p:nvPr/>
        </p:nvSpPr>
        <p:spPr>
          <a:xfrm>
            <a:off x="785786" y="1428736"/>
            <a:ext cx="3214710" cy="3416320"/>
          </a:xfrm>
          <a:prstGeom prst="rect">
            <a:avLst/>
          </a:prstGeom>
          <a:noFill/>
        </p:spPr>
        <p:txBody>
          <a:bodyPr wrap="square" rtlCol="0">
            <a:spAutoFit/>
          </a:bodyPr>
          <a:lstStyle/>
          <a:p>
            <a:r>
              <a:rPr lang="en-GB" dirty="0" smtClean="0"/>
              <a:t>A </a:t>
            </a:r>
            <a:r>
              <a:rPr lang="en-GB" dirty="0" err="1" smtClean="0"/>
              <a:t>Karnaugh</a:t>
            </a:r>
            <a:r>
              <a:rPr lang="en-GB" dirty="0" smtClean="0"/>
              <a:t> Map is a grid-like representation of a truth table.  </a:t>
            </a:r>
          </a:p>
          <a:p>
            <a:r>
              <a:rPr lang="en-GB" dirty="0" smtClean="0"/>
              <a:t>It is really just another way of presenting a truth table, but the mode of presentation gives more insight.  A </a:t>
            </a:r>
            <a:r>
              <a:rPr lang="en-GB" dirty="0" err="1" smtClean="0"/>
              <a:t>Karnaugh</a:t>
            </a:r>
            <a:r>
              <a:rPr lang="en-GB" dirty="0" smtClean="0"/>
              <a:t> map has zero and one entries at different positions.  Each position in a grid corresponds to a truth table entry. A </a:t>
            </a:r>
            <a:r>
              <a:rPr lang="en-GB" dirty="0" err="1" smtClean="0"/>
              <a:t>Karnaugh</a:t>
            </a:r>
            <a:r>
              <a:rPr lang="en-GB" dirty="0" smtClean="0"/>
              <a:t> Map is a grid-like representation of a truth table. </a:t>
            </a:r>
            <a:endParaRPr lang="en-GB" dirty="0"/>
          </a:p>
        </p:txBody>
      </p:sp>
      <p:graphicFrame>
        <p:nvGraphicFramePr>
          <p:cNvPr id="7" name="Table 6"/>
          <p:cNvGraphicFramePr>
            <a:graphicFrameLocks noGrp="1"/>
          </p:cNvGraphicFramePr>
          <p:nvPr/>
        </p:nvGraphicFramePr>
        <p:xfrm>
          <a:off x="6643704" y="2071678"/>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rgbClr val="FF0000"/>
                        </a:solidFill>
                      </a:endParaRPr>
                    </a:p>
                    <a:p>
                      <a:r>
                        <a:rPr lang="en-GB" sz="1400" dirty="0" smtClean="0">
                          <a:solidFill>
                            <a:srgbClr val="FF0000"/>
                          </a:solidFill>
                        </a:rPr>
                        <a:t>A</a:t>
                      </a:r>
                      <a:endParaRPr lang="en-GB" sz="1400" dirty="0">
                        <a:solidFill>
                          <a:srgbClr val="FF0000"/>
                        </a:solidFill>
                      </a:endParaRPr>
                    </a:p>
                  </a:txBody>
                  <a:tcPr/>
                </a:tc>
                <a:tc>
                  <a:txBody>
                    <a:bodyPr/>
                    <a:lstStyle/>
                    <a:p>
                      <a:r>
                        <a:rPr lang="en-GB" sz="1400" dirty="0" smtClean="0">
                          <a:solidFill>
                            <a:srgbClr val="FF0000"/>
                          </a:solidFill>
                        </a:rPr>
                        <a:t>0</a:t>
                      </a:r>
                      <a:endParaRPr lang="en-GB" sz="1400" dirty="0">
                        <a:solidFill>
                          <a:srgbClr val="FF0000"/>
                        </a:solidFill>
                      </a:endParaRPr>
                    </a:p>
                  </a:txBody>
                  <a:tcPr/>
                </a:tc>
                <a:tc>
                  <a:txBody>
                    <a:bodyPr/>
                    <a:lstStyle/>
                    <a:p>
                      <a:pPr algn="ctr"/>
                      <a:r>
                        <a:rPr lang="en-GB" sz="1400" dirty="0" smtClean="0"/>
                        <a:t>0</a:t>
                      </a:r>
                      <a:endParaRPr lang="en-GB" sz="1400" dirty="0"/>
                    </a:p>
                  </a:txBody>
                  <a:tcPr/>
                </a:tc>
                <a:tc>
                  <a:txBody>
                    <a:bodyPr/>
                    <a:lstStyle/>
                    <a:p>
                      <a:pPr algn="ctr"/>
                      <a:r>
                        <a:rPr lang="en-GB" sz="1400" dirty="0" smtClean="0"/>
                        <a:t>0</a:t>
                      </a:r>
                      <a:endParaRPr lang="en-GB" sz="1400" dirty="0"/>
                    </a:p>
                  </a:txBody>
                  <a:tcPr/>
                </a:tc>
                <a:tc>
                  <a:txBody>
                    <a:bodyPr/>
                    <a:lstStyle/>
                    <a:p>
                      <a:pPr algn="ctr"/>
                      <a:r>
                        <a:rPr lang="en-GB" sz="1400" dirty="0" smtClean="0"/>
                        <a:t>1</a:t>
                      </a:r>
                      <a:endParaRPr lang="en-GB" sz="1400" dirty="0"/>
                    </a:p>
                  </a:txBody>
                  <a:tcPr/>
                </a:tc>
                <a:tc>
                  <a:txBody>
                    <a:bodyPr/>
                    <a:lstStyle/>
                    <a:p>
                      <a:pPr algn="ctr"/>
                      <a:r>
                        <a:rPr lang="en-GB" sz="1400" dirty="0" smtClean="0"/>
                        <a:t>0</a:t>
                      </a:r>
                      <a:endParaRPr lang="en-GB" sz="1400" dirty="0"/>
                    </a:p>
                  </a:txBody>
                  <a:tcPr/>
                </a:tc>
              </a:tr>
              <a:tr h="370840">
                <a:tc vMerge="1">
                  <a:txBody>
                    <a:bodyPr/>
                    <a:lstStyle/>
                    <a:p>
                      <a:endParaRPr lang="en-GB" dirty="0"/>
                    </a:p>
                  </a:txBody>
                  <a:tcPr/>
                </a:tc>
                <a:tc>
                  <a:txBody>
                    <a:bodyPr/>
                    <a:lstStyle/>
                    <a:p>
                      <a:r>
                        <a:rPr lang="en-GB" sz="1400" dirty="0" smtClean="0">
                          <a:solidFill>
                            <a:srgbClr val="FF0000"/>
                          </a:solidFill>
                        </a:rPr>
                        <a:t>1</a:t>
                      </a:r>
                      <a:endParaRPr lang="en-GB" sz="1400" dirty="0">
                        <a:solidFill>
                          <a:srgbClr val="FF0000"/>
                        </a:solidFill>
                      </a:endParaRPr>
                    </a:p>
                  </a:txBody>
                  <a:tcPr/>
                </a:tc>
                <a:tc>
                  <a:txBody>
                    <a:bodyPr/>
                    <a:lstStyle/>
                    <a:p>
                      <a:pPr algn="ctr"/>
                      <a:r>
                        <a:rPr lang="en-GB" sz="1400" dirty="0" smtClean="0"/>
                        <a:t>0</a:t>
                      </a:r>
                      <a:endParaRPr lang="en-GB" sz="1400" dirty="0"/>
                    </a:p>
                  </a:txBody>
                  <a:tcPr/>
                </a:tc>
                <a:tc>
                  <a:txBody>
                    <a:bodyPr/>
                    <a:lstStyle/>
                    <a:p>
                      <a:pPr algn="ctr"/>
                      <a:r>
                        <a:rPr lang="en-GB" sz="1400" dirty="0" smtClean="0"/>
                        <a:t>1</a:t>
                      </a:r>
                      <a:endParaRPr lang="en-GB" sz="1400" dirty="0"/>
                    </a:p>
                  </a:txBody>
                  <a:tcPr/>
                </a:tc>
                <a:tc>
                  <a:txBody>
                    <a:bodyPr/>
                    <a:lstStyle/>
                    <a:p>
                      <a:pPr algn="ctr"/>
                      <a:r>
                        <a:rPr lang="en-GB" sz="1400" dirty="0" smtClean="0"/>
                        <a:t>1</a:t>
                      </a:r>
                      <a:endParaRPr lang="en-GB" sz="1400" dirty="0"/>
                    </a:p>
                  </a:txBody>
                  <a:tcPr/>
                </a:tc>
                <a:tc>
                  <a:txBody>
                    <a:bodyPr/>
                    <a:lstStyle/>
                    <a:p>
                      <a:pPr algn="ctr"/>
                      <a:r>
                        <a:rPr lang="en-GB" sz="1400" dirty="0" smtClean="0"/>
                        <a:t>1</a:t>
                      </a:r>
                      <a:endParaRPr lang="en-GB" sz="1400" dirty="0"/>
                    </a:p>
                  </a:txBody>
                  <a:tcPr/>
                </a:tc>
              </a:tr>
            </a:tbl>
          </a:graphicData>
        </a:graphic>
      </p:graphicFrame>
      <p:sp>
        <p:nvSpPr>
          <p:cNvPr id="8" name="TextBox 7"/>
          <p:cNvSpPr txBox="1"/>
          <p:nvPr/>
        </p:nvSpPr>
        <p:spPr>
          <a:xfrm>
            <a:off x="4214810" y="1571612"/>
            <a:ext cx="2143140" cy="369332"/>
          </a:xfrm>
          <a:prstGeom prst="rect">
            <a:avLst/>
          </a:prstGeom>
          <a:noFill/>
        </p:spPr>
        <p:txBody>
          <a:bodyPr wrap="square" rtlCol="0">
            <a:spAutoFit/>
          </a:bodyPr>
          <a:lstStyle/>
          <a:p>
            <a:pPr algn="ctr"/>
            <a:r>
              <a:rPr lang="en-GB" dirty="0" smtClean="0"/>
              <a:t>Truth table</a:t>
            </a:r>
            <a:endParaRPr lang="en-GB" dirty="0"/>
          </a:p>
        </p:txBody>
      </p:sp>
      <p:sp>
        <p:nvSpPr>
          <p:cNvPr id="9" name="TextBox 8"/>
          <p:cNvSpPr txBox="1"/>
          <p:nvPr/>
        </p:nvSpPr>
        <p:spPr>
          <a:xfrm>
            <a:off x="6643702" y="1571612"/>
            <a:ext cx="2143140" cy="369332"/>
          </a:xfrm>
          <a:prstGeom prst="rect">
            <a:avLst/>
          </a:prstGeom>
          <a:noFill/>
        </p:spPr>
        <p:txBody>
          <a:bodyPr wrap="square" rtlCol="0">
            <a:spAutoFit/>
          </a:bodyPr>
          <a:lstStyle/>
          <a:p>
            <a:pPr algn="ctr"/>
            <a:r>
              <a:rPr lang="en-GB" dirty="0" err="1" smtClean="0"/>
              <a:t>Karnaugh</a:t>
            </a:r>
            <a:r>
              <a:rPr lang="en-GB" dirty="0" smtClean="0"/>
              <a:t> Map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How can a </a:t>
            </a:r>
            <a:r>
              <a:rPr lang="en-GB" sz="3200" dirty="0" err="1" smtClean="0"/>
              <a:t>Karnaugh</a:t>
            </a:r>
            <a:r>
              <a:rPr lang="en-GB" sz="3200" dirty="0" smtClean="0"/>
              <a:t> map make things easier?</a:t>
            </a:r>
            <a:endParaRPr lang="en-GB" sz="3200" dirty="0"/>
          </a:p>
        </p:txBody>
      </p:sp>
      <p:sp>
        <p:nvSpPr>
          <p:cNvPr id="3" name="Content Placeholder 2"/>
          <p:cNvSpPr>
            <a:spLocks noGrp="1"/>
          </p:cNvSpPr>
          <p:nvPr>
            <p:ph idx="1"/>
          </p:nvPr>
        </p:nvSpPr>
        <p:spPr/>
        <p:txBody>
          <a:bodyPr>
            <a:normAutofit fontScale="92500" lnSpcReduction="10000"/>
          </a:bodyPr>
          <a:lstStyle/>
          <a:p>
            <a:pPr>
              <a:buNone/>
            </a:pPr>
            <a:r>
              <a:rPr lang="en-GB" dirty="0" smtClean="0"/>
              <a:t>At first, it might seem that the </a:t>
            </a:r>
            <a:r>
              <a:rPr lang="en-GB" dirty="0" err="1" smtClean="0"/>
              <a:t>Karnaugh</a:t>
            </a:r>
            <a:r>
              <a:rPr lang="en-GB" dirty="0" smtClean="0"/>
              <a:t> Map is just another way of presenting the information in a truth table. </a:t>
            </a:r>
          </a:p>
          <a:p>
            <a:pPr>
              <a:buNone/>
            </a:pPr>
            <a:r>
              <a:rPr lang="en-GB" dirty="0" smtClean="0"/>
              <a:t>In one way that's true.  However, any time you have the opportunity to use another way of looking at a problem things can become clearer. </a:t>
            </a:r>
          </a:p>
          <a:p>
            <a:pPr>
              <a:buNone/>
            </a:pPr>
            <a:r>
              <a:rPr lang="en-GB" dirty="0" smtClean="0"/>
              <a:t> In the case of the </a:t>
            </a:r>
            <a:r>
              <a:rPr lang="en-GB" dirty="0" err="1" smtClean="0"/>
              <a:t>Karnaugh</a:t>
            </a:r>
            <a:r>
              <a:rPr lang="en-GB" dirty="0" smtClean="0"/>
              <a:t> Map the advantage is that the </a:t>
            </a:r>
            <a:r>
              <a:rPr lang="en-GB" dirty="0" err="1" smtClean="0"/>
              <a:t>Karnaugh</a:t>
            </a:r>
            <a:r>
              <a:rPr lang="en-GB" dirty="0" smtClean="0"/>
              <a:t> Map is designed to present the information in a way that allows easy grouping of terms that can be combined.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How can a </a:t>
            </a:r>
            <a:r>
              <a:rPr lang="en-GB" sz="3200" dirty="0" err="1" smtClean="0"/>
              <a:t>Karnaugh</a:t>
            </a:r>
            <a:r>
              <a:rPr lang="en-GB" sz="3200" dirty="0" smtClean="0"/>
              <a:t> map make things easier?</a:t>
            </a:r>
            <a:endParaRPr lang="en-GB" sz="3200" dirty="0"/>
          </a:p>
        </p:txBody>
      </p:sp>
      <p:sp>
        <p:nvSpPr>
          <p:cNvPr id="3" name="Content Placeholder 2"/>
          <p:cNvSpPr>
            <a:spLocks noGrp="1"/>
          </p:cNvSpPr>
          <p:nvPr>
            <p:ph idx="1"/>
          </p:nvPr>
        </p:nvSpPr>
        <p:spPr>
          <a:xfrm>
            <a:off x="457200" y="1600200"/>
            <a:ext cx="5329246" cy="4525963"/>
          </a:xfrm>
        </p:spPr>
        <p:txBody>
          <a:bodyPr>
            <a:normAutofit fontScale="77500" lnSpcReduction="20000"/>
          </a:bodyPr>
          <a:lstStyle/>
          <a:p>
            <a:pPr>
              <a:buNone/>
            </a:pPr>
            <a:r>
              <a:rPr lang="en-GB" dirty="0"/>
              <a:t>L</a:t>
            </a:r>
            <a:r>
              <a:rPr lang="en-GB" dirty="0" smtClean="0"/>
              <a:t>ooking at the </a:t>
            </a:r>
            <a:r>
              <a:rPr lang="en-GB" dirty="0" err="1" smtClean="0"/>
              <a:t>Karnaugh</a:t>
            </a:r>
            <a:r>
              <a:rPr lang="en-GB" dirty="0" smtClean="0"/>
              <a:t> Map we've already encountered.  Look at two entries side by side.  We'll start by focussing on the ones shown in red.</a:t>
            </a:r>
          </a:p>
          <a:p>
            <a:r>
              <a:rPr lang="en-GB" dirty="0" smtClean="0"/>
              <a:t>The term on the left in the red area of the map corresponds to: </a:t>
            </a:r>
            <a:r>
              <a:rPr lang="en-GB" dirty="0" smtClean="0">
                <a:solidFill>
                  <a:srgbClr val="FF0000"/>
                </a:solidFill>
              </a:rPr>
              <a:t>A./B.C</a:t>
            </a:r>
          </a:p>
          <a:p>
            <a:r>
              <a:rPr lang="en-GB" dirty="0" smtClean="0"/>
              <a:t>The term on the right in the red area of the map corresponds to: </a:t>
            </a:r>
            <a:r>
              <a:rPr lang="en-GB" dirty="0" smtClean="0">
                <a:solidFill>
                  <a:srgbClr val="FF0000"/>
                </a:solidFill>
              </a:rPr>
              <a:t>A.B.C</a:t>
            </a:r>
          </a:p>
          <a:p>
            <a:r>
              <a:rPr lang="en-GB" dirty="0" smtClean="0"/>
              <a:t>These two terms can be combined by removing the changing variable to give </a:t>
            </a:r>
            <a:r>
              <a:rPr lang="en-GB" dirty="0" smtClean="0">
                <a:solidFill>
                  <a:srgbClr val="FF0000"/>
                </a:solidFill>
              </a:rPr>
              <a:t>A.C </a:t>
            </a:r>
          </a:p>
          <a:p>
            <a:pPr>
              <a:buNone/>
            </a:pPr>
            <a:endParaRPr lang="en-GB" dirty="0"/>
          </a:p>
        </p:txBody>
      </p:sp>
      <p:graphicFrame>
        <p:nvGraphicFramePr>
          <p:cNvPr id="5" name="Table 4"/>
          <p:cNvGraphicFramePr>
            <a:graphicFrameLocks noGrp="1"/>
          </p:cNvGraphicFramePr>
          <p:nvPr/>
        </p:nvGraphicFramePr>
        <p:xfrm>
          <a:off x="6643704" y="2071678"/>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chemeClr val="tx1">
                            <a:lumMod val="85000"/>
                            <a:lumOff val="15000"/>
                          </a:schemeClr>
                        </a:solidFill>
                      </a:endParaRPr>
                    </a:p>
                    <a:p>
                      <a:r>
                        <a:rPr lang="en-GB" sz="1400" dirty="0" smtClean="0">
                          <a:solidFill>
                            <a:schemeClr val="tx1">
                              <a:lumMod val="85000"/>
                              <a:lumOff val="15000"/>
                            </a:schemeClr>
                          </a:solidFill>
                        </a:rPr>
                        <a:t>A</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a:t>
                      </a:r>
                      <a:endParaRPr lang="en-GB" sz="1400" dirty="0">
                        <a:solidFill>
                          <a:schemeClr val="tx1">
                            <a:lumMod val="85000"/>
                            <a:lumOff val="15000"/>
                          </a:schemeClr>
                        </a:solidFill>
                      </a:endParaRPr>
                    </a:p>
                  </a:txBody>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1</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r>
              <a:tr h="370840">
                <a:tc vMerge="1">
                  <a:txBody>
                    <a:bodyPr/>
                    <a:lstStyle/>
                    <a:p>
                      <a:endParaRPr lang="en-GB" dirty="0"/>
                    </a:p>
                  </a:txBody>
                  <a:tcPr/>
                </a:tc>
                <a:tc>
                  <a:txBody>
                    <a:bodyPr/>
                    <a:lstStyle/>
                    <a:p>
                      <a:r>
                        <a:rPr lang="en-GB" sz="1400" dirty="0" smtClean="0">
                          <a:solidFill>
                            <a:schemeClr val="tx1">
                              <a:lumMod val="85000"/>
                              <a:lumOff val="15000"/>
                            </a:schemeClr>
                          </a:solidFill>
                        </a:rPr>
                        <a:t>1</a:t>
                      </a:r>
                      <a:endParaRPr lang="en-GB" sz="1400" dirty="0">
                        <a:solidFill>
                          <a:schemeClr val="tx1">
                            <a:lumMod val="85000"/>
                            <a:lumOff val="15000"/>
                          </a:schemeClr>
                        </a:solidFill>
                      </a:endParaRPr>
                    </a:p>
                  </a:txBody>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1</a:t>
                      </a:r>
                      <a:endParaRPr lang="en-GB" sz="1400" dirty="0"/>
                    </a:p>
                  </a:txBody>
                  <a:tcPr>
                    <a:solidFill>
                      <a:srgbClr val="FF0000"/>
                    </a:solidFill>
                  </a:tcPr>
                </a:tc>
                <a:tc>
                  <a:txBody>
                    <a:bodyPr/>
                    <a:lstStyle/>
                    <a:p>
                      <a:pPr algn="ctr"/>
                      <a:r>
                        <a:rPr lang="en-GB" sz="1400" dirty="0" smtClean="0"/>
                        <a:t>1</a:t>
                      </a:r>
                      <a:endParaRPr lang="en-GB" sz="1400" dirty="0"/>
                    </a:p>
                  </a:txBody>
                  <a:tcPr>
                    <a:solidFill>
                      <a:srgbClr val="FF0000"/>
                    </a:solidFill>
                  </a:tcPr>
                </a:tc>
                <a:tc>
                  <a:txBody>
                    <a:bodyPr/>
                    <a:lstStyle/>
                    <a:p>
                      <a:pPr algn="ctr"/>
                      <a:r>
                        <a:rPr lang="en-GB" sz="1400" dirty="0" smtClean="0"/>
                        <a:t>1</a:t>
                      </a:r>
                      <a:endParaRPr lang="en-GB" sz="1400" dirty="0"/>
                    </a:p>
                  </a:txBody>
                  <a:tcPr>
                    <a:solidFill>
                      <a:schemeClr val="bg1"/>
                    </a:solidFill>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How can a </a:t>
            </a:r>
            <a:r>
              <a:rPr lang="en-GB" sz="3200" dirty="0" err="1" smtClean="0"/>
              <a:t>Karnaugh</a:t>
            </a:r>
            <a:r>
              <a:rPr lang="en-GB" sz="3200" dirty="0" smtClean="0"/>
              <a:t> map make things easier?</a:t>
            </a:r>
            <a:endParaRPr lang="en-GB" sz="3200" dirty="0"/>
          </a:p>
        </p:txBody>
      </p:sp>
      <p:sp>
        <p:nvSpPr>
          <p:cNvPr id="3" name="Content Placeholder 2"/>
          <p:cNvSpPr>
            <a:spLocks noGrp="1"/>
          </p:cNvSpPr>
          <p:nvPr>
            <p:ph idx="1"/>
          </p:nvPr>
        </p:nvSpPr>
        <p:spPr/>
        <p:txBody>
          <a:bodyPr>
            <a:normAutofit fontScale="62500" lnSpcReduction="20000"/>
          </a:bodyPr>
          <a:lstStyle/>
          <a:p>
            <a:pPr>
              <a:buNone/>
            </a:pPr>
            <a:r>
              <a:rPr lang="en-GB" dirty="0" smtClean="0"/>
              <a:t>The beauty of the </a:t>
            </a:r>
            <a:r>
              <a:rPr lang="en-GB" dirty="0" err="1" smtClean="0"/>
              <a:t>Karnaugh</a:t>
            </a:r>
            <a:r>
              <a:rPr lang="en-GB" dirty="0" smtClean="0"/>
              <a:t> Map is that it has been designed so that any two adjacent cells in the map differ by a change in only one variable.  </a:t>
            </a:r>
          </a:p>
          <a:p>
            <a:pPr>
              <a:buNone/>
            </a:pPr>
            <a:r>
              <a:rPr lang="en-GB" dirty="0" smtClean="0"/>
              <a:t>It's always a change of one variable any time when you cross a horizontal or vertical cell boundary. </a:t>
            </a:r>
          </a:p>
          <a:p>
            <a:pPr>
              <a:buNone/>
            </a:pPr>
            <a:r>
              <a:rPr lang="en-GB" dirty="0" smtClean="0"/>
              <a:t>Notice that the order of terms isn't random.  Look across the top boundary of the </a:t>
            </a:r>
            <a:r>
              <a:rPr lang="en-GB" dirty="0" err="1" smtClean="0"/>
              <a:t>Karnaugh</a:t>
            </a:r>
            <a:r>
              <a:rPr lang="en-GB" dirty="0" smtClean="0"/>
              <a:t> Map.  Terms go 00, 01, 11, 10.  If you think binary well, you might have ordered terms in order 00, 01, 10, 11.  That's the sequence of binary numbers for 0,1,2,3.  </a:t>
            </a:r>
          </a:p>
          <a:p>
            <a:pPr>
              <a:buNone/>
            </a:pPr>
            <a:r>
              <a:rPr lang="en-GB" dirty="0" smtClean="0"/>
              <a:t>However, in a </a:t>
            </a:r>
            <a:r>
              <a:rPr lang="en-GB" dirty="0" err="1" smtClean="0"/>
              <a:t>Karnaugh</a:t>
            </a:r>
            <a:r>
              <a:rPr lang="en-GB" dirty="0" smtClean="0"/>
              <a:t> Map terms are not arranged in numerical sequence!  That's done deliberately to ensure that crossing each horizontal or vertical cell boundary will reflect a change of only one variable.  In the numerical sequence, the middle two terms, 01, and 10 differ by two variables! </a:t>
            </a:r>
          </a:p>
          <a:p>
            <a:pPr>
              <a:buNone/>
            </a:pPr>
            <a:r>
              <a:rPr lang="en-GB" dirty="0" smtClean="0"/>
              <a:t>When only one variable changes that means that you can eliminate that variable, as in the example above for the terms in the red area.</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How can a </a:t>
            </a:r>
            <a:r>
              <a:rPr lang="en-GB" sz="3200" dirty="0" err="1" smtClean="0"/>
              <a:t>Karnaugh</a:t>
            </a:r>
            <a:r>
              <a:rPr lang="en-GB" sz="3200" dirty="0" smtClean="0"/>
              <a:t> map make things easier?</a:t>
            </a:r>
            <a:endParaRPr lang="en-GB" sz="3200" dirty="0"/>
          </a:p>
        </p:txBody>
      </p:sp>
      <p:sp>
        <p:nvSpPr>
          <p:cNvPr id="3" name="Content Placeholder 2"/>
          <p:cNvSpPr>
            <a:spLocks noGrp="1"/>
          </p:cNvSpPr>
          <p:nvPr>
            <p:ph idx="1"/>
          </p:nvPr>
        </p:nvSpPr>
        <p:spPr>
          <a:xfrm>
            <a:off x="457200" y="1600200"/>
            <a:ext cx="5114932" cy="4525963"/>
          </a:xfrm>
        </p:spPr>
        <p:txBody>
          <a:bodyPr>
            <a:normAutofit fontScale="77500" lnSpcReduction="20000"/>
          </a:bodyPr>
          <a:lstStyle/>
          <a:p>
            <a:pPr>
              <a:buNone/>
            </a:pPr>
            <a:r>
              <a:rPr lang="en-GB" dirty="0" err="1" smtClean="0"/>
              <a:t>Karnaugh</a:t>
            </a:r>
            <a:r>
              <a:rPr lang="en-GB" dirty="0" smtClean="0"/>
              <a:t> map simplification of </a:t>
            </a:r>
            <a:r>
              <a:rPr lang="en-GB" dirty="0" err="1" smtClean="0"/>
              <a:t>boolean</a:t>
            </a:r>
            <a:r>
              <a:rPr lang="en-GB" dirty="0" smtClean="0"/>
              <a:t> algebra makes heavy use of adjacency. </a:t>
            </a:r>
          </a:p>
          <a:p>
            <a:pPr>
              <a:buNone/>
            </a:pPr>
            <a:r>
              <a:rPr lang="en-GB" dirty="0" smtClean="0"/>
              <a:t>An adjacent cell is a cell directly to the side or top or bottom of another, diagonal cells are not adjacent as a diagonal movement produces a 2 variable change not 1. </a:t>
            </a:r>
          </a:p>
          <a:p>
            <a:pPr>
              <a:buNone/>
            </a:pPr>
            <a:r>
              <a:rPr lang="en-GB" dirty="0" smtClean="0"/>
              <a:t>There is one exemption from this rule and that is at the edge of the table when the adjacent cell is the opposite edge of the table be it top to bottom or left to right but again no diagonals.</a:t>
            </a:r>
          </a:p>
          <a:p>
            <a:pPr>
              <a:buNone/>
            </a:pPr>
            <a:endParaRPr lang="en-GB" dirty="0"/>
          </a:p>
        </p:txBody>
      </p:sp>
      <p:graphicFrame>
        <p:nvGraphicFramePr>
          <p:cNvPr id="4" name="Table 3"/>
          <p:cNvGraphicFramePr>
            <a:graphicFrameLocks noGrp="1"/>
          </p:cNvGraphicFramePr>
          <p:nvPr/>
        </p:nvGraphicFramePr>
        <p:xfrm>
          <a:off x="6643704" y="2071678"/>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chemeClr val="tx1">
                            <a:lumMod val="85000"/>
                            <a:lumOff val="15000"/>
                          </a:schemeClr>
                        </a:solidFill>
                      </a:endParaRPr>
                    </a:p>
                    <a:p>
                      <a:r>
                        <a:rPr lang="en-GB" sz="1400" dirty="0" smtClean="0">
                          <a:solidFill>
                            <a:schemeClr val="tx1">
                              <a:lumMod val="85000"/>
                              <a:lumOff val="15000"/>
                            </a:schemeClr>
                          </a:solidFill>
                        </a:rPr>
                        <a:t>A</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a:t>
                      </a:r>
                      <a:endParaRPr lang="en-GB" sz="1400" dirty="0">
                        <a:solidFill>
                          <a:schemeClr val="tx1">
                            <a:lumMod val="85000"/>
                            <a:lumOff val="15000"/>
                          </a:schemeClr>
                        </a:solidFill>
                      </a:endParaRPr>
                    </a:p>
                  </a:txBody>
                  <a:tcPr/>
                </a:tc>
                <a:tc>
                  <a:txBody>
                    <a:bodyPr/>
                    <a:lstStyle/>
                    <a:p>
                      <a:pPr algn="ctr"/>
                      <a:r>
                        <a:rPr lang="en-GB" sz="1400" dirty="0" smtClean="0"/>
                        <a:t>1</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r>
              <a:tr h="370840">
                <a:tc vMerge="1">
                  <a:txBody>
                    <a:bodyPr/>
                    <a:lstStyle/>
                    <a:p>
                      <a:endParaRPr lang="en-GB" dirty="0"/>
                    </a:p>
                  </a:txBody>
                  <a:tcPr/>
                </a:tc>
                <a:tc>
                  <a:txBody>
                    <a:bodyPr/>
                    <a:lstStyle/>
                    <a:p>
                      <a:r>
                        <a:rPr lang="en-GB" sz="1400" dirty="0" smtClean="0">
                          <a:solidFill>
                            <a:schemeClr val="tx1">
                              <a:lumMod val="85000"/>
                              <a:lumOff val="15000"/>
                            </a:schemeClr>
                          </a:solidFill>
                        </a:rPr>
                        <a:t>1</a:t>
                      </a:r>
                      <a:endParaRPr lang="en-GB" sz="1400" dirty="0">
                        <a:solidFill>
                          <a:schemeClr val="tx1">
                            <a:lumMod val="85000"/>
                            <a:lumOff val="15000"/>
                          </a:schemeClr>
                        </a:solidFill>
                      </a:endParaRPr>
                    </a:p>
                  </a:txBody>
                  <a:tcPr/>
                </a:tc>
                <a:tc>
                  <a:txBody>
                    <a:bodyPr/>
                    <a:lstStyle/>
                    <a:p>
                      <a:pPr algn="ctr"/>
                      <a:r>
                        <a:rPr lang="en-GB" sz="1400" dirty="0" smtClean="0">
                          <a:solidFill>
                            <a:schemeClr val="tx1"/>
                          </a:solidFill>
                        </a:rPr>
                        <a:t>1</a:t>
                      </a:r>
                      <a:endParaRPr lang="en-GB" sz="1400" dirty="0">
                        <a:solidFill>
                          <a:schemeClr val="tx1"/>
                        </a:solidFill>
                      </a:endParaRPr>
                    </a:p>
                  </a:txBody>
                  <a:tcPr>
                    <a:solidFill>
                      <a:srgbClr val="FF0000"/>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0</a:t>
                      </a:r>
                      <a:endParaRPr lang="en-GB" sz="1400" dirty="0">
                        <a:solidFill>
                          <a:schemeClr val="tx1"/>
                        </a:solidFill>
                      </a:endParaRPr>
                    </a:p>
                  </a:txBody>
                  <a:tcPr>
                    <a:solidFill>
                      <a:schemeClr val="bg1"/>
                    </a:solidFill>
                  </a:tcPr>
                </a:tc>
                <a:tc>
                  <a:txBody>
                    <a:bodyPr/>
                    <a:lstStyle/>
                    <a:p>
                      <a:pPr algn="ctr"/>
                      <a:r>
                        <a:rPr lang="en-GB" sz="1400" dirty="0" smtClean="0"/>
                        <a:t>1</a:t>
                      </a:r>
                      <a:endParaRPr lang="en-GB" sz="1400" dirty="0"/>
                    </a:p>
                  </a:txBody>
                  <a:tcPr>
                    <a:solidFill>
                      <a:srgbClr val="FF0000"/>
                    </a:solidFill>
                  </a:tcPr>
                </a:tc>
              </a:tr>
            </a:tbl>
          </a:graphicData>
        </a:graphic>
      </p:graphicFrame>
      <p:sp>
        <p:nvSpPr>
          <p:cNvPr id="5" name="TextBox 4"/>
          <p:cNvSpPr txBox="1"/>
          <p:nvPr/>
        </p:nvSpPr>
        <p:spPr>
          <a:xfrm>
            <a:off x="6715140" y="4071942"/>
            <a:ext cx="2143140" cy="1477328"/>
          </a:xfrm>
          <a:prstGeom prst="rect">
            <a:avLst/>
          </a:prstGeom>
          <a:noFill/>
        </p:spPr>
        <p:txBody>
          <a:bodyPr wrap="square" rtlCol="0">
            <a:spAutoFit/>
          </a:bodyPr>
          <a:lstStyle/>
          <a:p>
            <a:r>
              <a:rPr lang="en-GB" dirty="0" smtClean="0"/>
              <a:t>The red cells above are adjacent because the table can be seen to ‘wrap around’.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smtClean="0"/>
              <a:t>How can a </a:t>
            </a:r>
            <a:r>
              <a:rPr lang="en-GB" sz="3200" dirty="0" err="1" smtClean="0"/>
              <a:t>Karnaugh</a:t>
            </a:r>
            <a:r>
              <a:rPr lang="en-GB" sz="3200" dirty="0" smtClean="0"/>
              <a:t> map make things easier?</a:t>
            </a:r>
            <a:endParaRPr lang="en-GB" sz="3200" dirty="0"/>
          </a:p>
        </p:txBody>
      </p:sp>
      <p:sp>
        <p:nvSpPr>
          <p:cNvPr id="3" name="Content Placeholder 2"/>
          <p:cNvSpPr>
            <a:spLocks noGrp="1"/>
          </p:cNvSpPr>
          <p:nvPr>
            <p:ph idx="1"/>
          </p:nvPr>
        </p:nvSpPr>
        <p:spPr>
          <a:xfrm>
            <a:off x="457200" y="1600200"/>
            <a:ext cx="4543428" cy="4525963"/>
          </a:xfrm>
        </p:spPr>
        <p:txBody>
          <a:bodyPr>
            <a:normAutofit/>
          </a:bodyPr>
          <a:lstStyle/>
          <a:p>
            <a:pPr>
              <a:buNone/>
            </a:pPr>
            <a:r>
              <a:rPr lang="en-GB" sz="1800" dirty="0" smtClean="0"/>
              <a:t>In a </a:t>
            </a:r>
            <a:r>
              <a:rPr lang="en-GB" sz="1800" dirty="0" err="1" smtClean="0"/>
              <a:t>Karnaugh</a:t>
            </a:r>
            <a:r>
              <a:rPr lang="en-GB" sz="1800" dirty="0" smtClean="0"/>
              <a:t> Map of any size, crossing a vertical or horizontal cell boundary is a change of only one variable - no matter how many variables there are.</a:t>
            </a:r>
          </a:p>
          <a:p>
            <a:pPr>
              <a:buNone/>
            </a:pPr>
            <a:endParaRPr lang="en-GB" sz="1800" dirty="0" smtClean="0"/>
          </a:p>
          <a:p>
            <a:pPr>
              <a:buNone/>
            </a:pPr>
            <a:r>
              <a:rPr lang="en-GB" sz="1800" dirty="0" smtClean="0"/>
              <a:t>Terms may be grouped by 2,4,8,16, etc. </a:t>
            </a:r>
          </a:p>
          <a:p>
            <a:pPr>
              <a:buNone/>
            </a:pPr>
            <a:endParaRPr lang="en-GB" sz="1800" dirty="0" smtClean="0"/>
          </a:p>
          <a:p>
            <a:pPr>
              <a:buNone/>
            </a:pPr>
            <a:r>
              <a:rPr lang="en-GB" sz="1800" dirty="0" smtClean="0"/>
              <a:t>A group of 2 in an N-variable </a:t>
            </a:r>
            <a:r>
              <a:rPr lang="en-GB" sz="1800" dirty="0" err="1" smtClean="0"/>
              <a:t>Karnaugh</a:t>
            </a:r>
            <a:r>
              <a:rPr lang="en-GB" sz="1800" dirty="0" smtClean="0"/>
              <a:t> map will give you a "product" term with N-1 variables.  A group of 4 will have N-2 variables, etc.</a:t>
            </a:r>
          </a:p>
          <a:p>
            <a:pPr>
              <a:buNone/>
            </a:pPr>
            <a:endParaRPr lang="en-GB" sz="1800" dirty="0"/>
          </a:p>
          <a:p>
            <a:pPr>
              <a:buNone/>
            </a:pPr>
            <a:r>
              <a:rPr lang="en-GB" sz="1800" dirty="0" smtClean="0"/>
              <a:t>The example table left has 3, 2 cell groupings highlighted in red, green and blue.</a:t>
            </a:r>
          </a:p>
          <a:p>
            <a:pPr>
              <a:buNone/>
            </a:pPr>
            <a:endParaRPr lang="en-GB" sz="1800" dirty="0"/>
          </a:p>
        </p:txBody>
      </p:sp>
      <p:graphicFrame>
        <p:nvGraphicFramePr>
          <p:cNvPr id="5" name="Table 4"/>
          <p:cNvGraphicFramePr>
            <a:graphicFrameLocks noGrp="1"/>
          </p:cNvGraphicFramePr>
          <p:nvPr/>
        </p:nvGraphicFramePr>
        <p:xfrm>
          <a:off x="6072198" y="1357298"/>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chemeClr val="tx1">
                            <a:lumMod val="85000"/>
                            <a:lumOff val="15000"/>
                          </a:schemeClr>
                        </a:solidFill>
                      </a:endParaRPr>
                    </a:p>
                    <a:p>
                      <a:r>
                        <a:rPr lang="en-GB" sz="1400" dirty="0" smtClean="0">
                          <a:solidFill>
                            <a:schemeClr val="tx1">
                              <a:lumMod val="85000"/>
                              <a:lumOff val="15000"/>
                            </a:schemeClr>
                          </a:solidFill>
                        </a:rPr>
                        <a:t>A</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a:t>
                      </a:r>
                      <a:endParaRPr lang="en-GB" sz="1400" dirty="0">
                        <a:solidFill>
                          <a:schemeClr val="tx1">
                            <a:lumMod val="85000"/>
                            <a:lumOff val="15000"/>
                          </a:schemeClr>
                        </a:solidFill>
                      </a:endParaRPr>
                    </a:p>
                  </a:txBody>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1</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r>
              <a:tr h="370840">
                <a:tc vMerge="1">
                  <a:txBody>
                    <a:bodyPr/>
                    <a:lstStyle/>
                    <a:p>
                      <a:endParaRPr lang="en-GB" dirty="0"/>
                    </a:p>
                  </a:txBody>
                  <a:tcPr/>
                </a:tc>
                <a:tc>
                  <a:txBody>
                    <a:bodyPr/>
                    <a:lstStyle/>
                    <a:p>
                      <a:r>
                        <a:rPr lang="en-GB" sz="1400" dirty="0" smtClean="0">
                          <a:solidFill>
                            <a:schemeClr val="tx1">
                              <a:lumMod val="85000"/>
                              <a:lumOff val="15000"/>
                            </a:schemeClr>
                          </a:solidFill>
                        </a:rPr>
                        <a:t>1</a:t>
                      </a:r>
                      <a:endParaRPr lang="en-GB" sz="1400" dirty="0">
                        <a:solidFill>
                          <a:schemeClr val="tx1">
                            <a:lumMod val="85000"/>
                            <a:lumOff val="15000"/>
                          </a:schemeClr>
                        </a:solidFill>
                      </a:endParaRPr>
                    </a:p>
                  </a:txBody>
                  <a:tcPr/>
                </a:tc>
                <a:tc>
                  <a:txBody>
                    <a:bodyPr/>
                    <a:lstStyle/>
                    <a:p>
                      <a:pPr algn="ctr"/>
                      <a:r>
                        <a:rPr lang="en-GB" sz="1400" dirty="0" smtClean="0">
                          <a:solidFill>
                            <a:schemeClr val="tx1"/>
                          </a:solidFill>
                        </a:rPr>
                        <a:t>0</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rgbClr val="FF0000"/>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rgbClr val="FF0000"/>
                    </a:solidFill>
                  </a:tcPr>
                </a:tc>
                <a:tc>
                  <a:txBody>
                    <a:bodyPr/>
                    <a:lstStyle/>
                    <a:p>
                      <a:pPr algn="ctr"/>
                      <a:r>
                        <a:rPr lang="en-GB" sz="1400" dirty="0" smtClean="0"/>
                        <a:t>1</a:t>
                      </a:r>
                      <a:endParaRPr lang="en-GB" sz="1400" dirty="0"/>
                    </a:p>
                  </a:txBody>
                  <a:tcPr>
                    <a:solidFill>
                      <a:schemeClr val="bg1"/>
                    </a:solidFill>
                  </a:tcPr>
                </a:tc>
              </a:tr>
            </a:tbl>
          </a:graphicData>
        </a:graphic>
      </p:graphicFrame>
      <p:graphicFrame>
        <p:nvGraphicFramePr>
          <p:cNvPr id="6" name="Table 5"/>
          <p:cNvGraphicFramePr>
            <a:graphicFrameLocks noGrp="1"/>
          </p:cNvGraphicFramePr>
          <p:nvPr/>
        </p:nvGraphicFramePr>
        <p:xfrm>
          <a:off x="6072198" y="2928934"/>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chemeClr val="tx1">
                            <a:lumMod val="85000"/>
                            <a:lumOff val="15000"/>
                          </a:schemeClr>
                        </a:solidFill>
                      </a:endParaRPr>
                    </a:p>
                    <a:p>
                      <a:r>
                        <a:rPr lang="en-GB" sz="1400" dirty="0" smtClean="0">
                          <a:solidFill>
                            <a:schemeClr val="tx1">
                              <a:lumMod val="85000"/>
                              <a:lumOff val="15000"/>
                            </a:schemeClr>
                          </a:solidFill>
                        </a:rPr>
                        <a:t>A</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a:t>
                      </a:r>
                      <a:endParaRPr lang="en-GB" sz="1400" dirty="0">
                        <a:solidFill>
                          <a:schemeClr val="tx1">
                            <a:lumMod val="85000"/>
                            <a:lumOff val="15000"/>
                          </a:schemeClr>
                        </a:solidFill>
                      </a:endParaRPr>
                    </a:p>
                  </a:txBody>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1</a:t>
                      </a:r>
                      <a:endParaRPr lang="en-GB" sz="1400" dirty="0"/>
                    </a:p>
                  </a:txBody>
                  <a:tcPr>
                    <a:solidFill>
                      <a:srgbClr val="92D050"/>
                    </a:solidFill>
                  </a:tcPr>
                </a:tc>
                <a:tc>
                  <a:txBody>
                    <a:bodyPr/>
                    <a:lstStyle/>
                    <a:p>
                      <a:pPr algn="ctr"/>
                      <a:r>
                        <a:rPr lang="en-GB" sz="1400" dirty="0" smtClean="0"/>
                        <a:t>0</a:t>
                      </a:r>
                      <a:endParaRPr lang="en-GB" sz="1400" dirty="0"/>
                    </a:p>
                  </a:txBody>
                  <a:tcPr>
                    <a:solidFill>
                      <a:schemeClr val="bg1"/>
                    </a:solidFill>
                  </a:tcPr>
                </a:tc>
              </a:tr>
              <a:tr h="370840">
                <a:tc vMerge="1">
                  <a:txBody>
                    <a:bodyPr/>
                    <a:lstStyle/>
                    <a:p>
                      <a:endParaRPr lang="en-GB" dirty="0"/>
                    </a:p>
                  </a:txBody>
                  <a:tcPr/>
                </a:tc>
                <a:tc>
                  <a:txBody>
                    <a:bodyPr/>
                    <a:lstStyle/>
                    <a:p>
                      <a:r>
                        <a:rPr lang="en-GB" sz="1400" dirty="0" smtClean="0">
                          <a:solidFill>
                            <a:schemeClr val="tx1">
                              <a:lumMod val="85000"/>
                              <a:lumOff val="15000"/>
                            </a:schemeClr>
                          </a:solidFill>
                        </a:rPr>
                        <a:t>1</a:t>
                      </a:r>
                      <a:endParaRPr lang="en-GB" sz="1400" dirty="0">
                        <a:solidFill>
                          <a:schemeClr val="tx1">
                            <a:lumMod val="85000"/>
                            <a:lumOff val="15000"/>
                          </a:schemeClr>
                        </a:solidFill>
                      </a:endParaRPr>
                    </a:p>
                  </a:txBody>
                  <a:tcPr/>
                </a:tc>
                <a:tc>
                  <a:txBody>
                    <a:bodyPr/>
                    <a:lstStyle/>
                    <a:p>
                      <a:pPr algn="ctr"/>
                      <a:r>
                        <a:rPr lang="en-GB" sz="1400" dirty="0" smtClean="0">
                          <a:solidFill>
                            <a:schemeClr val="tx1"/>
                          </a:solidFill>
                        </a:rPr>
                        <a:t>0</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chemeClr val="bg1"/>
                    </a:solidFill>
                  </a:tcPr>
                </a:tc>
                <a:tc>
                  <a:txBody>
                    <a:bodyPr/>
                    <a:lstStyle/>
                    <a:p>
                      <a:pPr algn="ctr"/>
                      <a:r>
                        <a:rPr lang="en-GB" sz="1400" dirty="0" smtClean="0"/>
                        <a:t>1</a:t>
                      </a:r>
                      <a:endParaRPr lang="en-GB" sz="1400" dirty="0"/>
                    </a:p>
                  </a:txBody>
                  <a:tcPr>
                    <a:solidFill>
                      <a:srgbClr val="92D050"/>
                    </a:solidFill>
                  </a:tcPr>
                </a:tc>
                <a:tc>
                  <a:txBody>
                    <a:bodyPr/>
                    <a:lstStyle/>
                    <a:p>
                      <a:pPr algn="ctr"/>
                      <a:r>
                        <a:rPr lang="en-GB" sz="1400" dirty="0" smtClean="0"/>
                        <a:t>1</a:t>
                      </a:r>
                      <a:endParaRPr lang="en-GB" sz="1400" dirty="0"/>
                    </a:p>
                  </a:txBody>
                  <a:tcPr>
                    <a:solidFill>
                      <a:schemeClr val="bg1"/>
                    </a:solidFill>
                  </a:tcPr>
                </a:tc>
              </a:tr>
            </a:tbl>
          </a:graphicData>
        </a:graphic>
      </p:graphicFrame>
      <p:graphicFrame>
        <p:nvGraphicFramePr>
          <p:cNvPr id="7" name="Table 6"/>
          <p:cNvGraphicFramePr>
            <a:graphicFrameLocks noGrp="1"/>
          </p:cNvGraphicFramePr>
          <p:nvPr/>
        </p:nvGraphicFramePr>
        <p:xfrm>
          <a:off x="6072198" y="4500570"/>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chemeClr val="tx1">
                            <a:lumMod val="85000"/>
                            <a:lumOff val="15000"/>
                          </a:schemeClr>
                        </a:solidFill>
                      </a:endParaRPr>
                    </a:p>
                    <a:p>
                      <a:r>
                        <a:rPr lang="en-GB" sz="1400" dirty="0" smtClean="0">
                          <a:solidFill>
                            <a:schemeClr val="tx1">
                              <a:lumMod val="85000"/>
                              <a:lumOff val="15000"/>
                            </a:schemeClr>
                          </a:solidFill>
                        </a:rPr>
                        <a:t>A</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a:t>
                      </a:r>
                      <a:endParaRPr lang="en-GB" sz="1400" dirty="0">
                        <a:solidFill>
                          <a:schemeClr val="tx1">
                            <a:lumMod val="85000"/>
                            <a:lumOff val="15000"/>
                          </a:schemeClr>
                        </a:solidFill>
                      </a:endParaRPr>
                    </a:p>
                  </a:txBody>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1</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r>
              <a:tr h="370840">
                <a:tc vMerge="1">
                  <a:txBody>
                    <a:bodyPr/>
                    <a:lstStyle/>
                    <a:p>
                      <a:endParaRPr lang="en-GB" dirty="0"/>
                    </a:p>
                  </a:txBody>
                  <a:tcPr/>
                </a:tc>
                <a:tc>
                  <a:txBody>
                    <a:bodyPr/>
                    <a:lstStyle/>
                    <a:p>
                      <a:r>
                        <a:rPr lang="en-GB" sz="1400" dirty="0" smtClean="0">
                          <a:solidFill>
                            <a:schemeClr val="tx1">
                              <a:lumMod val="85000"/>
                              <a:lumOff val="15000"/>
                            </a:schemeClr>
                          </a:solidFill>
                        </a:rPr>
                        <a:t>1</a:t>
                      </a:r>
                      <a:endParaRPr lang="en-GB" sz="1400" dirty="0">
                        <a:solidFill>
                          <a:schemeClr val="tx1">
                            <a:lumMod val="85000"/>
                            <a:lumOff val="15000"/>
                          </a:schemeClr>
                        </a:solidFill>
                      </a:endParaRPr>
                    </a:p>
                  </a:txBody>
                  <a:tcPr/>
                </a:tc>
                <a:tc>
                  <a:txBody>
                    <a:bodyPr/>
                    <a:lstStyle/>
                    <a:p>
                      <a:pPr algn="ctr"/>
                      <a:r>
                        <a:rPr lang="en-GB" sz="1400" dirty="0" smtClean="0">
                          <a:solidFill>
                            <a:schemeClr val="tx1"/>
                          </a:solidFill>
                        </a:rPr>
                        <a:t>0</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rgbClr val="00B0F0"/>
                    </a:solidFill>
                  </a:tcPr>
                </a:tc>
                <a:tc>
                  <a:txBody>
                    <a:bodyPr/>
                    <a:lstStyle/>
                    <a:p>
                      <a:pPr algn="ctr"/>
                      <a:r>
                        <a:rPr lang="en-GB" sz="1400" dirty="0" smtClean="0"/>
                        <a:t>1</a:t>
                      </a:r>
                      <a:endParaRPr lang="en-GB" sz="1400" dirty="0"/>
                    </a:p>
                  </a:txBody>
                  <a:tcPr>
                    <a:solidFill>
                      <a:srgbClr val="00B0F0"/>
                    </a:solidFill>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smtClean="0"/>
              <a:t>Term minimisation example 1</a:t>
            </a:r>
            <a:endParaRPr lang="en-GB" sz="3200" dirty="0"/>
          </a:p>
        </p:txBody>
      </p:sp>
      <p:sp>
        <p:nvSpPr>
          <p:cNvPr id="3" name="Content Placeholder 2"/>
          <p:cNvSpPr>
            <a:spLocks noGrp="1"/>
          </p:cNvSpPr>
          <p:nvPr>
            <p:ph idx="1"/>
          </p:nvPr>
        </p:nvSpPr>
        <p:spPr>
          <a:xfrm>
            <a:off x="457200" y="1357298"/>
            <a:ext cx="5472122" cy="4768865"/>
          </a:xfrm>
        </p:spPr>
        <p:txBody>
          <a:bodyPr>
            <a:normAutofit fontScale="85000" lnSpcReduction="20000"/>
          </a:bodyPr>
          <a:lstStyle/>
          <a:p>
            <a:pPr>
              <a:buNone/>
            </a:pPr>
            <a:r>
              <a:rPr lang="en-GB" dirty="0" smtClean="0"/>
              <a:t>Taking the red grouping only:-</a:t>
            </a:r>
          </a:p>
          <a:p>
            <a:pPr>
              <a:buNone/>
            </a:pPr>
            <a:r>
              <a:rPr lang="en-GB" dirty="0" smtClean="0"/>
              <a:t>The full terms for each of these cells are :-</a:t>
            </a:r>
          </a:p>
          <a:p>
            <a:pPr>
              <a:buNone/>
            </a:pPr>
            <a:r>
              <a:rPr lang="en-GB" dirty="0"/>
              <a:t>	</a:t>
            </a:r>
            <a:r>
              <a:rPr lang="en-GB" dirty="0" smtClean="0"/>
              <a:t>A./B.C or A.B.C</a:t>
            </a:r>
          </a:p>
          <a:p>
            <a:pPr>
              <a:buNone/>
            </a:pPr>
            <a:r>
              <a:rPr lang="en-GB" dirty="0" smtClean="0"/>
              <a:t>Taking the green grouping only:-</a:t>
            </a:r>
          </a:p>
          <a:p>
            <a:pPr>
              <a:buNone/>
            </a:pPr>
            <a:r>
              <a:rPr lang="en-GB" dirty="0" smtClean="0"/>
              <a:t>The full terms for each of these cells are :-</a:t>
            </a:r>
          </a:p>
          <a:p>
            <a:pPr>
              <a:buNone/>
            </a:pPr>
            <a:r>
              <a:rPr lang="en-GB" dirty="0" smtClean="0"/>
              <a:t>	/A.B.C or A.B.C</a:t>
            </a:r>
          </a:p>
          <a:p>
            <a:pPr>
              <a:buNone/>
            </a:pPr>
            <a:r>
              <a:rPr lang="en-GB" dirty="0" smtClean="0"/>
              <a:t>Taking the blue grouping only:-</a:t>
            </a:r>
          </a:p>
          <a:p>
            <a:pPr>
              <a:buNone/>
            </a:pPr>
            <a:r>
              <a:rPr lang="en-GB" dirty="0" smtClean="0"/>
              <a:t>The full terms for each of these cells are :-</a:t>
            </a:r>
          </a:p>
          <a:p>
            <a:pPr>
              <a:buNone/>
            </a:pPr>
            <a:r>
              <a:rPr lang="en-GB" dirty="0" smtClean="0"/>
              <a:t>	A.B.C or A.B./C</a:t>
            </a:r>
          </a:p>
          <a:p>
            <a:pPr>
              <a:buNone/>
            </a:pPr>
            <a:endParaRPr lang="en-GB" dirty="0" smtClean="0"/>
          </a:p>
          <a:p>
            <a:pPr>
              <a:buNone/>
            </a:pPr>
            <a:endParaRPr lang="en-GB" dirty="0" smtClean="0"/>
          </a:p>
          <a:p>
            <a:pPr>
              <a:buNone/>
            </a:pPr>
            <a:endParaRPr lang="en-GB" dirty="0"/>
          </a:p>
        </p:txBody>
      </p:sp>
      <p:graphicFrame>
        <p:nvGraphicFramePr>
          <p:cNvPr id="5" name="Table 4"/>
          <p:cNvGraphicFramePr>
            <a:graphicFrameLocks noGrp="1"/>
          </p:cNvGraphicFramePr>
          <p:nvPr/>
        </p:nvGraphicFramePr>
        <p:xfrm>
          <a:off x="6072198" y="1357298"/>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chemeClr val="tx1">
                            <a:lumMod val="85000"/>
                            <a:lumOff val="15000"/>
                          </a:schemeClr>
                        </a:solidFill>
                      </a:endParaRPr>
                    </a:p>
                    <a:p>
                      <a:r>
                        <a:rPr lang="en-GB" sz="1400" dirty="0" smtClean="0">
                          <a:solidFill>
                            <a:schemeClr val="tx1">
                              <a:lumMod val="85000"/>
                              <a:lumOff val="15000"/>
                            </a:schemeClr>
                          </a:solidFill>
                        </a:rPr>
                        <a:t>A</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a:t>
                      </a:r>
                      <a:endParaRPr lang="en-GB" sz="1400" dirty="0">
                        <a:solidFill>
                          <a:schemeClr val="tx1">
                            <a:lumMod val="85000"/>
                            <a:lumOff val="15000"/>
                          </a:schemeClr>
                        </a:solidFill>
                      </a:endParaRPr>
                    </a:p>
                  </a:txBody>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1</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r>
              <a:tr h="370840">
                <a:tc vMerge="1">
                  <a:txBody>
                    <a:bodyPr/>
                    <a:lstStyle/>
                    <a:p>
                      <a:endParaRPr lang="en-GB" dirty="0"/>
                    </a:p>
                  </a:txBody>
                  <a:tcPr/>
                </a:tc>
                <a:tc>
                  <a:txBody>
                    <a:bodyPr/>
                    <a:lstStyle/>
                    <a:p>
                      <a:r>
                        <a:rPr lang="en-GB" sz="1400" dirty="0" smtClean="0">
                          <a:solidFill>
                            <a:schemeClr val="tx1">
                              <a:lumMod val="85000"/>
                              <a:lumOff val="15000"/>
                            </a:schemeClr>
                          </a:solidFill>
                        </a:rPr>
                        <a:t>1</a:t>
                      </a:r>
                      <a:endParaRPr lang="en-GB" sz="1400" dirty="0">
                        <a:solidFill>
                          <a:schemeClr val="tx1">
                            <a:lumMod val="85000"/>
                            <a:lumOff val="15000"/>
                          </a:schemeClr>
                        </a:solidFill>
                      </a:endParaRPr>
                    </a:p>
                  </a:txBody>
                  <a:tcPr/>
                </a:tc>
                <a:tc>
                  <a:txBody>
                    <a:bodyPr/>
                    <a:lstStyle/>
                    <a:p>
                      <a:pPr algn="ctr"/>
                      <a:r>
                        <a:rPr lang="en-GB" sz="1400" dirty="0" smtClean="0">
                          <a:solidFill>
                            <a:schemeClr val="tx1"/>
                          </a:solidFill>
                        </a:rPr>
                        <a:t>0</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rgbClr val="FF0000"/>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rgbClr val="FF0000"/>
                    </a:solidFill>
                  </a:tcPr>
                </a:tc>
                <a:tc>
                  <a:txBody>
                    <a:bodyPr/>
                    <a:lstStyle/>
                    <a:p>
                      <a:pPr algn="ctr"/>
                      <a:r>
                        <a:rPr lang="en-GB" sz="1400" dirty="0" smtClean="0"/>
                        <a:t>1</a:t>
                      </a:r>
                      <a:endParaRPr lang="en-GB" sz="1400" dirty="0"/>
                    </a:p>
                  </a:txBody>
                  <a:tcPr>
                    <a:solidFill>
                      <a:schemeClr val="bg1"/>
                    </a:solidFill>
                  </a:tcPr>
                </a:tc>
              </a:tr>
            </a:tbl>
          </a:graphicData>
        </a:graphic>
      </p:graphicFrame>
      <p:graphicFrame>
        <p:nvGraphicFramePr>
          <p:cNvPr id="6" name="Table 5"/>
          <p:cNvGraphicFramePr>
            <a:graphicFrameLocks noGrp="1"/>
          </p:cNvGraphicFramePr>
          <p:nvPr/>
        </p:nvGraphicFramePr>
        <p:xfrm>
          <a:off x="6072198" y="2928934"/>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chemeClr val="tx1">
                            <a:lumMod val="85000"/>
                            <a:lumOff val="15000"/>
                          </a:schemeClr>
                        </a:solidFill>
                      </a:endParaRPr>
                    </a:p>
                    <a:p>
                      <a:r>
                        <a:rPr lang="en-GB" sz="1400" dirty="0" smtClean="0">
                          <a:solidFill>
                            <a:schemeClr val="tx1">
                              <a:lumMod val="85000"/>
                              <a:lumOff val="15000"/>
                            </a:schemeClr>
                          </a:solidFill>
                        </a:rPr>
                        <a:t>A</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a:t>
                      </a:r>
                      <a:endParaRPr lang="en-GB" sz="1400" dirty="0">
                        <a:solidFill>
                          <a:schemeClr val="tx1">
                            <a:lumMod val="85000"/>
                            <a:lumOff val="15000"/>
                          </a:schemeClr>
                        </a:solidFill>
                      </a:endParaRPr>
                    </a:p>
                  </a:txBody>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1</a:t>
                      </a:r>
                      <a:endParaRPr lang="en-GB" sz="1400" dirty="0"/>
                    </a:p>
                  </a:txBody>
                  <a:tcPr>
                    <a:solidFill>
                      <a:srgbClr val="92D050"/>
                    </a:solidFill>
                  </a:tcPr>
                </a:tc>
                <a:tc>
                  <a:txBody>
                    <a:bodyPr/>
                    <a:lstStyle/>
                    <a:p>
                      <a:pPr algn="ctr"/>
                      <a:r>
                        <a:rPr lang="en-GB" sz="1400" dirty="0" smtClean="0"/>
                        <a:t>0</a:t>
                      </a:r>
                      <a:endParaRPr lang="en-GB" sz="1400" dirty="0"/>
                    </a:p>
                  </a:txBody>
                  <a:tcPr>
                    <a:solidFill>
                      <a:schemeClr val="bg1"/>
                    </a:solidFill>
                  </a:tcPr>
                </a:tc>
              </a:tr>
              <a:tr h="370840">
                <a:tc vMerge="1">
                  <a:txBody>
                    <a:bodyPr/>
                    <a:lstStyle/>
                    <a:p>
                      <a:endParaRPr lang="en-GB" dirty="0"/>
                    </a:p>
                  </a:txBody>
                  <a:tcPr/>
                </a:tc>
                <a:tc>
                  <a:txBody>
                    <a:bodyPr/>
                    <a:lstStyle/>
                    <a:p>
                      <a:r>
                        <a:rPr lang="en-GB" sz="1400" dirty="0" smtClean="0">
                          <a:solidFill>
                            <a:schemeClr val="tx1">
                              <a:lumMod val="85000"/>
                              <a:lumOff val="15000"/>
                            </a:schemeClr>
                          </a:solidFill>
                        </a:rPr>
                        <a:t>1</a:t>
                      </a:r>
                      <a:endParaRPr lang="en-GB" sz="1400" dirty="0">
                        <a:solidFill>
                          <a:schemeClr val="tx1">
                            <a:lumMod val="85000"/>
                            <a:lumOff val="15000"/>
                          </a:schemeClr>
                        </a:solidFill>
                      </a:endParaRPr>
                    </a:p>
                  </a:txBody>
                  <a:tcPr/>
                </a:tc>
                <a:tc>
                  <a:txBody>
                    <a:bodyPr/>
                    <a:lstStyle/>
                    <a:p>
                      <a:pPr algn="ctr"/>
                      <a:r>
                        <a:rPr lang="en-GB" sz="1400" dirty="0" smtClean="0">
                          <a:solidFill>
                            <a:schemeClr val="tx1"/>
                          </a:solidFill>
                        </a:rPr>
                        <a:t>0</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chemeClr val="bg1"/>
                    </a:solidFill>
                  </a:tcPr>
                </a:tc>
                <a:tc>
                  <a:txBody>
                    <a:bodyPr/>
                    <a:lstStyle/>
                    <a:p>
                      <a:pPr algn="ctr"/>
                      <a:r>
                        <a:rPr lang="en-GB" sz="1400" dirty="0" smtClean="0"/>
                        <a:t>1</a:t>
                      </a:r>
                      <a:endParaRPr lang="en-GB" sz="1400" dirty="0"/>
                    </a:p>
                  </a:txBody>
                  <a:tcPr>
                    <a:solidFill>
                      <a:srgbClr val="92D050"/>
                    </a:solidFill>
                  </a:tcPr>
                </a:tc>
                <a:tc>
                  <a:txBody>
                    <a:bodyPr/>
                    <a:lstStyle/>
                    <a:p>
                      <a:pPr algn="ctr"/>
                      <a:r>
                        <a:rPr lang="en-GB" sz="1400" dirty="0" smtClean="0"/>
                        <a:t>1</a:t>
                      </a:r>
                      <a:endParaRPr lang="en-GB" sz="1400" dirty="0"/>
                    </a:p>
                  </a:txBody>
                  <a:tcPr>
                    <a:solidFill>
                      <a:schemeClr val="bg1"/>
                    </a:solidFill>
                  </a:tcPr>
                </a:tc>
              </a:tr>
            </a:tbl>
          </a:graphicData>
        </a:graphic>
      </p:graphicFrame>
      <p:graphicFrame>
        <p:nvGraphicFramePr>
          <p:cNvPr id="7" name="Table 6"/>
          <p:cNvGraphicFramePr>
            <a:graphicFrameLocks noGrp="1"/>
          </p:cNvGraphicFramePr>
          <p:nvPr/>
        </p:nvGraphicFramePr>
        <p:xfrm>
          <a:off x="6072198" y="4500570"/>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chemeClr val="tx1">
                            <a:lumMod val="85000"/>
                            <a:lumOff val="15000"/>
                          </a:schemeClr>
                        </a:solidFill>
                      </a:endParaRPr>
                    </a:p>
                    <a:p>
                      <a:r>
                        <a:rPr lang="en-GB" sz="1400" dirty="0" smtClean="0">
                          <a:solidFill>
                            <a:schemeClr val="tx1">
                              <a:lumMod val="85000"/>
                              <a:lumOff val="15000"/>
                            </a:schemeClr>
                          </a:solidFill>
                        </a:rPr>
                        <a:t>A</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a:t>
                      </a:r>
                      <a:endParaRPr lang="en-GB" sz="1400" dirty="0">
                        <a:solidFill>
                          <a:schemeClr val="tx1">
                            <a:lumMod val="85000"/>
                            <a:lumOff val="15000"/>
                          </a:schemeClr>
                        </a:solidFill>
                      </a:endParaRPr>
                    </a:p>
                  </a:txBody>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1</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r>
              <a:tr h="370840">
                <a:tc vMerge="1">
                  <a:txBody>
                    <a:bodyPr/>
                    <a:lstStyle/>
                    <a:p>
                      <a:endParaRPr lang="en-GB" dirty="0"/>
                    </a:p>
                  </a:txBody>
                  <a:tcPr/>
                </a:tc>
                <a:tc>
                  <a:txBody>
                    <a:bodyPr/>
                    <a:lstStyle/>
                    <a:p>
                      <a:r>
                        <a:rPr lang="en-GB" sz="1400" dirty="0" smtClean="0">
                          <a:solidFill>
                            <a:schemeClr val="tx1">
                              <a:lumMod val="85000"/>
                              <a:lumOff val="15000"/>
                            </a:schemeClr>
                          </a:solidFill>
                        </a:rPr>
                        <a:t>1</a:t>
                      </a:r>
                      <a:endParaRPr lang="en-GB" sz="1400" dirty="0">
                        <a:solidFill>
                          <a:schemeClr val="tx1">
                            <a:lumMod val="85000"/>
                            <a:lumOff val="15000"/>
                          </a:schemeClr>
                        </a:solidFill>
                      </a:endParaRPr>
                    </a:p>
                  </a:txBody>
                  <a:tcPr/>
                </a:tc>
                <a:tc>
                  <a:txBody>
                    <a:bodyPr/>
                    <a:lstStyle/>
                    <a:p>
                      <a:pPr algn="ctr"/>
                      <a:r>
                        <a:rPr lang="en-GB" sz="1400" dirty="0" smtClean="0">
                          <a:solidFill>
                            <a:schemeClr val="tx1"/>
                          </a:solidFill>
                        </a:rPr>
                        <a:t>0</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rgbClr val="00B0F0"/>
                    </a:solidFill>
                  </a:tcPr>
                </a:tc>
                <a:tc>
                  <a:txBody>
                    <a:bodyPr/>
                    <a:lstStyle/>
                    <a:p>
                      <a:pPr algn="ctr"/>
                      <a:r>
                        <a:rPr lang="en-GB" sz="1400" dirty="0" smtClean="0"/>
                        <a:t>1</a:t>
                      </a:r>
                      <a:endParaRPr lang="en-GB" sz="1400" dirty="0"/>
                    </a:p>
                  </a:txBody>
                  <a:tcPr>
                    <a:solidFill>
                      <a:srgbClr val="00B0F0"/>
                    </a:solidFill>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additive="base">
                                        <p:cTn id="3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smtClean="0"/>
              <a:t>Term minimisation example 1</a:t>
            </a:r>
            <a:endParaRPr lang="en-GB" sz="3200" dirty="0"/>
          </a:p>
        </p:txBody>
      </p:sp>
      <p:sp>
        <p:nvSpPr>
          <p:cNvPr id="3" name="Content Placeholder 2"/>
          <p:cNvSpPr>
            <a:spLocks noGrp="1"/>
          </p:cNvSpPr>
          <p:nvPr>
            <p:ph idx="1"/>
          </p:nvPr>
        </p:nvSpPr>
        <p:spPr>
          <a:xfrm>
            <a:off x="457200" y="1600200"/>
            <a:ext cx="5900750" cy="4525963"/>
          </a:xfrm>
        </p:spPr>
        <p:txBody>
          <a:bodyPr>
            <a:normAutofit fontScale="77500" lnSpcReduction="20000"/>
          </a:bodyPr>
          <a:lstStyle/>
          <a:p>
            <a:pPr>
              <a:buNone/>
            </a:pPr>
            <a:r>
              <a:rPr lang="en-GB" dirty="0" smtClean="0"/>
              <a:t>Removing the changing term from the equations give us:-</a:t>
            </a:r>
          </a:p>
          <a:p>
            <a:pPr>
              <a:buNone/>
            </a:pPr>
            <a:r>
              <a:rPr lang="en-GB" sz="3100" dirty="0" smtClean="0"/>
              <a:t>Red - A./B.C or A.B.C = A.C</a:t>
            </a:r>
          </a:p>
          <a:p>
            <a:pPr>
              <a:buNone/>
            </a:pPr>
            <a:r>
              <a:rPr lang="en-GB" sz="3100" dirty="0" smtClean="0"/>
              <a:t>Green - /A.B.C or A.B.C = B.C</a:t>
            </a:r>
          </a:p>
          <a:p>
            <a:pPr>
              <a:buNone/>
            </a:pPr>
            <a:r>
              <a:rPr lang="en-GB" sz="3100" dirty="0" smtClean="0"/>
              <a:t>Blue - A.B.C or A.B./C = A.B</a:t>
            </a:r>
          </a:p>
          <a:p>
            <a:pPr>
              <a:buNone/>
            </a:pPr>
            <a:r>
              <a:rPr lang="en-GB" dirty="0" smtClean="0"/>
              <a:t>Thus the final functions that need to be generated are:-</a:t>
            </a:r>
          </a:p>
          <a:p>
            <a:pPr>
              <a:buNone/>
            </a:pPr>
            <a:r>
              <a:rPr lang="en-GB" dirty="0"/>
              <a:t> </a:t>
            </a:r>
            <a:r>
              <a:rPr lang="en-GB" sz="3100" dirty="0" smtClean="0"/>
              <a:t>A.C + B.C + A.B</a:t>
            </a:r>
          </a:p>
          <a:p>
            <a:pPr>
              <a:buNone/>
            </a:pPr>
            <a:r>
              <a:rPr lang="en-GB" dirty="0" smtClean="0"/>
              <a:t>Greatly simplified from the original which were:-</a:t>
            </a:r>
          </a:p>
          <a:p>
            <a:pPr>
              <a:buNone/>
            </a:pPr>
            <a:r>
              <a:rPr lang="en-GB" sz="3100" dirty="0" smtClean="0"/>
              <a:t>A./B.C + A.B.C + /A.B.C + A.B.C + A.B.C + A.B./C </a:t>
            </a:r>
          </a:p>
          <a:p>
            <a:pPr>
              <a:buNone/>
            </a:pPr>
            <a:endParaRPr lang="en-GB" dirty="0"/>
          </a:p>
        </p:txBody>
      </p:sp>
      <p:graphicFrame>
        <p:nvGraphicFramePr>
          <p:cNvPr id="4" name="Table 3"/>
          <p:cNvGraphicFramePr>
            <a:graphicFrameLocks noGrp="1"/>
          </p:cNvGraphicFramePr>
          <p:nvPr/>
        </p:nvGraphicFramePr>
        <p:xfrm>
          <a:off x="6429388" y="1500174"/>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chemeClr val="tx1">
                            <a:lumMod val="85000"/>
                            <a:lumOff val="15000"/>
                          </a:schemeClr>
                        </a:solidFill>
                      </a:endParaRPr>
                    </a:p>
                    <a:p>
                      <a:r>
                        <a:rPr lang="en-GB" sz="1400" dirty="0" smtClean="0">
                          <a:solidFill>
                            <a:schemeClr val="tx1">
                              <a:lumMod val="85000"/>
                              <a:lumOff val="15000"/>
                            </a:schemeClr>
                          </a:solidFill>
                        </a:rPr>
                        <a:t>A</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a:t>
                      </a:r>
                      <a:endParaRPr lang="en-GB" sz="1400" dirty="0">
                        <a:solidFill>
                          <a:schemeClr val="tx1">
                            <a:lumMod val="85000"/>
                            <a:lumOff val="15000"/>
                          </a:schemeClr>
                        </a:solidFill>
                      </a:endParaRPr>
                    </a:p>
                  </a:txBody>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1</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r>
              <a:tr h="370840">
                <a:tc vMerge="1">
                  <a:txBody>
                    <a:bodyPr/>
                    <a:lstStyle/>
                    <a:p>
                      <a:endParaRPr lang="en-GB" dirty="0"/>
                    </a:p>
                  </a:txBody>
                  <a:tcPr/>
                </a:tc>
                <a:tc>
                  <a:txBody>
                    <a:bodyPr/>
                    <a:lstStyle/>
                    <a:p>
                      <a:r>
                        <a:rPr lang="en-GB" sz="1400" dirty="0" smtClean="0">
                          <a:solidFill>
                            <a:schemeClr val="tx1">
                              <a:lumMod val="85000"/>
                              <a:lumOff val="15000"/>
                            </a:schemeClr>
                          </a:solidFill>
                        </a:rPr>
                        <a:t>1</a:t>
                      </a:r>
                      <a:endParaRPr lang="en-GB" sz="1400" dirty="0">
                        <a:solidFill>
                          <a:schemeClr val="tx1">
                            <a:lumMod val="85000"/>
                            <a:lumOff val="15000"/>
                          </a:schemeClr>
                        </a:solidFill>
                      </a:endParaRPr>
                    </a:p>
                  </a:txBody>
                  <a:tcPr/>
                </a:tc>
                <a:tc>
                  <a:txBody>
                    <a:bodyPr/>
                    <a:lstStyle/>
                    <a:p>
                      <a:pPr algn="ctr"/>
                      <a:r>
                        <a:rPr lang="en-GB" sz="1400" dirty="0" smtClean="0">
                          <a:solidFill>
                            <a:schemeClr val="tx1"/>
                          </a:solidFill>
                        </a:rPr>
                        <a:t>0</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rgbClr val="FF0000"/>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rgbClr val="FF0000"/>
                    </a:solidFill>
                  </a:tcPr>
                </a:tc>
                <a:tc>
                  <a:txBody>
                    <a:bodyPr/>
                    <a:lstStyle/>
                    <a:p>
                      <a:pPr algn="ctr"/>
                      <a:r>
                        <a:rPr lang="en-GB" sz="1400" dirty="0" smtClean="0"/>
                        <a:t>1</a:t>
                      </a:r>
                      <a:endParaRPr lang="en-GB" sz="1400" dirty="0"/>
                    </a:p>
                  </a:txBody>
                  <a:tcPr>
                    <a:solidFill>
                      <a:schemeClr val="bg1"/>
                    </a:solidFill>
                  </a:tcPr>
                </a:tc>
              </a:tr>
            </a:tbl>
          </a:graphicData>
        </a:graphic>
      </p:graphicFrame>
      <p:graphicFrame>
        <p:nvGraphicFramePr>
          <p:cNvPr id="5" name="Table 4"/>
          <p:cNvGraphicFramePr>
            <a:graphicFrameLocks noGrp="1"/>
          </p:cNvGraphicFramePr>
          <p:nvPr/>
        </p:nvGraphicFramePr>
        <p:xfrm>
          <a:off x="6429388" y="3071810"/>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chemeClr val="tx1">
                            <a:lumMod val="85000"/>
                            <a:lumOff val="15000"/>
                          </a:schemeClr>
                        </a:solidFill>
                      </a:endParaRPr>
                    </a:p>
                    <a:p>
                      <a:r>
                        <a:rPr lang="en-GB" sz="1400" dirty="0" smtClean="0">
                          <a:solidFill>
                            <a:schemeClr val="tx1">
                              <a:lumMod val="85000"/>
                              <a:lumOff val="15000"/>
                            </a:schemeClr>
                          </a:solidFill>
                        </a:rPr>
                        <a:t>A</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a:t>
                      </a:r>
                      <a:endParaRPr lang="en-GB" sz="1400" dirty="0">
                        <a:solidFill>
                          <a:schemeClr val="tx1">
                            <a:lumMod val="85000"/>
                            <a:lumOff val="15000"/>
                          </a:schemeClr>
                        </a:solidFill>
                      </a:endParaRPr>
                    </a:p>
                  </a:txBody>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1</a:t>
                      </a:r>
                      <a:endParaRPr lang="en-GB" sz="1400" dirty="0"/>
                    </a:p>
                  </a:txBody>
                  <a:tcPr>
                    <a:solidFill>
                      <a:srgbClr val="92D050"/>
                    </a:solidFill>
                  </a:tcPr>
                </a:tc>
                <a:tc>
                  <a:txBody>
                    <a:bodyPr/>
                    <a:lstStyle/>
                    <a:p>
                      <a:pPr algn="ctr"/>
                      <a:r>
                        <a:rPr lang="en-GB" sz="1400" dirty="0" smtClean="0"/>
                        <a:t>0</a:t>
                      </a:r>
                      <a:endParaRPr lang="en-GB" sz="1400" dirty="0"/>
                    </a:p>
                  </a:txBody>
                  <a:tcPr>
                    <a:solidFill>
                      <a:schemeClr val="bg1"/>
                    </a:solidFill>
                  </a:tcPr>
                </a:tc>
              </a:tr>
              <a:tr h="370840">
                <a:tc vMerge="1">
                  <a:txBody>
                    <a:bodyPr/>
                    <a:lstStyle/>
                    <a:p>
                      <a:endParaRPr lang="en-GB" dirty="0"/>
                    </a:p>
                  </a:txBody>
                  <a:tcPr/>
                </a:tc>
                <a:tc>
                  <a:txBody>
                    <a:bodyPr/>
                    <a:lstStyle/>
                    <a:p>
                      <a:r>
                        <a:rPr lang="en-GB" sz="1400" dirty="0" smtClean="0">
                          <a:solidFill>
                            <a:schemeClr val="tx1">
                              <a:lumMod val="85000"/>
                              <a:lumOff val="15000"/>
                            </a:schemeClr>
                          </a:solidFill>
                        </a:rPr>
                        <a:t>1</a:t>
                      </a:r>
                      <a:endParaRPr lang="en-GB" sz="1400" dirty="0">
                        <a:solidFill>
                          <a:schemeClr val="tx1">
                            <a:lumMod val="85000"/>
                            <a:lumOff val="15000"/>
                          </a:schemeClr>
                        </a:solidFill>
                      </a:endParaRPr>
                    </a:p>
                  </a:txBody>
                  <a:tcPr/>
                </a:tc>
                <a:tc>
                  <a:txBody>
                    <a:bodyPr/>
                    <a:lstStyle/>
                    <a:p>
                      <a:pPr algn="ctr"/>
                      <a:r>
                        <a:rPr lang="en-GB" sz="1400" dirty="0" smtClean="0">
                          <a:solidFill>
                            <a:schemeClr val="tx1"/>
                          </a:solidFill>
                        </a:rPr>
                        <a:t>0</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chemeClr val="bg1"/>
                    </a:solidFill>
                  </a:tcPr>
                </a:tc>
                <a:tc>
                  <a:txBody>
                    <a:bodyPr/>
                    <a:lstStyle/>
                    <a:p>
                      <a:pPr algn="ctr"/>
                      <a:r>
                        <a:rPr lang="en-GB" sz="1400" dirty="0" smtClean="0"/>
                        <a:t>1</a:t>
                      </a:r>
                      <a:endParaRPr lang="en-GB" sz="1400" dirty="0"/>
                    </a:p>
                  </a:txBody>
                  <a:tcPr>
                    <a:solidFill>
                      <a:srgbClr val="92D050"/>
                    </a:solidFill>
                  </a:tcPr>
                </a:tc>
                <a:tc>
                  <a:txBody>
                    <a:bodyPr/>
                    <a:lstStyle/>
                    <a:p>
                      <a:pPr algn="ctr"/>
                      <a:r>
                        <a:rPr lang="en-GB" sz="1400" dirty="0" smtClean="0"/>
                        <a:t>1</a:t>
                      </a:r>
                      <a:endParaRPr lang="en-GB" sz="1400" dirty="0"/>
                    </a:p>
                  </a:txBody>
                  <a:tcPr>
                    <a:solidFill>
                      <a:schemeClr val="bg1"/>
                    </a:solidFill>
                  </a:tcPr>
                </a:tc>
              </a:tr>
            </a:tbl>
          </a:graphicData>
        </a:graphic>
      </p:graphicFrame>
      <p:graphicFrame>
        <p:nvGraphicFramePr>
          <p:cNvPr id="6" name="Table 5"/>
          <p:cNvGraphicFramePr>
            <a:graphicFrameLocks noGrp="1"/>
          </p:cNvGraphicFramePr>
          <p:nvPr/>
        </p:nvGraphicFramePr>
        <p:xfrm>
          <a:off x="6429388" y="4643446"/>
          <a:ext cx="2214576" cy="1483360"/>
        </p:xfrm>
        <a:graphic>
          <a:graphicData uri="http://schemas.openxmlformats.org/drawingml/2006/table">
            <a:tbl>
              <a:tblPr firstRow="1" bandRow="1">
                <a:tableStyleId>{5C22544A-7EE6-4342-B048-85BDC9FD1C3A}</a:tableStyleId>
              </a:tblPr>
              <a:tblGrid>
                <a:gridCol w="369096"/>
                <a:gridCol w="369096"/>
                <a:gridCol w="369096"/>
                <a:gridCol w="369096"/>
                <a:gridCol w="369096"/>
                <a:gridCol w="369096"/>
              </a:tblGrid>
              <a:tr h="370840">
                <a:tc>
                  <a:txBody>
                    <a:bodyPr/>
                    <a:lstStyle/>
                    <a:p>
                      <a:endParaRPr lang="en-GB" dirty="0"/>
                    </a:p>
                  </a:txBody>
                  <a:tcPr/>
                </a:tc>
                <a:tc gridSpan="5">
                  <a:txBody>
                    <a:bodyPr/>
                    <a:lstStyle/>
                    <a:p>
                      <a:pPr algn="ctr"/>
                      <a:r>
                        <a:rPr lang="en-GB" dirty="0" smtClean="0">
                          <a:solidFill>
                            <a:schemeClr val="tx1">
                              <a:lumMod val="85000"/>
                              <a:lumOff val="15000"/>
                            </a:schemeClr>
                          </a:solidFill>
                        </a:rPr>
                        <a:t>BC</a:t>
                      </a:r>
                      <a:endParaRPr lang="en-GB" dirty="0">
                        <a:solidFill>
                          <a:schemeClr val="tx1">
                            <a:lumMod val="85000"/>
                            <a:lumOff val="15000"/>
                          </a:schemeClr>
                        </a:solidFill>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400" dirty="0"/>
                    </a:p>
                  </a:txBody>
                  <a:tcPr/>
                </a:tc>
                <a:tc>
                  <a:txBody>
                    <a:bodyPr/>
                    <a:lstStyle/>
                    <a:p>
                      <a:endParaRPr lang="en-GB" sz="1400" dirty="0">
                        <a:solidFill>
                          <a:srgbClr val="FFFF00"/>
                        </a:solidFill>
                      </a:endParaRPr>
                    </a:p>
                  </a:txBody>
                  <a:tcPr/>
                </a:tc>
                <a:tc>
                  <a:txBody>
                    <a:bodyPr/>
                    <a:lstStyle/>
                    <a:p>
                      <a:r>
                        <a:rPr lang="en-GB" sz="1400" dirty="0" smtClean="0">
                          <a:solidFill>
                            <a:schemeClr val="tx1">
                              <a:lumMod val="85000"/>
                              <a:lumOff val="15000"/>
                            </a:schemeClr>
                          </a:solidFill>
                        </a:rPr>
                        <a:t>00</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11</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10</a:t>
                      </a:r>
                      <a:endParaRPr lang="en-GB" sz="1400" dirty="0">
                        <a:solidFill>
                          <a:schemeClr val="tx1">
                            <a:lumMod val="85000"/>
                            <a:lumOff val="15000"/>
                          </a:schemeClr>
                        </a:solidFill>
                      </a:endParaRPr>
                    </a:p>
                  </a:txBody>
                  <a:tcPr/>
                </a:tc>
              </a:tr>
              <a:tr h="370840">
                <a:tc rowSpan="2">
                  <a:txBody>
                    <a:bodyPr/>
                    <a:lstStyle/>
                    <a:p>
                      <a:endParaRPr lang="en-GB" sz="1400" dirty="0" smtClean="0">
                        <a:solidFill>
                          <a:schemeClr val="tx1">
                            <a:lumMod val="85000"/>
                            <a:lumOff val="15000"/>
                          </a:schemeClr>
                        </a:solidFill>
                      </a:endParaRPr>
                    </a:p>
                    <a:p>
                      <a:r>
                        <a:rPr lang="en-GB" sz="1400" dirty="0" smtClean="0">
                          <a:solidFill>
                            <a:schemeClr val="tx1">
                              <a:lumMod val="85000"/>
                              <a:lumOff val="15000"/>
                            </a:schemeClr>
                          </a:solidFill>
                        </a:rPr>
                        <a:t>A</a:t>
                      </a:r>
                      <a:endParaRPr lang="en-GB" sz="1400" dirty="0">
                        <a:solidFill>
                          <a:schemeClr val="tx1">
                            <a:lumMod val="85000"/>
                            <a:lumOff val="15000"/>
                          </a:schemeClr>
                        </a:solidFill>
                      </a:endParaRPr>
                    </a:p>
                  </a:txBody>
                  <a:tcPr/>
                </a:tc>
                <a:tc>
                  <a:txBody>
                    <a:bodyPr/>
                    <a:lstStyle/>
                    <a:p>
                      <a:r>
                        <a:rPr lang="en-GB" sz="1400" dirty="0" smtClean="0">
                          <a:solidFill>
                            <a:schemeClr val="tx1">
                              <a:lumMod val="85000"/>
                              <a:lumOff val="15000"/>
                            </a:schemeClr>
                          </a:solidFill>
                        </a:rPr>
                        <a:t>0</a:t>
                      </a:r>
                      <a:endParaRPr lang="en-GB" sz="1400" dirty="0">
                        <a:solidFill>
                          <a:schemeClr val="tx1">
                            <a:lumMod val="85000"/>
                            <a:lumOff val="15000"/>
                          </a:schemeClr>
                        </a:solidFill>
                      </a:endParaRPr>
                    </a:p>
                  </a:txBody>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c>
                  <a:txBody>
                    <a:bodyPr/>
                    <a:lstStyle/>
                    <a:p>
                      <a:pPr algn="ctr"/>
                      <a:r>
                        <a:rPr lang="en-GB" sz="1400" dirty="0" smtClean="0"/>
                        <a:t>1</a:t>
                      </a:r>
                      <a:endParaRPr lang="en-GB" sz="1400" dirty="0"/>
                    </a:p>
                  </a:txBody>
                  <a:tcPr>
                    <a:solidFill>
                      <a:schemeClr val="bg1"/>
                    </a:solidFill>
                  </a:tcPr>
                </a:tc>
                <a:tc>
                  <a:txBody>
                    <a:bodyPr/>
                    <a:lstStyle/>
                    <a:p>
                      <a:pPr algn="ctr"/>
                      <a:r>
                        <a:rPr lang="en-GB" sz="1400" dirty="0" smtClean="0"/>
                        <a:t>0</a:t>
                      </a:r>
                      <a:endParaRPr lang="en-GB" sz="1400" dirty="0"/>
                    </a:p>
                  </a:txBody>
                  <a:tcPr>
                    <a:solidFill>
                      <a:schemeClr val="bg1"/>
                    </a:solidFill>
                  </a:tcPr>
                </a:tc>
              </a:tr>
              <a:tr h="370840">
                <a:tc vMerge="1">
                  <a:txBody>
                    <a:bodyPr/>
                    <a:lstStyle/>
                    <a:p>
                      <a:endParaRPr lang="en-GB" dirty="0"/>
                    </a:p>
                  </a:txBody>
                  <a:tcPr/>
                </a:tc>
                <a:tc>
                  <a:txBody>
                    <a:bodyPr/>
                    <a:lstStyle/>
                    <a:p>
                      <a:r>
                        <a:rPr lang="en-GB" sz="1400" dirty="0" smtClean="0">
                          <a:solidFill>
                            <a:schemeClr val="tx1">
                              <a:lumMod val="85000"/>
                              <a:lumOff val="15000"/>
                            </a:schemeClr>
                          </a:solidFill>
                        </a:rPr>
                        <a:t>1</a:t>
                      </a:r>
                      <a:endParaRPr lang="en-GB" sz="1400" dirty="0">
                        <a:solidFill>
                          <a:schemeClr val="tx1">
                            <a:lumMod val="85000"/>
                            <a:lumOff val="15000"/>
                          </a:schemeClr>
                        </a:solidFill>
                      </a:endParaRPr>
                    </a:p>
                  </a:txBody>
                  <a:tcPr/>
                </a:tc>
                <a:tc>
                  <a:txBody>
                    <a:bodyPr/>
                    <a:lstStyle/>
                    <a:p>
                      <a:pPr algn="ctr"/>
                      <a:r>
                        <a:rPr lang="en-GB" sz="1400" dirty="0" smtClean="0">
                          <a:solidFill>
                            <a:schemeClr val="tx1"/>
                          </a:solidFill>
                        </a:rPr>
                        <a:t>0</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chemeClr val="bg1"/>
                    </a:solidFill>
                  </a:tcPr>
                </a:tc>
                <a:tc>
                  <a:txBody>
                    <a:bodyPr/>
                    <a:lstStyle/>
                    <a:p>
                      <a:pPr algn="ctr"/>
                      <a:r>
                        <a:rPr lang="en-GB" sz="1400" dirty="0" smtClean="0">
                          <a:solidFill>
                            <a:schemeClr val="tx1"/>
                          </a:solidFill>
                        </a:rPr>
                        <a:t>1</a:t>
                      </a:r>
                      <a:endParaRPr lang="en-GB" sz="1400" dirty="0">
                        <a:solidFill>
                          <a:schemeClr val="tx1"/>
                        </a:solidFill>
                      </a:endParaRPr>
                    </a:p>
                  </a:txBody>
                  <a:tcPr>
                    <a:solidFill>
                      <a:srgbClr val="00B0F0"/>
                    </a:solidFill>
                  </a:tcPr>
                </a:tc>
                <a:tc>
                  <a:txBody>
                    <a:bodyPr/>
                    <a:lstStyle/>
                    <a:p>
                      <a:pPr algn="ctr"/>
                      <a:r>
                        <a:rPr lang="en-GB" sz="1400" dirty="0" smtClean="0"/>
                        <a:t>1</a:t>
                      </a:r>
                      <a:endParaRPr lang="en-GB" sz="1400" dirty="0"/>
                    </a:p>
                  </a:txBody>
                  <a:tcPr>
                    <a:solidFill>
                      <a:srgbClr val="00B0F0"/>
                    </a:solidFill>
                  </a:tcPr>
                </a:tc>
              </a:tr>
            </a:tbl>
          </a:graphicData>
        </a:graphic>
      </p:graphicFrame>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smtClean="0"/>
              <a:t>Term minimisation example 2</a:t>
            </a:r>
            <a:endParaRPr lang="en-GB" sz="3200" dirty="0"/>
          </a:p>
        </p:txBody>
      </p:sp>
      <p:sp>
        <p:nvSpPr>
          <p:cNvPr id="3" name="Content Placeholder 2"/>
          <p:cNvSpPr>
            <a:spLocks noGrp="1"/>
          </p:cNvSpPr>
          <p:nvPr>
            <p:ph idx="1"/>
          </p:nvPr>
        </p:nvSpPr>
        <p:spPr/>
        <p:txBody>
          <a:bodyPr>
            <a:normAutofit/>
          </a:bodyPr>
          <a:lstStyle/>
          <a:p>
            <a:pPr>
              <a:buNone/>
            </a:pPr>
            <a:r>
              <a:rPr lang="en-GB" sz="2000" dirty="0" smtClean="0"/>
              <a:t>A four term </a:t>
            </a:r>
            <a:r>
              <a:rPr lang="en-GB" sz="2000" dirty="0" err="1" smtClean="0"/>
              <a:t>Karnaugh</a:t>
            </a:r>
            <a:r>
              <a:rPr lang="en-GB" sz="2000" dirty="0" smtClean="0"/>
              <a:t> map works in exactly the same manner as a 3 term. As in the following example :- </a:t>
            </a:r>
            <a:endParaRPr lang="en-GB" sz="2000" dirty="0"/>
          </a:p>
        </p:txBody>
      </p:sp>
      <p:graphicFrame>
        <p:nvGraphicFramePr>
          <p:cNvPr id="4" name="Table 3"/>
          <p:cNvGraphicFramePr>
            <a:graphicFrameLocks noGrp="1"/>
          </p:cNvGraphicFramePr>
          <p:nvPr/>
        </p:nvGraphicFramePr>
        <p:xfrm>
          <a:off x="928662" y="2786058"/>
          <a:ext cx="2071704" cy="2153602"/>
        </p:xfrm>
        <a:graphic>
          <a:graphicData uri="http://schemas.openxmlformats.org/drawingml/2006/table">
            <a:tbl>
              <a:tblPr firstRow="1" bandRow="1">
                <a:tableStyleId>{5C22544A-7EE6-4342-B048-85BDC9FD1C3A}</a:tableStyleId>
              </a:tblPr>
              <a:tblGrid>
                <a:gridCol w="345284"/>
                <a:gridCol w="345284"/>
                <a:gridCol w="345284"/>
                <a:gridCol w="345284"/>
                <a:gridCol w="345284"/>
                <a:gridCol w="345284"/>
              </a:tblGrid>
              <a:tr h="299402">
                <a:tc>
                  <a:txBody>
                    <a:bodyPr/>
                    <a:lstStyle/>
                    <a:p>
                      <a:endParaRPr lang="en-GB" sz="1200" dirty="0"/>
                    </a:p>
                  </a:txBody>
                  <a:tcPr/>
                </a:tc>
                <a:tc>
                  <a:txBody>
                    <a:bodyPr/>
                    <a:lstStyle/>
                    <a:p>
                      <a:endParaRPr lang="en-GB" sz="1200" dirty="0"/>
                    </a:p>
                  </a:txBody>
                  <a:tcPr/>
                </a:tc>
                <a:tc gridSpan="4">
                  <a:txBody>
                    <a:bodyPr/>
                    <a:lstStyle/>
                    <a:p>
                      <a:pPr algn="ctr"/>
                      <a:r>
                        <a:rPr lang="en-GB" sz="1200" dirty="0" smtClean="0"/>
                        <a:t>CD</a:t>
                      </a:r>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200" dirty="0"/>
                    </a:p>
                  </a:txBody>
                  <a:tcPr/>
                </a:tc>
                <a:tc>
                  <a:txBody>
                    <a:bodyPr/>
                    <a:lstStyle/>
                    <a:p>
                      <a:endParaRPr lang="en-GB" sz="1200" dirty="0"/>
                    </a:p>
                  </a:txBody>
                  <a:tcPr/>
                </a:tc>
                <a:tc>
                  <a:txBody>
                    <a:bodyPr/>
                    <a:lstStyle/>
                    <a:p>
                      <a:r>
                        <a:rPr lang="en-GB" sz="1200" dirty="0" smtClean="0"/>
                        <a:t>00</a:t>
                      </a:r>
                      <a:endParaRPr lang="en-GB" sz="1200" dirty="0"/>
                    </a:p>
                  </a:txBody>
                  <a:tcPr/>
                </a:tc>
                <a:tc>
                  <a:txBody>
                    <a:bodyPr/>
                    <a:lstStyle/>
                    <a:p>
                      <a:r>
                        <a:rPr lang="en-GB" sz="1200" dirty="0" smtClean="0"/>
                        <a:t>01</a:t>
                      </a:r>
                      <a:endParaRPr lang="en-GB" sz="1200" dirty="0"/>
                    </a:p>
                  </a:txBody>
                  <a:tcPr/>
                </a:tc>
                <a:tc>
                  <a:txBody>
                    <a:bodyPr/>
                    <a:lstStyle/>
                    <a:p>
                      <a:r>
                        <a:rPr lang="en-GB" sz="1200" dirty="0" smtClean="0"/>
                        <a:t>11</a:t>
                      </a:r>
                      <a:endParaRPr lang="en-GB" sz="1200" dirty="0"/>
                    </a:p>
                  </a:txBody>
                  <a:tcPr/>
                </a:tc>
                <a:tc>
                  <a:txBody>
                    <a:bodyPr/>
                    <a:lstStyle/>
                    <a:p>
                      <a:r>
                        <a:rPr lang="en-GB" sz="1200" dirty="0" smtClean="0"/>
                        <a:t>10</a:t>
                      </a:r>
                      <a:endParaRPr lang="en-GB" sz="1200" dirty="0"/>
                    </a:p>
                  </a:txBody>
                  <a:tcPr/>
                </a:tc>
              </a:tr>
              <a:tr h="370840">
                <a:tc rowSpan="4">
                  <a:txBody>
                    <a:bodyPr/>
                    <a:lstStyle/>
                    <a:p>
                      <a:endParaRPr lang="en-GB" sz="1200" dirty="0" smtClean="0"/>
                    </a:p>
                    <a:p>
                      <a:endParaRPr lang="en-GB" sz="1200" dirty="0" smtClean="0"/>
                    </a:p>
                    <a:p>
                      <a:r>
                        <a:rPr lang="en-GB" sz="1200" dirty="0" smtClean="0"/>
                        <a:t>AB</a:t>
                      </a:r>
                      <a:endParaRPr lang="en-GB" sz="1200" dirty="0"/>
                    </a:p>
                  </a:txBody>
                  <a:tcPr/>
                </a:tc>
                <a:tc>
                  <a:txBody>
                    <a:bodyPr/>
                    <a:lstStyle/>
                    <a:p>
                      <a:r>
                        <a:rPr lang="en-GB" sz="1200" dirty="0" smtClean="0"/>
                        <a:t>00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r>
              <a:tr h="370840">
                <a:tc vMerge="1">
                  <a:txBody>
                    <a:bodyPr/>
                    <a:lstStyle/>
                    <a:p>
                      <a:endParaRPr lang="en-GB" dirty="0"/>
                    </a:p>
                  </a:txBody>
                  <a:tcPr/>
                </a:tc>
                <a:tc>
                  <a:txBody>
                    <a:bodyPr/>
                    <a:lstStyle/>
                    <a:p>
                      <a:r>
                        <a:rPr lang="en-GB" sz="1200" dirty="0" smtClean="0"/>
                        <a:t>01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10</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bl>
          </a:graphicData>
        </a:graphic>
      </p:graphicFrame>
      <p:sp>
        <p:nvSpPr>
          <p:cNvPr id="5" name="TextBox 4"/>
          <p:cNvSpPr txBox="1"/>
          <p:nvPr/>
        </p:nvSpPr>
        <p:spPr>
          <a:xfrm>
            <a:off x="3571868" y="3071810"/>
            <a:ext cx="5214974" cy="1477328"/>
          </a:xfrm>
          <a:prstGeom prst="rect">
            <a:avLst/>
          </a:prstGeom>
          <a:noFill/>
        </p:spPr>
        <p:txBody>
          <a:bodyPr wrap="square" rtlCol="0">
            <a:spAutoFit/>
          </a:bodyPr>
          <a:lstStyle/>
          <a:p>
            <a:r>
              <a:rPr lang="en-GB" dirty="0" smtClean="0"/>
              <a:t>The terms as read from the map are:-</a:t>
            </a:r>
          </a:p>
          <a:p>
            <a:r>
              <a:rPr lang="en-GB" dirty="0" smtClean="0"/>
              <a:t>/A./B./C./D + /A./B./C.D + /A.B./C/D + /A.B.C./D +</a:t>
            </a:r>
          </a:p>
          <a:p>
            <a:r>
              <a:rPr lang="en-GB" dirty="0" smtClean="0"/>
              <a:t>A.B./C./D + A.B.C.D. + A.B.C./D + A./B./C./D +</a:t>
            </a:r>
          </a:p>
          <a:p>
            <a:r>
              <a:rPr lang="en-GB" dirty="0" smtClean="0"/>
              <a:t>A./B.C.D + A./B.C./D</a:t>
            </a:r>
          </a:p>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smtClean="0"/>
              <a:t>Term minimisation example 2</a:t>
            </a:r>
            <a:endParaRPr lang="en-GB" sz="3200" dirty="0"/>
          </a:p>
        </p:txBody>
      </p:sp>
      <p:sp>
        <p:nvSpPr>
          <p:cNvPr id="3" name="Content Placeholder 2"/>
          <p:cNvSpPr>
            <a:spLocks noGrp="1"/>
          </p:cNvSpPr>
          <p:nvPr>
            <p:ph idx="1"/>
          </p:nvPr>
        </p:nvSpPr>
        <p:spPr/>
        <p:txBody>
          <a:bodyPr>
            <a:normAutofit/>
          </a:bodyPr>
          <a:lstStyle/>
          <a:p>
            <a:pPr>
              <a:buNone/>
            </a:pPr>
            <a:r>
              <a:rPr lang="en-GB" sz="1800" dirty="0" smtClean="0"/>
              <a:t>Make the groups as large as possible and minimise the number of groups:-</a:t>
            </a:r>
          </a:p>
          <a:p>
            <a:pPr>
              <a:buNone/>
            </a:pPr>
            <a:endParaRPr lang="en-GB" sz="1800" dirty="0" smtClean="0"/>
          </a:p>
        </p:txBody>
      </p:sp>
      <p:graphicFrame>
        <p:nvGraphicFramePr>
          <p:cNvPr id="4" name="Table 3"/>
          <p:cNvGraphicFramePr>
            <a:graphicFrameLocks noGrp="1"/>
          </p:cNvGraphicFramePr>
          <p:nvPr/>
        </p:nvGraphicFramePr>
        <p:xfrm>
          <a:off x="642910" y="4214818"/>
          <a:ext cx="2071704" cy="2153602"/>
        </p:xfrm>
        <a:graphic>
          <a:graphicData uri="http://schemas.openxmlformats.org/drawingml/2006/table">
            <a:tbl>
              <a:tblPr firstRow="1" bandRow="1">
                <a:tableStyleId>{5C22544A-7EE6-4342-B048-85BDC9FD1C3A}</a:tableStyleId>
              </a:tblPr>
              <a:tblGrid>
                <a:gridCol w="345284"/>
                <a:gridCol w="345284"/>
                <a:gridCol w="345284"/>
                <a:gridCol w="345284"/>
                <a:gridCol w="345284"/>
                <a:gridCol w="345284"/>
              </a:tblGrid>
              <a:tr h="299402">
                <a:tc>
                  <a:txBody>
                    <a:bodyPr/>
                    <a:lstStyle/>
                    <a:p>
                      <a:endParaRPr lang="en-GB" sz="1200" dirty="0"/>
                    </a:p>
                  </a:txBody>
                  <a:tcPr/>
                </a:tc>
                <a:tc>
                  <a:txBody>
                    <a:bodyPr/>
                    <a:lstStyle/>
                    <a:p>
                      <a:endParaRPr lang="en-GB" sz="1200" dirty="0"/>
                    </a:p>
                  </a:txBody>
                  <a:tcPr/>
                </a:tc>
                <a:tc gridSpan="4">
                  <a:txBody>
                    <a:bodyPr/>
                    <a:lstStyle/>
                    <a:p>
                      <a:pPr algn="ctr"/>
                      <a:r>
                        <a:rPr lang="en-GB" sz="1200" dirty="0" smtClean="0"/>
                        <a:t>CD</a:t>
                      </a:r>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200" dirty="0"/>
                    </a:p>
                  </a:txBody>
                  <a:tcPr/>
                </a:tc>
                <a:tc>
                  <a:txBody>
                    <a:bodyPr/>
                    <a:lstStyle/>
                    <a:p>
                      <a:endParaRPr lang="en-GB" sz="1200" dirty="0"/>
                    </a:p>
                  </a:txBody>
                  <a:tcPr/>
                </a:tc>
                <a:tc>
                  <a:txBody>
                    <a:bodyPr/>
                    <a:lstStyle/>
                    <a:p>
                      <a:r>
                        <a:rPr lang="en-GB" sz="1200" dirty="0" smtClean="0"/>
                        <a:t>00</a:t>
                      </a:r>
                      <a:endParaRPr lang="en-GB" sz="1200" dirty="0"/>
                    </a:p>
                  </a:txBody>
                  <a:tcPr/>
                </a:tc>
                <a:tc>
                  <a:txBody>
                    <a:bodyPr/>
                    <a:lstStyle/>
                    <a:p>
                      <a:r>
                        <a:rPr lang="en-GB" sz="1200" dirty="0" smtClean="0"/>
                        <a:t>01</a:t>
                      </a:r>
                      <a:endParaRPr lang="en-GB" sz="1200" dirty="0"/>
                    </a:p>
                  </a:txBody>
                  <a:tcPr/>
                </a:tc>
                <a:tc>
                  <a:txBody>
                    <a:bodyPr/>
                    <a:lstStyle/>
                    <a:p>
                      <a:r>
                        <a:rPr lang="en-GB" sz="1200" dirty="0" smtClean="0"/>
                        <a:t>11</a:t>
                      </a:r>
                      <a:endParaRPr lang="en-GB" sz="1200" dirty="0"/>
                    </a:p>
                  </a:txBody>
                  <a:tcPr/>
                </a:tc>
                <a:tc>
                  <a:txBody>
                    <a:bodyPr/>
                    <a:lstStyle/>
                    <a:p>
                      <a:r>
                        <a:rPr lang="en-GB" sz="1200" dirty="0" smtClean="0"/>
                        <a:t>10</a:t>
                      </a:r>
                      <a:endParaRPr lang="en-GB" sz="1200" dirty="0"/>
                    </a:p>
                  </a:txBody>
                  <a:tcPr/>
                </a:tc>
              </a:tr>
              <a:tr h="370840">
                <a:tc rowSpan="4">
                  <a:txBody>
                    <a:bodyPr/>
                    <a:lstStyle/>
                    <a:p>
                      <a:endParaRPr lang="en-GB" sz="1200" dirty="0" smtClean="0"/>
                    </a:p>
                    <a:p>
                      <a:endParaRPr lang="en-GB" sz="1200" dirty="0" smtClean="0"/>
                    </a:p>
                    <a:p>
                      <a:r>
                        <a:rPr lang="en-GB" sz="1200" dirty="0" smtClean="0"/>
                        <a:t>AB</a:t>
                      </a:r>
                      <a:endParaRPr lang="en-GB" sz="1200" dirty="0"/>
                    </a:p>
                  </a:txBody>
                  <a:tcPr/>
                </a:tc>
                <a:tc>
                  <a:txBody>
                    <a:bodyPr/>
                    <a:lstStyle/>
                    <a:p>
                      <a:r>
                        <a:rPr lang="en-GB" sz="1200" dirty="0" smtClean="0"/>
                        <a:t>00</a:t>
                      </a:r>
                      <a:endParaRPr lang="en-GB" sz="1200" dirty="0"/>
                    </a:p>
                  </a:txBody>
                  <a:tcPr/>
                </a:tc>
                <a:tc>
                  <a:txBody>
                    <a:bodyPr/>
                    <a:lstStyle/>
                    <a:p>
                      <a:r>
                        <a:rPr lang="en-GB" sz="1200" dirty="0" smtClean="0"/>
                        <a:t>1</a:t>
                      </a:r>
                      <a:endParaRPr lang="en-GB" sz="1200" dirty="0"/>
                    </a:p>
                  </a:txBody>
                  <a:tcPr>
                    <a:solidFill>
                      <a:srgbClr val="FFFF00"/>
                    </a:solidFill>
                  </a:tcPr>
                </a:tc>
                <a:tc>
                  <a:txBody>
                    <a:bodyPr/>
                    <a:lstStyle/>
                    <a:p>
                      <a:r>
                        <a:rPr lang="en-GB" sz="1200" dirty="0" smtClean="0"/>
                        <a:t>1</a:t>
                      </a:r>
                      <a:endParaRPr lang="en-GB" sz="1200" dirty="0"/>
                    </a:p>
                  </a:txBody>
                  <a:tcPr>
                    <a:solidFill>
                      <a:srgbClr val="FFFF00"/>
                    </a:solidFill>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r>
              <a:tr h="370840">
                <a:tc vMerge="1">
                  <a:txBody>
                    <a:bodyPr/>
                    <a:lstStyle/>
                    <a:p>
                      <a:endParaRPr lang="en-GB" dirty="0"/>
                    </a:p>
                  </a:txBody>
                  <a:tcPr/>
                </a:tc>
                <a:tc>
                  <a:txBody>
                    <a:bodyPr/>
                    <a:lstStyle/>
                    <a:p>
                      <a:r>
                        <a:rPr lang="en-GB" sz="1200" dirty="0" smtClean="0"/>
                        <a:t>01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10</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bl>
          </a:graphicData>
        </a:graphic>
      </p:graphicFrame>
      <p:graphicFrame>
        <p:nvGraphicFramePr>
          <p:cNvPr id="5" name="Table 4"/>
          <p:cNvGraphicFramePr>
            <a:graphicFrameLocks noGrp="1"/>
          </p:cNvGraphicFramePr>
          <p:nvPr/>
        </p:nvGraphicFramePr>
        <p:xfrm>
          <a:off x="642910" y="1928802"/>
          <a:ext cx="2071704" cy="2153602"/>
        </p:xfrm>
        <a:graphic>
          <a:graphicData uri="http://schemas.openxmlformats.org/drawingml/2006/table">
            <a:tbl>
              <a:tblPr firstRow="1" bandRow="1">
                <a:tableStyleId>{5C22544A-7EE6-4342-B048-85BDC9FD1C3A}</a:tableStyleId>
              </a:tblPr>
              <a:tblGrid>
                <a:gridCol w="345284"/>
                <a:gridCol w="345284"/>
                <a:gridCol w="345284"/>
                <a:gridCol w="345284"/>
                <a:gridCol w="345284"/>
                <a:gridCol w="345284"/>
              </a:tblGrid>
              <a:tr h="299402">
                <a:tc>
                  <a:txBody>
                    <a:bodyPr/>
                    <a:lstStyle/>
                    <a:p>
                      <a:endParaRPr lang="en-GB" sz="1200" dirty="0"/>
                    </a:p>
                  </a:txBody>
                  <a:tcPr/>
                </a:tc>
                <a:tc>
                  <a:txBody>
                    <a:bodyPr/>
                    <a:lstStyle/>
                    <a:p>
                      <a:endParaRPr lang="en-GB" sz="1200" dirty="0"/>
                    </a:p>
                  </a:txBody>
                  <a:tcPr/>
                </a:tc>
                <a:tc gridSpan="4">
                  <a:txBody>
                    <a:bodyPr/>
                    <a:lstStyle/>
                    <a:p>
                      <a:pPr algn="ctr"/>
                      <a:r>
                        <a:rPr lang="en-GB" sz="1200" dirty="0" smtClean="0"/>
                        <a:t>CD</a:t>
                      </a:r>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200" dirty="0"/>
                    </a:p>
                  </a:txBody>
                  <a:tcPr/>
                </a:tc>
                <a:tc>
                  <a:txBody>
                    <a:bodyPr/>
                    <a:lstStyle/>
                    <a:p>
                      <a:endParaRPr lang="en-GB" sz="1200" dirty="0"/>
                    </a:p>
                  </a:txBody>
                  <a:tcPr/>
                </a:tc>
                <a:tc>
                  <a:txBody>
                    <a:bodyPr/>
                    <a:lstStyle/>
                    <a:p>
                      <a:r>
                        <a:rPr lang="en-GB" sz="1200" dirty="0" smtClean="0"/>
                        <a:t>00</a:t>
                      </a:r>
                      <a:endParaRPr lang="en-GB" sz="1200" dirty="0"/>
                    </a:p>
                  </a:txBody>
                  <a:tcPr/>
                </a:tc>
                <a:tc>
                  <a:txBody>
                    <a:bodyPr/>
                    <a:lstStyle/>
                    <a:p>
                      <a:r>
                        <a:rPr lang="en-GB" sz="1200" dirty="0" smtClean="0"/>
                        <a:t>01</a:t>
                      </a:r>
                      <a:endParaRPr lang="en-GB" sz="1200" dirty="0"/>
                    </a:p>
                  </a:txBody>
                  <a:tcPr/>
                </a:tc>
                <a:tc>
                  <a:txBody>
                    <a:bodyPr/>
                    <a:lstStyle/>
                    <a:p>
                      <a:r>
                        <a:rPr lang="en-GB" sz="1200" dirty="0" smtClean="0"/>
                        <a:t>11</a:t>
                      </a:r>
                      <a:endParaRPr lang="en-GB" sz="1200" dirty="0"/>
                    </a:p>
                  </a:txBody>
                  <a:tcPr/>
                </a:tc>
                <a:tc>
                  <a:txBody>
                    <a:bodyPr/>
                    <a:lstStyle/>
                    <a:p>
                      <a:r>
                        <a:rPr lang="en-GB" sz="1200" dirty="0" smtClean="0"/>
                        <a:t>10</a:t>
                      </a:r>
                      <a:endParaRPr lang="en-GB" sz="1200" dirty="0"/>
                    </a:p>
                  </a:txBody>
                  <a:tcPr/>
                </a:tc>
              </a:tr>
              <a:tr h="370840">
                <a:tc rowSpan="4">
                  <a:txBody>
                    <a:bodyPr/>
                    <a:lstStyle/>
                    <a:p>
                      <a:endParaRPr lang="en-GB" sz="1200" dirty="0" smtClean="0"/>
                    </a:p>
                    <a:p>
                      <a:endParaRPr lang="en-GB" sz="1200" dirty="0" smtClean="0"/>
                    </a:p>
                    <a:p>
                      <a:r>
                        <a:rPr lang="en-GB" sz="1200" dirty="0" smtClean="0"/>
                        <a:t>AB</a:t>
                      </a:r>
                      <a:endParaRPr lang="en-GB" sz="1200" dirty="0"/>
                    </a:p>
                  </a:txBody>
                  <a:tcPr/>
                </a:tc>
                <a:tc>
                  <a:txBody>
                    <a:bodyPr/>
                    <a:lstStyle/>
                    <a:p>
                      <a:r>
                        <a:rPr lang="en-GB" sz="1200" dirty="0" smtClean="0"/>
                        <a:t>00</a:t>
                      </a:r>
                      <a:endParaRPr lang="en-GB" sz="1200" dirty="0"/>
                    </a:p>
                  </a:txBody>
                  <a:tcPr/>
                </a:tc>
                <a:tc>
                  <a:txBody>
                    <a:bodyPr/>
                    <a:lstStyle/>
                    <a:p>
                      <a:r>
                        <a:rPr lang="en-GB" sz="1200" dirty="0" smtClean="0"/>
                        <a:t>1</a:t>
                      </a:r>
                      <a:endParaRPr lang="en-GB" sz="1200" dirty="0"/>
                    </a:p>
                  </a:txBody>
                  <a:tcPr>
                    <a:solidFill>
                      <a:srgbClr val="FF0000"/>
                    </a:solidFill>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r>
              <a:tr h="370840">
                <a:tc vMerge="1">
                  <a:txBody>
                    <a:bodyPr/>
                    <a:lstStyle/>
                    <a:p>
                      <a:endParaRPr lang="en-GB" dirty="0"/>
                    </a:p>
                  </a:txBody>
                  <a:tcPr/>
                </a:tc>
                <a:tc>
                  <a:txBody>
                    <a:bodyPr/>
                    <a:lstStyle/>
                    <a:p>
                      <a:r>
                        <a:rPr lang="en-GB" sz="1200" dirty="0" smtClean="0"/>
                        <a:t>01</a:t>
                      </a:r>
                      <a:endParaRPr lang="en-GB" sz="1200" dirty="0"/>
                    </a:p>
                  </a:txBody>
                  <a:tcPr/>
                </a:tc>
                <a:tc>
                  <a:txBody>
                    <a:bodyPr/>
                    <a:lstStyle/>
                    <a:p>
                      <a:r>
                        <a:rPr lang="en-GB" sz="1200" dirty="0" smtClean="0"/>
                        <a:t>1</a:t>
                      </a:r>
                      <a:endParaRPr lang="en-GB" sz="1200" dirty="0"/>
                    </a:p>
                  </a:txBody>
                  <a:tcPr>
                    <a:solidFill>
                      <a:srgbClr val="FF0000"/>
                    </a:solidFill>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11</a:t>
                      </a:r>
                      <a:endParaRPr lang="en-GB" sz="1200" dirty="0"/>
                    </a:p>
                  </a:txBody>
                  <a:tcPr/>
                </a:tc>
                <a:tc>
                  <a:txBody>
                    <a:bodyPr/>
                    <a:lstStyle/>
                    <a:p>
                      <a:r>
                        <a:rPr lang="en-GB" sz="1200" dirty="0" smtClean="0"/>
                        <a:t>1</a:t>
                      </a:r>
                      <a:endParaRPr lang="en-GB" sz="1200" dirty="0"/>
                    </a:p>
                  </a:txBody>
                  <a:tcPr>
                    <a:solidFill>
                      <a:srgbClr val="FF0000"/>
                    </a:solidFill>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10</a:t>
                      </a:r>
                      <a:endParaRPr lang="en-GB" sz="1200" dirty="0"/>
                    </a:p>
                  </a:txBody>
                  <a:tcPr/>
                </a:tc>
                <a:tc>
                  <a:txBody>
                    <a:bodyPr/>
                    <a:lstStyle/>
                    <a:p>
                      <a:r>
                        <a:rPr lang="en-GB" sz="1200" dirty="0" smtClean="0"/>
                        <a:t>1</a:t>
                      </a:r>
                      <a:endParaRPr lang="en-GB" sz="1200" dirty="0"/>
                    </a:p>
                  </a:txBody>
                  <a:tcPr>
                    <a:solidFill>
                      <a:srgbClr val="FF0000"/>
                    </a:solidFill>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bl>
          </a:graphicData>
        </a:graphic>
      </p:graphicFrame>
      <p:graphicFrame>
        <p:nvGraphicFramePr>
          <p:cNvPr id="6" name="Table 5"/>
          <p:cNvGraphicFramePr>
            <a:graphicFrameLocks noGrp="1"/>
          </p:cNvGraphicFramePr>
          <p:nvPr/>
        </p:nvGraphicFramePr>
        <p:xfrm>
          <a:off x="3214678" y="1928802"/>
          <a:ext cx="2071704" cy="2153602"/>
        </p:xfrm>
        <a:graphic>
          <a:graphicData uri="http://schemas.openxmlformats.org/drawingml/2006/table">
            <a:tbl>
              <a:tblPr firstRow="1" bandRow="1">
                <a:tableStyleId>{5C22544A-7EE6-4342-B048-85BDC9FD1C3A}</a:tableStyleId>
              </a:tblPr>
              <a:tblGrid>
                <a:gridCol w="345284"/>
                <a:gridCol w="345284"/>
                <a:gridCol w="345284"/>
                <a:gridCol w="345284"/>
                <a:gridCol w="345284"/>
                <a:gridCol w="345284"/>
              </a:tblGrid>
              <a:tr h="299402">
                <a:tc>
                  <a:txBody>
                    <a:bodyPr/>
                    <a:lstStyle/>
                    <a:p>
                      <a:endParaRPr lang="en-GB" sz="1200" dirty="0"/>
                    </a:p>
                  </a:txBody>
                  <a:tcPr/>
                </a:tc>
                <a:tc>
                  <a:txBody>
                    <a:bodyPr/>
                    <a:lstStyle/>
                    <a:p>
                      <a:endParaRPr lang="en-GB" sz="1200" dirty="0"/>
                    </a:p>
                  </a:txBody>
                  <a:tcPr/>
                </a:tc>
                <a:tc gridSpan="4">
                  <a:txBody>
                    <a:bodyPr/>
                    <a:lstStyle/>
                    <a:p>
                      <a:pPr algn="ctr"/>
                      <a:r>
                        <a:rPr lang="en-GB" sz="1200" dirty="0" smtClean="0"/>
                        <a:t>CD</a:t>
                      </a:r>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200" dirty="0"/>
                    </a:p>
                  </a:txBody>
                  <a:tcPr/>
                </a:tc>
                <a:tc>
                  <a:txBody>
                    <a:bodyPr/>
                    <a:lstStyle/>
                    <a:p>
                      <a:endParaRPr lang="en-GB" sz="1200" dirty="0"/>
                    </a:p>
                  </a:txBody>
                  <a:tcPr/>
                </a:tc>
                <a:tc>
                  <a:txBody>
                    <a:bodyPr/>
                    <a:lstStyle/>
                    <a:p>
                      <a:r>
                        <a:rPr lang="en-GB" sz="1200" dirty="0" smtClean="0"/>
                        <a:t>00</a:t>
                      </a:r>
                      <a:endParaRPr lang="en-GB" sz="1200" dirty="0"/>
                    </a:p>
                  </a:txBody>
                  <a:tcPr/>
                </a:tc>
                <a:tc>
                  <a:txBody>
                    <a:bodyPr/>
                    <a:lstStyle/>
                    <a:p>
                      <a:r>
                        <a:rPr lang="en-GB" sz="1200" dirty="0" smtClean="0"/>
                        <a:t>01</a:t>
                      </a:r>
                      <a:endParaRPr lang="en-GB" sz="1200" dirty="0"/>
                    </a:p>
                  </a:txBody>
                  <a:tcPr/>
                </a:tc>
                <a:tc>
                  <a:txBody>
                    <a:bodyPr/>
                    <a:lstStyle/>
                    <a:p>
                      <a:r>
                        <a:rPr lang="en-GB" sz="1200" dirty="0" smtClean="0"/>
                        <a:t>11</a:t>
                      </a:r>
                      <a:endParaRPr lang="en-GB" sz="1200" dirty="0"/>
                    </a:p>
                  </a:txBody>
                  <a:tcPr/>
                </a:tc>
                <a:tc>
                  <a:txBody>
                    <a:bodyPr/>
                    <a:lstStyle/>
                    <a:p>
                      <a:r>
                        <a:rPr lang="en-GB" sz="1200" dirty="0" smtClean="0"/>
                        <a:t>10</a:t>
                      </a:r>
                      <a:endParaRPr lang="en-GB" sz="1200" dirty="0"/>
                    </a:p>
                  </a:txBody>
                  <a:tcPr/>
                </a:tc>
              </a:tr>
              <a:tr h="370840">
                <a:tc rowSpan="4">
                  <a:txBody>
                    <a:bodyPr/>
                    <a:lstStyle/>
                    <a:p>
                      <a:endParaRPr lang="en-GB" sz="1200" dirty="0" smtClean="0"/>
                    </a:p>
                    <a:p>
                      <a:endParaRPr lang="en-GB" sz="1200" dirty="0" smtClean="0"/>
                    </a:p>
                    <a:p>
                      <a:r>
                        <a:rPr lang="en-GB" sz="1200" dirty="0" smtClean="0"/>
                        <a:t>AB</a:t>
                      </a:r>
                      <a:endParaRPr lang="en-GB" sz="1200" dirty="0"/>
                    </a:p>
                  </a:txBody>
                  <a:tcPr/>
                </a:tc>
                <a:tc>
                  <a:txBody>
                    <a:bodyPr/>
                    <a:lstStyle/>
                    <a:p>
                      <a:r>
                        <a:rPr lang="en-GB" sz="1200" dirty="0" smtClean="0"/>
                        <a:t>00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r>
              <a:tr h="370840">
                <a:tc vMerge="1">
                  <a:txBody>
                    <a:bodyPr/>
                    <a:lstStyle/>
                    <a:p>
                      <a:endParaRPr lang="en-GB" dirty="0"/>
                    </a:p>
                  </a:txBody>
                  <a:tcPr/>
                </a:tc>
                <a:tc>
                  <a:txBody>
                    <a:bodyPr/>
                    <a:lstStyle/>
                    <a:p>
                      <a:r>
                        <a:rPr lang="en-GB" sz="1200" dirty="0" smtClean="0"/>
                        <a:t>01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solidFill>
                      <a:srgbClr val="00B050"/>
                    </a:solidFill>
                  </a:tcPr>
                </a:tc>
                <a:tc>
                  <a:txBody>
                    <a:bodyPr/>
                    <a:lstStyle/>
                    <a:p>
                      <a:r>
                        <a:rPr lang="en-GB" sz="1200" dirty="0" smtClean="0"/>
                        <a:t>1</a:t>
                      </a:r>
                      <a:endParaRPr lang="en-GB" sz="1200" dirty="0"/>
                    </a:p>
                  </a:txBody>
                  <a:tcPr>
                    <a:solidFill>
                      <a:srgbClr val="00B050"/>
                    </a:solidFill>
                  </a:tcPr>
                </a:tc>
              </a:tr>
              <a:tr h="370840">
                <a:tc vMerge="1">
                  <a:txBody>
                    <a:bodyPr/>
                    <a:lstStyle/>
                    <a:p>
                      <a:endParaRPr lang="en-GB" dirty="0"/>
                    </a:p>
                  </a:txBody>
                  <a:tcPr/>
                </a:tc>
                <a:tc>
                  <a:txBody>
                    <a:bodyPr/>
                    <a:lstStyle/>
                    <a:p>
                      <a:r>
                        <a:rPr lang="en-GB" sz="1200" dirty="0" smtClean="0"/>
                        <a:t>10</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solidFill>
                      <a:srgbClr val="00B050"/>
                    </a:solidFill>
                  </a:tcPr>
                </a:tc>
                <a:tc>
                  <a:txBody>
                    <a:bodyPr/>
                    <a:lstStyle/>
                    <a:p>
                      <a:r>
                        <a:rPr lang="en-GB" sz="1200" dirty="0" smtClean="0"/>
                        <a:t>1</a:t>
                      </a:r>
                      <a:endParaRPr lang="en-GB" sz="1200" dirty="0"/>
                    </a:p>
                  </a:txBody>
                  <a:tcPr>
                    <a:solidFill>
                      <a:srgbClr val="00B050"/>
                    </a:solidFill>
                  </a:tcPr>
                </a:tc>
              </a:tr>
            </a:tbl>
          </a:graphicData>
        </a:graphic>
      </p:graphicFrame>
      <p:graphicFrame>
        <p:nvGraphicFramePr>
          <p:cNvPr id="7" name="Table 6"/>
          <p:cNvGraphicFramePr>
            <a:graphicFrameLocks noGrp="1"/>
          </p:cNvGraphicFramePr>
          <p:nvPr/>
        </p:nvGraphicFramePr>
        <p:xfrm>
          <a:off x="5786446" y="1928802"/>
          <a:ext cx="2071704" cy="2153602"/>
        </p:xfrm>
        <a:graphic>
          <a:graphicData uri="http://schemas.openxmlformats.org/drawingml/2006/table">
            <a:tbl>
              <a:tblPr firstRow="1" bandRow="1">
                <a:tableStyleId>{5C22544A-7EE6-4342-B048-85BDC9FD1C3A}</a:tableStyleId>
              </a:tblPr>
              <a:tblGrid>
                <a:gridCol w="345284"/>
                <a:gridCol w="345284"/>
                <a:gridCol w="345284"/>
                <a:gridCol w="345284"/>
                <a:gridCol w="345284"/>
                <a:gridCol w="345284"/>
              </a:tblGrid>
              <a:tr h="299402">
                <a:tc>
                  <a:txBody>
                    <a:bodyPr/>
                    <a:lstStyle/>
                    <a:p>
                      <a:endParaRPr lang="en-GB" sz="1200" dirty="0"/>
                    </a:p>
                  </a:txBody>
                  <a:tcPr/>
                </a:tc>
                <a:tc>
                  <a:txBody>
                    <a:bodyPr/>
                    <a:lstStyle/>
                    <a:p>
                      <a:endParaRPr lang="en-GB" sz="1200" dirty="0"/>
                    </a:p>
                  </a:txBody>
                  <a:tcPr/>
                </a:tc>
                <a:tc gridSpan="4">
                  <a:txBody>
                    <a:bodyPr/>
                    <a:lstStyle/>
                    <a:p>
                      <a:pPr algn="ctr"/>
                      <a:r>
                        <a:rPr lang="en-GB" sz="1200" dirty="0" smtClean="0"/>
                        <a:t>CD</a:t>
                      </a:r>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200" dirty="0"/>
                    </a:p>
                  </a:txBody>
                  <a:tcPr/>
                </a:tc>
                <a:tc>
                  <a:txBody>
                    <a:bodyPr/>
                    <a:lstStyle/>
                    <a:p>
                      <a:endParaRPr lang="en-GB" sz="1200" dirty="0"/>
                    </a:p>
                  </a:txBody>
                  <a:tcPr/>
                </a:tc>
                <a:tc>
                  <a:txBody>
                    <a:bodyPr/>
                    <a:lstStyle/>
                    <a:p>
                      <a:r>
                        <a:rPr lang="en-GB" sz="1200" dirty="0" smtClean="0"/>
                        <a:t>00</a:t>
                      </a:r>
                      <a:endParaRPr lang="en-GB" sz="1200" dirty="0"/>
                    </a:p>
                  </a:txBody>
                  <a:tcPr/>
                </a:tc>
                <a:tc>
                  <a:txBody>
                    <a:bodyPr/>
                    <a:lstStyle/>
                    <a:p>
                      <a:r>
                        <a:rPr lang="en-GB" sz="1200" dirty="0" smtClean="0"/>
                        <a:t>01</a:t>
                      </a:r>
                      <a:endParaRPr lang="en-GB" sz="1200" dirty="0"/>
                    </a:p>
                  </a:txBody>
                  <a:tcPr/>
                </a:tc>
                <a:tc>
                  <a:txBody>
                    <a:bodyPr/>
                    <a:lstStyle/>
                    <a:p>
                      <a:r>
                        <a:rPr lang="en-GB" sz="1200" dirty="0" smtClean="0"/>
                        <a:t>11</a:t>
                      </a:r>
                      <a:endParaRPr lang="en-GB" sz="1200" dirty="0"/>
                    </a:p>
                  </a:txBody>
                  <a:tcPr/>
                </a:tc>
                <a:tc>
                  <a:txBody>
                    <a:bodyPr/>
                    <a:lstStyle/>
                    <a:p>
                      <a:r>
                        <a:rPr lang="en-GB" sz="1200" dirty="0" smtClean="0"/>
                        <a:t>10</a:t>
                      </a:r>
                      <a:endParaRPr lang="en-GB" sz="1200" dirty="0"/>
                    </a:p>
                  </a:txBody>
                  <a:tcPr/>
                </a:tc>
              </a:tr>
              <a:tr h="370840">
                <a:tc rowSpan="4">
                  <a:txBody>
                    <a:bodyPr/>
                    <a:lstStyle/>
                    <a:p>
                      <a:endParaRPr lang="en-GB" sz="1200" dirty="0" smtClean="0"/>
                    </a:p>
                    <a:p>
                      <a:endParaRPr lang="en-GB" sz="1200" dirty="0" smtClean="0"/>
                    </a:p>
                    <a:p>
                      <a:r>
                        <a:rPr lang="en-GB" sz="1200" dirty="0" smtClean="0"/>
                        <a:t>AB</a:t>
                      </a:r>
                      <a:endParaRPr lang="en-GB" sz="1200" dirty="0"/>
                    </a:p>
                  </a:txBody>
                  <a:tcPr/>
                </a:tc>
                <a:tc>
                  <a:txBody>
                    <a:bodyPr/>
                    <a:lstStyle/>
                    <a:p>
                      <a:r>
                        <a:rPr lang="en-GB" sz="1200" dirty="0" smtClean="0"/>
                        <a:t>00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r>
              <a:tr h="370840">
                <a:tc vMerge="1">
                  <a:txBody>
                    <a:bodyPr/>
                    <a:lstStyle/>
                    <a:p>
                      <a:endParaRPr lang="en-GB" dirty="0"/>
                    </a:p>
                  </a:txBody>
                  <a:tcPr/>
                </a:tc>
                <a:tc>
                  <a:txBody>
                    <a:bodyPr/>
                    <a:lstStyle/>
                    <a:p>
                      <a:r>
                        <a:rPr lang="en-GB" sz="1200" dirty="0" smtClean="0"/>
                        <a:t>01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11</a:t>
                      </a:r>
                      <a:endParaRPr lang="en-GB" sz="1200" dirty="0"/>
                    </a:p>
                  </a:txBody>
                  <a:tcPr/>
                </a:tc>
                <a:tc>
                  <a:txBody>
                    <a:bodyPr/>
                    <a:lstStyle/>
                    <a:p>
                      <a:r>
                        <a:rPr lang="en-GB" sz="1200" dirty="0" smtClean="0"/>
                        <a:t>1</a:t>
                      </a:r>
                      <a:endParaRPr lang="en-GB" sz="1200" dirty="0"/>
                    </a:p>
                  </a:txBody>
                  <a:tcPr>
                    <a:solidFill>
                      <a:srgbClr val="00B0F0"/>
                    </a:solidFill>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solidFill>
                      <a:srgbClr val="00B0F0"/>
                    </a:solidFill>
                  </a:tcPr>
                </a:tc>
              </a:tr>
              <a:tr h="370840">
                <a:tc vMerge="1">
                  <a:txBody>
                    <a:bodyPr/>
                    <a:lstStyle/>
                    <a:p>
                      <a:endParaRPr lang="en-GB" dirty="0"/>
                    </a:p>
                  </a:txBody>
                  <a:tcPr/>
                </a:tc>
                <a:tc>
                  <a:txBody>
                    <a:bodyPr/>
                    <a:lstStyle/>
                    <a:p>
                      <a:r>
                        <a:rPr lang="en-GB" sz="1200" dirty="0" smtClean="0"/>
                        <a:t>10</a:t>
                      </a:r>
                      <a:endParaRPr lang="en-GB" sz="1200" dirty="0"/>
                    </a:p>
                  </a:txBody>
                  <a:tcPr/>
                </a:tc>
                <a:tc>
                  <a:txBody>
                    <a:bodyPr/>
                    <a:lstStyle/>
                    <a:p>
                      <a:r>
                        <a:rPr lang="en-GB" sz="1200" dirty="0" smtClean="0"/>
                        <a:t>1</a:t>
                      </a:r>
                      <a:endParaRPr lang="en-GB" sz="1200" dirty="0"/>
                    </a:p>
                  </a:txBody>
                  <a:tcPr>
                    <a:solidFill>
                      <a:srgbClr val="00B0F0"/>
                    </a:solidFill>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solidFill>
                      <a:srgbClr val="00B0F0"/>
                    </a:solidFill>
                  </a:tcPr>
                </a:tc>
              </a:tr>
            </a:tbl>
          </a:graphicData>
        </a:graphic>
      </p:graphicFrame>
      <p:graphicFrame>
        <p:nvGraphicFramePr>
          <p:cNvPr id="8" name="Table 7"/>
          <p:cNvGraphicFramePr>
            <a:graphicFrameLocks noGrp="1"/>
          </p:cNvGraphicFramePr>
          <p:nvPr/>
        </p:nvGraphicFramePr>
        <p:xfrm>
          <a:off x="3214678" y="4214818"/>
          <a:ext cx="2071704" cy="2153602"/>
        </p:xfrm>
        <a:graphic>
          <a:graphicData uri="http://schemas.openxmlformats.org/drawingml/2006/table">
            <a:tbl>
              <a:tblPr firstRow="1" bandRow="1">
                <a:tableStyleId>{5C22544A-7EE6-4342-B048-85BDC9FD1C3A}</a:tableStyleId>
              </a:tblPr>
              <a:tblGrid>
                <a:gridCol w="345284"/>
                <a:gridCol w="345284"/>
                <a:gridCol w="345284"/>
                <a:gridCol w="345284"/>
                <a:gridCol w="345284"/>
                <a:gridCol w="345284"/>
              </a:tblGrid>
              <a:tr h="299402">
                <a:tc>
                  <a:txBody>
                    <a:bodyPr/>
                    <a:lstStyle/>
                    <a:p>
                      <a:endParaRPr lang="en-GB" sz="1200" dirty="0"/>
                    </a:p>
                  </a:txBody>
                  <a:tcPr/>
                </a:tc>
                <a:tc>
                  <a:txBody>
                    <a:bodyPr/>
                    <a:lstStyle/>
                    <a:p>
                      <a:endParaRPr lang="en-GB" sz="1200" dirty="0"/>
                    </a:p>
                  </a:txBody>
                  <a:tcPr/>
                </a:tc>
                <a:tc gridSpan="4">
                  <a:txBody>
                    <a:bodyPr/>
                    <a:lstStyle/>
                    <a:p>
                      <a:pPr algn="ctr"/>
                      <a:r>
                        <a:rPr lang="en-GB" sz="1200" dirty="0" smtClean="0"/>
                        <a:t>CD</a:t>
                      </a:r>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200" dirty="0"/>
                    </a:p>
                  </a:txBody>
                  <a:tcPr/>
                </a:tc>
                <a:tc>
                  <a:txBody>
                    <a:bodyPr/>
                    <a:lstStyle/>
                    <a:p>
                      <a:endParaRPr lang="en-GB" sz="1200" dirty="0"/>
                    </a:p>
                  </a:txBody>
                  <a:tcPr/>
                </a:tc>
                <a:tc>
                  <a:txBody>
                    <a:bodyPr/>
                    <a:lstStyle/>
                    <a:p>
                      <a:r>
                        <a:rPr lang="en-GB" sz="1200" dirty="0" smtClean="0"/>
                        <a:t>00</a:t>
                      </a:r>
                      <a:endParaRPr lang="en-GB" sz="1200" dirty="0"/>
                    </a:p>
                  </a:txBody>
                  <a:tcPr/>
                </a:tc>
                <a:tc>
                  <a:txBody>
                    <a:bodyPr/>
                    <a:lstStyle/>
                    <a:p>
                      <a:r>
                        <a:rPr lang="en-GB" sz="1200" dirty="0" smtClean="0"/>
                        <a:t>01</a:t>
                      </a:r>
                      <a:endParaRPr lang="en-GB" sz="1200" dirty="0"/>
                    </a:p>
                  </a:txBody>
                  <a:tcPr/>
                </a:tc>
                <a:tc>
                  <a:txBody>
                    <a:bodyPr/>
                    <a:lstStyle/>
                    <a:p>
                      <a:r>
                        <a:rPr lang="en-GB" sz="1200" dirty="0" smtClean="0"/>
                        <a:t>11</a:t>
                      </a:r>
                      <a:endParaRPr lang="en-GB" sz="1200" dirty="0"/>
                    </a:p>
                  </a:txBody>
                  <a:tcPr/>
                </a:tc>
                <a:tc>
                  <a:txBody>
                    <a:bodyPr/>
                    <a:lstStyle/>
                    <a:p>
                      <a:r>
                        <a:rPr lang="en-GB" sz="1200" dirty="0" smtClean="0"/>
                        <a:t>10</a:t>
                      </a:r>
                      <a:endParaRPr lang="en-GB" sz="1200" dirty="0"/>
                    </a:p>
                  </a:txBody>
                  <a:tcPr/>
                </a:tc>
              </a:tr>
              <a:tr h="370840">
                <a:tc rowSpan="4">
                  <a:txBody>
                    <a:bodyPr/>
                    <a:lstStyle/>
                    <a:p>
                      <a:endParaRPr lang="en-GB" sz="1200" dirty="0" smtClean="0"/>
                    </a:p>
                    <a:p>
                      <a:endParaRPr lang="en-GB" sz="1200" dirty="0" smtClean="0"/>
                    </a:p>
                    <a:p>
                      <a:r>
                        <a:rPr lang="en-GB" sz="1200" dirty="0" smtClean="0"/>
                        <a:t>AB</a:t>
                      </a:r>
                      <a:endParaRPr lang="en-GB" sz="1200" dirty="0"/>
                    </a:p>
                  </a:txBody>
                  <a:tcPr/>
                </a:tc>
                <a:tc>
                  <a:txBody>
                    <a:bodyPr/>
                    <a:lstStyle/>
                    <a:p>
                      <a:r>
                        <a:rPr lang="en-GB" sz="1200" dirty="0" smtClean="0"/>
                        <a:t>00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r>
              <a:tr h="370840">
                <a:tc vMerge="1">
                  <a:txBody>
                    <a:bodyPr/>
                    <a:lstStyle/>
                    <a:p>
                      <a:endParaRPr lang="en-GB" dirty="0"/>
                    </a:p>
                  </a:txBody>
                  <a:tcPr/>
                </a:tc>
                <a:tc>
                  <a:txBody>
                    <a:bodyPr/>
                    <a:lstStyle/>
                    <a:p>
                      <a:r>
                        <a:rPr lang="en-GB" sz="1200" dirty="0" smtClean="0"/>
                        <a:t>01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solidFill>
                      <a:srgbClr val="7030A0"/>
                    </a:solidFill>
                  </a:tcPr>
                </a:tc>
              </a:tr>
              <a:tr h="370840">
                <a:tc vMerge="1">
                  <a:txBody>
                    <a:bodyPr/>
                    <a:lstStyle/>
                    <a:p>
                      <a:endParaRPr lang="en-GB" dirty="0"/>
                    </a:p>
                  </a:txBody>
                  <a:tcPr/>
                </a:tc>
                <a:tc>
                  <a:txBody>
                    <a:bodyPr/>
                    <a:lstStyle/>
                    <a:p>
                      <a:r>
                        <a:rPr lang="en-GB" sz="1200" dirty="0" smtClean="0"/>
                        <a:t>11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solidFill>
                      <a:srgbClr val="7030A0"/>
                    </a:solidFill>
                  </a:tcPr>
                </a:tc>
              </a:tr>
              <a:tr h="370840">
                <a:tc vMerge="1">
                  <a:txBody>
                    <a:bodyPr/>
                    <a:lstStyle/>
                    <a:p>
                      <a:endParaRPr lang="en-GB" dirty="0"/>
                    </a:p>
                  </a:txBody>
                  <a:tcPr/>
                </a:tc>
                <a:tc>
                  <a:txBody>
                    <a:bodyPr/>
                    <a:lstStyle/>
                    <a:p>
                      <a:r>
                        <a:rPr lang="en-GB" sz="1200" dirty="0" smtClean="0"/>
                        <a:t>10</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smtClean="0"/>
              <a:t>Term minimisation example 2</a:t>
            </a:r>
            <a:endParaRPr lang="en-GB" sz="3200" dirty="0"/>
          </a:p>
        </p:txBody>
      </p:sp>
      <p:sp>
        <p:nvSpPr>
          <p:cNvPr id="3" name="Content Placeholder 2"/>
          <p:cNvSpPr>
            <a:spLocks noGrp="1"/>
          </p:cNvSpPr>
          <p:nvPr>
            <p:ph idx="1"/>
          </p:nvPr>
        </p:nvSpPr>
        <p:spPr>
          <a:xfrm>
            <a:off x="457200" y="1600200"/>
            <a:ext cx="3971924" cy="4525963"/>
          </a:xfrm>
        </p:spPr>
        <p:txBody>
          <a:bodyPr>
            <a:normAutofit fontScale="77500" lnSpcReduction="20000"/>
          </a:bodyPr>
          <a:lstStyle/>
          <a:p>
            <a:pPr>
              <a:buNone/>
            </a:pPr>
            <a:r>
              <a:rPr lang="en-GB" sz="1900" dirty="0" smtClean="0"/>
              <a:t>Taking the red grouping only:-</a:t>
            </a:r>
          </a:p>
          <a:p>
            <a:pPr>
              <a:buNone/>
            </a:pPr>
            <a:r>
              <a:rPr lang="en-GB" sz="2100" dirty="0" smtClean="0"/>
              <a:t>The full terms for each of these cells are :-</a:t>
            </a:r>
          </a:p>
          <a:p>
            <a:pPr>
              <a:buNone/>
            </a:pPr>
            <a:r>
              <a:rPr lang="en-GB" sz="2100" dirty="0" smtClean="0"/>
              <a:t>	/A./B./C./D + /A.B./C./D + A.B./C./D + A./B./C./D</a:t>
            </a:r>
          </a:p>
          <a:p>
            <a:pPr>
              <a:buNone/>
            </a:pPr>
            <a:endParaRPr lang="en-GB" sz="2100" dirty="0" smtClean="0"/>
          </a:p>
          <a:p>
            <a:pPr>
              <a:buNone/>
            </a:pPr>
            <a:r>
              <a:rPr lang="en-GB" sz="2100" dirty="0" smtClean="0"/>
              <a:t>Taking the green grouping only:-</a:t>
            </a:r>
          </a:p>
          <a:p>
            <a:pPr>
              <a:buNone/>
            </a:pPr>
            <a:r>
              <a:rPr lang="en-GB" sz="2100" dirty="0" smtClean="0"/>
              <a:t>The full terms for each of these cells are :-</a:t>
            </a:r>
          </a:p>
          <a:p>
            <a:pPr>
              <a:buNone/>
            </a:pPr>
            <a:r>
              <a:rPr lang="en-GB" sz="2100" dirty="0" smtClean="0"/>
              <a:t>	A.B.C.D + A.B.C./D + A./B.C.D + A./B.C./D</a:t>
            </a:r>
          </a:p>
          <a:p>
            <a:pPr>
              <a:buNone/>
            </a:pPr>
            <a:endParaRPr lang="en-GB" sz="2100" dirty="0" smtClean="0"/>
          </a:p>
          <a:p>
            <a:pPr>
              <a:buNone/>
            </a:pPr>
            <a:r>
              <a:rPr lang="en-GB" sz="2100" dirty="0" smtClean="0"/>
              <a:t>Taking the blue grouping only:-</a:t>
            </a:r>
          </a:p>
          <a:p>
            <a:pPr>
              <a:buNone/>
            </a:pPr>
            <a:r>
              <a:rPr lang="en-GB" sz="2100" dirty="0" smtClean="0"/>
              <a:t>The full terms for each of these cells are :-</a:t>
            </a:r>
          </a:p>
          <a:p>
            <a:pPr>
              <a:buNone/>
            </a:pPr>
            <a:r>
              <a:rPr lang="en-GB" sz="2100" dirty="0" smtClean="0"/>
              <a:t>	A.B./C./D + A.B.C./D + A./B./C./D + A./B.C./D</a:t>
            </a:r>
          </a:p>
          <a:p>
            <a:pPr>
              <a:buNone/>
            </a:pPr>
            <a:endParaRPr lang="en-GB" sz="2100" dirty="0" smtClean="0"/>
          </a:p>
          <a:p>
            <a:pPr>
              <a:buNone/>
            </a:pPr>
            <a:r>
              <a:rPr lang="en-GB" sz="2100" dirty="0" smtClean="0"/>
              <a:t>Taking the yellow grouping only:-</a:t>
            </a:r>
          </a:p>
          <a:p>
            <a:pPr>
              <a:buNone/>
            </a:pPr>
            <a:r>
              <a:rPr lang="en-GB" sz="2100" dirty="0" smtClean="0"/>
              <a:t>The full terms for each of these cells are :-</a:t>
            </a:r>
          </a:p>
          <a:p>
            <a:pPr>
              <a:buNone/>
            </a:pPr>
            <a:r>
              <a:rPr lang="en-GB" sz="2100" dirty="0" smtClean="0"/>
              <a:t>	/A./B./C./D + /A./B./C.D</a:t>
            </a:r>
          </a:p>
          <a:p>
            <a:endParaRPr lang="en-GB" dirty="0"/>
          </a:p>
        </p:txBody>
      </p:sp>
      <p:graphicFrame>
        <p:nvGraphicFramePr>
          <p:cNvPr id="4" name="Table 3"/>
          <p:cNvGraphicFramePr>
            <a:graphicFrameLocks noGrp="1"/>
          </p:cNvGraphicFramePr>
          <p:nvPr/>
        </p:nvGraphicFramePr>
        <p:xfrm>
          <a:off x="4357686" y="1714488"/>
          <a:ext cx="2071704" cy="2153602"/>
        </p:xfrm>
        <a:graphic>
          <a:graphicData uri="http://schemas.openxmlformats.org/drawingml/2006/table">
            <a:tbl>
              <a:tblPr firstRow="1" bandRow="1">
                <a:tableStyleId>{5C22544A-7EE6-4342-B048-85BDC9FD1C3A}</a:tableStyleId>
              </a:tblPr>
              <a:tblGrid>
                <a:gridCol w="345284"/>
                <a:gridCol w="345284"/>
                <a:gridCol w="345284"/>
                <a:gridCol w="345284"/>
                <a:gridCol w="345284"/>
                <a:gridCol w="345284"/>
              </a:tblGrid>
              <a:tr h="299402">
                <a:tc>
                  <a:txBody>
                    <a:bodyPr/>
                    <a:lstStyle/>
                    <a:p>
                      <a:endParaRPr lang="en-GB" sz="1200" dirty="0"/>
                    </a:p>
                  </a:txBody>
                  <a:tcPr/>
                </a:tc>
                <a:tc>
                  <a:txBody>
                    <a:bodyPr/>
                    <a:lstStyle/>
                    <a:p>
                      <a:endParaRPr lang="en-GB" sz="1200" dirty="0"/>
                    </a:p>
                  </a:txBody>
                  <a:tcPr/>
                </a:tc>
                <a:tc gridSpan="4">
                  <a:txBody>
                    <a:bodyPr/>
                    <a:lstStyle/>
                    <a:p>
                      <a:pPr algn="ctr"/>
                      <a:r>
                        <a:rPr lang="en-GB" sz="1200" dirty="0" smtClean="0"/>
                        <a:t>CD</a:t>
                      </a:r>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200" dirty="0"/>
                    </a:p>
                  </a:txBody>
                  <a:tcPr/>
                </a:tc>
                <a:tc>
                  <a:txBody>
                    <a:bodyPr/>
                    <a:lstStyle/>
                    <a:p>
                      <a:endParaRPr lang="en-GB" sz="1200" dirty="0"/>
                    </a:p>
                  </a:txBody>
                  <a:tcPr/>
                </a:tc>
                <a:tc>
                  <a:txBody>
                    <a:bodyPr/>
                    <a:lstStyle/>
                    <a:p>
                      <a:r>
                        <a:rPr lang="en-GB" sz="1200" dirty="0" smtClean="0"/>
                        <a:t>00</a:t>
                      </a:r>
                      <a:endParaRPr lang="en-GB" sz="1200" dirty="0"/>
                    </a:p>
                  </a:txBody>
                  <a:tcPr/>
                </a:tc>
                <a:tc>
                  <a:txBody>
                    <a:bodyPr/>
                    <a:lstStyle/>
                    <a:p>
                      <a:r>
                        <a:rPr lang="en-GB" sz="1200" dirty="0" smtClean="0"/>
                        <a:t>01</a:t>
                      </a:r>
                      <a:endParaRPr lang="en-GB" sz="1200" dirty="0"/>
                    </a:p>
                  </a:txBody>
                  <a:tcPr/>
                </a:tc>
                <a:tc>
                  <a:txBody>
                    <a:bodyPr/>
                    <a:lstStyle/>
                    <a:p>
                      <a:r>
                        <a:rPr lang="en-GB" sz="1200" dirty="0" smtClean="0"/>
                        <a:t>11</a:t>
                      </a:r>
                      <a:endParaRPr lang="en-GB" sz="1200" dirty="0"/>
                    </a:p>
                  </a:txBody>
                  <a:tcPr/>
                </a:tc>
                <a:tc>
                  <a:txBody>
                    <a:bodyPr/>
                    <a:lstStyle/>
                    <a:p>
                      <a:r>
                        <a:rPr lang="en-GB" sz="1200" dirty="0" smtClean="0"/>
                        <a:t>10</a:t>
                      </a:r>
                      <a:endParaRPr lang="en-GB" sz="1200" dirty="0"/>
                    </a:p>
                  </a:txBody>
                  <a:tcPr/>
                </a:tc>
              </a:tr>
              <a:tr h="370840">
                <a:tc rowSpan="4">
                  <a:txBody>
                    <a:bodyPr/>
                    <a:lstStyle/>
                    <a:p>
                      <a:endParaRPr lang="en-GB" sz="1200" dirty="0" smtClean="0"/>
                    </a:p>
                    <a:p>
                      <a:endParaRPr lang="en-GB" sz="1200" dirty="0" smtClean="0"/>
                    </a:p>
                    <a:p>
                      <a:r>
                        <a:rPr lang="en-GB" sz="1200" dirty="0" smtClean="0"/>
                        <a:t>AB</a:t>
                      </a:r>
                      <a:endParaRPr lang="en-GB" sz="1200" dirty="0"/>
                    </a:p>
                  </a:txBody>
                  <a:tcPr/>
                </a:tc>
                <a:tc>
                  <a:txBody>
                    <a:bodyPr/>
                    <a:lstStyle/>
                    <a:p>
                      <a:r>
                        <a:rPr lang="en-GB" sz="1200" dirty="0" smtClean="0"/>
                        <a:t>00</a:t>
                      </a:r>
                      <a:endParaRPr lang="en-GB" sz="1200" dirty="0"/>
                    </a:p>
                  </a:txBody>
                  <a:tcPr/>
                </a:tc>
                <a:tc>
                  <a:txBody>
                    <a:bodyPr/>
                    <a:lstStyle/>
                    <a:p>
                      <a:r>
                        <a:rPr lang="en-GB" sz="1200" dirty="0" smtClean="0"/>
                        <a:t>1</a:t>
                      </a:r>
                      <a:endParaRPr lang="en-GB" sz="1200" dirty="0"/>
                    </a:p>
                  </a:txBody>
                  <a:tcPr>
                    <a:solidFill>
                      <a:srgbClr val="FF0000"/>
                    </a:solidFill>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r>
              <a:tr h="370840">
                <a:tc vMerge="1">
                  <a:txBody>
                    <a:bodyPr/>
                    <a:lstStyle/>
                    <a:p>
                      <a:endParaRPr lang="en-GB" dirty="0"/>
                    </a:p>
                  </a:txBody>
                  <a:tcPr/>
                </a:tc>
                <a:tc>
                  <a:txBody>
                    <a:bodyPr/>
                    <a:lstStyle/>
                    <a:p>
                      <a:r>
                        <a:rPr lang="en-GB" sz="1200" dirty="0" smtClean="0"/>
                        <a:t>01</a:t>
                      </a:r>
                      <a:endParaRPr lang="en-GB" sz="1200" dirty="0"/>
                    </a:p>
                  </a:txBody>
                  <a:tcPr/>
                </a:tc>
                <a:tc>
                  <a:txBody>
                    <a:bodyPr/>
                    <a:lstStyle/>
                    <a:p>
                      <a:r>
                        <a:rPr lang="en-GB" sz="1200" dirty="0" smtClean="0"/>
                        <a:t>1</a:t>
                      </a:r>
                      <a:endParaRPr lang="en-GB" sz="1200" dirty="0"/>
                    </a:p>
                  </a:txBody>
                  <a:tcPr>
                    <a:solidFill>
                      <a:srgbClr val="FF0000"/>
                    </a:solidFill>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11</a:t>
                      </a:r>
                      <a:endParaRPr lang="en-GB" sz="1200" dirty="0"/>
                    </a:p>
                  </a:txBody>
                  <a:tcPr/>
                </a:tc>
                <a:tc>
                  <a:txBody>
                    <a:bodyPr/>
                    <a:lstStyle/>
                    <a:p>
                      <a:r>
                        <a:rPr lang="en-GB" sz="1200" dirty="0" smtClean="0"/>
                        <a:t>1</a:t>
                      </a:r>
                      <a:endParaRPr lang="en-GB" sz="1200" dirty="0"/>
                    </a:p>
                  </a:txBody>
                  <a:tcPr>
                    <a:solidFill>
                      <a:srgbClr val="FF0000"/>
                    </a:solidFill>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10</a:t>
                      </a:r>
                      <a:endParaRPr lang="en-GB" sz="1200" dirty="0"/>
                    </a:p>
                  </a:txBody>
                  <a:tcPr/>
                </a:tc>
                <a:tc>
                  <a:txBody>
                    <a:bodyPr/>
                    <a:lstStyle/>
                    <a:p>
                      <a:r>
                        <a:rPr lang="en-GB" sz="1200" dirty="0" smtClean="0"/>
                        <a:t>1</a:t>
                      </a:r>
                      <a:endParaRPr lang="en-GB" sz="1200" dirty="0"/>
                    </a:p>
                  </a:txBody>
                  <a:tcPr>
                    <a:solidFill>
                      <a:srgbClr val="FF0000"/>
                    </a:solidFill>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bl>
          </a:graphicData>
        </a:graphic>
      </p:graphicFrame>
      <p:graphicFrame>
        <p:nvGraphicFramePr>
          <p:cNvPr id="5" name="Table 4"/>
          <p:cNvGraphicFramePr>
            <a:graphicFrameLocks noGrp="1"/>
          </p:cNvGraphicFramePr>
          <p:nvPr/>
        </p:nvGraphicFramePr>
        <p:xfrm>
          <a:off x="6572264" y="1714488"/>
          <a:ext cx="2071704" cy="2153602"/>
        </p:xfrm>
        <a:graphic>
          <a:graphicData uri="http://schemas.openxmlformats.org/drawingml/2006/table">
            <a:tbl>
              <a:tblPr firstRow="1" bandRow="1">
                <a:tableStyleId>{5C22544A-7EE6-4342-B048-85BDC9FD1C3A}</a:tableStyleId>
              </a:tblPr>
              <a:tblGrid>
                <a:gridCol w="345284"/>
                <a:gridCol w="345284"/>
                <a:gridCol w="345284"/>
                <a:gridCol w="345284"/>
                <a:gridCol w="345284"/>
                <a:gridCol w="345284"/>
              </a:tblGrid>
              <a:tr h="299402">
                <a:tc>
                  <a:txBody>
                    <a:bodyPr/>
                    <a:lstStyle/>
                    <a:p>
                      <a:endParaRPr lang="en-GB" sz="1200" dirty="0"/>
                    </a:p>
                  </a:txBody>
                  <a:tcPr/>
                </a:tc>
                <a:tc>
                  <a:txBody>
                    <a:bodyPr/>
                    <a:lstStyle/>
                    <a:p>
                      <a:endParaRPr lang="en-GB" sz="1200" dirty="0"/>
                    </a:p>
                  </a:txBody>
                  <a:tcPr/>
                </a:tc>
                <a:tc gridSpan="4">
                  <a:txBody>
                    <a:bodyPr/>
                    <a:lstStyle/>
                    <a:p>
                      <a:pPr algn="ctr"/>
                      <a:r>
                        <a:rPr lang="en-GB" sz="1200" dirty="0" smtClean="0"/>
                        <a:t>CD</a:t>
                      </a:r>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200" dirty="0"/>
                    </a:p>
                  </a:txBody>
                  <a:tcPr/>
                </a:tc>
                <a:tc>
                  <a:txBody>
                    <a:bodyPr/>
                    <a:lstStyle/>
                    <a:p>
                      <a:endParaRPr lang="en-GB" sz="1200" dirty="0"/>
                    </a:p>
                  </a:txBody>
                  <a:tcPr/>
                </a:tc>
                <a:tc>
                  <a:txBody>
                    <a:bodyPr/>
                    <a:lstStyle/>
                    <a:p>
                      <a:r>
                        <a:rPr lang="en-GB" sz="1200" dirty="0" smtClean="0"/>
                        <a:t>00</a:t>
                      </a:r>
                      <a:endParaRPr lang="en-GB" sz="1200" dirty="0"/>
                    </a:p>
                  </a:txBody>
                  <a:tcPr/>
                </a:tc>
                <a:tc>
                  <a:txBody>
                    <a:bodyPr/>
                    <a:lstStyle/>
                    <a:p>
                      <a:r>
                        <a:rPr lang="en-GB" sz="1200" dirty="0" smtClean="0"/>
                        <a:t>01</a:t>
                      </a:r>
                      <a:endParaRPr lang="en-GB" sz="1200" dirty="0"/>
                    </a:p>
                  </a:txBody>
                  <a:tcPr/>
                </a:tc>
                <a:tc>
                  <a:txBody>
                    <a:bodyPr/>
                    <a:lstStyle/>
                    <a:p>
                      <a:r>
                        <a:rPr lang="en-GB" sz="1200" dirty="0" smtClean="0"/>
                        <a:t>11</a:t>
                      </a:r>
                      <a:endParaRPr lang="en-GB" sz="1200" dirty="0"/>
                    </a:p>
                  </a:txBody>
                  <a:tcPr/>
                </a:tc>
                <a:tc>
                  <a:txBody>
                    <a:bodyPr/>
                    <a:lstStyle/>
                    <a:p>
                      <a:r>
                        <a:rPr lang="en-GB" sz="1200" dirty="0" smtClean="0"/>
                        <a:t>10</a:t>
                      </a:r>
                      <a:endParaRPr lang="en-GB" sz="1200" dirty="0"/>
                    </a:p>
                  </a:txBody>
                  <a:tcPr/>
                </a:tc>
              </a:tr>
              <a:tr h="370840">
                <a:tc rowSpan="4">
                  <a:txBody>
                    <a:bodyPr/>
                    <a:lstStyle/>
                    <a:p>
                      <a:endParaRPr lang="en-GB" sz="1200" dirty="0" smtClean="0"/>
                    </a:p>
                    <a:p>
                      <a:endParaRPr lang="en-GB" sz="1200" dirty="0" smtClean="0"/>
                    </a:p>
                    <a:p>
                      <a:r>
                        <a:rPr lang="en-GB" sz="1200" dirty="0" smtClean="0"/>
                        <a:t>AB</a:t>
                      </a:r>
                      <a:endParaRPr lang="en-GB" sz="1200" dirty="0"/>
                    </a:p>
                  </a:txBody>
                  <a:tcPr/>
                </a:tc>
                <a:tc>
                  <a:txBody>
                    <a:bodyPr/>
                    <a:lstStyle/>
                    <a:p>
                      <a:r>
                        <a:rPr lang="en-GB" sz="1200" dirty="0" smtClean="0"/>
                        <a:t>00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r>
              <a:tr h="370840">
                <a:tc vMerge="1">
                  <a:txBody>
                    <a:bodyPr/>
                    <a:lstStyle/>
                    <a:p>
                      <a:endParaRPr lang="en-GB" dirty="0"/>
                    </a:p>
                  </a:txBody>
                  <a:tcPr/>
                </a:tc>
                <a:tc>
                  <a:txBody>
                    <a:bodyPr/>
                    <a:lstStyle/>
                    <a:p>
                      <a:r>
                        <a:rPr lang="en-GB" sz="1200" dirty="0" smtClean="0"/>
                        <a:t>01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solidFill>
                      <a:srgbClr val="00B050"/>
                    </a:solidFill>
                  </a:tcPr>
                </a:tc>
                <a:tc>
                  <a:txBody>
                    <a:bodyPr/>
                    <a:lstStyle/>
                    <a:p>
                      <a:r>
                        <a:rPr lang="en-GB" sz="1200" dirty="0" smtClean="0"/>
                        <a:t>1</a:t>
                      </a:r>
                      <a:endParaRPr lang="en-GB" sz="1200" dirty="0"/>
                    </a:p>
                  </a:txBody>
                  <a:tcPr>
                    <a:solidFill>
                      <a:srgbClr val="00B050"/>
                    </a:solidFill>
                  </a:tcPr>
                </a:tc>
              </a:tr>
              <a:tr h="370840">
                <a:tc vMerge="1">
                  <a:txBody>
                    <a:bodyPr/>
                    <a:lstStyle/>
                    <a:p>
                      <a:endParaRPr lang="en-GB" dirty="0"/>
                    </a:p>
                  </a:txBody>
                  <a:tcPr/>
                </a:tc>
                <a:tc>
                  <a:txBody>
                    <a:bodyPr/>
                    <a:lstStyle/>
                    <a:p>
                      <a:r>
                        <a:rPr lang="en-GB" sz="1200" dirty="0" smtClean="0"/>
                        <a:t>10</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solidFill>
                      <a:srgbClr val="00B050"/>
                    </a:solidFill>
                  </a:tcPr>
                </a:tc>
                <a:tc>
                  <a:txBody>
                    <a:bodyPr/>
                    <a:lstStyle/>
                    <a:p>
                      <a:r>
                        <a:rPr lang="en-GB" sz="1200" dirty="0" smtClean="0"/>
                        <a:t>1</a:t>
                      </a:r>
                      <a:endParaRPr lang="en-GB" sz="1200" dirty="0"/>
                    </a:p>
                  </a:txBody>
                  <a:tcPr>
                    <a:solidFill>
                      <a:srgbClr val="00B050"/>
                    </a:solidFill>
                  </a:tcPr>
                </a:tc>
              </a:tr>
            </a:tbl>
          </a:graphicData>
        </a:graphic>
      </p:graphicFrame>
      <p:graphicFrame>
        <p:nvGraphicFramePr>
          <p:cNvPr id="6" name="Table 5"/>
          <p:cNvGraphicFramePr>
            <a:graphicFrameLocks noGrp="1"/>
          </p:cNvGraphicFramePr>
          <p:nvPr/>
        </p:nvGraphicFramePr>
        <p:xfrm>
          <a:off x="4357686" y="4071942"/>
          <a:ext cx="2071704" cy="2153602"/>
        </p:xfrm>
        <a:graphic>
          <a:graphicData uri="http://schemas.openxmlformats.org/drawingml/2006/table">
            <a:tbl>
              <a:tblPr firstRow="1" bandRow="1">
                <a:tableStyleId>{5C22544A-7EE6-4342-B048-85BDC9FD1C3A}</a:tableStyleId>
              </a:tblPr>
              <a:tblGrid>
                <a:gridCol w="345284"/>
                <a:gridCol w="345284"/>
                <a:gridCol w="345284"/>
                <a:gridCol w="345284"/>
                <a:gridCol w="345284"/>
                <a:gridCol w="345284"/>
              </a:tblGrid>
              <a:tr h="299402">
                <a:tc>
                  <a:txBody>
                    <a:bodyPr/>
                    <a:lstStyle/>
                    <a:p>
                      <a:endParaRPr lang="en-GB" sz="1200" dirty="0"/>
                    </a:p>
                  </a:txBody>
                  <a:tcPr/>
                </a:tc>
                <a:tc>
                  <a:txBody>
                    <a:bodyPr/>
                    <a:lstStyle/>
                    <a:p>
                      <a:endParaRPr lang="en-GB" sz="1200" dirty="0"/>
                    </a:p>
                  </a:txBody>
                  <a:tcPr/>
                </a:tc>
                <a:tc gridSpan="4">
                  <a:txBody>
                    <a:bodyPr/>
                    <a:lstStyle/>
                    <a:p>
                      <a:pPr algn="ctr"/>
                      <a:r>
                        <a:rPr lang="en-GB" sz="1200" dirty="0" smtClean="0"/>
                        <a:t>CD</a:t>
                      </a:r>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200" dirty="0"/>
                    </a:p>
                  </a:txBody>
                  <a:tcPr/>
                </a:tc>
                <a:tc>
                  <a:txBody>
                    <a:bodyPr/>
                    <a:lstStyle/>
                    <a:p>
                      <a:endParaRPr lang="en-GB" sz="1200" dirty="0"/>
                    </a:p>
                  </a:txBody>
                  <a:tcPr/>
                </a:tc>
                <a:tc>
                  <a:txBody>
                    <a:bodyPr/>
                    <a:lstStyle/>
                    <a:p>
                      <a:r>
                        <a:rPr lang="en-GB" sz="1200" dirty="0" smtClean="0"/>
                        <a:t>00</a:t>
                      </a:r>
                      <a:endParaRPr lang="en-GB" sz="1200" dirty="0"/>
                    </a:p>
                  </a:txBody>
                  <a:tcPr/>
                </a:tc>
                <a:tc>
                  <a:txBody>
                    <a:bodyPr/>
                    <a:lstStyle/>
                    <a:p>
                      <a:r>
                        <a:rPr lang="en-GB" sz="1200" dirty="0" smtClean="0"/>
                        <a:t>01</a:t>
                      </a:r>
                      <a:endParaRPr lang="en-GB" sz="1200" dirty="0"/>
                    </a:p>
                  </a:txBody>
                  <a:tcPr/>
                </a:tc>
                <a:tc>
                  <a:txBody>
                    <a:bodyPr/>
                    <a:lstStyle/>
                    <a:p>
                      <a:r>
                        <a:rPr lang="en-GB" sz="1200" dirty="0" smtClean="0"/>
                        <a:t>11</a:t>
                      </a:r>
                      <a:endParaRPr lang="en-GB" sz="1200" dirty="0"/>
                    </a:p>
                  </a:txBody>
                  <a:tcPr/>
                </a:tc>
                <a:tc>
                  <a:txBody>
                    <a:bodyPr/>
                    <a:lstStyle/>
                    <a:p>
                      <a:r>
                        <a:rPr lang="en-GB" sz="1200" dirty="0" smtClean="0"/>
                        <a:t>10</a:t>
                      </a:r>
                      <a:endParaRPr lang="en-GB" sz="1200" dirty="0"/>
                    </a:p>
                  </a:txBody>
                  <a:tcPr/>
                </a:tc>
              </a:tr>
              <a:tr h="370840">
                <a:tc rowSpan="4">
                  <a:txBody>
                    <a:bodyPr/>
                    <a:lstStyle/>
                    <a:p>
                      <a:endParaRPr lang="en-GB" sz="1200" dirty="0" smtClean="0"/>
                    </a:p>
                    <a:p>
                      <a:endParaRPr lang="en-GB" sz="1200" dirty="0" smtClean="0"/>
                    </a:p>
                    <a:p>
                      <a:r>
                        <a:rPr lang="en-GB" sz="1200" dirty="0" smtClean="0"/>
                        <a:t>AB</a:t>
                      </a:r>
                      <a:endParaRPr lang="en-GB" sz="1200" dirty="0"/>
                    </a:p>
                  </a:txBody>
                  <a:tcPr/>
                </a:tc>
                <a:tc>
                  <a:txBody>
                    <a:bodyPr/>
                    <a:lstStyle/>
                    <a:p>
                      <a:r>
                        <a:rPr lang="en-GB" sz="1200" dirty="0" smtClean="0"/>
                        <a:t>00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r>
              <a:tr h="370840">
                <a:tc vMerge="1">
                  <a:txBody>
                    <a:bodyPr/>
                    <a:lstStyle/>
                    <a:p>
                      <a:endParaRPr lang="en-GB" dirty="0"/>
                    </a:p>
                  </a:txBody>
                  <a:tcPr/>
                </a:tc>
                <a:tc>
                  <a:txBody>
                    <a:bodyPr/>
                    <a:lstStyle/>
                    <a:p>
                      <a:r>
                        <a:rPr lang="en-GB" sz="1200" dirty="0" smtClean="0"/>
                        <a:t>01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11</a:t>
                      </a:r>
                      <a:endParaRPr lang="en-GB" sz="1200" dirty="0"/>
                    </a:p>
                  </a:txBody>
                  <a:tcPr/>
                </a:tc>
                <a:tc>
                  <a:txBody>
                    <a:bodyPr/>
                    <a:lstStyle/>
                    <a:p>
                      <a:r>
                        <a:rPr lang="en-GB" sz="1200" dirty="0" smtClean="0"/>
                        <a:t>1</a:t>
                      </a:r>
                      <a:endParaRPr lang="en-GB" sz="1200" dirty="0"/>
                    </a:p>
                  </a:txBody>
                  <a:tcPr>
                    <a:solidFill>
                      <a:srgbClr val="00B0F0"/>
                    </a:solidFill>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solidFill>
                      <a:srgbClr val="00B0F0"/>
                    </a:solidFill>
                  </a:tcPr>
                </a:tc>
              </a:tr>
              <a:tr h="370840">
                <a:tc vMerge="1">
                  <a:txBody>
                    <a:bodyPr/>
                    <a:lstStyle/>
                    <a:p>
                      <a:endParaRPr lang="en-GB" dirty="0"/>
                    </a:p>
                  </a:txBody>
                  <a:tcPr/>
                </a:tc>
                <a:tc>
                  <a:txBody>
                    <a:bodyPr/>
                    <a:lstStyle/>
                    <a:p>
                      <a:r>
                        <a:rPr lang="en-GB" sz="1200" dirty="0" smtClean="0"/>
                        <a:t>10</a:t>
                      </a:r>
                      <a:endParaRPr lang="en-GB" sz="1200" dirty="0"/>
                    </a:p>
                  </a:txBody>
                  <a:tcPr/>
                </a:tc>
                <a:tc>
                  <a:txBody>
                    <a:bodyPr/>
                    <a:lstStyle/>
                    <a:p>
                      <a:r>
                        <a:rPr lang="en-GB" sz="1200" dirty="0" smtClean="0"/>
                        <a:t>1</a:t>
                      </a:r>
                      <a:endParaRPr lang="en-GB" sz="1200" dirty="0"/>
                    </a:p>
                  </a:txBody>
                  <a:tcPr>
                    <a:solidFill>
                      <a:srgbClr val="00B0F0"/>
                    </a:solidFill>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solidFill>
                      <a:srgbClr val="00B0F0"/>
                    </a:solidFill>
                  </a:tcPr>
                </a:tc>
              </a:tr>
            </a:tbl>
          </a:graphicData>
        </a:graphic>
      </p:graphicFrame>
      <p:graphicFrame>
        <p:nvGraphicFramePr>
          <p:cNvPr id="7" name="Table 6"/>
          <p:cNvGraphicFramePr>
            <a:graphicFrameLocks noGrp="1"/>
          </p:cNvGraphicFramePr>
          <p:nvPr/>
        </p:nvGraphicFramePr>
        <p:xfrm>
          <a:off x="6572264" y="4071942"/>
          <a:ext cx="2071704" cy="2153602"/>
        </p:xfrm>
        <a:graphic>
          <a:graphicData uri="http://schemas.openxmlformats.org/drawingml/2006/table">
            <a:tbl>
              <a:tblPr firstRow="1" bandRow="1">
                <a:tableStyleId>{5C22544A-7EE6-4342-B048-85BDC9FD1C3A}</a:tableStyleId>
              </a:tblPr>
              <a:tblGrid>
                <a:gridCol w="345284"/>
                <a:gridCol w="345284"/>
                <a:gridCol w="345284"/>
                <a:gridCol w="345284"/>
                <a:gridCol w="345284"/>
                <a:gridCol w="345284"/>
              </a:tblGrid>
              <a:tr h="299402">
                <a:tc>
                  <a:txBody>
                    <a:bodyPr/>
                    <a:lstStyle/>
                    <a:p>
                      <a:endParaRPr lang="en-GB" sz="1200" dirty="0"/>
                    </a:p>
                  </a:txBody>
                  <a:tcPr/>
                </a:tc>
                <a:tc>
                  <a:txBody>
                    <a:bodyPr/>
                    <a:lstStyle/>
                    <a:p>
                      <a:endParaRPr lang="en-GB" sz="1200" dirty="0"/>
                    </a:p>
                  </a:txBody>
                  <a:tcPr/>
                </a:tc>
                <a:tc gridSpan="4">
                  <a:txBody>
                    <a:bodyPr/>
                    <a:lstStyle/>
                    <a:p>
                      <a:pPr algn="ctr"/>
                      <a:r>
                        <a:rPr lang="en-GB" sz="1200" dirty="0" smtClean="0"/>
                        <a:t>CD</a:t>
                      </a:r>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200" dirty="0"/>
                    </a:p>
                  </a:txBody>
                  <a:tcPr/>
                </a:tc>
                <a:tc>
                  <a:txBody>
                    <a:bodyPr/>
                    <a:lstStyle/>
                    <a:p>
                      <a:endParaRPr lang="en-GB" sz="1200" dirty="0"/>
                    </a:p>
                  </a:txBody>
                  <a:tcPr/>
                </a:tc>
                <a:tc>
                  <a:txBody>
                    <a:bodyPr/>
                    <a:lstStyle/>
                    <a:p>
                      <a:r>
                        <a:rPr lang="en-GB" sz="1200" dirty="0" smtClean="0"/>
                        <a:t>00</a:t>
                      </a:r>
                      <a:endParaRPr lang="en-GB" sz="1200" dirty="0"/>
                    </a:p>
                  </a:txBody>
                  <a:tcPr/>
                </a:tc>
                <a:tc>
                  <a:txBody>
                    <a:bodyPr/>
                    <a:lstStyle/>
                    <a:p>
                      <a:r>
                        <a:rPr lang="en-GB" sz="1200" dirty="0" smtClean="0"/>
                        <a:t>01</a:t>
                      </a:r>
                      <a:endParaRPr lang="en-GB" sz="1200" dirty="0"/>
                    </a:p>
                  </a:txBody>
                  <a:tcPr/>
                </a:tc>
                <a:tc>
                  <a:txBody>
                    <a:bodyPr/>
                    <a:lstStyle/>
                    <a:p>
                      <a:r>
                        <a:rPr lang="en-GB" sz="1200" dirty="0" smtClean="0"/>
                        <a:t>11</a:t>
                      </a:r>
                      <a:endParaRPr lang="en-GB" sz="1200" dirty="0"/>
                    </a:p>
                  </a:txBody>
                  <a:tcPr/>
                </a:tc>
                <a:tc>
                  <a:txBody>
                    <a:bodyPr/>
                    <a:lstStyle/>
                    <a:p>
                      <a:r>
                        <a:rPr lang="en-GB" sz="1200" dirty="0" smtClean="0"/>
                        <a:t>10</a:t>
                      </a:r>
                      <a:endParaRPr lang="en-GB" sz="1200" dirty="0"/>
                    </a:p>
                  </a:txBody>
                  <a:tcPr/>
                </a:tc>
              </a:tr>
              <a:tr h="370840">
                <a:tc rowSpan="4">
                  <a:txBody>
                    <a:bodyPr/>
                    <a:lstStyle/>
                    <a:p>
                      <a:endParaRPr lang="en-GB" sz="1200" dirty="0" smtClean="0"/>
                    </a:p>
                    <a:p>
                      <a:endParaRPr lang="en-GB" sz="1200" dirty="0" smtClean="0"/>
                    </a:p>
                    <a:p>
                      <a:r>
                        <a:rPr lang="en-GB" sz="1200" dirty="0" smtClean="0"/>
                        <a:t>AB</a:t>
                      </a:r>
                      <a:endParaRPr lang="en-GB" sz="1200" dirty="0"/>
                    </a:p>
                  </a:txBody>
                  <a:tcPr/>
                </a:tc>
                <a:tc>
                  <a:txBody>
                    <a:bodyPr/>
                    <a:lstStyle/>
                    <a:p>
                      <a:r>
                        <a:rPr lang="en-GB" sz="1200" dirty="0" smtClean="0"/>
                        <a:t>00</a:t>
                      </a:r>
                      <a:endParaRPr lang="en-GB" sz="1200" dirty="0"/>
                    </a:p>
                  </a:txBody>
                  <a:tcPr/>
                </a:tc>
                <a:tc>
                  <a:txBody>
                    <a:bodyPr/>
                    <a:lstStyle/>
                    <a:p>
                      <a:r>
                        <a:rPr lang="en-GB" sz="1200" dirty="0" smtClean="0"/>
                        <a:t>1</a:t>
                      </a:r>
                      <a:endParaRPr lang="en-GB" sz="1200" dirty="0"/>
                    </a:p>
                  </a:txBody>
                  <a:tcPr>
                    <a:solidFill>
                      <a:srgbClr val="FFFF00"/>
                    </a:solidFill>
                  </a:tcPr>
                </a:tc>
                <a:tc>
                  <a:txBody>
                    <a:bodyPr/>
                    <a:lstStyle/>
                    <a:p>
                      <a:r>
                        <a:rPr lang="en-GB" sz="1200" dirty="0" smtClean="0"/>
                        <a:t>1</a:t>
                      </a:r>
                      <a:endParaRPr lang="en-GB" sz="1200" dirty="0"/>
                    </a:p>
                  </a:txBody>
                  <a:tcPr>
                    <a:solidFill>
                      <a:srgbClr val="FFFF00"/>
                    </a:solidFill>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r>
              <a:tr h="370840">
                <a:tc vMerge="1">
                  <a:txBody>
                    <a:bodyPr/>
                    <a:lstStyle/>
                    <a:p>
                      <a:endParaRPr lang="en-GB" dirty="0"/>
                    </a:p>
                  </a:txBody>
                  <a:tcPr/>
                </a:tc>
                <a:tc>
                  <a:txBody>
                    <a:bodyPr/>
                    <a:lstStyle/>
                    <a:p>
                      <a:r>
                        <a:rPr lang="en-GB" sz="1200" dirty="0" smtClean="0"/>
                        <a:t>01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r h="370840">
                <a:tc vMerge="1">
                  <a:txBody>
                    <a:bodyPr/>
                    <a:lstStyle/>
                    <a:p>
                      <a:endParaRPr lang="en-GB" dirty="0"/>
                    </a:p>
                  </a:txBody>
                  <a:tcPr/>
                </a:tc>
                <a:tc>
                  <a:txBody>
                    <a:bodyPr/>
                    <a:lstStyle/>
                    <a:p>
                      <a:r>
                        <a:rPr lang="en-GB" sz="1200" dirty="0" smtClean="0"/>
                        <a:t>10</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 calcmode="lin" valueType="num">
                                      <p:cBhvr additive="base">
                                        <p:cTn id="1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anim calcmode="lin" valueType="num">
                                      <p:cBhvr additive="base">
                                        <p:cTn id="2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anim calcmode="lin" valueType="num">
                                      <p:cBhvr additive="base">
                                        <p:cTn id="3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anim calcmode="lin" valueType="num">
                                      <p:cBhvr additive="base">
                                        <p:cTn id="47"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anim calcmode="lin" valueType="num">
                                      <p:cBhvr additive="base">
                                        <p:cTn id="51"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7"/>
                                        </p:tgtEl>
                                        <p:attrNameLst>
                                          <p:attrName>style.visibility</p:attrName>
                                        </p:attrNameLst>
                                      </p:cBhvr>
                                      <p:to>
                                        <p:strVal val="visible"/>
                                      </p:to>
                                    </p:set>
                                    <p:anim calcmode="lin" valueType="num">
                                      <p:cBhvr additive="base">
                                        <p:cTn id="55" dur="500" fill="hold"/>
                                        <p:tgtEl>
                                          <p:spTgt spid="7"/>
                                        </p:tgtEl>
                                        <p:attrNameLst>
                                          <p:attrName>ppt_x</p:attrName>
                                        </p:attrNameLst>
                                      </p:cBhvr>
                                      <p:tavLst>
                                        <p:tav tm="0">
                                          <p:val>
                                            <p:strVal val="#ppt_x"/>
                                          </p:val>
                                        </p:tav>
                                        <p:tav tm="100000">
                                          <p:val>
                                            <p:strVal val="#ppt_x"/>
                                          </p:val>
                                        </p:tav>
                                      </p:tavLst>
                                    </p:anim>
                                    <p:anim calcmode="lin" valueType="num">
                                      <p:cBhvr additive="base">
                                        <p:cTn id="5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smtClean="0"/>
              <a:t>Term minimisation example 2</a:t>
            </a:r>
            <a:endParaRPr lang="en-GB" sz="3200" dirty="0"/>
          </a:p>
        </p:txBody>
      </p:sp>
      <p:sp>
        <p:nvSpPr>
          <p:cNvPr id="3" name="Content Placeholder 2"/>
          <p:cNvSpPr>
            <a:spLocks noGrp="1"/>
          </p:cNvSpPr>
          <p:nvPr>
            <p:ph idx="1"/>
          </p:nvPr>
        </p:nvSpPr>
        <p:spPr>
          <a:xfrm>
            <a:off x="457200" y="1600200"/>
            <a:ext cx="5329246" cy="4525963"/>
          </a:xfrm>
        </p:spPr>
        <p:txBody>
          <a:bodyPr>
            <a:normAutofit lnSpcReduction="10000"/>
          </a:bodyPr>
          <a:lstStyle/>
          <a:p>
            <a:pPr>
              <a:buNone/>
            </a:pPr>
            <a:r>
              <a:rPr lang="en-GB" sz="1600" dirty="0" smtClean="0"/>
              <a:t>Taking the purple grouping only:-</a:t>
            </a:r>
          </a:p>
          <a:p>
            <a:pPr>
              <a:buNone/>
            </a:pPr>
            <a:r>
              <a:rPr lang="en-GB" sz="1600" dirty="0" smtClean="0"/>
              <a:t>The full terms for each of these cells are :-</a:t>
            </a:r>
          </a:p>
          <a:p>
            <a:pPr>
              <a:buNone/>
            </a:pPr>
            <a:r>
              <a:rPr lang="en-GB" sz="1600" dirty="0" smtClean="0"/>
              <a:t>	/A.B.C./D + A.B.C./D</a:t>
            </a:r>
          </a:p>
          <a:p>
            <a:pPr>
              <a:buNone/>
            </a:pPr>
            <a:endParaRPr lang="en-GB" sz="1600" dirty="0" smtClean="0"/>
          </a:p>
          <a:p>
            <a:pPr>
              <a:buNone/>
            </a:pPr>
            <a:r>
              <a:rPr lang="en-GB" sz="1600" dirty="0" smtClean="0"/>
              <a:t>Removing the changing terms from the equations give us:-</a:t>
            </a:r>
          </a:p>
          <a:p>
            <a:pPr>
              <a:buNone/>
            </a:pPr>
            <a:r>
              <a:rPr lang="en-GB" sz="1600" dirty="0" smtClean="0"/>
              <a:t>Red - /A./B./C./D + /A.B./C./D + A.B./C./D + A./B./C./D = /C./D</a:t>
            </a:r>
          </a:p>
          <a:p>
            <a:pPr>
              <a:buNone/>
            </a:pPr>
            <a:r>
              <a:rPr lang="en-GB" sz="1600" dirty="0" smtClean="0"/>
              <a:t>Green - A.B.C.D + A.B.C./D + A./B.C.D + A./B.C./D     = A.C</a:t>
            </a:r>
          </a:p>
          <a:p>
            <a:pPr>
              <a:buNone/>
            </a:pPr>
            <a:r>
              <a:rPr lang="en-GB" sz="1600" dirty="0" smtClean="0"/>
              <a:t>Blue - A.B./C./D + A.B.C./D + A./B./C./D + A./B.C./D =A./D</a:t>
            </a:r>
          </a:p>
          <a:p>
            <a:pPr>
              <a:buNone/>
            </a:pPr>
            <a:r>
              <a:rPr lang="en-GB" sz="1600" dirty="0" smtClean="0"/>
              <a:t>Yellow - /A./B./C./D + /A./B./C.D = /A./B./C</a:t>
            </a:r>
          </a:p>
          <a:p>
            <a:pPr>
              <a:buNone/>
            </a:pPr>
            <a:r>
              <a:rPr lang="en-GB" sz="1600" dirty="0" smtClean="0"/>
              <a:t>Purple - /A.B.C./D + A.B.C./D = B.C./D</a:t>
            </a:r>
          </a:p>
          <a:p>
            <a:pPr>
              <a:buNone/>
            </a:pPr>
            <a:endParaRPr lang="en-GB" sz="1600" dirty="0" smtClean="0"/>
          </a:p>
          <a:p>
            <a:pPr>
              <a:buNone/>
            </a:pPr>
            <a:r>
              <a:rPr lang="en-GB" sz="1600" dirty="0" smtClean="0"/>
              <a:t>Thus the final functions that need to be generated are:-</a:t>
            </a:r>
          </a:p>
          <a:p>
            <a:pPr>
              <a:buNone/>
            </a:pPr>
            <a:r>
              <a:rPr lang="en-GB" sz="1600" dirty="0" smtClean="0"/>
              <a:t> /C./D + A.C + A./D + /A./B./C + B.C./D</a:t>
            </a:r>
          </a:p>
          <a:p>
            <a:pPr>
              <a:buNone/>
            </a:pPr>
            <a:endParaRPr lang="en-GB" sz="1600" dirty="0" smtClean="0"/>
          </a:p>
          <a:p>
            <a:pPr>
              <a:buNone/>
            </a:pPr>
            <a:r>
              <a:rPr lang="en-GB" sz="1600" dirty="0" smtClean="0"/>
              <a:t>5 terms instead of </a:t>
            </a:r>
            <a:r>
              <a:rPr lang="en-GB" sz="1600" dirty="0" smtClean="0"/>
              <a:t>10 removing duplicates as the </a:t>
            </a:r>
            <a:r>
              <a:rPr lang="en-GB" sz="1600" smtClean="0"/>
              <a:t>groups overlap. </a:t>
            </a:r>
            <a:r>
              <a:rPr lang="en-GB" sz="1600" dirty="0" smtClean="0"/>
              <a:t>This is why we use </a:t>
            </a:r>
            <a:r>
              <a:rPr lang="en-GB" sz="1600" dirty="0" err="1" smtClean="0"/>
              <a:t>Karnaugh</a:t>
            </a:r>
            <a:r>
              <a:rPr lang="en-GB" sz="1600" dirty="0" smtClean="0"/>
              <a:t> maps.</a:t>
            </a:r>
          </a:p>
          <a:p>
            <a:endParaRPr lang="en-GB" dirty="0"/>
          </a:p>
        </p:txBody>
      </p:sp>
      <p:graphicFrame>
        <p:nvGraphicFramePr>
          <p:cNvPr id="4" name="Table 3"/>
          <p:cNvGraphicFramePr>
            <a:graphicFrameLocks noGrp="1"/>
          </p:cNvGraphicFramePr>
          <p:nvPr/>
        </p:nvGraphicFramePr>
        <p:xfrm>
          <a:off x="6072198" y="1571612"/>
          <a:ext cx="2071704" cy="2153602"/>
        </p:xfrm>
        <a:graphic>
          <a:graphicData uri="http://schemas.openxmlformats.org/drawingml/2006/table">
            <a:tbl>
              <a:tblPr firstRow="1" bandRow="1">
                <a:tableStyleId>{5C22544A-7EE6-4342-B048-85BDC9FD1C3A}</a:tableStyleId>
              </a:tblPr>
              <a:tblGrid>
                <a:gridCol w="345284"/>
                <a:gridCol w="345284"/>
                <a:gridCol w="345284"/>
                <a:gridCol w="345284"/>
                <a:gridCol w="345284"/>
                <a:gridCol w="345284"/>
              </a:tblGrid>
              <a:tr h="299402">
                <a:tc>
                  <a:txBody>
                    <a:bodyPr/>
                    <a:lstStyle/>
                    <a:p>
                      <a:endParaRPr lang="en-GB" sz="1200" dirty="0"/>
                    </a:p>
                  </a:txBody>
                  <a:tcPr/>
                </a:tc>
                <a:tc>
                  <a:txBody>
                    <a:bodyPr/>
                    <a:lstStyle/>
                    <a:p>
                      <a:endParaRPr lang="en-GB" sz="1200" dirty="0"/>
                    </a:p>
                  </a:txBody>
                  <a:tcPr/>
                </a:tc>
                <a:tc gridSpan="4">
                  <a:txBody>
                    <a:bodyPr/>
                    <a:lstStyle/>
                    <a:p>
                      <a:pPr algn="ctr"/>
                      <a:r>
                        <a:rPr lang="en-GB" sz="1200" dirty="0" smtClean="0"/>
                        <a:t>CD</a:t>
                      </a:r>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370840">
                <a:tc>
                  <a:txBody>
                    <a:bodyPr/>
                    <a:lstStyle/>
                    <a:p>
                      <a:endParaRPr lang="en-GB" sz="1200" dirty="0"/>
                    </a:p>
                  </a:txBody>
                  <a:tcPr/>
                </a:tc>
                <a:tc>
                  <a:txBody>
                    <a:bodyPr/>
                    <a:lstStyle/>
                    <a:p>
                      <a:endParaRPr lang="en-GB" sz="1200" dirty="0"/>
                    </a:p>
                  </a:txBody>
                  <a:tcPr/>
                </a:tc>
                <a:tc>
                  <a:txBody>
                    <a:bodyPr/>
                    <a:lstStyle/>
                    <a:p>
                      <a:r>
                        <a:rPr lang="en-GB" sz="1200" dirty="0" smtClean="0"/>
                        <a:t>00</a:t>
                      </a:r>
                      <a:endParaRPr lang="en-GB" sz="1200" dirty="0"/>
                    </a:p>
                  </a:txBody>
                  <a:tcPr/>
                </a:tc>
                <a:tc>
                  <a:txBody>
                    <a:bodyPr/>
                    <a:lstStyle/>
                    <a:p>
                      <a:r>
                        <a:rPr lang="en-GB" sz="1200" dirty="0" smtClean="0"/>
                        <a:t>01</a:t>
                      </a:r>
                      <a:endParaRPr lang="en-GB" sz="1200" dirty="0"/>
                    </a:p>
                  </a:txBody>
                  <a:tcPr/>
                </a:tc>
                <a:tc>
                  <a:txBody>
                    <a:bodyPr/>
                    <a:lstStyle/>
                    <a:p>
                      <a:r>
                        <a:rPr lang="en-GB" sz="1200" dirty="0" smtClean="0"/>
                        <a:t>11</a:t>
                      </a:r>
                      <a:endParaRPr lang="en-GB" sz="1200" dirty="0"/>
                    </a:p>
                  </a:txBody>
                  <a:tcPr/>
                </a:tc>
                <a:tc>
                  <a:txBody>
                    <a:bodyPr/>
                    <a:lstStyle/>
                    <a:p>
                      <a:r>
                        <a:rPr lang="en-GB" sz="1200" dirty="0" smtClean="0"/>
                        <a:t>10</a:t>
                      </a:r>
                      <a:endParaRPr lang="en-GB" sz="1200" dirty="0"/>
                    </a:p>
                  </a:txBody>
                  <a:tcPr/>
                </a:tc>
              </a:tr>
              <a:tr h="370840">
                <a:tc rowSpan="4">
                  <a:txBody>
                    <a:bodyPr/>
                    <a:lstStyle/>
                    <a:p>
                      <a:endParaRPr lang="en-GB" sz="1200" dirty="0" smtClean="0"/>
                    </a:p>
                    <a:p>
                      <a:endParaRPr lang="en-GB" sz="1200" dirty="0" smtClean="0"/>
                    </a:p>
                    <a:p>
                      <a:r>
                        <a:rPr lang="en-GB" sz="1200" dirty="0" smtClean="0"/>
                        <a:t>AB</a:t>
                      </a:r>
                      <a:endParaRPr lang="en-GB" sz="1200" dirty="0"/>
                    </a:p>
                  </a:txBody>
                  <a:tcPr/>
                </a:tc>
                <a:tc>
                  <a:txBody>
                    <a:bodyPr/>
                    <a:lstStyle/>
                    <a:p>
                      <a:r>
                        <a:rPr lang="en-GB" sz="1200" dirty="0" smtClean="0"/>
                        <a:t>00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r>
              <a:tr h="370840">
                <a:tc vMerge="1">
                  <a:txBody>
                    <a:bodyPr/>
                    <a:lstStyle/>
                    <a:p>
                      <a:endParaRPr lang="en-GB" dirty="0"/>
                    </a:p>
                  </a:txBody>
                  <a:tcPr/>
                </a:tc>
                <a:tc>
                  <a:txBody>
                    <a:bodyPr/>
                    <a:lstStyle/>
                    <a:p>
                      <a:r>
                        <a:rPr lang="en-GB" sz="1200" dirty="0" smtClean="0"/>
                        <a:t>01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solidFill>
                      <a:srgbClr val="7030A0"/>
                    </a:solidFill>
                  </a:tcPr>
                </a:tc>
              </a:tr>
              <a:tr h="370840">
                <a:tc vMerge="1">
                  <a:txBody>
                    <a:bodyPr/>
                    <a:lstStyle/>
                    <a:p>
                      <a:endParaRPr lang="en-GB" dirty="0"/>
                    </a:p>
                  </a:txBody>
                  <a:tcPr/>
                </a:tc>
                <a:tc>
                  <a:txBody>
                    <a:bodyPr/>
                    <a:lstStyle/>
                    <a:p>
                      <a:r>
                        <a:rPr lang="en-GB" sz="1200" dirty="0" smtClean="0"/>
                        <a:t>11</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solidFill>
                      <a:srgbClr val="7030A0"/>
                    </a:solidFill>
                  </a:tcPr>
                </a:tc>
              </a:tr>
              <a:tr h="370840">
                <a:tc vMerge="1">
                  <a:txBody>
                    <a:bodyPr/>
                    <a:lstStyle/>
                    <a:p>
                      <a:endParaRPr lang="en-GB" dirty="0"/>
                    </a:p>
                  </a:txBody>
                  <a:tcPr/>
                </a:tc>
                <a:tc>
                  <a:txBody>
                    <a:bodyPr/>
                    <a:lstStyle/>
                    <a:p>
                      <a:r>
                        <a:rPr lang="en-GB" sz="1200" dirty="0" smtClean="0"/>
                        <a:t>10</a:t>
                      </a:r>
                      <a:endParaRPr lang="en-GB" sz="1200" dirty="0"/>
                    </a:p>
                  </a:txBody>
                  <a:tcPr/>
                </a:tc>
                <a:tc>
                  <a:txBody>
                    <a:bodyPr/>
                    <a:lstStyle/>
                    <a:p>
                      <a:r>
                        <a:rPr lang="en-GB" sz="1200" dirty="0" smtClean="0"/>
                        <a:t>1</a:t>
                      </a:r>
                      <a:endParaRPr lang="en-GB" sz="1200" dirty="0"/>
                    </a:p>
                  </a:txBody>
                  <a:tcPr/>
                </a:tc>
                <a:tc>
                  <a:txBody>
                    <a:bodyPr/>
                    <a:lstStyle/>
                    <a:p>
                      <a:r>
                        <a:rPr lang="en-GB" sz="1200" dirty="0" smtClean="0"/>
                        <a:t>0</a:t>
                      </a:r>
                      <a:endParaRPr lang="en-GB" sz="1200" dirty="0"/>
                    </a:p>
                  </a:txBody>
                  <a:tcPr/>
                </a:tc>
                <a:tc>
                  <a:txBody>
                    <a:bodyPr/>
                    <a:lstStyle/>
                    <a:p>
                      <a:r>
                        <a:rPr lang="en-GB" sz="1200" dirty="0" smtClean="0"/>
                        <a:t>1</a:t>
                      </a:r>
                      <a:endParaRPr lang="en-GB" sz="1200" dirty="0"/>
                    </a:p>
                  </a:txBody>
                  <a:tcPr/>
                </a:tc>
                <a:tc>
                  <a:txBody>
                    <a:bodyPr/>
                    <a:lstStyle/>
                    <a:p>
                      <a:r>
                        <a:rPr lang="en-GB" sz="1200" dirty="0" smtClean="0"/>
                        <a:t>1</a:t>
                      </a:r>
                      <a:endParaRPr lang="en-GB" sz="1200" dirty="0"/>
                    </a:p>
                  </a:txBody>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 calcmode="lin" valueType="num">
                                      <p:cBhvr additive="base">
                                        <p:cTn id="4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anim calcmode="lin" valueType="num">
                                      <p:cBhvr additive="base">
                                        <p:cTn id="51"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147</TotalTime>
  <Words>1115</Words>
  <Application>Microsoft Office PowerPoint</Application>
  <PresentationFormat>On-screen Show (4:3)</PresentationFormat>
  <Paragraphs>647</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Karnaugh Maps</vt:lpstr>
      <vt:lpstr>What is a Karnaugh Map?</vt:lpstr>
      <vt:lpstr>What Does a Karnaugh Map Look Like?</vt:lpstr>
      <vt:lpstr>How can a Karnaugh map make things easier?</vt:lpstr>
      <vt:lpstr>How can a Karnaugh map make things easier?</vt:lpstr>
      <vt:lpstr>How can a Karnaugh map make things easier?</vt:lpstr>
      <vt:lpstr>How can a Karnaugh map make things easier?</vt:lpstr>
      <vt:lpstr>How can a Karnaugh map make things easier?</vt:lpstr>
      <vt:lpstr>Term minimisation example 1</vt:lpstr>
      <vt:lpstr>Term minimisation example 1</vt:lpstr>
      <vt:lpstr>Term minimisation example 2</vt:lpstr>
      <vt:lpstr>Term minimisation example 2</vt:lpstr>
      <vt:lpstr>Term minimisation example 2</vt:lpstr>
      <vt:lpstr>Term minimisation example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Karnaugh Maps</dc:title>
  <dc:creator>gary</dc:creator>
  <cp:lastModifiedBy>gary</cp:lastModifiedBy>
  <cp:revision>17</cp:revision>
  <dcterms:created xsi:type="dcterms:W3CDTF">2013-10-10T17:28:45Z</dcterms:created>
  <dcterms:modified xsi:type="dcterms:W3CDTF">2013-10-10T19:56:24Z</dcterms:modified>
</cp:coreProperties>
</file>