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A2610-ECDB-4E32-B556-85FD3A323C7C}" type="datetimeFigureOut">
              <a:rPr lang="en-GB" smtClean="0"/>
              <a:t>18/04/2016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084DA1-1E71-410B-B026-9B603FFA5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08344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A2610-ECDB-4E32-B556-85FD3A323C7C}" type="datetimeFigureOut">
              <a:rPr lang="en-GB" smtClean="0"/>
              <a:t>18/04/2016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084DA1-1E71-410B-B026-9B603FFA5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83822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A2610-ECDB-4E32-B556-85FD3A323C7C}" type="datetimeFigureOut">
              <a:rPr lang="en-GB" smtClean="0"/>
              <a:t>18/04/2016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084DA1-1E71-410B-B026-9B603FFA5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0883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A2610-ECDB-4E32-B556-85FD3A323C7C}" type="datetimeFigureOut">
              <a:rPr lang="en-GB" smtClean="0"/>
              <a:t>18/04/2016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084DA1-1E71-410B-B026-9B603FFA5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53888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A2610-ECDB-4E32-B556-85FD3A323C7C}" type="datetimeFigureOut">
              <a:rPr lang="en-GB" smtClean="0"/>
              <a:t>18/04/2016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084DA1-1E71-410B-B026-9B603FFA5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3606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A2610-ECDB-4E32-B556-85FD3A323C7C}" type="datetimeFigureOut">
              <a:rPr lang="en-GB" smtClean="0"/>
              <a:t>18/04/2016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084DA1-1E71-410B-B026-9B603FFA5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39601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A2610-ECDB-4E32-B556-85FD3A323C7C}" type="datetimeFigureOut">
              <a:rPr lang="en-GB" smtClean="0"/>
              <a:t>18/04/2016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084DA1-1E71-410B-B026-9B603FFA5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09961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A2610-ECDB-4E32-B556-85FD3A323C7C}" type="datetimeFigureOut">
              <a:rPr lang="en-GB" smtClean="0"/>
              <a:t>18/04/2016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084DA1-1E71-410B-B026-9B603FFA5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751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A2610-ECDB-4E32-B556-85FD3A323C7C}" type="datetimeFigureOut">
              <a:rPr lang="en-GB" smtClean="0"/>
              <a:t>18/04/2016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084DA1-1E71-410B-B026-9B603FFA5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5926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A2610-ECDB-4E32-B556-85FD3A323C7C}" type="datetimeFigureOut">
              <a:rPr lang="en-GB" smtClean="0"/>
              <a:t>18/04/2016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084DA1-1E71-410B-B026-9B603FFA5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7377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A2610-ECDB-4E32-B556-85FD3A323C7C}" type="datetimeFigureOut">
              <a:rPr lang="en-GB" smtClean="0"/>
              <a:t>18/04/2016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084DA1-1E71-410B-B026-9B603FFA5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4128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6A2610-ECDB-4E32-B556-85FD3A323C7C}" type="datetimeFigureOut">
              <a:rPr lang="en-GB" smtClean="0"/>
              <a:t>18/04/2016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084DA1-1E71-410B-B026-9B603FFA5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4317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Lean and Agile Paradigms in Manufacturing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By</a:t>
            </a:r>
          </a:p>
          <a:p>
            <a:r>
              <a:rPr lang="en-GB" dirty="0" smtClean="0"/>
              <a:t>Andrew Thorn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69369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Agility and Leanness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 smtClean="0"/>
              <a:t>Agility</a:t>
            </a:r>
            <a:r>
              <a:rPr lang="en-GB" dirty="0" smtClean="0"/>
              <a:t>: - means using market knowledge and a virtual corporation to exploit profitable opportunities in a volatile market place</a:t>
            </a:r>
            <a:endParaRPr lang="en-GB" b="1" u="sng" dirty="0" smtClean="0"/>
          </a:p>
          <a:p>
            <a:r>
              <a:rPr lang="en-GB" b="1" u="sng" dirty="0" smtClean="0"/>
              <a:t>Leanness</a:t>
            </a:r>
            <a:r>
              <a:rPr lang="en-GB" dirty="0" smtClean="0"/>
              <a:t>: - means developing a value stream to eliminate all waste, including time, and to ensure a level schedule</a:t>
            </a: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4141659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Decoupling Point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u="sng" dirty="0" smtClean="0"/>
              <a:t>Definition</a:t>
            </a:r>
          </a:p>
          <a:p>
            <a:pPr marL="0" indent="0">
              <a:buNone/>
            </a:pPr>
            <a:r>
              <a:rPr lang="en-GB" dirty="0" smtClean="0"/>
              <a:t>Separates part of the organisation (SC) oriented towards customer orders from the part of the organisation (SC) based on planning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11336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Decoupling Point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Also the point at which strategic stock is often held as a buffer between</a:t>
            </a:r>
          </a:p>
          <a:p>
            <a:pPr marL="0" indent="0">
              <a:buNone/>
            </a:pPr>
            <a:r>
              <a:rPr lang="en-GB" dirty="0" smtClean="0"/>
              <a:t>    - Fluctuating customer order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   - Product variety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   - Smooth production out</a:t>
            </a:r>
          </a:p>
          <a:p>
            <a:r>
              <a:rPr lang="en-GB" dirty="0" smtClean="0"/>
              <a:t>These facts are critical when considering whether to adopt agile or lean manufacturing techniques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01898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Postponement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aim of postponement is to increase the efficiency of the supply chain by moving product differentiation (decoupling point) closer to the end user</a:t>
            </a:r>
          </a:p>
          <a:p>
            <a:r>
              <a:rPr lang="en-GB" dirty="0" smtClean="0"/>
              <a:t>Postponing the decoupling point reduces the risk of being out of stock for long periods at the retailer and of holding too much stock of products that are not required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83541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Total Value Metric</a:t>
            </a: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2034380"/>
            <a:ext cx="8458199" cy="43664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585879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075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228600"/>
            <a:ext cx="7924800" cy="6172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458929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Lead Time Compression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530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Leanness calls for the elimination of all waste or (</a:t>
            </a:r>
            <a:r>
              <a:rPr lang="en-GB" dirty="0" err="1" smtClean="0"/>
              <a:t>muda</a:t>
            </a:r>
            <a:r>
              <a:rPr lang="en-GB" dirty="0" smtClean="0"/>
              <a:t>)</a:t>
            </a:r>
          </a:p>
          <a:p>
            <a:r>
              <a:rPr lang="en-GB" dirty="0" smtClean="0"/>
              <a:t>This means the elimination of unnecessary non-value adding activity to a process or service and includes time</a:t>
            </a:r>
          </a:p>
          <a:p>
            <a:r>
              <a:rPr lang="en-GB" dirty="0" smtClean="0"/>
              <a:t>Therefore time compression is essential for lean manufacturing</a:t>
            </a:r>
          </a:p>
          <a:p>
            <a:r>
              <a:rPr lang="en-GB" dirty="0" smtClean="0"/>
              <a:t>Likewise agile manufacturing requires a responsive supply chain and also calls for lead time compression in terms of information flow as well as material flow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92670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Eliminate Muda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29200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In a “pure” lean supply chain there would be no slack and zero inventory</a:t>
            </a:r>
          </a:p>
          <a:p>
            <a:r>
              <a:rPr lang="en-GB" dirty="0" smtClean="0"/>
              <a:t>A more realistic view would be to aim at a minimum reasonable inventory (MRI) where any further attempts to decrease stocks would not be worthwhile</a:t>
            </a:r>
          </a:p>
          <a:p>
            <a:r>
              <a:rPr lang="en-GB" dirty="0" smtClean="0"/>
              <a:t>However, in an agile system there will have to be a careful consideration of stock and/or capacity requirements to ensure the supply chain is robust to changes in the end </a:t>
            </a:r>
            <a:r>
              <a:rPr lang="en-GB" smtClean="0"/>
              <a:t>users requirements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58095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Eliminate Muda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use of an integrated supply chain is essential if elimination of waste is to be achieved</a:t>
            </a:r>
          </a:p>
          <a:p>
            <a:r>
              <a:rPr lang="en-GB" dirty="0" smtClean="0"/>
              <a:t>The elimination of all non-value adding processes will inevitably reduce the cost of the product</a:t>
            </a:r>
          </a:p>
          <a:p>
            <a:r>
              <a:rPr lang="en-GB" dirty="0" smtClean="0"/>
              <a:t>Costs is a major factor that differentiates lean supply from agile supply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53358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Rapid Reconfiguration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Agile manufacturing means that the production processes must be able to respond quickly to changes in information from the market</a:t>
            </a:r>
          </a:p>
          <a:p>
            <a:r>
              <a:rPr lang="en-GB" dirty="0" smtClean="0"/>
              <a:t>This requires the ability, at short notice, to change to a wide variety of products and to be able to “rapidly reconfigure” the production process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12988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Rapid Reconfiguration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lean manufacturing the ability to change products quickly is also key as anytime wasted in changing over to a new product is </a:t>
            </a:r>
            <a:r>
              <a:rPr lang="en-GB" dirty="0" err="1" smtClean="0"/>
              <a:t>muda</a:t>
            </a:r>
            <a:r>
              <a:rPr lang="en-GB" dirty="0" smtClean="0"/>
              <a:t> and should be eliminated</a:t>
            </a:r>
          </a:p>
          <a:p>
            <a:r>
              <a:rPr lang="en-GB" dirty="0" smtClean="0"/>
              <a:t>However, there must be a certain amount of leeway with respect to the production schedule and notifying of product changes in order to eliminate </a:t>
            </a:r>
            <a:r>
              <a:rPr lang="en-GB" dirty="0" err="1" smtClean="0"/>
              <a:t>muda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25644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Rapid Reconfiguration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Whilst it is desirable to have rapid reconfiguration it is not as essential as with agile manufacturing</a:t>
            </a:r>
          </a:p>
          <a:p>
            <a:r>
              <a:rPr lang="en-GB" dirty="0" smtClean="0"/>
              <a:t>The ability to reconfigure quickly would have an impact upon the ability to be flexible to meet changes in the market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75622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Lean and Agile Metrics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1676400"/>
            <a:ext cx="7848600" cy="4571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690164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Robustness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An agile manufacturer must be able to withstand variations and disturbances and indeed must be in a position to take advantage of these fluctuations to maximise their profits</a:t>
            </a:r>
          </a:p>
          <a:p>
            <a:r>
              <a:rPr lang="en-GB" dirty="0" smtClean="0"/>
              <a:t>If a manufacturer needs to be as responsive as a truly agile manufacturer must be them it is inevitable that the demand for the product will not be stable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7218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Smooth Demand/Level Scheduling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Lean manufacturing avoids the requirement for robustness by calling for the demand to be stable through the use of market knowledge, information and </a:t>
            </a:r>
            <a:r>
              <a:rPr lang="en-GB" smtClean="0"/>
              <a:t>forward planning</a:t>
            </a:r>
            <a:endParaRPr lang="en-GB" dirty="0" smtClean="0"/>
          </a:p>
          <a:p>
            <a:r>
              <a:rPr lang="en-GB" dirty="0" smtClean="0"/>
              <a:t>Lean manufacturing by its very nature tends to reduce demand variation by simplifying, optimising and streamlining the supply chain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59441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Smooth Demand/Level Scheduling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However, if the end-user demand is beyond the control of the supply chain it will not be possible to implement lean manufacturing at the interface with end-user</a:t>
            </a:r>
          </a:p>
          <a:p>
            <a:r>
              <a:rPr lang="en-GB" dirty="0" smtClean="0"/>
              <a:t>Sudden variations in demand would lead to waste in not producing near capacity or needing to keep larger buffer stocks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131162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Smooth Demand/Level Scheduling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1828800"/>
            <a:ext cx="8077200" cy="4571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4204160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Smooth Demand/Level Scheduling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paradigm that is pursued at any point in the supply chain will depend upon the requirements of the customer</a:t>
            </a:r>
          </a:p>
          <a:p>
            <a:r>
              <a:rPr lang="en-GB" dirty="0" smtClean="0"/>
              <a:t>The dominant factor is whether there is demand for variability in the production rate</a:t>
            </a:r>
          </a:p>
          <a:p>
            <a:r>
              <a:rPr lang="en-GB" dirty="0" smtClean="0"/>
              <a:t>If there are wide variety of products an agile supply chain will be able to switch between products easily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488811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Supply Chain and Decoupling Point</a:t>
            </a: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1524000"/>
            <a:ext cx="8381999" cy="495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9962696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Supply Chain and Decoupling Point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The manufacturer/assemblers represent one or more members or businesses in the supply chain</a:t>
            </a:r>
          </a:p>
          <a:p>
            <a:r>
              <a:rPr lang="en-GB" dirty="0" smtClean="0"/>
              <a:t>There would be another stock point downstream, in terms of material flow, from the raw material supplier where the process changes from batch process to single piece flow</a:t>
            </a:r>
          </a:p>
          <a:p>
            <a:r>
              <a:rPr lang="en-GB" dirty="0" smtClean="0"/>
              <a:t>As this transition occurs inventory must be held to ensure the supplier does not go out of stock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849740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Decoupling Point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2920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The decoupling point separates the part of the supply chain that responds directly to the </a:t>
            </a:r>
            <a:r>
              <a:rPr lang="en-GB" b="1" dirty="0" smtClean="0"/>
              <a:t>customer</a:t>
            </a:r>
            <a:r>
              <a:rPr lang="en-GB" dirty="0" smtClean="0"/>
              <a:t> from the part of the supply chain that uses </a:t>
            </a:r>
            <a:r>
              <a:rPr lang="en-GB" b="1" dirty="0" smtClean="0"/>
              <a:t>forward planning</a:t>
            </a:r>
            <a:r>
              <a:rPr lang="en-GB" dirty="0" smtClean="0"/>
              <a:t> and </a:t>
            </a:r>
            <a:r>
              <a:rPr lang="en-GB" b="1" dirty="0" smtClean="0"/>
              <a:t>strategic stock</a:t>
            </a:r>
            <a:r>
              <a:rPr lang="en-GB" dirty="0" smtClean="0"/>
              <a:t> to buffer against the </a:t>
            </a:r>
            <a:r>
              <a:rPr lang="en-GB" b="1" dirty="0" smtClean="0"/>
              <a:t>variability</a:t>
            </a:r>
            <a:r>
              <a:rPr lang="en-GB" dirty="0" smtClean="0"/>
              <a:t> in the demand of the supply chain</a:t>
            </a:r>
            <a:endParaRPr lang="en-GB" b="1" dirty="0" smtClean="0"/>
          </a:p>
          <a:p>
            <a:r>
              <a:rPr lang="en-GB" dirty="0" smtClean="0"/>
              <a:t>The positioning of the decoupling point therefore depends upon the longest lead time an end-user is prepared to tolerate and the point at which variability in product demand dominates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025246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Decoupling Point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Downstream from the decoupling point all products are pulled by the end-user that is, they are market driven</a:t>
            </a:r>
          </a:p>
          <a:p>
            <a:r>
              <a:rPr lang="en-GB" dirty="0" smtClean="0"/>
              <a:t>Upstream from the decoupling point the supply chain is initially forecast driven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153687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Supply Chain Strategies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en-GB" dirty="0" smtClean="0"/>
              <a:t>Buy-to-order</a:t>
            </a:r>
          </a:p>
          <a:p>
            <a:pPr marL="514350" indent="-514350">
              <a:buAutoNum type="arabicPeriod"/>
            </a:pPr>
            <a:r>
              <a:rPr lang="en-GB" dirty="0" smtClean="0"/>
              <a:t>Make-to-order</a:t>
            </a:r>
          </a:p>
          <a:p>
            <a:pPr marL="514350" indent="-514350">
              <a:buAutoNum type="arabicPeriod"/>
            </a:pPr>
            <a:r>
              <a:rPr lang="en-GB" dirty="0" smtClean="0"/>
              <a:t>Assemble-to-order</a:t>
            </a:r>
          </a:p>
          <a:p>
            <a:pPr marL="514350" indent="-514350">
              <a:buAutoNum type="arabicPeriod"/>
            </a:pPr>
            <a:r>
              <a:rPr lang="en-GB" dirty="0" smtClean="0"/>
              <a:t>Make-to-stock</a:t>
            </a:r>
          </a:p>
          <a:p>
            <a:pPr marL="514350" indent="-514350">
              <a:buAutoNum type="arabicPeriod"/>
            </a:pPr>
            <a:r>
              <a:rPr lang="en-GB" dirty="0" smtClean="0"/>
              <a:t>Ship-to-stock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689225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Buy-to-Order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Suitable if the products are unique and do not necessarily contain the same raw materials</a:t>
            </a:r>
          </a:p>
          <a:p>
            <a:r>
              <a:rPr lang="en-GB" dirty="0" smtClean="0"/>
              <a:t>The end-user is prepared to accept long lead times and the demand for products is highly variable</a:t>
            </a:r>
          </a:p>
          <a:p>
            <a:r>
              <a:rPr lang="en-GB" dirty="0" smtClean="0"/>
              <a:t>If the supply chain held any stock it would run the risk of becoming obsolete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681266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Make-to-Order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Is able to change to different products as long as they are made from the same raw materials</a:t>
            </a:r>
          </a:p>
          <a:p>
            <a:r>
              <a:rPr lang="en-GB" dirty="0" smtClean="0"/>
              <a:t>It will also cope with varied locations, volumes and product mixes</a:t>
            </a:r>
          </a:p>
          <a:p>
            <a:r>
              <a:rPr lang="en-GB" dirty="0" smtClean="0"/>
              <a:t>The lead time will be reduced but the end-users might still have to accept a considerable wait to get the product they desire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895722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Make-to-Order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demand for the product can be variable and with a high level of customisation both in terms of numbers of different combinations and the amount of basic model that will need to be customised</a:t>
            </a:r>
          </a:p>
          <a:p>
            <a:r>
              <a:rPr lang="en-GB" dirty="0" smtClean="0"/>
              <a:t>This supply chain is only exposed to the risk of holding raw materials and components as stock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555234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Assemble-to-Order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Supply chain customisation is postponed until as late as possible</a:t>
            </a:r>
          </a:p>
          <a:p>
            <a:r>
              <a:rPr lang="en-GB" dirty="0" smtClean="0"/>
              <a:t>This enables the supply chain to be able to respond to a varied product mix from within a range of products, </a:t>
            </a:r>
            <a:r>
              <a:rPr lang="en-GB" smtClean="0"/>
              <a:t>whether customised or not</a:t>
            </a:r>
            <a:endParaRPr lang="en-GB" dirty="0" smtClean="0"/>
          </a:p>
          <a:p>
            <a:r>
              <a:rPr lang="en-GB" dirty="0" smtClean="0"/>
              <a:t>The lead time will be reduced considerably and will depend upon where in the supply chain the final assembly takes places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899202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Assemble-to-Order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This slightly increases the risk of overstock or understock </a:t>
            </a:r>
            <a:r>
              <a:rPr lang="en-GB" dirty="0" smtClean="0"/>
              <a:t>but the products will not be of the same value as the complete, fully assembled product</a:t>
            </a:r>
          </a:p>
          <a:p>
            <a:r>
              <a:rPr lang="en-GB" dirty="0" smtClean="0"/>
              <a:t>Thus the supply chain is protected against full risk of obsolescence</a:t>
            </a:r>
          </a:p>
          <a:p>
            <a:r>
              <a:rPr lang="en-GB" dirty="0" smtClean="0"/>
              <a:t>Also, the supply chain will be in a better position to take advantage of a product ascending the growth stage of its lifecycle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113459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Make-to-Stock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Means that the supply chain can cope with demands in varied locations, but calls for a steady overall demand of a standard product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220742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Ship-to-Stock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Provides a standard product in fixed locations</a:t>
            </a:r>
          </a:p>
          <a:p>
            <a:r>
              <a:rPr lang="en-GB" dirty="0" smtClean="0"/>
              <a:t>The members of the supply chain must be able to forecast demand accurately if they adopt these two strategies (MTS &amp; STS)</a:t>
            </a:r>
          </a:p>
          <a:p>
            <a:r>
              <a:rPr lang="en-GB" dirty="0" smtClean="0"/>
              <a:t>It is critical that supply chain members are aware how accurate their forecasts are and hold the correct level of stock to minimise the risk of </a:t>
            </a:r>
            <a:r>
              <a:rPr lang="en-GB" dirty="0" err="1" smtClean="0"/>
              <a:t>stockouts</a:t>
            </a:r>
            <a:r>
              <a:rPr lang="en-GB" dirty="0" smtClean="0"/>
              <a:t> and over stocking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976344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Effect of the Decoupling Point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1" y="1791494"/>
            <a:ext cx="8077200" cy="4533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4561268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Effect of the Decoupling Point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figure shows a decoupling point with the level product variety and demand variability experienced either side of the decoupling point</a:t>
            </a:r>
          </a:p>
          <a:p>
            <a:r>
              <a:rPr lang="en-GB" dirty="0" smtClean="0"/>
              <a:t>On the downstream side of the decoupling point is a highly variable demand with a large variety of products</a:t>
            </a:r>
          </a:p>
          <a:p>
            <a:r>
              <a:rPr lang="en-GB" dirty="0" smtClean="0"/>
              <a:t>Upstream from the decoupling point the demand is smoothed with the variety reduced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624755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Effect of the Decoupling Point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diagram shows that the point of product differentiation is at or downstream from the decoupling point</a:t>
            </a:r>
          </a:p>
          <a:p>
            <a:r>
              <a:rPr lang="en-GB" dirty="0" smtClean="0"/>
              <a:t>Stock held at the decoupling point is acting as a buffer between variable demand and a level production schedule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295469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Lean Paradigm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Can be applied to the supply chain upstream of the decoupling point as the demand is smooth and standard products flow through a number of value streams</a:t>
            </a:r>
          </a:p>
          <a:p>
            <a:r>
              <a:rPr lang="en-GB" dirty="0" smtClean="0"/>
              <a:t>Downstream from the decoupling point a number of products flow through one </a:t>
            </a:r>
            <a:r>
              <a:rPr lang="en-GB" smtClean="0"/>
              <a:t>value stream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348902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Agile Paradigm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Must be applied downstream from the decoupling point as demand is variable and the product variety per value stream has increased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0185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1409</TotalTime>
  <Words>1459</Words>
  <Application>Microsoft Office PowerPoint</Application>
  <PresentationFormat>On-screen Show (4:3)</PresentationFormat>
  <Paragraphs>111</Paragraphs>
  <Slides>36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37" baseType="lpstr">
      <vt:lpstr>Office Theme</vt:lpstr>
      <vt:lpstr>Lean and Agile Paradigms in Manufacturing</vt:lpstr>
      <vt:lpstr>Agility and Leanness</vt:lpstr>
      <vt:lpstr>Decoupling Point</vt:lpstr>
      <vt:lpstr>Decoupling Point </vt:lpstr>
      <vt:lpstr>Postponement</vt:lpstr>
      <vt:lpstr>Total Value Metric</vt:lpstr>
      <vt:lpstr>PowerPoint Presentation</vt:lpstr>
      <vt:lpstr>Lead Time Compression</vt:lpstr>
      <vt:lpstr>Eliminate Muda</vt:lpstr>
      <vt:lpstr>Eliminate Muda</vt:lpstr>
      <vt:lpstr>Rapid Reconfiguration</vt:lpstr>
      <vt:lpstr>Rapid Reconfiguration</vt:lpstr>
      <vt:lpstr>Rapid Reconfiguration</vt:lpstr>
      <vt:lpstr>Lean and Agile Metrics</vt:lpstr>
      <vt:lpstr>Robustness</vt:lpstr>
      <vt:lpstr>Smooth Demand/Level Scheduling</vt:lpstr>
      <vt:lpstr>Smooth Demand/Level Scheduling</vt:lpstr>
      <vt:lpstr>Smooth Demand/Level Scheduling</vt:lpstr>
      <vt:lpstr>Smooth Demand/Level Scheduling</vt:lpstr>
      <vt:lpstr>Supply Chain and Decoupling Point</vt:lpstr>
      <vt:lpstr>Supply Chain and Decoupling Point</vt:lpstr>
      <vt:lpstr>Decoupling Point</vt:lpstr>
      <vt:lpstr>Decoupling Point</vt:lpstr>
      <vt:lpstr>Supply Chain Strategies</vt:lpstr>
      <vt:lpstr>Buy-to-Order</vt:lpstr>
      <vt:lpstr>Make-to-Order</vt:lpstr>
      <vt:lpstr>Make-to-Order</vt:lpstr>
      <vt:lpstr>Assemble-to-Order</vt:lpstr>
      <vt:lpstr>Assemble-to-Order</vt:lpstr>
      <vt:lpstr>Make-to-Stock</vt:lpstr>
      <vt:lpstr>Ship-to-Stock</vt:lpstr>
      <vt:lpstr>Effect of the Decoupling Point</vt:lpstr>
      <vt:lpstr>Effect of the Decoupling Point</vt:lpstr>
      <vt:lpstr>Effect of the Decoupling Point</vt:lpstr>
      <vt:lpstr>Lean Paradigm</vt:lpstr>
      <vt:lpstr>Agile Paradigm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Lean and Agile Paradigms in Manufacturing</dc:title>
  <dc:creator>Andrew Thorn</dc:creator>
  <cp:lastModifiedBy>Andrew Thorn</cp:lastModifiedBy>
  <cp:revision>16</cp:revision>
  <dcterms:created xsi:type="dcterms:W3CDTF">2016-04-10T01:49:32Z</dcterms:created>
  <dcterms:modified xsi:type="dcterms:W3CDTF">2016-04-18T07:47:33Z</dcterms:modified>
</cp:coreProperties>
</file>