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9"/>
  </p:notesMasterIdLst>
  <p:sldIdLst>
    <p:sldId id="256" r:id="rId2"/>
    <p:sldId id="257" r:id="rId3"/>
    <p:sldId id="258" r:id="rId4"/>
    <p:sldId id="259" r:id="rId5"/>
    <p:sldId id="270" r:id="rId6"/>
    <p:sldId id="271" r:id="rId7"/>
    <p:sldId id="272" r:id="rId8"/>
  </p:sldIdLst>
  <p:sldSz cx="18288000" cy="10287000"/>
  <p:notesSz cx="18288000" cy="10287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39" d="100"/>
          <a:sy n="39" d="100"/>
        </p:scale>
        <p:origin x="940" y="52"/>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7924800" cy="51435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10358438" y="0"/>
            <a:ext cx="7924800" cy="514350"/>
          </a:xfrm>
          <a:prstGeom prst="rect">
            <a:avLst/>
          </a:prstGeom>
        </p:spPr>
        <p:txBody>
          <a:bodyPr vert="horz" lIns="91440" tIns="45720" rIns="91440" bIns="45720" rtlCol="0"/>
          <a:lstStyle>
            <a:lvl1pPr algn="r">
              <a:defRPr sz="1200"/>
            </a:lvl1pPr>
          </a:lstStyle>
          <a:p>
            <a:fld id="{BBA928FA-8BDD-4480-95F7-D0AB26DDC7F8}" type="datetimeFigureOut">
              <a:rPr lang="en-US" smtClean="0"/>
              <a:t>6/2/2025</a:t>
            </a:fld>
            <a:endParaRPr lang="en-US"/>
          </a:p>
        </p:txBody>
      </p:sp>
      <p:sp>
        <p:nvSpPr>
          <p:cNvPr id="4" name="Slide Image Placeholder 3"/>
          <p:cNvSpPr>
            <a:spLocks noGrp="1" noRot="1" noChangeAspect="1"/>
          </p:cNvSpPr>
          <p:nvPr>
            <p:ph type="sldImg" idx="2"/>
          </p:nvPr>
        </p:nvSpPr>
        <p:spPr>
          <a:xfrm>
            <a:off x="5715000" y="771525"/>
            <a:ext cx="6858000" cy="3857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1828800" y="4886325"/>
            <a:ext cx="14630400" cy="46291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71063"/>
            <a:ext cx="7924800" cy="51435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10358438" y="9771063"/>
            <a:ext cx="7924800" cy="514350"/>
          </a:xfrm>
          <a:prstGeom prst="rect">
            <a:avLst/>
          </a:prstGeom>
        </p:spPr>
        <p:txBody>
          <a:bodyPr vert="horz" lIns="91440" tIns="45720" rIns="91440" bIns="45720" rtlCol="0" anchor="b"/>
          <a:lstStyle>
            <a:lvl1pPr algn="r">
              <a:defRPr sz="1200"/>
            </a:lvl1pPr>
          </a:lstStyle>
          <a:p>
            <a:fld id="{25C09BCF-C0CF-49D0-BE80-2F4822664BAA}"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effectLst/>
                <a:latin typeface="+mn-lt"/>
                <a:ea typeface="+mn-ea"/>
                <a:cs typeface="+mn-cs"/>
              </a:rPr>
              <a:t>This theme is very complex as hotels face enhancing needs for personalization and sustainability. Hilton and Accor is the central case study, an international leader popular for innovation as well as customer services. As the sector evolves is redefining travellers' experiences, making this theme properly relevant for the industry's long-term growth. This section describes how AI and human collaboration intersect with macro-environmental aspects, utilizing cultural lenses, sociological, economic, political and ethical to assess challenges and recommend policies for sustainable hospitality management. The findings are positioned for focus at an academic conference themed </a:t>
            </a:r>
            <a:r>
              <a:rPr lang="en-GB" sz="1200" i="1" kern="1200" dirty="0">
                <a:solidFill>
                  <a:schemeClr val="tx1"/>
                </a:solidFill>
                <a:effectLst/>
                <a:latin typeface="+mn-lt"/>
                <a:ea typeface="+mn-ea"/>
                <a:cs typeface="+mn-cs"/>
              </a:rPr>
              <a:t>"Redefining Global Hospitality Through Digital and Human Synergy."</a:t>
            </a:r>
            <a:endParaRPr lang="en-US" dirty="0"/>
          </a:p>
        </p:txBody>
      </p:sp>
      <p:sp>
        <p:nvSpPr>
          <p:cNvPr id="4" name="Slide Number Placeholder 3"/>
          <p:cNvSpPr>
            <a:spLocks noGrp="1"/>
          </p:cNvSpPr>
          <p:nvPr>
            <p:ph type="sldNum" sz="quarter" idx="10"/>
          </p:nvPr>
        </p:nvSpPr>
        <p:spPr/>
        <p:txBody>
          <a:bodyPr/>
          <a:lstStyle/>
          <a:p>
            <a:fld id="{25C09BCF-C0CF-49D0-BE80-2F4822664BAA}"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dirty="0">
                <a:latin typeface="Times New Roman" panose="02020603050405020304" pitchFamily="18" charset="0"/>
                <a:cs typeface="Times New Roman" panose="02020603050405020304" pitchFamily="18" charset="0"/>
              </a:rPr>
              <a:t>Technology Acceptance Model: </a:t>
            </a:r>
            <a:endParaRPr lang="en-US" sz="1200" dirty="0">
              <a:latin typeface="Times New Roman" panose="02020603050405020304" pitchFamily="18" charset="0"/>
              <a:cs typeface="Times New Roman" panose="02020603050405020304" pitchFamily="18" charset="0"/>
            </a:endParaRPr>
          </a:p>
          <a:p>
            <a:pPr marL="342900" lvl="0" indent="-342900">
              <a:buFont typeface="Wingdings" panose="05000000000000000000" pitchFamily="2" charset="2"/>
              <a:buChar char="v"/>
            </a:pPr>
            <a:r>
              <a:rPr lang="en-US" sz="1200" dirty="0">
                <a:latin typeface="Times New Roman" panose="02020603050405020304" pitchFamily="18" charset="0"/>
                <a:cs typeface="Times New Roman" panose="02020603050405020304" pitchFamily="18" charset="0"/>
              </a:rPr>
              <a:t>Describes how perceived usefulness as well as case of the use influences the acceptance of AI by employees and travelers </a:t>
            </a:r>
          </a:p>
          <a:p>
            <a:r>
              <a:rPr lang="en-GB" sz="1200" b="1" dirty="0">
                <a:latin typeface="Times New Roman" panose="02020603050405020304" pitchFamily="18" charset="0"/>
                <a:cs typeface="Times New Roman" panose="02020603050405020304" pitchFamily="18" charset="0"/>
              </a:rPr>
              <a:t>Economic Theory:</a:t>
            </a:r>
            <a:endParaRPr lang="en-US" sz="12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v"/>
            </a:pPr>
            <a:r>
              <a:rPr lang="en-US" sz="1200" dirty="0">
                <a:latin typeface="Times New Roman" panose="02020603050405020304" pitchFamily="18" charset="0"/>
                <a:cs typeface="Times New Roman" panose="02020603050405020304" pitchFamily="18" charset="0"/>
              </a:rPr>
              <a:t>Highlights on AI's role in cost reduction, productivity, as well as operational efficiency. </a:t>
            </a:r>
          </a:p>
          <a:p>
            <a:r>
              <a:rPr lang="en-GB" sz="1200" b="1" dirty="0">
                <a:latin typeface="Times New Roman" panose="02020603050405020304" pitchFamily="18" charset="0"/>
                <a:cs typeface="Times New Roman" panose="02020603050405020304" pitchFamily="18" charset="0"/>
              </a:rPr>
              <a:t>Ethical Considerations:</a:t>
            </a:r>
            <a:endParaRPr lang="en-US" sz="1200" dirty="0">
              <a:latin typeface="Times New Roman" panose="02020603050405020304" pitchFamily="18" charset="0"/>
              <a:cs typeface="Times New Roman" panose="02020603050405020304" pitchFamily="18" charset="0"/>
            </a:endParaRPr>
          </a:p>
          <a:p>
            <a:pPr marL="342900" lvl="0" indent="-342900">
              <a:buFont typeface="Wingdings" panose="05000000000000000000" pitchFamily="2" charset="2"/>
              <a:buChar char="v"/>
            </a:pPr>
            <a:r>
              <a:rPr lang="en-US" sz="1200" dirty="0">
                <a:latin typeface="Times New Roman" panose="02020603050405020304" pitchFamily="18" charset="0"/>
                <a:cs typeface="Times New Roman" panose="02020603050405020304" pitchFamily="18" charset="0"/>
              </a:rPr>
              <a:t>Identified data privacy, GDPR compliance, algorithm transparency, and digital consent. </a:t>
            </a:r>
          </a:p>
          <a:p>
            <a:pPr lvl="0"/>
            <a:r>
              <a:rPr lang="en-US" sz="1200" dirty="0">
                <a:latin typeface="Times New Roman" panose="02020603050405020304" pitchFamily="18" charset="0"/>
                <a:cs typeface="Times New Roman" panose="02020603050405020304" pitchFamily="18" charset="0"/>
              </a:rPr>
              <a:t>Hotels build trust through data governance, ethical AI usage, and clear communication. </a:t>
            </a:r>
          </a:p>
          <a:p>
            <a:r>
              <a:rPr lang="en-GB" sz="1200" b="1" dirty="0">
                <a:latin typeface="Times New Roman" panose="02020603050405020304" pitchFamily="18" charset="0"/>
                <a:cs typeface="Times New Roman" panose="02020603050405020304" pitchFamily="18" charset="0"/>
              </a:rPr>
              <a:t>Cultural Theory: </a:t>
            </a:r>
            <a:endParaRPr lang="en-US" sz="1200" dirty="0">
              <a:latin typeface="Times New Roman" panose="02020603050405020304" pitchFamily="18" charset="0"/>
              <a:cs typeface="Times New Roman" panose="02020603050405020304" pitchFamily="18" charset="0"/>
            </a:endParaRPr>
          </a:p>
          <a:p>
            <a:pPr marL="342900" lvl="0" indent="-342900">
              <a:buFont typeface="Wingdings" panose="05000000000000000000" pitchFamily="2" charset="2"/>
              <a:buChar char="v"/>
            </a:pPr>
            <a:r>
              <a:rPr lang="en-GB" sz="1200" dirty="0">
                <a:latin typeface="Times New Roman" panose="02020603050405020304" pitchFamily="18" charset="0"/>
                <a:cs typeface="Times New Roman" panose="02020603050405020304" pitchFamily="18" charset="0"/>
              </a:rPr>
              <a:t>Focusing on the differences in AI acceptance across cultures as well as travellers' expectations. </a:t>
            </a:r>
            <a:endParaRPr lang="en-US" sz="1200" dirty="0">
              <a:latin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25C09BCF-C0CF-49D0-BE80-2F4822664BAA}"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342900" indent="-342900" algn="just">
              <a:spcBef>
                <a:spcPct val="0"/>
              </a:spcBef>
              <a:buFont typeface="Wingdings" panose="05000000000000000000" pitchFamily="2" charset="2"/>
              <a:buChar char="q"/>
            </a:pPr>
            <a:r>
              <a:rPr lang="en-GB" sz="1200" dirty="0">
                <a:latin typeface="Times New Roman" panose="02020603050405020304" pitchFamily="18" charset="0"/>
                <a:cs typeface="Times New Roman" panose="02020603050405020304" pitchFamily="18" charset="0"/>
              </a:rPr>
              <a:t>This research considers mixed methods where both qualitative and quantitative data to evaluate the impact of AI and human collaboration in the international hospitality sector. </a:t>
            </a:r>
          </a:p>
          <a:p>
            <a:pPr marL="342900" indent="-342900" algn="just">
              <a:spcBef>
                <a:spcPct val="0"/>
              </a:spcBef>
              <a:buFont typeface="Wingdings" panose="05000000000000000000" pitchFamily="2" charset="2"/>
              <a:buChar char="q"/>
            </a:pPr>
            <a:r>
              <a:rPr lang="en-GB" sz="1200" dirty="0">
                <a:latin typeface="Times New Roman" panose="02020603050405020304" pitchFamily="18" charset="0"/>
                <a:cs typeface="Times New Roman" panose="02020603050405020304" pitchFamily="18" charset="0"/>
              </a:rPr>
              <a:t>Secondary data was collected from industry reports such as Hospitality Technology case studies of Marriot, Accor, and Hilton, as well as peer-reviewed academic sources </a:t>
            </a:r>
            <a:r>
              <a:rPr lang="en-US" sz="1200" dirty="0">
                <a:latin typeface="Times New Roman" panose="02020603050405020304" pitchFamily="18" charset="0"/>
                <a:cs typeface="Times New Roman" panose="02020603050405020304" pitchFamily="18" charset="0"/>
              </a:rPr>
              <a:t>(Behrens, 2020)</a:t>
            </a:r>
            <a:r>
              <a:rPr lang="en-GB" sz="1200" dirty="0">
                <a:latin typeface="Times New Roman" panose="02020603050405020304" pitchFamily="18" charset="0"/>
                <a:cs typeface="Times New Roman" panose="02020603050405020304" pitchFamily="18" charset="0"/>
              </a:rPr>
              <a:t>. </a:t>
            </a:r>
          </a:p>
          <a:p>
            <a:pPr marL="342900" indent="-342900" algn="just">
              <a:spcBef>
                <a:spcPct val="0"/>
              </a:spcBef>
              <a:buFont typeface="Wingdings" panose="05000000000000000000" pitchFamily="2" charset="2"/>
              <a:buChar char="q"/>
            </a:pPr>
            <a:r>
              <a:rPr lang="en-GB" sz="1200" dirty="0">
                <a:latin typeface="Times New Roman" panose="02020603050405020304" pitchFamily="18" charset="0"/>
                <a:cs typeface="Times New Roman" panose="02020603050405020304" pitchFamily="18" charset="0"/>
              </a:rPr>
              <a:t>The analysis is guided by core theoretical frameworks, including Technology Acceptance, </a:t>
            </a:r>
            <a:r>
              <a:rPr lang="en-GB" sz="1200" dirty="0" err="1">
                <a:latin typeface="Times New Roman" panose="02020603050405020304" pitchFamily="18" charset="0"/>
                <a:cs typeface="Times New Roman" panose="02020603050405020304" pitchFamily="18" charset="0"/>
              </a:rPr>
              <a:t>Hofstede</a:t>
            </a:r>
            <a:r>
              <a:rPr lang="en-GB" sz="1200" dirty="0">
                <a:latin typeface="Times New Roman" panose="02020603050405020304" pitchFamily="18" charset="0"/>
                <a:cs typeface="Times New Roman" panose="02020603050405020304" pitchFamily="18" charset="0"/>
              </a:rPr>
              <a:t> Cultural Dimensions, and Cost Benefits Theory. </a:t>
            </a:r>
          </a:p>
          <a:p>
            <a:pPr marL="342900" indent="-342900" algn="just">
              <a:spcBef>
                <a:spcPct val="0"/>
              </a:spcBef>
              <a:buFont typeface="Wingdings" panose="05000000000000000000" pitchFamily="2" charset="2"/>
              <a:buChar char="q"/>
            </a:pPr>
            <a:r>
              <a:rPr lang="en-GB" sz="1200" dirty="0">
                <a:latin typeface="Times New Roman" panose="02020603050405020304" pitchFamily="18" charset="0"/>
                <a:cs typeface="Times New Roman" panose="02020603050405020304" pitchFamily="18" charset="0"/>
              </a:rPr>
              <a:t>Visual tools such as graphics, and summary tables were employed to describe AI adoption, social-cultural dynamics, and regulatory policies </a:t>
            </a:r>
            <a:r>
              <a:rPr lang="en-US" sz="1200" dirty="0">
                <a:latin typeface="Times New Roman" panose="02020603050405020304" pitchFamily="18" charset="0"/>
                <a:cs typeface="Times New Roman" panose="02020603050405020304" pitchFamily="18" charset="0"/>
              </a:rPr>
              <a:t>(Creamer, 2018</a:t>
            </a:r>
            <a:endParaRPr lang="en-US" dirty="0"/>
          </a:p>
        </p:txBody>
      </p:sp>
      <p:sp>
        <p:nvSpPr>
          <p:cNvPr id="4" name="Slide Number Placeholder 3"/>
          <p:cNvSpPr>
            <a:spLocks noGrp="1"/>
          </p:cNvSpPr>
          <p:nvPr>
            <p:ph type="sldNum" sz="quarter" idx="10"/>
          </p:nvPr>
        </p:nvSpPr>
        <p:spPr/>
        <p:txBody>
          <a:bodyPr/>
          <a:lstStyle/>
          <a:p>
            <a:fld id="{25C09BCF-C0CF-49D0-BE80-2F4822664BAA}"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457200" indent="-457200" algn="just">
              <a:lnSpc>
                <a:spcPts val="3749"/>
              </a:lnSpc>
              <a:buFont typeface="Wingdings" panose="05000000000000000000" pitchFamily="2" charset="2"/>
              <a:buChar char="v"/>
            </a:pPr>
            <a:r>
              <a:rPr lang="en-GB" sz="1200" dirty="0">
                <a:latin typeface="Times New Roman" panose="02020603050405020304" pitchFamily="18" charset="0"/>
                <a:cs typeface="Times New Roman" panose="02020603050405020304" pitchFamily="18" charset="0"/>
              </a:rPr>
              <a:t>The international hotel, as well as the hospitality industry, is undergoing quick digital transformation through technological advancement, particularly the integration of Artificial intelligence. </a:t>
            </a:r>
          </a:p>
          <a:p>
            <a:pPr marL="457200" indent="-457200" algn="just">
              <a:lnSpc>
                <a:spcPts val="3749"/>
              </a:lnSpc>
              <a:buFont typeface="Wingdings" panose="05000000000000000000" pitchFamily="2" charset="2"/>
              <a:buChar char="v"/>
            </a:pPr>
            <a:r>
              <a:rPr lang="en-GB" sz="1200" dirty="0">
                <a:latin typeface="Times New Roman" panose="02020603050405020304" pitchFamily="18" charset="0"/>
                <a:cs typeface="Times New Roman" panose="02020603050405020304" pitchFamily="18" charset="0"/>
              </a:rPr>
              <a:t>This shift has motivated labour dynamics, traveller's expectations, as well as operational models. </a:t>
            </a:r>
          </a:p>
          <a:p>
            <a:pPr marL="457200" indent="-457200" algn="just">
              <a:lnSpc>
                <a:spcPts val="3749"/>
              </a:lnSpc>
              <a:buFont typeface="Wingdings" panose="05000000000000000000" pitchFamily="2" charset="2"/>
              <a:buChar char="v"/>
            </a:pPr>
            <a:r>
              <a:rPr lang="en-GB" sz="1200" dirty="0">
                <a:latin typeface="Times New Roman" panose="02020603050405020304" pitchFamily="18" charset="0"/>
                <a:cs typeface="Times New Roman" panose="02020603050405020304" pitchFamily="18" charset="0"/>
              </a:rPr>
              <a:t>The COVID-19 pandemic further accelerated the adoption of contactless, new technologies, focusing on the significance of both automation as well as human empathy </a:t>
            </a:r>
            <a:r>
              <a:rPr lang="en-US" sz="1200" dirty="0">
                <a:latin typeface="Times New Roman" panose="02020603050405020304" pitchFamily="18" charset="0"/>
                <a:cs typeface="Times New Roman" panose="02020603050405020304" pitchFamily="18" charset="0"/>
              </a:rPr>
              <a:t>(Morris, 2022). </a:t>
            </a:r>
          </a:p>
          <a:p>
            <a:endParaRPr lang="en-US" dirty="0"/>
          </a:p>
        </p:txBody>
      </p:sp>
      <p:sp>
        <p:nvSpPr>
          <p:cNvPr id="4" name="Slide Number Placeholder 3"/>
          <p:cNvSpPr>
            <a:spLocks noGrp="1"/>
          </p:cNvSpPr>
          <p:nvPr>
            <p:ph type="sldNum" sz="quarter" idx="10"/>
          </p:nvPr>
        </p:nvSpPr>
        <p:spPr/>
        <p:txBody>
          <a:bodyPr/>
          <a:lstStyle/>
          <a:p>
            <a:fld id="{25C09BCF-C0CF-49D0-BE80-2F4822664BAA}"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571500" indent="-571500" algn="just">
              <a:buFont typeface="Wingdings" panose="05000000000000000000" pitchFamily="2" charset="2"/>
              <a:buChar char="q"/>
            </a:pPr>
            <a:r>
              <a:rPr lang="en-GB" sz="1200" dirty="0">
                <a:latin typeface="Times New Roman" panose="02020603050405020304" pitchFamily="18" charset="0"/>
                <a:cs typeface="Times New Roman" panose="02020603050405020304" pitchFamily="18" charset="0"/>
              </a:rPr>
              <a:t>Hilton and Accor should be the central case study,</a:t>
            </a:r>
          </a:p>
          <a:p>
            <a:pPr marL="571500" indent="-571500" algn="just">
              <a:buFont typeface="Wingdings" panose="05000000000000000000" pitchFamily="2" charset="2"/>
              <a:buChar char="q"/>
            </a:pPr>
            <a:r>
              <a:rPr lang="en-GB" sz="1200" dirty="0">
                <a:latin typeface="Times New Roman" panose="02020603050405020304" pitchFamily="18" charset="0"/>
                <a:cs typeface="Times New Roman" panose="02020603050405020304" pitchFamily="18" charset="0"/>
              </a:rPr>
              <a:t>an international leader should be very popular for innovation as well as customer services. </a:t>
            </a:r>
          </a:p>
          <a:p>
            <a:pPr marL="571500" indent="-571500" algn="just">
              <a:buFont typeface="Wingdings" panose="05000000000000000000" pitchFamily="2" charset="2"/>
              <a:buChar char="q"/>
            </a:pPr>
            <a:r>
              <a:rPr lang="en-GB" sz="1200" dirty="0">
                <a:latin typeface="Times New Roman" panose="02020603050405020304" pitchFamily="18" charset="0"/>
                <a:cs typeface="Times New Roman" panose="02020603050405020304" pitchFamily="18" charset="0"/>
              </a:rPr>
              <a:t>As the sector should be redefining travellers' experiences, making this theme properly relevant for the industry's long-term growth. </a:t>
            </a:r>
          </a:p>
          <a:p>
            <a:endParaRPr lang="en-US" dirty="0"/>
          </a:p>
        </p:txBody>
      </p:sp>
      <p:sp>
        <p:nvSpPr>
          <p:cNvPr id="4" name="Slide Number Placeholder 3"/>
          <p:cNvSpPr>
            <a:spLocks noGrp="1"/>
          </p:cNvSpPr>
          <p:nvPr>
            <p:ph type="sldNum" sz="quarter" idx="10"/>
          </p:nvPr>
        </p:nvSpPr>
        <p:spPr/>
        <p:txBody>
          <a:bodyPr/>
          <a:lstStyle/>
          <a:p>
            <a:fld id="{25C09BCF-C0CF-49D0-BE80-2F4822664BAA}"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US" sz="1200" dirty="0">
                <a:latin typeface="Times New Roman" panose="02020603050405020304" pitchFamily="18" charset="0"/>
                <a:cs typeface="Times New Roman" panose="02020603050405020304" pitchFamily="18" charset="0"/>
              </a:rPr>
              <a:t>Behrens, M.L. (2020). </a:t>
            </a:r>
            <a:r>
              <a:rPr lang="en-US" sz="1200" i="1" dirty="0">
                <a:latin typeface="Times New Roman" panose="02020603050405020304" pitchFamily="18" charset="0"/>
                <a:cs typeface="Times New Roman" panose="02020603050405020304" pitchFamily="18" charset="0"/>
              </a:rPr>
              <a:t>Unions Matter</a:t>
            </a:r>
            <a:r>
              <a:rPr lang="en-US" sz="1200" dirty="0">
                <a:latin typeface="Times New Roman" panose="02020603050405020304" pitchFamily="18" charset="0"/>
                <a:cs typeface="Times New Roman" panose="02020603050405020304" pitchFamily="18" charset="0"/>
              </a:rPr>
              <a:t>. 58-63: Between the Lines.</a:t>
            </a:r>
          </a:p>
          <a:p>
            <a:pPr algn="just"/>
            <a:r>
              <a:rPr lang="en-US" sz="1200" dirty="0">
                <a:latin typeface="Times New Roman" panose="02020603050405020304" pitchFamily="18" charset="0"/>
                <a:cs typeface="Times New Roman" panose="02020603050405020304" pitchFamily="18" charset="0"/>
              </a:rPr>
              <a:t>Bowen, J. and </a:t>
            </a:r>
            <a:r>
              <a:rPr lang="en-US" sz="1200" dirty="0" err="1">
                <a:latin typeface="Times New Roman" panose="02020603050405020304" pitchFamily="18" charset="0"/>
                <a:cs typeface="Times New Roman" panose="02020603050405020304" pitchFamily="18" charset="0"/>
              </a:rPr>
              <a:t>Morosan</a:t>
            </a:r>
            <a:r>
              <a:rPr lang="en-US" sz="1200" dirty="0">
                <a:latin typeface="Times New Roman" panose="02020603050405020304" pitchFamily="18" charset="0"/>
                <a:cs typeface="Times New Roman" panose="02020603050405020304" pitchFamily="18" charset="0"/>
              </a:rPr>
              <a:t>, C. (2020). Beware hospitality industry: the robots are coming. </a:t>
            </a:r>
            <a:r>
              <a:rPr lang="en-US" sz="1200" i="1" dirty="0">
                <a:latin typeface="Times New Roman" panose="02020603050405020304" pitchFamily="18" charset="0"/>
                <a:cs typeface="Times New Roman" panose="02020603050405020304" pitchFamily="18" charset="0"/>
              </a:rPr>
              <a:t>Worldwide Hospitality and Tourism Themes</a:t>
            </a:r>
            <a:r>
              <a:rPr lang="en-US" sz="1200" dirty="0">
                <a:latin typeface="Times New Roman" panose="02020603050405020304" pitchFamily="18" charset="0"/>
                <a:cs typeface="Times New Roman" panose="02020603050405020304" pitchFamily="18" charset="0"/>
              </a:rPr>
              <a:t>, [online] 10(6), pp.726–733. </a:t>
            </a:r>
            <a:r>
              <a:rPr lang="en-US" sz="1200" dirty="0" err="1">
                <a:latin typeface="Times New Roman" panose="02020603050405020304" pitchFamily="18" charset="0"/>
                <a:cs typeface="Times New Roman" panose="02020603050405020304" pitchFamily="18" charset="0"/>
              </a:rPr>
              <a:t>doi:https</a:t>
            </a:r>
            <a:r>
              <a:rPr lang="en-US" sz="1200" dirty="0">
                <a:latin typeface="Times New Roman" panose="02020603050405020304" pitchFamily="18" charset="0"/>
                <a:cs typeface="Times New Roman" panose="02020603050405020304" pitchFamily="18" charset="0"/>
              </a:rPr>
              <a:t>://</a:t>
            </a:r>
            <a:r>
              <a:rPr lang="en-US" sz="1200" dirty="0" err="1">
                <a:latin typeface="Times New Roman" panose="02020603050405020304" pitchFamily="18" charset="0"/>
                <a:cs typeface="Times New Roman" panose="02020603050405020304" pitchFamily="18" charset="0"/>
              </a:rPr>
              <a:t>doi.org</a:t>
            </a:r>
            <a:r>
              <a:rPr lang="en-US" sz="1200" dirty="0">
                <a:latin typeface="Times New Roman" panose="02020603050405020304" pitchFamily="18" charset="0"/>
                <a:cs typeface="Times New Roman" panose="02020603050405020304" pitchFamily="18" charset="0"/>
              </a:rPr>
              <a:t>/10.1108/whatt-07-2018-0045.</a:t>
            </a:r>
          </a:p>
          <a:p>
            <a:pPr algn="just"/>
            <a:r>
              <a:rPr lang="en-US" sz="1200" dirty="0">
                <a:latin typeface="Times New Roman" panose="02020603050405020304" pitchFamily="18" charset="0"/>
                <a:cs typeface="Times New Roman" panose="02020603050405020304" pitchFamily="18" charset="0"/>
              </a:rPr>
              <a:t>Creamer, E.G. (2018). </a:t>
            </a:r>
            <a:r>
              <a:rPr lang="en-US" sz="1200" i="1" dirty="0">
                <a:latin typeface="Times New Roman" panose="02020603050405020304" pitchFamily="18" charset="0"/>
                <a:cs typeface="Times New Roman" panose="02020603050405020304" pitchFamily="18" charset="0"/>
              </a:rPr>
              <a:t>An Introduction to Fully Integrated Mixed Methods Research</a:t>
            </a:r>
            <a:r>
              <a:rPr lang="en-US" sz="1200" dirty="0">
                <a:latin typeface="Times New Roman" panose="02020603050405020304" pitchFamily="18" charset="0"/>
                <a:cs typeface="Times New Roman" panose="02020603050405020304" pitchFamily="18" charset="0"/>
              </a:rPr>
              <a:t>. SAGE Publications.</a:t>
            </a:r>
          </a:p>
          <a:p>
            <a:pPr algn="just"/>
            <a:r>
              <a:rPr lang="en-US" sz="1200" dirty="0">
                <a:latin typeface="Times New Roman" panose="02020603050405020304" pitchFamily="18" charset="0"/>
                <a:cs typeface="Times New Roman" panose="02020603050405020304" pitchFamily="18" charset="0"/>
              </a:rPr>
              <a:t>Malone, T.W., Yates, J. and Benjamin, R.I. (2018). Electronic markets and electronic hierarchies. </a:t>
            </a:r>
            <a:r>
              <a:rPr lang="en-US" sz="1200" i="1" dirty="0">
                <a:latin typeface="Times New Roman" panose="02020603050405020304" pitchFamily="18" charset="0"/>
                <a:cs typeface="Times New Roman" panose="02020603050405020304" pitchFamily="18" charset="0"/>
              </a:rPr>
              <a:t>Communications of the ACM</a:t>
            </a:r>
            <a:r>
              <a:rPr lang="en-US" sz="1200" dirty="0">
                <a:latin typeface="Times New Roman" panose="02020603050405020304" pitchFamily="18" charset="0"/>
                <a:cs typeface="Times New Roman" panose="02020603050405020304" pitchFamily="18" charset="0"/>
              </a:rPr>
              <a:t>, 30(6), pp.484–497. </a:t>
            </a:r>
            <a:r>
              <a:rPr lang="en-US" sz="1200" dirty="0" err="1">
                <a:latin typeface="Times New Roman" panose="02020603050405020304" pitchFamily="18" charset="0"/>
                <a:cs typeface="Times New Roman" panose="02020603050405020304" pitchFamily="18" charset="0"/>
              </a:rPr>
              <a:t>doi:https</a:t>
            </a:r>
            <a:r>
              <a:rPr lang="en-US" sz="1200" dirty="0">
                <a:latin typeface="Times New Roman" panose="02020603050405020304" pitchFamily="18" charset="0"/>
                <a:cs typeface="Times New Roman" panose="02020603050405020304" pitchFamily="18" charset="0"/>
              </a:rPr>
              <a:t>://</a:t>
            </a:r>
            <a:r>
              <a:rPr lang="en-US" sz="1200" dirty="0" err="1">
                <a:latin typeface="Times New Roman" panose="02020603050405020304" pitchFamily="18" charset="0"/>
                <a:cs typeface="Times New Roman" panose="02020603050405020304" pitchFamily="18" charset="0"/>
              </a:rPr>
              <a:t>doi.org</a:t>
            </a:r>
            <a:r>
              <a:rPr lang="en-US" sz="1200" dirty="0">
                <a:latin typeface="Times New Roman" panose="02020603050405020304" pitchFamily="18" charset="0"/>
                <a:cs typeface="Times New Roman" panose="02020603050405020304" pitchFamily="18" charset="0"/>
              </a:rPr>
              <a:t>/10.1145/214762.214766.</a:t>
            </a:r>
          </a:p>
          <a:p>
            <a:pPr algn="just"/>
            <a:r>
              <a:rPr lang="en-US" sz="1200" dirty="0">
                <a:latin typeface="Times New Roman" panose="02020603050405020304" pitchFamily="18" charset="0"/>
                <a:cs typeface="Times New Roman" panose="02020603050405020304" pitchFamily="18" charset="0"/>
              </a:rPr>
              <a:t>Morris, R. (2022). </a:t>
            </a:r>
            <a:r>
              <a:rPr lang="en-US" sz="1200" i="1" dirty="0">
                <a:latin typeface="Times New Roman" panose="02020603050405020304" pitchFamily="18" charset="0"/>
                <a:cs typeface="Times New Roman" panose="02020603050405020304" pitchFamily="18" charset="0"/>
              </a:rPr>
              <a:t>Jacaranda Key Concepts in VCE Economics 1 Units 1 and 2 12e </a:t>
            </a:r>
            <a:r>
              <a:rPr lang="en-US" sz="1200" i="1" dirty="0" err="1">
                <a:latin typeface="Times New Roman" panose="02020603050405020304" pitchFamily="18" charset="0"/>
                <a:cs typeface="Times New Roman" panose="02020603050405020304" pitchFamily="18" charset="0"/>
              </a:rPr>
              <a:t>LearnON</a:t>
            </a:r>
            <a:r>
              <a:rPr lang="en-US" sz="1200" i="1" dirty="0">
                <a:latin typeface="Times New Roman" panose="02020603050405020304" pitchFamily="18" charset="0"/>
                <a:cs typeface="Times New Roman" panose="02020603050405020304" pitchFamily="18" charset="0"/>
              </a:rPr>
              <a:t> and Print</a:t>
            </a:r>
            <a:r>
              <a:rPr lang="en-US" sz="1200" dirty="0">
                <a:latin typeface="Times New Roman" panose="02020603050405020304" pitchFamily="18" charset="0"/>
                <a:cs typeface="Times New Roman" panose="02020603050405020304" pitchFamily="18" charset="0"/>
              </a:rPr>
              <a:t>. John Wiley &amp; Sons, pp.25–32.</a:t>
            </a:r>
          </a:p>
          <a:p>
            <a:pPr algn="just"/>
            <a:r>
              <a:rPr lang="en-US" sz="1200" dirty="0" err="1">
                <a:latin typeface="Times New Roman" panose="02020603050405020304" pitchFamily="18" charset="0"/>
                <a:cs typeface="Times New Roman" panose="02020603050405020304" pitchFamily="18" charset="0"/>
              </a:rPr>
              <a:t>Ouzzani</a:t>
            </a:r>
            <a:r>
              <a:rPr lang="en-US" sz="1200" dirty="0">
                <a:latin typeface="Times New Roman" panose="02020603050405020304" pitchFamily="18" charset="0"/>
                <a:cs typeface="Times New Roman" panose="02020603050405020304" pitchFamily="18" charset="0"/>
              </a:rPr>
              <a:t>, M., </a:t>
            </a:r>
            <a:r>
              <a:rPr lang="en-US" sz="1200" dirty="0" err="1">
                <a:latin typeface="Times New Roman" panose="02020603050405020304" pitchFamily="18" charset="0"/>
                <a:cs typeface="Times New Roman" panose="02020603050405020304" pitchFamily="18" charset="0"/>
              </a:rPr>
              <a:t>Hammady</a:t>
            </a:r>
            <a:r>
              <a:rPr lang="en-US" sz="1200" dirty="0">
                <a:latin typeface="Times New Roman" panose="02020603050405020304" pitchFamily="18" charset="0"/>
                <a:cs typeface="Times New Roman" panose="02020603050405020304" pitchFamily="18" charset="0"/>
              </a:rPr>
              <a:t>, H., </a:t>
            </a:r>
            <a:r>
              <a:rPr lang="en-US" sz="1200" dirty="0" err="1">
                <a:latin typeface="Times New Roman" panose="02020603050405020304" pitchFamily="18" charset="0"/>
                <a:cs typeface="Times New Roman" panose="02020603050405020304" pitchFamily="18" charset="0"/>
              </a:rPr>
              <a:t>Fedorowicz</a:t>
            </a:r>
            <a:r>
              <a:rPr lang="en-US" sz="1200" dirty="0">
                <a:latin typeface="Times New Roman" panose="02020603050405020304" pitchFamily="18" charset="0"/>
                <a:cs typeface="Times New Roman" panose="02020603050405020304" pitchFamily="18" charset="0"/>
              </a:rPr>
              <a:t>, Z. and </a:t>
            </a:r>
            <a:r>
              <a:rPr lang="en-US" sz="1200" dirty="0" err="1">
                <a:latin typeface="Times New Roman" panose="02020603050405020304" pitchFamily="18" charset="0"/>
                <a:cs typeface="Times New Roman" panose="02020603050405020304" pitchFamily="18" charset="0"/>
              </a:rPr>
              <a:t>Elmagarmid</a:t>
            </a:r>
            <a:r>
              <a:rPr lang="en-US" sz="1200" dirty="0">
                <a:latin typeface="Times New Roman" panose="02020603050405020304" pitchFamily="18" charset="0"/>
                <a:cs typeface="Times New Roman" panose="02020603050405020304" pitchFamily="18" charset="0"/>
              </a:rPr>
              <a:t>, A. (2021). </a:t>
            </a:r>
            <a:r>
              <a:rPr lang="en-US" sz="1200" dirty="0" err="1">
                <a:latin typeface="Times New Roman" panose="02020603050405020304" pitchFamily="18" charset="0"/>
                <a:cs typeface="Times New Roman" panose="02020603050405020304" pitchFamily="18" charset="0"/>
              </a:rPr>
              <a:t>Rayyan</a:t>
            </a:r>
            <a:r>
              <a:rPr lang="en-US" sz="1200" dirty="0">
                <a:latin typeface="Times New Roman" panose="02020603050405020304" pitchFamily="18" charset="0"/>
                <a:cs typeface="Times New Roman" panose="02020603050405020304" pitchFamily="18" charset="0"/>
              </a:rPr>
              <a:t>—a Web and Mobile App for Systematic Reviews. </a:t>
            </a:r>
            <a:r>
              <a:rPr lang="en-US" sz="1200" i="1" dirty="0">
                <a:latin typeface="Times New Roman" panose="02020603050405020304" pitchFamily="18" charset="0"/>
                <a:cs typeface="Times New Roman" panose="02020603050405020304" pitchFamily="18" charset="0"/>
              </a:rPr>
              <a:t>Systematic Reviews</a:t>
            </a:r>
            <a:r>
              <a:rPr lang="en-US" sz="1200" dirty="0">
                <a:latin typeface="Times New Roman" panose="02020603050405020304" pitchFamily="18" charset="0"/>
                <a:cs typeface="Times New Roman" panose="02020603050405020304" pitchFamily="18" charset="0"/>
              </a:rPr>
              <a:t>, 5(1). </a:t>
            </a:r>
            <a:r>
              <a:rPr lang="en-US" sz="1200" dirty="0" err="1">
                <a:latin typeface="Times New Roman" panose="02020603050405020304" pitchFamily="18" charset="0"/>
                <a:cs typeface="Times New Roman" panose="02020603050405020304" pitchFamily="18" charset="0"/>
              </a:rPr>
              <a:t>doi:https</a:t>
            </a:r>
            <a:r>
              <a:rPr lang="en-US" sz="1200" dirty="0">
                <a:latin typeface="Times New Roman" panose="02020603050405020304" pitchFamily="18" charset="0"/>
                <a:cs typeface="Times New Roman" panose="02020603050405020304" pitchFamily="18" charset="0"/>
              </a:rPr>
              <a:t>://</a:t>
            </a:r>
            <a:r>
              <a:rPr lang="en-US" sz="1200" dirty="0" err="1">
                <a:latin typeface="Times New Roman" panose="02020603050405020304" pitchFamily="18" charset="0"/>
                <a:cs typeface="Times New Roman" panose="02020603050405020304" pitchFamily="18" charset="0"/>
              </a:rPr>
              <a:t>doi.org</a:t>
            </a:r>
            <a:r>
              <a:rPr lang="en-US" sz="1200" dirty="0">
                <a:latin typeface="Times New Roman" panose="02020603050405020304" pitchFamily="18" charset="0"/>
                <a:cs typeface="Times New Roman" panose="02020603050405020304" pitchFamily="18" charset="0"/>
              </a:rPr>
              <a:t>/10.1186/s13643-016-0384-4.</a:t>
            </a:r>
          </a:p>
          <a:p>
            <a:pPr algn="just"/>
            <a:r>
              <a:rPr lang="en-US" sz="1200" dirty="0">
                <a:latin typeface="Times New Roman" panose="02020603050405020304" pitchFamily="18" charset="0"/>
                <a:cs typeface="Times New Roman" panose="02020603050405020304" pitchFamily="18" charset="0"/>
              </a:rPr>
              <a:t>.</a:t>
            </a:r>
            <a:endParaRPr lang="en-US" sz="1200" b="1" dirty="0">
              <a:latin typeface="Times New Roman" panose="02020603050405020304" pitchFamily="18" charset="0"/>
              <a:cs typeface="Times New Roman" panose="02020603050405020304" pitchFamily="18" charset="0"/>
            </a:endParaRPr>
          </a:p>
          <a:p>
            <a:pPr algn="just">
              <a:lnSpc>
                <a:spcPts val="3749"/>
              </a:lnSpc>
            </a:pPr>
            <a:r>
              <a:rPr lang="en-US" sz="1200" dirty="0">
                <a:solidFill>
                  <a:srgbClr val="000000"/>
                </a:solidFill>
                <a:latin typeface="Times New Roman" panose="02020603050405020304" pitchFamily="18" charset="0"/>
                <a:ea typeface="Open Sauce"/>
                <a:cs typeface="Times New Roman" panose="02020603050405020304" pitchFamily="18" charset="0"/>
                <a:sym typeface="Open Sauce"/>
              </a:rPr>
              <a:t>.</a:t>
            </a:r>
          </a:p>
          <a:p>
            <a:endParaRPr lang="en-US" dirty="0"/>
          </a:p>
        </p:txBody>
      </p:sp>
      <p:sp>
        <p:nvSpPr>
          <p:cNvPr id="4" name="Slide Number Placeholder 3"/>
          <p:cNvSpPr>
            <a:spLocks noGrp="1"/>
          </p:cNvSpPr>
          <p:nvPr>
            <p:ph type="sldNum" sz="quarter" idx="10"/>
          </p:nvPr>
        </p:nvSpPr>
        <p:spPr/>
        <p:txBody>
          <a:bodyPr/>
          <a:lstStyle/>
          <a:p>
            <a:fld id="{25C09BCF-C0CF-49D0-BE80-2F4822664BAA}" type="slidenum">
              <a:rPr lang="en-US" smtClean="0"/>
              <a:t>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371600" y="3188970"/>
            <a:ext cx="15544800" cy="2160270"/>
          </a:xfrm>
          <a:prstGeom prst="rect">
            <a:avLst/>
          </a:prstGeom>
        </p:spPr>
        <p:txBody>
          <a:bodyPr wrap="square" lIns="0" tIns="0" rIns="0" bIns="0">
            <a:spAutoFit/>
          </a:bodyPr>
          <a:lstStyle>
            <a:lvl1pPr>
              <a:defRPr sz="6600" b="1" i="0">
                <a:solidFill>
                  <a:schemeClr val="bg1"/>
                </a:solidFill>
                <a:latin typeface="Rockwell"/>
                <a:cs typeface="Rockwell"/>
              </a:defRPr>
            </a:lvl1pPr>
          </a:lstStyle>
          <a:p>
            <a:endParaRPr/>
          </a:p>
        </p:txBody>
      </p:sp>
      <p:sp>
        <p:nvSpPr>
          <p:cNvPr id="3" name="Holder 3"/>
          <p:cNvSpPr>
            <a:spLocks noGrp="1"/>
          </p:cNvSpPr>
          <p:nvPr>
            <p:ph type="subTitle" idx="4"/>
          </p:nvPr>
        </p:nvSpPr>
        <p:spPr>
          <a:xfrm>
            <a:off x="2743200" y="5760720"/>
            <a:ext cx="12801600" cy="257175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6/2/2025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6600" b="1" i="0">
                <a:solidFill>
                  <a:schemeClr val="bg1"/>
                </a:solidFill>
                <a:latin typeface="Rockwell"/>
                <a:cs typeface="Rockwell"/>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6/2/2025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6600" b="1" i="0">
                <a:solidFill>
                  <a:schemeClr val="bg1"/>
                </a:solidFill>
                <a:latin typeface="Rockwell"/>
                <a:cs typeface="Rockwell"/>
              </a:defRPr>
            </a:lvl1pPr>
          </a:lstStyle>
          <a:p>
            <a:endParaRPr/>
          </a:p>
        </p:txBody>
      </p:sp>
      <p:sp>
        <p:nvSpPr>
          <p:cNvPr id="3" name="Holder 3"/>
          <p:cNvSpPr>
            <a:spLocks noGrp="1"/>
          </p:cNvSpPr>
          <p:nvPr>
            <p:ph sz="half" idx="2"/>
          </p:nvPr>
        </p:nvSpPr>
        <p:spPr>
          <a:xfrm>
            <a:off x="914400" y="2366010"/>
            <a:ext cx="7955280" cy="678942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9418320" y="2366010"/>
            <a:ext cx="7955280" cy="678942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6/2/2025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67373" y="0"/>
                </a:moveTo>
                <a:lnTo>
                  <a:pt x="0" y="0"/>
                </a:lnTo>
                <a:lnTo>
                  <a:pt x="0" y="10287000"/>
                </a:lnTo>
                <a:lnTo>
                  <a:pt x="67373" y="10287000"/>
                </a:lnTo>
                <a:lnTo>
                  <a:pt x="67373" y="0"/>
                </a:lnTo>
                <a:close/>
              </a:path>
              <a:path w="18288000" h="10287000">
                <a:moveTo>
                  <a:pt x="18288000" y="0"/>
                </a:moveTo>
                <a:lnTo>
                  <a:pt x="6967537" y="0"/>
                </a:lnTo>
                <a:lnTo>
                  <a:pt x="6967537" y="10287000"/>
                </a:lnTo>
                <a:lnTo>
                  <a:pt x="18288000" y="10287000"/>
                </a:lnTo>
                <a:lnTo>
                  <a:pt x="18288000" y="0"/>
                </a:lnTo>
                <a:close/>
              </a:path>
            </a:pathLst>
          </a:custGeom>
          <a:solidFill>
            <a:srgbClr val="F7FCFD"/>
          </a:solidFill>
        </p:spPr>
        <p:txBody>
          <a:bodyPr wrap="square" lIns="0" tIns="0" rIns="0" bIns="0" rtlCol="0"/>
          <a:lstStyle/>
          <a:p>
            <a:endParaRPr/>
          </a:p>
        </p:txBody>
      </p:sp>
      <p:sp>
        <p:nvSpPr>
          <p:cNvPr id="17" name="bg object 17"/>
          <p:cNvSpPr/>
          <p:nvPr/>
        </p:nvSpPr>
        <p:spPr>
          <a:xfrm>
            <a:off x="67376" y="-61"/>
            <a:ext cx="6900545" cy="10287635"/>
          </a:xfrm>
          <a:custGeom>
            <a:avLst/>
            <a:gdLst/>
            <a:ahLst/>
            <a:cxnLst/>
            <a:rect l="l" t="t" r="r" b="b"/>
            <a:pathLst>
              <a:path w="6900545" h="10287635">
                <a:moveTo>
                  <a:pt x="6900164" y="0"/>
                </a:moveTo>
                <a:lnTo>
                  <a:pt x="0" y="0"/>
                </a:lnTo>
                <a:lnTo>
                  <a:pt x="0" y="10287127"/>
                </a:lnTo>
                <a:lnTo>
                  <a:pt x="6900164" y="10287127"/>
                </a:lnTo>
                <a:lnTo>
                  <a:pt x="6900164" y="0"/>
                </a:lnTo>
                <a:close/>
              </a:path>
            </a:pathLst>
          </a:custGeom>
          <a:solidFill>
            <a:srgbClr val="47B9C3"/>
          </a:solidFill>
        </p:spPr>
        <p:txBody>
          <a:bodyPr wrap="square" lIns="0" tIns="0" rIns="0" bIns="0" rtlCol="0"/>
          <a:lstStyle/>
          <a:p>
            <a:endParaRPr/>
          </a:p>
        </p:txBody>
      </p:sp>
      <p:sp>
        <p:nvSpPr>
          <p:cNvPr id="18" name="bg object 18"/>
          <p:cNvSpPr/>
          <p:nvPr/>
        </p:nvSpPr>
        <p:spPr>
          <a:xfrm>
            <a:off x="1246632" y="1382648"/>
            <a:ext cx="16974185" cy="1670050"/>
          </a:xfrm>
          <a:custGeom>
            <a:avLst/>
            <a:gdLst/>
            <a:ahLst/>
            <a:cxnLst/>
            <a:rect l="l" t="t" r="r" b="b"/>
            <a:pathLst>
              <a:path w="16974185" h="1670050">
                <a:moveTo>
                  <a:pt x="16974058" y="0"/>
                </a:moveTo>
                <a:lnTo>
                  <a:pt x="0" y="0"/>
                </a:lnTo>
                <a:lnTo>
                  <a:pt x="0" y="1669923"/>
                </a:lnTo>
                <a:lnTo>
                  <a:pt x="16974058" y="1669923"/>
                </a:lnTo>
                <a:lnTo>
                  <a:pt x="16974058" y="0"/>
                </a:lnTo>
                <a:close/>
              </a:path>
            </a:pathLst>
          </a:custGeom>
          <a:solidFill>
            <a:srgbClr val="2C3541"/>
          </a:solid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6600" b="1" i="0">
                <a:solidFill>
                  <a:schemeClr val="bg1"/>
                </a:solidFill>
                <a:latin typeface="Rockwell"/>
                <a:cs typeface="Rockwell"/>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6/2/2025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6900164" y="0"/>
            <a:ext cx="11388090" cy="10287000"/>
          </a:xfrm>
          <a:custGeom>
            <a:avLst/>
            <a:gdLst/>
            <a:ahLst/>
            <a:cxnLst/>
            <a:rect l="l" t="t" r="r" b="b"/>
            <a:pathLst>
              <a:path w="11388090" h="10287000">
                <a:moveTo>
                  <a:pt x="0" y="10287000"/>
                </a:moveTo>
                <a:lnTo>
                  <a:pt x="11387836" y="10287000"/>
                </a:lnTo>
                <a:lnTo>
                  <a:pt x="11387836" y="0"/>
                </a:lnTo>
                <a:lnTo>
                  <a:pt x="0" y="0"/>
                </a:lnTo>
                <a:lnTo>
                  <a:pt x="0" y="10287000"/>
                </a:lnTo>
                <a:close/>
              </a:path>
            </a:pathLst>
          </a:custGeom>
          <a:solidFill>
            <a:srgbClr val="F7FCFD"/>
          </a:solidFill>
        </p:spPr>
        <p:txBody>
          <a:bodyPr wrap="square" lIns="0" tIns="0" rIns="0" bIns="0" rtlCol="0"/>
          <a:lstStyle/>
          <a:p>
            <a:endParaRPr/>
          </a:p>
        </p:txBody>
      </p:sp>
      <p:sp>
        <p:nvSpPr>
          <p:cNvPr id="17" name="bg object 17"/>
          <p:cNvSpPr/>
          <p:nvPr/>
        </p:nvSpPr>
        <p:spPr>
          <a:xfrm>
            <a:off x="0" y="0"/>
            <a:ext cx="6900545" cy="10287000"/>
          </a:xfrm>
          <a:custGeom>
            <a:avLst/>
            <a:gdLst/>
            <a:ahLst/>
            <a:cxnLst/>
            <a:rect l="l" t="t" r="r" b="b"/>
            <a:pathLst>
              <a:path w="6900545" h="10287000">
                <a:moveTo>
                  <a:pt x="6900164" y="0"/>
                </a:moveTo>
                <a:lnTo>
                  <a:pt x="0" y="0"/>
                </a:lnTo>
                <a:lnTo>
                  <a:pt x="0" y="10287000"/>
                </a:lnTo>
                <a:lnTo>
                  <a:pt x="6900164" y="10287000"/>
                </a:lnTo>
                <a:lnTo>
                  <a:pt x="6900164" y="0"/>
                </a:lnTo>
                <a:close/>
              </a:path>
            </a:pathLst>
          </a:custGeom>
          <a:solidFill>
            <a:srgbClr val="47B9C3"/>
          </a:solidFill>
        </p:spPr>
        <p:txBody>
          <a:bodyPr wrap="square" lIns="0" tIns="0" rIns="0" bIns="0" rtlCol="0"/>
          <a:lstStyle/>
          <a:p>
            <a:endParaRPr/>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pPr/>
              <a:t>6/2/2025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rPr/>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6900164" y="0"/>
            <a:ext cx="11388090" cy="10287000"/>
          </a:xfrm>
          <a:custGeom>
            <a:avLst/>
            <a:gdLst/>
            <a:ahLst/>
            <a:cxnLst/>
            <a:rect l="l" t="t" r="r" b="b"/>
            <a:pathLst>
              <a:path w="11388090" h="10287000">
                <a:moveTo>
                  <a:pt x="0" y="10287000"/>
                </a:moveTo>
                <a:lnTo>
                  <a:pt x="11387836" y="10287000"/>
                </a:lnTo>
                <a:lnTo>
                  <a:pt x="11387836" y="0"/>
                </a:lnTo>
                <a:lnTo>
                  <a:pt x="0" y="0"/>
                </a:lnTo>
                <a:lnTo>
                  <a:pt x="0" y="10287000"/>
                </a:lnTo>
                <a:close/>
              </a:path>
            </a:pathLst>
          </a:custGeom>
          <a:solidFill>
            <a:srgbClr val="F7FCFD"/>
          </a:solidFill>
        </p:spPr>
        <p:txBody>
          <a:bodyPr wrap="square" lIns="0" tIns="0" rIns="0" bIns="0" rtlCol="0"/>
          <a:lstStyle/>
          <a:p>
            <a:endParaRPr/>
          </a:p>
        </p:txBody>
      </p:sp>
      <p:sp>
        <p:nvSpPr>
          <p:cNvPr id="17" name="bg object 17"/>
          <p:cNvSpPr/>
          <p:nvPr/>
        </p:nvSpPr>
        <p:spPr>
          <a:xfrm>
            <a:off x="0" y="0"/>
            <a:ext cx="6900545" cy="10287000"/>
          </a:xfrm>
          <a:custGeom>
            <a:avLst/>
            <a:gdLst/>
            <a:ahLst/>
            <a:cxnLst/>
            <a:rect l="l" t="t" r="r" b="b"/>
            <a:pathLst>
              <a:path w="6900545" h="10287000">
                <a:moveTo>
                  <a:pt x="6900164" y="0"/>
                </a:moveTo>
                <a:lnTo>
                  <a:pt x="0" y="0"/>
                </a:lnTo>
                <a:lnTo>
                  <a:pt x="0" y="10287000"/>
                </a:lnTo>
                <a:lnTo>
                  <a:pt x="6900164" y="10287000"/>
                </a:lnTo>
                <a:lnTo>
                  <a:pt x="6900164" y="0"/>
                </a:lnTo>
                <a:close/>
              </a:path>
            </a:pathLst>
          </a:custGeom>
          <a:solidFill>
            <a:srgbClr val="47B9C3"/>
          </a:solidFill>
        </p:spPr>
        <p:txBody>
          <a:bodyPr wrap="square" lIns="0" tIns="0" rIns="0" bIns="0" rtlCol="0"/>
          <a:lstStyle/>
          <a:p>
            <a:endParaRPr/>
          </a:p>
        </p:txBody>
      </p:sp>
      <p:sp>
        <p:nvSpPr>
          <p:cNvPr id="18" name="bg object 18"/>
          <p:cNvSpPr/>
          <p:nvPr/>
        </p:nvSpPr>
        <p:spPr>
          <a:xfrm>
            <a:off x="1028700" y="1028700"/>
            <a:ext cx="16230600" cy="2355850"/>
          </a:xfrm>
          <a:custGeom>
            <a:avLst/>
            <a:gdLst/>
            <a:ahLst/>
            <a:cxnLst/>
            <a:rect l="l" t="t" r="r" b="b"/>
            <a:pathLst>
              <a:path w="16230600" h="2355850">
                <a:moveTo>
                  <a:pt x="16230600" y="0"/>
                </a:moveTo>
                <a:lnTo>
                  <a:pt x="0" y="0"/>
                </a:lnTo>
                <a:lnTo>
                  <a:pt x="0" y="2355342"/>
                </a:lnTo>
                <a:lnTo>
                  <a:pt x="16230600" y="2355342"/>
                </a:lnTo>
                <a:lnTo>
                  <a:pt x="16230600" y="0"/>
                </a:lnTo>
                <a:close/>
              </a:path>
            </a:pathLst>
          </a:custGeom>
          <a:solidFill>
            <a:srgbClr val="2C3541"/>
          </a:solidFill>
        </p:spPr>
        <p:txBody>
          <a:bodyPr wrap="square" lIns="0" tIns="0" rIns="0" bIns="0" rtlCol="0"/>
          <a:lstStyle/>
          <a:p>
            <a:endParaRPr/>
          </a:p>
        </p:txBody>
      </p:sp>
      <p:sp>
        <p:nvSpPr>
          <p:cNvPr id="2" name="Holder 2"/>
          <p:cNvSpPr>
            <a:spLocks noGrp="1"/>
          </p:cNvSpPr>
          <p:nvPr>
            <p:ph type="title"/>
          </p:nvPr>
        </p:nvSpPr>
        <p:spPr>
          <a:xfrm>
            <a:off x="5253354" y="1265885"/>
            <a:ext cx="7781290" cy="1298955"/>
          </a:xfrm>
          <a:prstGeom prst="rect">
            <a:avLst/>
          </a:prstGeom>
        </p:spPr>
        <p:txBody>
          <a:bodyPr wrap="square" lIns="0" tIns="0" rIns="0" bIns="0">
            <a:spAutoFit/>
          </a:bodyPr>
          <a:lstStyle>
            <a:lvl1pPr>
              <a:defRPr sz="6600" b="1" i="0">
                <a:solidFill>
                  <a:schemeClr val="bg1"/>
                </a:solidFill>
                <a:latin typeface="Rockwell"/>
                <a:cs typeface="Rockwell"/>
              </a:defRPr>
            </a:lvl1pPr>
          </a:lstStyle>
          <a:p>
            <a:endParaRPr/>
          </a:p>
        </p:txBody>
      </p:sp>
      <p:sp>
        <p:nvSpPr>
          <p:cNvPr id="3" name="Holder 3"/>
          <p:cNvSpPr>
            <a:spLocks noGrp="1"/>
          </p:cNvSpPr>
          <p:nvPr>
            <p:ph type="body" idx="1"/>
          </p:nvPr>
        </p:nvSpPr>
        <p:spPr>
          <a:xfrm>
            <a:off x="914400" y="2366010"/>
            <a:ext cx="16459200" cy="678942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6217920" y="9566910"/>
            <a:ext cx="5852160" cy="51435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914400" y="9566910"/>
            <a:ext cx="4206240" cy="51435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pPr/>
              <a:t>6/2/2025</a:t>
            </a:fld>
            <a:endParaRPr lang="en-US"/>
          </a:p>
        </p:txBody>
      </p:sp>
      <p:sp>
        <p:nvSpPr>
          <p:cNvPr id="6" name="Holder 6"/>
          <p:cNvSpPr>
            <a:spLocks noGrp="1"/>
          </p:cNvSpPr>
          <p:nvPr>
            <p:ph type="sldNum" sz="quarter" idx="7"/>
          </p:nvPr>
        </p:nvSpPr>
        <p:spPr>
          <a:xfrm>
            <a:off x="13167361" y="9566910"/>
            <a:ext cx="4206240" cy="51435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rPr/>
              <a:pPr/>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5.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2383" y="-1"/>
            <a:ext cx="18290540" cy="10287000"/>
            <a:chOff x="-2383" y="-1"/>
            <a:chExt cx="18290540" cy="10287000"/>
          </a:xfrm>
        </p:grpSpPr>
        <p:pic>
          <p:nvPicPr>
            <p:cNvPr id="3" name="object 3"/>
            <p:cNvPicPr/>
            <p:nvPr/>
          </p:nvPicPr>
          <p:blipFill>
            <a:blip r:embed="rId2" cstate="print"/>
            <a:stretch>
              <a:fillRect/>
            </a:stretch>
          </p:blipFill>
          <p:spPr>
            <a:xfrm>
              <a:off x="-2383" y="-1"/>
              <a:ext cx="18290383" cy="10287001"/>
            </a:xfrm>
            <a:prstGeom prst="rect">
              <a:avLst/>
            </a:prstGeom>
          </p:spPr>
        </p:pic>
        <p:pic>
          <p:nvPicPr>
            <p:cNvPr id="4" name="object 4"/>
            <p:cNvPicPr/>
            <p:nvPr/>
          </p:nvPicPr>
          <p:blipFill>
            <a:blip r:embed="rId3" cstate="print"/>
            <a:stretch>
              <a:fillRect/>
            </a:stretch>
          </p:blipFill>
          <p:spPr>
            <a:xfrm>
              <a:off x="7362062" y="0"/>
              <a:ext cx="10925937" cy="10286996"/>
            </a:xfrm>
            <a:prstGeom prst="rect">
              <a:avLst/>
            </a:prstGeom>
          </p:spPr>
        </p:pic>
        <p:pic>
          <p:nvPicPr>
            <p:cNvPr id="5" name="object 5"/>
            <p:cNvPicPr/>
            <p:nvPr/>
          </p:nvPicPr>
          <p:blipFill>
            <a:blip r:embed="rId4" cstate="print"/>
            <a:stretch>
              <a:fillRect/>
            </a:stretch>
          </p:blipFill>
          <p:spPr>
            <a:xfrm>
              <a:off x="7336917" y="-1"/>
              <a:ext cx="10951083" cy="10286999"/>
            </a:xfrm>
            <a:prstGeom prst="rect">
              <a:avLst/>
            </a:prstGeom>
          </p:spPr>
        </p:pic>
      </p:grpSp>
      <p:sp>
        <p:nvSpPr>
          <p:cNvPr id="6" name="Rectangle 5"/>
          <p:cNvSpPr/>
          <p:nvPr/>
        </p:nvSpPr>
        <p:spPr>
          <a:xfrm>
            <a:off x="609600" y="1104901"/>
            <a:ext cx="6553200" cy="6740307"/>
          </a:xfrm>
          <a:prstGeom prst="rect">
            <a:avLst/>
          </a:prstGeom>
        </p:spPr>
        <p:txBody>
          <a:bodyPr wrap="square">
            <a:spAutoFit/>
          </a:bodyPr>
          <a:lstStyle/>
          <a:p>
            <a:pPr lvl="0" algn="ctr">
              <a:spcBef>
                <a:spcPct val="0"/>
              </a:spcBef>
            </a:pPr>
            <a:r>
              <a:rPr lang="en-US" sz="5400" b="1" i="1" dirty="0">
                <a:latin typeface="Times" panose="02020603060405020304" pitchFamily="18" charset="0"/>
              </a:rPr>
              <a:t>The Future of Work: Artificial Intelligence (AI) and Human Collaboration in Hotel and Hospitality</a:t>
            </a:r>
          </a:p>
          <a:p>
            <a:pPr lvl="0" algn="ctr">
              <a:spcBef>
                <a:spcPct val="0"/>
              </a:spcBef>
            </a:pPr>
            <a:r>
              <a:rPr lang="en-US" sz="5400" b="1" i="1" dirty="0">
                <a:solidFill>
                  <a:srgbClr val="000000"/>
                </a:solidFill>
                <a:latin typeface="Times" panose="02020603060405020304" pitchFamily="18" charset="0"/>
                <a:ea typeface="Monda Bold"/>
                <a:cs typeface="Monda Bold"/>
                <a:sym typeface="Monda Bold"/>
              </a:rPr>
              <a:t>Student id: 1921695</a:t>
            </a:r>
          </a:p>
          <a:p>
            <a:pPr lvl="0" algn="ctr">
              <a:spcBef>
                <a:spcPct val="0"/>
              </a:spcBef>
            </a:pPr>
            <a:r>
              <a:rPr lang="en-US" sz="5400" b="1" i="1" dirty="0">
                <a:solidFill>
                  <a:srgbClr val="000000"/>
                </a:solidFill>
                <a:latin typeface="Times" panose="02020603060405020304" pitchFamily="18" charset="0"/>
                <a:ea typeface="Monda Bold"/>
                <a:cs typeface="Monda Bold"/>
                <a:sym typeface="Monda Bold"/>
              </a:rPr>
              <a:t>Name: </a:t>
            </a:r>
            <a:r>
              <a:rPr lang="en-US" sz="5400" b="1" i="1" dirty="0" err="1">
                <a:solidFill>
                  <a:srgbClr val="000000"/>
                </a:solidFill>
                <a:latin typeface="Times" panose="02020603060405020304" pitchFamily="18" charset="0"/>
                <a:ea typeface="Monda Bold"/>
                <a:cs typeface="Monda Bold"/>
                <a:sym typeface="Monda Bold"/>
              </a:rPr>
              <a:t>Pellita</a:t>
            </a:r>
            <a:r>
              <a:rPr lang="en-US" sz="5400" b="1" i="1" dirty="0">
                <a:solidFill>
                  <a:srgbClr val="000000"/>
                </a:solidFill>
                <a:latin typeface="Times" panose="02020603060405020304" pitchFamily="18" charset="0"/>
                <a:ea typeface="Monda Bold"/>
                <a:cs typeface="Monda Bold"/>
                <a:sym typeface="Monda Bold"/>
              </a:rPr>
              <a:t> p Fernandes.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8288000" cy="10287000"/>
            <a:chOff x="0" y="0"/>
            <a:chExt cx="18288000" cy="10287000"/>
          </a:xfrm>
        </p:grpSpPr>
        <p:sp>
          <p:nvSpPr>
            <p:cNvPr id="3" name="object 3"/>
            <p:cNvSpPr/>
            <p:nvPr/>
          </p:nvSpPr>
          <p:spPr>
            <a:xfrm>
              <a:off x="6900164" y="0"/>
              <a:ext cx="11388090" cy="10287000"/>
            </a:xfrm>
            <a:custGeom>
              <a:avLst/>
              <a:gdLst/>
              <a:ahLst/>
              <a:cxnLst/>
              <a:rect l="l" t="t" r="r" b="b"/>
              <a:pathLst>
                <a:path w="11388090" h="10287000">
                  <a:moveTo>
                    <a:pt x="0" y="10287000"/>
                  </a:moveTo>
                  <a:lnTo>
                    <a:pt x="11387836" y="10287000"/>
                  </a:lnTo>
                  <a:lnTo>
                    <a:pt x="11387836" y="0"/>
                  </a:lnTo>
                  <a:lnTo>
                    <a:pt x="0" y="0"/>
                  </a:lnTo>
                  <a:lnTo>
                    <a:pt x="0" y="10287000"/>
                  </a:lnTo>
                  <a:close/>
                </a:path>
              </a:pathLst>
            </a:custGeom>
            <a:solidFill>
              <a:srgbClr val="F7FCFD"/>
            </a:solidFill>
          </p:spPr>
          <p:txBody>
            <a:bodyPr wrap="square" lIns="0" tIns="0" rIns="0" bIns="0" rtlCol="0"/>
            <a:lstStyle/>
            <a:p>
              <a:endParaRPr/>
            </a:p>
          </p:txBody>
        </p:sp>
        <p:sp>
          <p:nvSpPr>
            <p:cNvPr id="4" name="object 4"/>
            <p:cNvSpPr/>
            <p:nvPr/>
          </p:nvSpPr>
          <p:spPr>
            <a:xfrm>
              <a:off x="0" y="0"/>
              <a:ext cx="6900545" cy="10287000"/>
            </a:xfrm>
            <a:custGeom>
              <a:avLst/>
              <a:gdLst/>
              <a:ahLst/>
              <a:cxnLst/>
              <a:rect l="l" t="t" r="r" b="b"/>
              <a:pathLst>
                <a:path w="6900545" h="10287000">
                  <a:moveTo>
                    <a:pt x="6900164" y="0"/>
                  </a:moveTo>
                  <a:lnTo>
                    <a:pt x="0" y="0"/>
                  </a:lnTo>
                  <a:lnTo>
                    <a:pt x="0" y="10287000"/>
                  </a:lnTo>
                  <a:lnTo>
                    <a:pt x="6900164" y="10287000"/>
                  </a:lnTo>
                  <a:lnTo>
                    <a:pt x="6900164" y="0"/>
                  </a:lnTo>
                  <a:close/>
                </a:path>
              </a:pathLst>
            </a:custGeom>
            <a:solidFill>
              <a:srgbClr val="47B9C3"/>
            </a:solidFill>
          </p:spPr>
          <p:txBody>
            <a:bodyPr wrap="square" lIns="0" tIns="0" rIns="0" bIns="0" rtlCol="0"/>
            <a:lstStyle/>
            <a:p>
              <a:endParaRPr/>
            </a:p>
          </p:txBody>
        </p:sp>
        <p:sp>
          <p:nvSpPr>
            <p:cNvPr id="5" name="object 5"/>
            <p:cNvSpPr/>
            <p:nvPr/>
          </p:nvSpPr>
          <p:spPr>
            <a:xfrm>
              <a:off x="1028700" y="1028700"/>
              <a:ext cx="16230600" cy="2355850"/>
            </a:xfrm>
            <a:custGeom>
              <a:avLst/>
              <a:gdLst/>
              <a:ahLst/>
              <a:cxnLst/>
              <a:rect l="l" t="t" r="r" b="b"/>
              <a:pathLst>
                <a:path w="16230600" h="2355850">
                  <a:moveTo>
                    <a:pt x="16230600" y="0"/>
                  </a:moveTo>
                  <a:lnTo>
                    <a:pt x="0" y="0"/>
                  </a:lnTo>
                  <a:lnTo>
                    <a:pt x="0" y="2355342"/>
                  </a:lnTo>
                  <a:lnTo>
                    <a:pt x="16230600" y="2355342"/>
                  </a:lnTo>
                  <a:lnTo>
                    <a:pt x="16230600" y="0"/>
                  </a:lnTo>
                  <a:close/>
                </a:path>
              </a:pathLst>
            </a:custGeom>
            <a:solidFill>
              <a:srgbClr val="2C3541"/>
            </a:solidFill>
          </p:spPr>
          <p:txBody>
            <a:bodyPr wrap="square" lIns="0" tIns="0" rIns="0" bIns="0" rtlCol="0"/>
            <a:lstStyle/>
            <a:p>
              <a:endParaRPr/>
            </a:p>
          </p:txBody>
        </p:sp>
      </p:grpSp>
      <p:sp>
        <p:nvSpPr>
          <p:cNvPr id="6" name="object 6"/>
          <p:cNvSpPr txBox="1">
            <a:spLocks noGrp="1"/>
          </p:cNvSpPr>
          <p:nvPr>
            <p:ph type="title"/>
          </p:nvPr>
        </p:nvSpPr>
        <p:spPr>
          <a:prstGeom prst="rect">
            <a:avLst/>
          </a:prstGeom>
        </p:spPr>
        <p:txBody>
          <a:bodyPr vert="horz" wrap="square" lIns="0" tIns="12700" rIns="0" bIns="0" rtlCol="0">
            <a:spAutoFit/>
          </a:bodyPr>
          <a:lstStyle/>
          <a:p>
            <a:pPr marL="1198245">
              <a:lnSpc>
                <a:spcPct val="100000"/>
              </a:lnSpc>
              <a:spcBef>
                <a:spcPts val="100"/>
              </a:spcBef>
            </a:pPr>
            <a:r>
              <a:rPr spc="-10" dirty="0"/>
              <a:t>Introduction</a:t>
            </a:r>
          </a:p>
        </p:txBody>
      </p:sp>
      <p:pic>
        <p:nvPicPr>
          <p:cNvPr id="7" name="object 7"/>
          <p:cNvPicPr/>
          <p:nvPr/>
        </p:nvPicPr>
        <p:blipFill>
          <a:blip r:embed="rId3" cstate="print"/>
          <a:stretch>
            <a:fillRect/>
          </a:stretch>
        </p:blipFill>
        <p:spPr>
          <a:xfrm>
            <a:off x="1028700" y="3959859"/>
            <a:ext cx="5372100" cy="4714875"/>
          </a:xfrm>
          <a:prstGeom prst="rect">
            <a:avLst/>
          </a:prstGeom>
        </p:spPr>
      </p:pic>
      <p:sp>
        <p:nvSpPr>
          <p:cNvPr id="8" name="Rectangle 7"/>
          <p:cNvSpPr/>
          <p:nvPr/>
        </p:nvSpPr>
        <p:spPr>
          <a:xfrm>
            <a:off x="7162800" y="3543300"/>
            <a:ext cx="9144000" cy="4801314"/>
          </a:xfrm>
          <a:prstGeom prst="rect">
            <a:avLst/>
          </a:prstGeom>
        </p:spPr>
        <p:txBody>
          <a:bodyPr>
            <a:spAutoFit/>
          </a:bodyPr>
          <a:lstStyle/>
          <a:p>
            <a:pPr marL="571500" indent="-571500" algn="just">
              <a:buFont typeface="Wingdings" panose="05000000000000000000" pitchFamily="2" charset="2"/>
              <a:buChar char="q"/>
            </a:pPr>
            <a:r>
              <a:rPr lang="en-GB" sz="3200" dirty="0">
                <a:latin typeface="Times New Roman" panose="02020603050405020304" pitchFamily="18" charset="0"/>
                <a:cs typeface="Times New Roman" panose="02020603050405020304" pitchFamily="18" charset="0"/>
              </a:rPr>
              <a:t>This theme is very complex as hotels face enhancing needs for personalization and sustainability. </a:t>
            </a:r>
          </a:p>
          <a:p>
            <a:pPr marL="571500" indent="-571500" algn="just">
              <a:buFont typeface="Wingdings" panose="05000000000000000000" pitchFamily="2" charset="2"/>
              <a:buChar char="q"/>
            </a:pPr>
            <a:r>
              <a:rPr lang="en-GB" sz="3200" dirty="0">
                <a:latin typeface="Times New Roman" panose="02020603050405020304" pitchFamily="18" charset="0"/>
                <a:cs typeface="Times New Roman" panose="02020603050405020304" pitchFamily="18" charset="0"/>
              </a:rPr>
              <a:t>Hilton and Accor is the central case study, an international leader popular for innovation as well as customer services. </a:t>
            </a:r>
          </a:p>
          <a:p>
            <a:pPr marL="571500" indent="-571500" algn="just">
              <a:buFont typeface="Wingdings" panose="05000000000000000000" pitchFamily="2" charset="2"/>
              <a:buChar char="q"/>
            </a:pPr>
            <a:r>
              <a:rPr lang="en-GB" sz="3200" dirty="0">
                <a:latin typeface="Times New Roman" panose="02020603050405020304" pitchFamily="18" charset="0"/>
                <a:cs typeface="Times New Roman" panose="02020603050405020304" pitchFamily="18" charset="0"/>
              </a:rPr>
              <a:t>As the sector evolves is redefining travellers' experiences, making this theme properly relevant for the industry's long-term growth. </a:t>
            </a:r>
          </a:p>
          <a:p>
            <a:r>
              <a:rPr lang="en-GB" dirty="0"/>
              <a:t> </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0" y="0"/>
            <a:ext cx="18288000" cy="10287000"/>
            <a:chOff x="0" y="0"/>
            <a:chExt cx="18288000" cy="10287000"/>
          </a:xfrm>
        </p:grpSpPr>
        <p:sp>
          <p:nvSpPr>
            <p:cNvPr id="3" name="object 3"/>
            <p:cNvSpPr/>
            <p:nvPr/>
          </p:nvSpPr>
          <p:spPr>
            <a:xfrm>
              <a:off x="1028700" y="1028700"/>
              <a:ext cx="16230600" cy="2355850"/>
            </a:xfrm>
            <a:custGeom>
              <a:avLst/>
              <a:gdLst/>
              <a:ahLst/>
              <a:cxnLst/>
              <a:rect l="l" t="t" r="r" b="b"/>
              <a:pathLst>
                <a:path w="16230600" h="2355850">
                  <a:moveTo>
                    <a:pt x="16230600" y="0"/>
                  </a:moveTo>
                  <a:lnTo>
                    <a:pt x="0" y="0"/>
                  </a:lnTo>
                  <a:lnTo>
                    <a:pt x="0" y="2355342"/>
                  </a:lnTo>
                  <a:lnTo>
                    <a:pt x="16230600" y="2355342"/>
                  </a:lnTo>
                  <a:lnTo>
                    <a:pt x="16230600" y="0"/>
                  </a:lnTo>
                  <a:close/>
                </a:path>
              </a:pathLst>
            </a:custGeom>
            <a:solidFill>
              <a:srgbClr val="2C3541"/>
            </a:solidFill>
          </p:spPr>
          <p:txBody>
            <a:bodyPr wrap="square" lIns="0" tIns="0" rIns="0" bIns="0" rtlCol="0"/>
            <a:lstStyle/>
            <a:p>
              <a:endParaRPr/>
            </a:p>
          </p:txBody>
        </p:sp>
        <p:pic>
          <p:nvPicPr>
            <p:cNvPr id="4" name="object 4"/>
            <p:cNvPicPr/>
            <p:nvPr/>
          </p:nvPicPr>
          <p:blipFill>
            <a:blip r:embed="rId3" cstate="print"/>
            <a:stretch>
              <a:fillRect/>
            </a:stretch>
          </p:blipFill>
          <p:spPr>
            <a:xfrm>
              <a:off x="838200" y="3959859"/>
              <a:ext cx="5671438" cy="4574540"/>
            </a:xfrm>
            <a:prstGeom prst="rect">
              <a:avLst/>
            </a:prstGeom>
          </p:spPr>
        </p:pic>
      </p:grpSp>
      <p:sp>
        <p:nvSpPr>
          <p:cNvPr id="5" name="Rectangle 4"/>
          <p:cNvSpPr/>
          <p:nvPr/>
        </p:nvSpPr>
        <p:spPr>
          <a:xfrm>
            <a:off x="5562600" y="1638300"/>
            <a:ext cx="6858000" cy="542264"/>
          </a:xfrm>
          <a:prstGeom prst="rect">
            <a:avLst/>
          </a:prstGeom>
        </p:spPr>
        <p:txBody>
          <a:bodyPr wrap="square">
            <a:spAutoFit/>
          </a:bodyPr>
          <a:lstStyle/>
          <a:p>
            <a:pPr algn="ctr">
              <a:lnSpc>
                <a:spcPts val="2954"/>
              </a:lnSpc>
              <a:spcBef>
                <a:spcPct val="0"/>
              </a:spcBef>
            </a:pPr>
            <a:r>
              <a:rPr lang="en-US" sz="5400" b="1" dirty="0">
                <a:solidFill>
                  <a:schemeClr val="bg1"/>
                </a:solidFill>
                <a:latin typeface="Times New Roman" panose="02020603050405020304" pitchFamily="18" charset="0"/>
                <a:cs typeface="Times New Roman" panose="02020603050405020304" pitchFamily="18" charset="0"/>
              </a:rPr>
              <a:t>Literature Review</a:t>
            </a:r>
            <a:r>
              <a:rPr lang="en-US" sz="5400" b="1" dirty="0">
                <a:solidFill>
                  <a:schemeClr val="bg1"/>
                </a:solidFill>
              </a:rPr>
              <a:t>:</a:t>
            </a:r>
            <a:endParaRPr lang="en-US" sz="5400" dirty="0">
              <a:solidFill>
                <a:schemeClr val="bg1"/>
              </a:solidFill>
            </a:endParaRPr>
          </a:p>
        </p:txBody>
      </p:sp>
      <p:sp>
        <p:nvSpPr>
          <p:cNvPr id="6" name="Rectangle 5"/>
          <p:cNvSpPr/>
          <p:nvPr/>
        </p:nvSpPr>
        <p:spPr>
          <a:xfrm>
            <a:off x="7162800" y="4000500"/>
            <a:ext cx="9982200" cy="6124754"/>
          </a:xfrm>
          <a:prstGeom prst="rect">
            <a:avLst/>
          </a:prstGeom>
        </p:spPr>
        <p:txBody>
          <a:bodyPr wrap="square">
            <a:spAutoFit/>
          </a:bodyPr>
          <a:lstStyle/>
          <a:p>
            <a:r>
              <a:rPr lang="en-US" sz="2800" b="1" dirty="0">
                <a:latin typeface="Times New Roman" panose="02020603050405020304" pitchFamily="18" charset="0"/>
                <a:cs typeface="Times New Roman" panose="02020603050405020304" pitchFamily="18" charset="0"/>
              </a:rPr>
              <a:t>Technology Acceptance Model: </a:t>
            </a:r>
            <a:endParaRPr lang="en-US" sz="2800" dirty="0">
              <a:latin typeface="Times New Roman" panose="02020603050405020304" pitchFamily="18" charset="0"/>
              <a:cs typeface="Times New Roman" panose="02020603050405020304" pitchFamily="18" charset="0"/>
            </a:endParaRPr>
          </a:p>
          <a:p>
            <a:pPr marL="342900" lvl="0" indent="-342900">
              <a:buFont typeface="Wingdings" panose="05000000000000000000" pitchFamily="2" charset="2"/>
              <a:buChar char="v"/>
            </a:pPr>
            <a:r>
              <a:rPr lang="en-US" sz="2800" dirty="0">
                <a:latin typeface="Times New Roman" panose="02020603050405020304" pitchFamily="18" charset="0"/>
                <a:cs typeface="Times New Roman" panose="02020603050405020304" pitchFamily="18" charset="0"/>
              </a:rPr>
              <a:t>Describes how perceived usefulness as well as case of the use influences the acceptance of AI by employees and travelers </a:t>
            </a:r>
          </a:p>
          <a:p>
            <a:r>
              <a:rPr lang="en-GB" sz="2800" b="1" dirty="0">
                <a:latin typeface="Times New Roman" panose="02020603050405020304" pitchFamily="18" charset="0"/>
                <a:cs typeface="Times New Roman" panose="02020603050405020304" pitchFamily="18" charset="0"/>
              </a:rPr>
              <a:t>Economic Theory:</a:t>
            </a:r>
            <a:endParaRPr lang="en-US" sz="2800" dirty="0">
              <a:latin typeface="Times New Roman" panose="02020603050405020304" pitchFamily="18" charset="0"/>
              <a:cs typeface="Times New Roman" panose="02020603050405020304" pitchFamily="18" charset="0"/>
            </a:endParaRPr>
          </a:p>
          <a:p>
            <a:pPr marL="342900" indent="-342900">
              <a:buFont typeface="Wingdings" panose="05000000000000000000" pitchFamily="2" charset="2"/>
              <a:buChar char="v"/>
            </a:pPr>
            <a:r>
              <a:rPr lang="en-US" sz="2800" dirty="0">
                <a:latin typeface="Times New Roman" panose="02020603050405020304" pitchFamily="18" charset="0"/>
                <a:cs typeface="Times New Roman" panose="02020603050405020304" pitchFamily="18" charset="0"/>
              </a:rPr>
              <a:t>Highlights on AI's role in cost reduction, productivity, as well as operational efficiency. </a:t>
            </a:r>
          </a:p>
          <a:p>
            <a:r>
              <a:rPr lang="en-GB" sz="2800" b="1" dirty="0">
                <a:latin typeface="Times New Roman" panose="02020603050405020304" pitchFamily="18" charset="0"/>
                <a:cs typeface="Times New Roman" panose="02020603050405020304" pitchFamily="18" charset="0"/>
              </a:rPr>
              <a:t>Ethical Considerations:</a:t>
            </a:r>
            <a:endParaRPr lang="en-US" sz="2800" dirty="0">
              <a:latin typeface="Times New Roman" panose="02020603050405020304" pitchFamily="18" charset="0"/>
              <a:cs typeface="Times New Roman" panose="02020603050405020304" pitchFamily="18" charset="0"/>
            </a:endParaRPr>
          </a:p>
          <a:p>
            <a:pPr marL="342900" lvl="0" indent="-342900">
              <a:buFont typeface="Wingdings" panose="05000000000000000000" pitchFamily="2" charset="2"/>
              <a:buChar char="v"/>
            </a:pPr>
            <a:r>
              <a:rPr lang="en-US" sz="2800" dirty="0">
                <a:latin typeface="Times New Roman" panose="02020603050405020304" pitchFamily="18" charset="0"/>
                <a:cs typeface="Times New Roman" panose="02020603050405020304" pitchFamily="18" charset="0"/>
              </a:rPr>
              <a:t>Identified data privacy, GDPR compliance, algorithm transparency, and digital consent. </a:t>
            </a:r>
          </a:p>
          <a:p>
            <a:pPr lvl="0"/>
            <a:r>
              <a:rPr lang="en-US" sz="2800" dirty="0">
                <a:latin typeface="Times New Roman" panose="02020603050405020304" pitchFamily="18" charset="0"/>
                <a:cs typeface="Times New Roman" panose="02020603050405020304" pitchFamily="18" charset="0"/>
              </a:rPr>
              <a:t>Hotels build trust through data governance, ethical AI usage, and clear communication. </a:t>
            </a:r>
          </a:p>
          <a:p>
            <a:r>
              <a:rPr lang="en-GB" sz="2800" b="1" dirty="0">
                <a:latin typeface="Times New Roman" panose="02020603050405020304" pitchFamily="18" charset="0"/>
                <a:cs typeface="Times New Roman" panose="02020603050405020304" pitchFamily="18" charset="0"/>
              </a:rPr>
              <a:t>Cultural Theory: </a:t>
            </a:r>
            <a:endParaRPr lang="en-US" sz="2800" dirty="0">
              <a:latin typeface="Times New Roman" panose="02020603050405020304" pitchFamily="18" charset="0"/>
              <a:cs typeface="Times New Roman" panose="02020603050405020304" pitchFamily="18" charset="0"/>
            </a:endParaRPr>
          </a:p>
          <a:p>
            <a:pPr marL="342900" lvl="0" indent="-342900">
              <a:buFont typeface="Wingdings" panose="05000000000000000000" pitchFamily="2" charset="2"/>
              <a:buChar char="v"/>
            </a:pPr>
            <a:r>
              <a:rPr lang="en-GB" sz="2800" dirty="0">
                <a:latin typeface="Times New Roman" panose="02020603050405020304" pitchFamily="18" charset="0"/>
                <a:cs typeface="Times New Roman" panose="02020603050405020304" pitchFamily="18" charset="0"/>
              </a:rPr>
              <a:t>Focusing on the differences in AI acceptance across cultures as well as travellers' expectations</a:t>
            </a:r>
            <a:r>
              <a:rPr lang="en-GB"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1028700" y="3748023"/>
            <a:ext cx="5437378" cy="4786376"/>
          </a:xfrm>
          <a:prstGeom prst="rect">
            <a:avLst/>
          </a:prstGeom>
        </p:spPr>
      </p:pic>
      <p:sp>
        <p:nvSpPr>
          <p:cNvPr id="3" name="Rectangle 2"/>
          <p:cNvSpPr/>
          <p:nvPr/>
        </p:nvSpPr>
        <p:spPr>
          <a:xfrm>
            <a:off x="8610600" y="952500"/>
            <a:ext cx="6705600" cy="525144"/>
          </a:xfrm>
          <a:prstGeom prst="rect">
            <a:avLst/>
          </a:prstGeom>
        </p:spPr>
        <p:txBody>
          <a:bodyPr wrap="square">
            <a:spAutoFit/>
          </a:bodyPr>
          <a:lstStyle/>
          <a:p>
            <a:pPr algn="ctr">
              <a:lnSpc>
                <a:spcPts val="2954"/>
              </a:lnSpc>
              <a:spcBef>
                <a:spcPct val="0"/>
              </a:spcBef>
            </a:pPr>
            <a:r>
              <a:rPr lang="en-GB" sz="4800" b="1" dirty="0">
                <a:latin typeface="Times New Roman" panose="02020603050405020304" pitchFamily="18" charset="0"/>
                <a:cs typeface="Times New Roman" panose="02020603050405020304" pitchFamily="18" charset="0"/>
              </a:rPr>
              <a:t>Method</a:t>
            </a:r>
            <a:r>
              <a:rPr lang="en-GB" b="1"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p:txBody>
      </p:sp>
      <p:sp>
        <p:nvSpPr>
          <p:cNvPr id="4" name="Rectangle 3"/>
          <p:cNvSpPr/>
          <p:nvPr/>
        </p:nvSpPr>
        <p:spPr>
          <a:xfrm>
            <a:off x="7467600" y="2476500"/>
            <a:ext cx="10363200" cy="6986528"/>
          </a:xfrm>
          <a:prstGeom prst="rect">
            <a:avLst/>
          </a:prstGeom>
        </p:spPr>
        <p:txBody>
          <a:bodyPr wrap="square">
            <a:spAutoFit/>
          </a:bodyPr>
          <a:lstStyle/>
          <a:p>
            <a:pPr marL="342900" indent="-342900" algn="just">
              <a:spcBef>
                <a:spcPct val="0"/>
              </a:spcBef>
              <a:buFont typeface="Wingdings" panose="05000000000000000000" pitchFamily="2" charset="2"/>
              <a:buChar char="q"/>
            </a:pPr>
            <a:r>
              <a:rPr lang="en-GB" sz="3200" dirty="0">
                <a:latin typeface="Times New Roman" panose="02020603050405020304" pitchFamily="18" charset="0"/>
                <a:cs typeface="Times New Roman" panose="02020603050405020304" pitchFamily="18" charset="0"/>
              </a:rPr>
              <a:t>This research considers mixed methods where both qualitative and quantitative data to evaluate the impact of AI and human collaboration in the international hospitality sector. </a:t>
            </a:r>
          </a:p>
          <a:p>
            <a:pPr marL="342900" indent="-342900" algn="just">
              <a:spcBef>
                <a:spcPct val="0"/>
              </a:spcBef>
              <a:buFont typeface="Wingdings" panose="05000000000000000000" pitchFamily="2" charset="2"/>
              <a:buChar char="q"/>
            </a:pPr>
            <a:r>
              <a:rPr lang="en-GB" sz="3200" dirty="0">
                <a:latin typeface="Times New Roman" panose="02020603050405020304" pitchFamily="18" charset="0"/>
                <a:cs typeface="Times New Roman" panose="02020603050405020304" pitchFamily="18" charset="0"/>
              </a:rPr>
              <a:t>Secondary data was collected from industry reports such as Hospitality Technology case studies of Marriot, Accor, and Hilton, as well as peer-reviewed academic sources </a:t>
            </a:r>
            <a:r>
              <a:rPr lang="en-US" sz="3200" dirty="0">
                <a:latin typeface="Times New Roman" panose="02020603050405020304" pitchFamily="18" charset="0"/>
                <a:cs typeface="Times New Roman" panose="02020603050405020304" pitchFamily="18" charset="0"/>
              </a:rPr>
              <a:t>(Behrens, 2020)</a:t>
            </a:r>
            <a:r>
              <a:rPr lang="en-GB" sz="3200" dirty="0">
                <a:latin typeface="Times New Roman" panose="02020603050405020304" pitchFamily="18" charset="0"/>
                <a:cs typeface="Times New Roman" panose="02020603050405020304" pitchFamily="18" charset="0"/>
              </a:rPr>
              <a:t>. </a:t>
            </a:r>
          </a:p>
          <a:p>
            <a:pPr marL="342900" indent="-342900" algn="just">
              <a:spcBef>
                <a:spcPct val="0"/>
              </a:spcBef>
              <a:buFont typeface="Wingdings" panose="05000000000000000000" pitchFamily="2" charset="2"/>
              <a:buChar char="q"/>
            </a:pPr>
            <a:r>
              <a:rPr lang="en-GB" sz="3200" dirty="0">
                <a:latin typeface="Times New Roman" panose="02020603050405020304" pitchFamily="18" charset="0"/>
                <a:cs typeface="Times New Roman" panose="02020603050405020304" pitchFamily="18" charset="0"/>
              </a:rPr>
              <a:t>The analysis is guided by core theoretical frameworks, including Technology Acceptance, </a:t>
            </a:r>
            <a:r>
              <a:rPr lang="en-GB" sz="3200" dirty="0" err="1">
                <a:latin typeface="Times New Roman" panose="02020603050405020304" pitchFamily="18" charset="0"/>
                <a:cs typeface="Times New Roman" panose="02020603050405020304" pitchFamily="18" charset="0"/>
              </a:rPr>
              <a:t>Hofstede</a:t>
            </a:r>
            <a:r>
              <a:rPr lang="en-GB" sz="3200" dirty="0">
                <a:latin typeface="Times New Roman" panose="02020603050405020304" pitchFamily="18" charset="0"/>
                <a:cs typeface="Times New Roman" panose="02020603050405020304" pitchFamily="18" charset="0"/>
              </a:rPr>
              <a:t> Cultural Dimensions, and Cost Benefits Theory. </a:t>
            </a:r>
          </a:p>
          <a:p>
            <a:pPr marL="342900" indent="-342900" algn="just">
              <a:spcBef>
                <a:spcPct val="0"/>
              </a:spcBef>
              <a:buFont typeface="Wingdings" panose="05000000000000000000" pitchFamily="2" charset="2"/>
              <a:buChar char="q"/>
            </a:pPr>
            <a:r>
              <a:rPr lang="en-GB" sz="3200" dirty="0">
                <a:latin typeface="Times New Roman" panose="02020603050405020304" pitchFamily="18" charset="0"/>
                <a:cs typeface="Times New Roman" panose="02020603050405020304" pitchFamily="18" charset="0"/>
              </a:rPr>
              <a:t>Visual tools such as graphics, and summary tables were employed to describe AI adoption, social-cultural dynamics, and regulatory policies </a:t>
            </a:r>
            <a:r>
              <a:rPr lang="en-US" sz="3200" dirty="0">
                <a:latin typeface="Times New Roman" panose="02020603050405020304" pitchFamily="18" charset="0"/>
                <a:cs typeface="Times New Roman" panose="02020603050405020304" pitchFamily="18" charset="0"/>
              </a:rPr>
              <a:t>(Creamer, 2018</a:t>
            </a:r>
            <a:endParaRPr lang="en-US" sz="3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8288000" cy="10287000"/>
            <a:chOff x="0" y="0"/>
            <a:chExt cx="18288000" cy="10287000"/>
          </a:xfrm>
        </p:grpSpPr>
        <p:sp>
          <p:nvSpPr>
            <p:cNvPr id="3" name="object 3"/>
            <p:cNvSpPr/>
            <p:nvPr/>
          </p:nvSpPr>
          <p:spPr>
            <a:xfrm>
              <a:off x="6900164" y="0"/>
              <a:ext cx="11388090" cy="10287000"/>
            </a:xfrm>
            <a:custGeom>
              <a:avLst/>
              <a:gdLst/>
              <a:ahLst/>
              <a:cxnLst/>
              <a:rect l="l" t="t" r="r" b="b"/>
              <a:pathLst>
                <a:path w="11388090" h="10287000">
                  <a:moveTo>
                    <a:pt x="0" y="10287000"/>
                  </a:moveTo>
                  <a:lnTo>
                    <a:pt x="11387836" y="10287000"/>
                  </a:lnTo>
                  <a:lnTo>
                    <a:pt x="11387836" y="0"/>
                  </a:lnTo>
                  <a:lnTo>
                    <a:pt x="0" y="0"/>
                  </a:lnTo>
                  <a:lnTo>
                    <a:pt x="0" y="10287000"/>
                  </a:lnTo>
                  <a:close/>
                </a:path>
              </a:pathLst>
            </a:custGeom>
            <a:solidFill>
              <a:srgbClr val="F7FCFD"/>
            </a:solidFill>
          </p:spPr>
          <p:txBody>
            <a:bodyPr wrap="square" lIns="0" tIns="0" rIns="0" bIns="0" rtlCol="0"/>
            <a:lstStyle/>
            <a:p>
              <a:endParaRPr/>
            </a:p>
          </p:txBody>
        </p:sp>
        <p:sp>
          <p:nvSpPr>
            <p:cNvPr id="4" name="object 4"/>
            <p:cNvSpPr/>
            <p:nvPr/>
          </p:nvSpPr>
          <p:spPr>
            <a:xfrm>
              <a:off x="0" y="0"/>
              <a:ext cx="6900545" cy="10287000"/>
            </a:xfrm>
            <a:custGeom>
              <a:avLst/>
              <a:gdLst/>
              <a:ahLst/>
              <a:cxnLst/>
              <a:rect l="l" t="t" r="r" b="b"/>
              <a:pathLst>
                <a:path w="6900545" h="10287000">
                  <a:moveTo>
                    <a:pt x="6900164" y="0"/>
                  </a:moveTo>
                  <a:lnTo>
                    <a:pt x="0" y="0"/>
                  </a:lnTo>
                  <a:lnTo>
                    <a:pt x="0" y="10287000"/>
                  </a:lnTo>
                  <a:lnTo>
                    <a:pt x="6900164" y="10287000"/>
                  </a:lnTo>
                  <a:lnTo>
                    <a:pt x="6900164" y="0"/>
                  </a:lnTo>
                  <a:close/>
                </a:path>
              </a:pathLst>
            </a:custGeom>
            <a:solidFill>
              <a:srgbClr val="47B9C3"/>
            </a:solidFill>
          </p:spPr>
          <p:txBody>
            <a:bodyPr wrap="square" lIns="0" tIns="0" rIns="0" bIns="0" rtlCol="0"/>
            <a:lstStyle/>
            <a:p>
              <a:endParaRPr/>
            </a:p>
          </p:txBody>
        </p:sp>
        <p:sp>
          <p:nvSpPr>
            <p:cNvPr id="5" name="object 5"/>
            <p:cNvSpPr/>
            <p:nvPr/>
          </p:nvSpPr>
          <p:spPr>
            <a:xfrm>
              <a:off x="1028700" y="1028700"/>
              <a:ext cx="16230600" cy="2355850"/>
            </a:xfrm>
            <a:custGeom>
              <a:avLst/>
              <a:gdLst/>
              <a:ahLst/>
              <a:cxnLst/>
              <a:rect l="l" t="t" r="r" b="b"/>
              <a:pathLst>
                <a:path w="16230600" h="2355850">
                  <a:moveTo>
                    <a:pt x="16230600" y="0"/>
                  </a:moveTo>
                  <a:lnTo>
                    <a:pt x="0" y="0"/>
                  </a:lnTo>
                  <a:lnTo>
                    <a:pt x="0" y="2355342"/>
                  </a:lnTo>
                  <a:lnTo>
                    <a:pt x="16230600" y="2355342"/>
                  </a:lnTo>
                  <a:lnTo>
                    <a:pt x="16230600" y="0"/>
                  </a:lnTo>
                  <a:close/>
                </a:path>
              </a:pathLst>
            </a:custGeom>
            <a:solidFill>
              <a:srgbClr val="2C3541"/>
            </a:solidFill>
          </p:spPr>
          <p:txBody>
            <a:bodyPr wrap="square" lIns="0" tIns="0" rIns="0" bIns="0" rtlCol="0"/>
            <a:lstStyle/>
            <a:p>
              <a:endParaRPr/>
            </a:p>
          </p:txBody>
        </p:sp>
      </p:grpSp>
      <p:sp>
        <p:nvSpPr>
          <p:cNvPr id="6" name="object 6"/>
          <p:cNvSpPr txBox="1">
            <a:spLocks noGrp="1"/>
          </p:cNvSpPr>
          <p:nvPr>
            <p:ph type="title"/>
          </p:nvPr>
        </p:nvSpPr>
        <p:spPr>
          <a:prstGeom prst="rect">
            <a:avLst/>
          </a:prstGeom>
        </p:spPr>
        <p:txBody>
          <a:bodyPr vert="horz" wrap="square" lIns="0" tIns="12700" rIns="0" bIns="0" rtlCol="0">
            <a:spAutoFit/>
          </a:bodyPr>
          <a:lstStyle/>
          <a:p>
            <a:pPr marL="1541145">
              <a:lnSpc>
                <a:spcPct val="100000"/>
              </a:lnSpc>
              <a:spcBef>
                <a:spcPts val="100"/>
              </a:spcBef>
            </a:pPr>
            <a:r>
              <a:rPr spc="-10" dirty="0"/>
              <a:t>Conclusion</a:t>
            </a:r>
          </a:p>
        </p:txBody>
      </p:sp>
      <p:pic>
        <p:nvPicPr>
          <p:cNvPr id="7" name="object 7"/>
          <p:cNvPicPr/>
          <p:nvPr/>
        </p:nvPicPr>
        <p:blipFill>
          <a:blip r:embed="rId3" cstate="print"/>
          <a:stretch>
            <a:fillRect/>
          </a:stretch>
        </p:blipFill>
        <p:spPr>
          <a:xfrm>
            <a:off x="1028700" y="4171467"/>
            <a:ext cx="5465064" cy="4855083"/>
          </a:xfrm>
          <a:prstGeom prst="rect">
            <a:avLst/>
          </a:prstGeom>
        </p:spPr>
      </p:pic>
      <p:sp>
        <p:nvSpPr>
          <p:cNvPr id="8" name="Rectangle 7"/>
          <p:cNvSpPr/>
          <p:nvPr/>
        </p:nvSpPr>
        <p:spPr>
          <a:xfrm>
            <a:off x="7391400" y="3848100"/>
            <a:ext cx="8229600" cy="4802725"/>
          </a:xfrm>
          <a:prstGeom prst="rect">
            <a:avLst/>
          </a:prstGeom>
        </p:spPr>
        <p:txBody>
          <a:bodyPr wrap="square">
            <a:spAutoFit/>
          </a:bodyPr>
          <a:lstStyle/>
          <a:p>
            <a:pPr marL="457200" indent="-457200" algn="just">
              <a:lnSpc>
                <a:spcPts val="3749"/>
              </a:lnSpc>
              <a:buFont typeface="Wingdings" panose="05000000000000000000" pitchFamily="2" charset="2"/>
              <a:buChar char="v"/>
            </a:pPr>
            <a:r>
              <a:rPr lang="en-GB" sz="2800" dirty="0">
                <a:latin typeface="Times New Roman" panose="02020603050405020304" pitchFamily="18" charset="0"/>
                <a:cs typeface="Times New Roman" panose="02020603050405020304" pitchFamily="18" charset="0"/>
              </a:rPr>
              <a:t>The international hotel, as well as the hospitality industry, is undergoing quick digital transformation through technological advancement, particularly the integration of Artificial intelligence. </a:t>
            </a:r>
          </a:p>
          <a:p>
            <a:pPr marL="457200" indent="-457200" algn="just">
              <a:lnSpc>
                <a:spcPts val="3749"/>
              </a:lnSpc>
              <a:buFont typeface="Wingdings" panose="05000000000000000000" pitchFamily="2" charset="2"/>
              <a:buChar char="v"/>
            </a:pPr>
            <a:r>
              <a:rPr lang="en-GB" sz="2800" dirty="0">
                <a:latin typeface="Times New Roman" panose="02020603050405020304" pitchFamily="18" charset="0"/>
                <a:cs typeface="Times New Roman" panose="02020603050405020304" pitchFamily="18" charset="0"/>
              </a:rPr>
              <a:t>This shift has motivated labour dynamics, traveller's expectations, as well as operational models. </a:t>
            </a:r>
          </a:p>
          <a:p>
            <a:pPr marL="457200" indent="-457200" algn="just">
              <a:lnSpc>
                <a:spcPts val="3749"/>
              </a:lnSpc>
              <a:buFont typeface="Wingdings" panose="05000000000000000000" pitchFamily="2" charset="2"/>
              <a:buChar char="v"/>
            </a:pPr>
            <a:r>
              <a:rPr lang="en-GB" sz="2800" dirty="0">
                <a:latin typeface="Times New Roman" panose="02020603050405020304" pitchFamily="18" charset="0"/>
                <a:cs typeface="Times New Roman" panose="02020603050405020304" pitchFamily="18" charset="0"/>
              </a:rPr>
              <a:t>The COVID-19 pandemic further accelerated the adoption of contactless, new technologies, focusing on the significance of both automation as well as human empathy </a:t>
            </a:r>
            <a:r>
              <a:rPr lang="en-US" sz="2800" dirty="0">
                <a:latin typeface="Times New Roman" panose="02020603050405020304" pitchFamily="18" charset="0"/>
                <a:cs typeface="Times New Roman" panose="02020603050405020304" pitchFamily="18" charset="0"/>
              </a:rPr>
              <a:t>(Morris, 2022).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8288000" cy="10287000"/>
            <a:chOff x="0" y="0"/>
            <a:chExt cx="18288000" cy="10287000"/>
          </a:xfrm>
        </p:grpSpPr>
        <p:sp>
          <p:nvSpPr>
            <p:cNvPr id="3" name="object 3"/>
            <p:cNvSpPr/>
            <p:nvPr/>
          </p:nvSpPr>
          <p:spPr>
            <a:xfrm>
              <a:off x="6900164" y="0"/>
              <a:ext cx="11388090" cy="10287000"/>
            </a:xfrm>
            <a:custGeom>
              <a:avLst/>
              <a:gdLst/>
              <a:ahLst/>
              <a:cxnLst/>
              <a:rect l="l" t="t" r="r" b="b"/>
              <a:pathLst>
                <a:path w="11388090" h="10287000">
                  <a:moveTo>
                    <a:pt x="0" y="10287000"/>
                  </a:moveTo>
                  <a:lnTo>
                    <a:pt x="11387836" y="10287000"/>
                  </a:lnTo>
                  <a:lnTo>
                    <a:pt x="11387836" y="0"/>
                  </a:lnTo>
                  <a:lnTo>
                    <a:pt x="0" y="0"/>
                  </a:lnTo>
                  <a:lnTo>
                    <a:pt x="0" y="10287000"/>
                  </a:lnTo>
                  <a:close/>
                </a:path>
              </a:pathLst>
            </a:custGeom>
            <a:solidFill>
              <a:srgbClr val="F7FCFD"/>
            </a:solidFill>
          </p:spPr>
          <p:txBody>
            <a:bodyPr wrap="square" lIns="0" tIns="0" rIns="0" bIns="0" rtlCol="0"/>
            <a:lstStyle/>
            <a:p>
              <a:endParaRPr/>
            </a:p>
          </p:txBody>
        </p:sp>
        <p:sp>
          <p:nvSpPr>
            <p:cNvPr id="4" name="object 4"/>
            <p:cNvSpPr/>
            <p:nvPr/>
          </p:nvSpPr>
          <p:spPr>
            <a:xfrm>
              <a:off x="0" y="0"/>
              <a:ext cx="6900545" cy="10287000"/>
            </a:xfrm>
            <a:custGeom>
              <a:avLst/>
              <a:gdLst/>
              <a:ahLst/>
              <a:cxnLst/>
              <a:rect l="l" t="t" r="r" b="b"/>
              <a:pathLst>
                <a:path w="6900545" h="10287000">
                  <a:moveTo>
                    <a:pt x="6900164" y="0"/>
                  </a:moveTo>
                  <a:lnTo>
                    <a:pt x="0" y="0"/>
                  </a:lnTo>
                  <a:lnTo>
                    <a:pt x="0" y="10287000"/>
                  </a:lnTo>
                  <a:lnTo>
                    <a:pt x="6900164" y="10287000"/>
                  </a:lnTo>
                  <a:lnTo>
                    <a:pt x="6900164" y="0"/>
                  </a:lnTo>
                  <a:close/>
                </a:path>
              </a:pathLst>
            </a:custGeom>
            <a:solidFill>
              <a:srgbClr val="47B9C3"/>
            </a:solidFill>
          </p:spPr>
          <p:txBody>
            <a:bodyPr wrap="square" lIns="0" tIns="0" rIns="0" bIns="0" rtlCol="0"/>
            <a:lstStyle/>
            <a:p>
              <a:endParaRPr/>
            </a:p>
          </p:txBody>
        </p:sp>
        <p:sp>
          <p:nvSpPr>
            <p:cNvPr id="5" name="object 5"/>
            <p:cNvSpPr/>
            <p:nvPr/>
          </p:nvSpPr>
          <p:spPr>
            <a:xfrm>
              <a:off x="1028700" y="1028700"/>
              <a:ext cx="16230600" cy="2355850"/>
            </a:xfrm>
            <a:custGeom>
              <a:avLst/>
              <a:gdLst/>
              <a:ahLst/>
              <a:cxnLst/>
              <a:rect l="l" t="t" r="r" b="b"/>
              <a:pathLst>
                <a:path w="16230600" h="2355850">
                  <a:moveTo>
                    <a:pt x="16230600" y="0"/>
                  </a:moveTo>
                  <a:lnTo>
                    <a:pt x="0" y="0"/>
                  </a:lnTo>
                  <a:lnTo>
                    <a:pt x="0" y="2355342"/>
                  </a:lnTo>
                  <a:lnTo>
                    <a:pt x="16230600" y="2355342"/>
                  </a:lnTo>
                  <a:lnTo>
                    <a:pt x="16230600" y="0"/>
                  </a:lnTo>
                  <a:close/>
                </a:path>
              </a:pathLst>
            </a:custGeom>
            <a:solidFill>
              <a:srgbClr val="2C3541"/>
            </a:solidFill>
          </p:spPr>
          <p:txBody>
            <a:bodyPr wrap="square" lIns="0" tIns="0" rIns="0" bIns="0" rtlCol="0"/>
            <a:lstStyle/>
            <a:p>
              <a:endParaRPr/>
            </a:p>
          </p:txBody>
        </p:sp>
      </p:grpSp>
      <p:sp>
        <p:nvSpPr>
          <p:cNvPr id="6" name="object 6"/>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dirty="0"/>
              <a:t>Recommendations</a:t>
            </a:r>
          </a:p>
        </p:txBody>
      </p:sp>
      <p:pic>
        <p:nvPicPr>
          <p:cNvPr id="7" name="object 7"/>
          <p:cNvPicPr/>
          <p:nvPr/>
        </p:nvPicPr>
        <p:blipFill>
          <a:blip r:embed="rId3" cstate="print"/>
          <a:stretch>
            <a:fillRect/>
          </a:stretch>
        </p:blipFill>
        <p:spPr>
          <a:xfrm>
            <a:off x="838200" y="3679723"/>
            <a:ext cx="5497322" cy="5346827"/>
          </a:xfrm>
          <a:prstGeom prst="rect">
            <a:avLst/>
          </a:prstGeom>
        </p:spPr>
      </p:pic>
      <p:sp>
        <p:nvSpPr>
          <p:cNvPr id="8" name="Rectangle 7"/>
          <p:cNvSpPr/>
          <p:nvPr/>
        </p:nvSpPr>
        <p:spPr>
          <a:xfrm>
            <a:off x="8839200" y="4543336"/>
            <a:ext cx="7924800" cy="2677656"/>
          </a:xfrm>
          <a:prstGeom prst="rect">
            <a:avLst/>
          </a:prstGeom>
        </p:spPr>
        <p:txBody>
          <a:bodyPr wrap="square">
            <a:spAutoFit/>
          </a:bodyPr>
          <a:lstStyle/>
          <a:p>
            <a:pPr marL="571500" indent="-571500" algn="just">
              <a:buFont typeface="Wingdings" panose="05000000000000000000" pitchFamily="2" charset="2"/>
              <a:buChar char="q"/>
            </a:pPr>
            <a:r>
              <a:rPr lang="en-GB" sz="2800" dirty="0">
                <a:latin typeface="Times New Roman" panose="02020603050405020304" pitchFamily="18" charset="0"/>
                <a:cs typeface="Times New Roman" panose="02020603050405020304" pitchFamily="18" charset="0"/>
              </a:rPr>
              <a:t>Hilton and Accor should be the central case study,</a:t>
            </a:r>
          </a:p>
          <a:p>
            <a:pPr marL="571500" indent="-571500" algn="just">
              <a:buFont typeface="Wingdings" panose="05000000000000000000" pitchFamily="2" charset="2"/>
              <a:buChar char="q"/>
            </a:pPr>
            <a:r>
              <a:rPr lang="en-GB" sz="2800" dirty="0">
                <a:latin typeface="Times New Roman" panose="02020603050405020304" pitchFamily="18" charset="0"/>
                <a:cs typeface="Times New Roman" panose="02020603050405020304" pitchFamily="18" charset="0"/>
              </a:rPr>
              <a:t>an international leader should be very popular for innovation as well as customer services. </a:t>
            </a:r>
          </a:p>
          <a:p>
            <a:pPr marL="571500" indent="-571500" algn="just">
              <a:buFont typeface="Wingdings" panose="05000000000000000000" pitchFamily="2" charset="2"/>
              <a:buChar char="q"/>
            </a:pPr>
            <a:r>
              <a:rPr lang="en-GB" sz="2800" dirty="0">
                <a:latin typeface="Times New Roman" panose="02020603050405020304" pitchFamily="18" charset="0"/>
                <a:cs typeface="Times New Roman" panose="02020603050405020304" pitchFamily="18" charset="0"/>
              </a:rPr>
              <a:t>As the sector should be redefining travellers' experiences, making this theme properly relevant for the industry's long-term growth.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79780" rIns="0" bIns="0" rtlCol="0">
            <a:spAutoFit/>
          </a:bodyPr>
          <a:lstStyle/>
          <a:p>
            <a:pPr marL="1566545">
              <a:lnSpc>
                <a:spcPct val="100000"/>
              </a:lnSpc>
              <a:spcBef>
                <a:spcPts val="100"/>
              </a:spcBef>
            </a:pPr>
            <a:r>
              <a:rPr spc="-10" dirty="0"/>
              <a:t>References</a:t>
            </a:r>
          </a:p>
        </p:txBody>
      </p:sp>
      <p:pic>
        <p:nvPicPr>
          <p:cNvPr id="3" name="object 3"/>
          <p:cNvPicPr/>
          <p:nvPr/>
        </p:nvPicPr>
        <p:blipFill>
          <a:blip r:embed="rId3" cstate="print"/>
          <a:stretch>
            <a:fillRect/>
          </a:stretch>
        </p:blipFill>
        <p:spPr>
          <a:xfrm>
            <a:off x="832281" y="3299917"/>
            <a:ext cx="6080252" cy="6221336"/>
          </a:xfrm>
          <a:prstGeom prst="rect">
            <a:avLst/>
          </a:prstGeom>
        </p:spPr>
      </p:pic>
      <p:sp>
        <p:nvSpPr>
          <p:cNvPr id="4" name="Rectangle 3"/>
          <p:cNvSpPr/>
          <p:nvPr/>
        </p:nvSpPr>
        <p:spPr>
          <a:xfrm>
            <a:off x="7467600" y="3619500"/>
            <a:ext cx="8991600" cy="6798977"/>
          </a:xfrm>
          <a:prstGeom prst="rect">
            <a:avLst/>
          </a:prstGeom>
        </p:spPr>
        <p:txBody>
          <a:bodyPr wrap="square">
            <a:spAutoFit/>
          </a:bodyPr>
          <a:lstStyle/>
          <a:p>
            <a:pPr algn="just"/>
            <a:r>
              <a:rPr lang="en-US" sz="2400" dirty="0">
                <a:latin typeface="Times New Roman" panose="02020603050405020304" pitchFamily="18" charset="0"/>
                <a:cs typeface="Times New Roman" panose="02020603050405020304" pitchFamily="18" charset="0"/>
              </a:rPr>
              <a:t>Behrens, M.L. (2020). </a:t>
            </a:r>
            <a:r>
              <a:rPr lang="en-US" sz="2400" i="1" dirty="0">
                <a:latin typeface="Times New Roman" panose="02020603050405020304" pitchFamily="18" charset="0"/>
                <a:cs typeface="Times New Roman" panose="02020603050405020304" pitchFamily="18" charset="0"/>
              </a:rPr>
              <a:t>Unions Matter</a:t>
            </a:r>
            <a:r>
              <a:rPr lang="en-US" sz="2400" dirty="0">
                <a:latin typeface="Times New Roman" panose="02020603050405020304" pitchFamily="18" charset="0"/>
                <a:cs typeface="Times New Roman" panose="02020603050405020304" pitchFamily="18" charset="0"/>
              </a:rPr>
              <a:t>. 58-63: Between the Lines.</a:t>
            </a:r>
          </a:p>
          <a:p>
            <a:pPr algn="just"/>
            <a:r>
              <a:rPr lang="en-US" sz="2400" dirty="0">
                <a:latin typeface="Times New Roman" panose="02020603050405020304" pitchFamily="18" charset="0"/>
                <a:cs typeface="Times New Roman" panose="02020603050405020304" pitchFamily="18" charset="0"/>
              </a:rPr>
              <a:t>Bowen, J. and </a:t>
            </a:r>
            <a:r>
              <a:rPr lang="en-US" sz="2400" dirty="0" err="1">
                <a:latin typeface="Times New Roman" panose="02020603050405020304" pitchFamily="18" charset="0"/>
                <a:cs typeface="Times New Roman" panose="02020603050405020304" pitchFamily="18" charset="0"/>
              </a:rPr>
              <a:t>Morosan</a:t>
            </a:r>
            <a:r>
              <a:rPr lang="en-US" sz="2400" dirty="0">
                <a:latin typeface="Times New Roman" panose="02020603050405020304" pitchFamily="18" charset="0"/>
                <a:cs typeface="Times New Roman" panose="02020603050405020304" pitchFamily="18" charset="0"/>
              </a:rPr>
              <a:t>, C. (2020). Beware hospitality industry: the robots are coming. </a:t>
            </a:r>
            <a:r>
              <a:rPr lang="en-US" sz="2400" i="1" dirty="0">
                <a:latin typeface="Times New Roman" panose="02020603050405020304" pitchFamily="18" charset="0"/>
                <a:cs typeface="Times New Roman" panose="02020603050405020304" pitchFamily="18" charset="0"/>
              </a:rPr>
              <a:t>Worldwide Hospitality and Tourism Themes</a:t>
            </a:r>
            <a:r>
              <a:rPr lang="en-US" sz="2400" dirty="0">
                <a:latin typeface="Times New Roman" panose="02020603050405020304" pitchFamily="18" charset="0"/>
                <a:cs typeface="Times New Roman" panose="02020603050405020304" pitchFamily="18" charset="0"/>
              </a:rPr>
              <a:t>, [online] 10(6), pp.726–733. </a:t>
            </a:r>
            <a:r>
              <a:rPr lang="en-US" sz="2400" dirty="0" err="1">
                <a:latin typeface="Times New Roman" panose="02020603050405020304" pitchFamily="18" charset="0"/>
                <a:cs typeface="Times New Roman" panose="02020603050405020304" pitchFamily="18" charset="0"/>
              </a:rPr>
              <a:t>doi:https</a:t>
            </a:r>
            <a:r>
              <a:rPr lang="en-US" sz="2400" dirty="0">
                <a:latin typeface="Times New Roman" panose="02020603050405020304" pitchFamily="18" charset="0"/>
                <a:cs typeface="Times New Roman" panose="02020603050405020304" pitchFamily="18" charset="0"/>
              </a:rPr>
              <a:t>://</a:t>
            </a:r>
            <a:r>
              <a:rPr lang="en-US" sz="2400" dirty="0" err="1">
                <a:latin typeface="Times New Roman" panose="02020603050405020304" pitchFamily="18" charset="0"/>
                <a:cs typeface="Times New Roman" panose="02020603050405020304" pitchFamily="18" charset="0"/>
              </a:rPr>
              <a:t>doi.org</a:t>
            </a:r>
            <a:r>
              <a:rPr lang="en-US" sz="2400" dirty="0">
                <a:latin typeface="Times New Roman" panose="02020603050405020304" pitchFamily="18" charset="0"/>
                <a:cs typeface="Times New Roman" panose="02020603050405020304" pitchFamily="18" charset="0"/>
              </a:rPr>
              <a:t>/10.1108/whatt-07-2018-0045.</a:t>
            </a:r>
          </a:p>
          <a:p>
            <a:pPr algn="just"/>
            <a:r>
              <a:rPr lang="en-US" sz="2400" dirty="0">
                <a:latin typeface="Times New Roman" panose="02020603050405020304" pitchFamily="18" charset="0"/>
                <a:cs typeface="Times New Roman" panose="02020603050405020304" pitchFamily="18" charset="0"/>
              </a:rPr>
              <a:t>Creamer, E.G. (2018). </a:t>
            </a:r>
            <a:r>
              <a:rPr lang="en-US" sz="2400" i="1" dirty="0">
                <a:latin typeface="Times New Roman" panose="02020603050405020304" pitchFamily="18" charset="0"/>
                <a:cs typeface="Times New Roman" panose="02020603050405020304" pitchFamily="18" charset="0"/>
              </a:rPr>
              <a:t>An Introduction to Fully Integrated Mixed Methods Research</a:t>
            </a:r>
            <a:r>
              <a:rPr lang="en-US" sz="2400" dirty="0">
                <a:latin typeface="Times New Roman" panose="02020603050405020304" pitchFamily="18" charset="0"/>
                <a:cs typeface="Times New Roman" panose="02020603050405020304" pitchFamily="18" charset="0"/>
              </a:rPr>
              <a:t>. SAGE Publications.</a:t>
            </a:r>
          </a:p>
          <a:p>
            <a:pPr algn="just"/>
            <a:r>
              <a:rPr lang="en-US" sz="2400" dirty="0">
                <a:latin typeface="Times New Roman" panose="02020603050405020304" pitchFamily="18" charset="0"/>
                <a:cs typeface="Times New Roman" panose="02020603050405020304" pitchFamily="18" charset="0"/>
              </a:rPr>
              <a:t>Malone, T.W., Yates, J. and Benjamin, R.I. (2018). Electronic markets and electronic hierarchies. </a:t>
            </a:r>
            <a:r>
              <a:rPr lang="en-US" sz="2400" i="1" dirty="0">
                <a:latin typeface="Times New Roman" panose="02020603050405020304" pitchFamily="18" charset="0"/>
                <a:cs typeface="Times New Roman" panose="02020603050405020304" pitchFamily="18" charset="0"/>
              </a:rPr>
              <a:t>Communications of the ACM</a:t>
            </a:r>
            <a:r>
              <a:rPr lang="en-US" sz="2400" dirty="0">
                <a:latin typeface="Times New Roman" panose="02020603050405020304" pitchFamily="18" charset="0"/>
                <a:cs typeface="Times New Roman" panose="02020603050405020304" pitchFamily="18" charset="0"/>
              </a:rPr>
              <a:t>, 30(6), pp.484–497. </a:t>
            </a:r>
            <a:r>
              <a:rPr lang="en-US" sz="2400" dirty="0" err="1">
                <a:latin typeface="Times New Roman" panose="02020603050405020304" pitchFamily="18" charset="0"/>
                <a:cs typeface="Times New Roman" panose="02020603050405020304" pitchFamily="18" charset="0"/>
              </a:rPr>
              <a:t>doi:https</a:t>
            </a:r>
            <a:r>
              <a:rPr lang="en-US" sz="2400" dirty="0">
                <a:latin typeface="Times New Roman" panose="02020603050405020304" pitchFamily="18" charset="0"/>
                <a:cs typeface="Times New Roman" panose="02020603050405020304" pitchFamily="18" charset="0"/>
              </a:rPr>
              <a:t>://</a:t>
            </a:r>
            <a:r>
              <a:rPr lang="en-US" sz="2400" dirty="0" err="1">
                <a:latin typeface="Times New Roman" panose="02020603050405020304" pitchFamily="18" charset="0"/>
                <a:cs typeface="Times New Roman" panose="02020603050405020304" pitchFamily="18" charset="0"/>
              </a:rPr>
              <a:t>doi.org</a:t>
            </a:r>
            <a:r>
              <a:rPr lang="en-US" sz="2400" dirty="0">
                <a:latin typeface="Times New Roman" panose="02020603050405020304" pitchFamily="18" charset="0"/>
                <a:cs typeface="Times New Roman" panose="02020603050405020304" pitchFamily="18" charset="0"/>
              </a:rPr>
              <a:t>/10.1145/214762.214766.</a:t>
            </a:r>
          </a:p>
          <a:p>
            <a:pPr algn="just"/>
            <a:r>
              <a:rPr lang="en-US" sz="2400" dirty="0">
                <a:latin typeface="Times New Roman" panose="02020603050405020304" pitchFamily="18" charset="0"/>
                <a:cs typeface="Times New Roman" panose="02020603050405020304" pitchFamily="18" charset="0"/>
              </a:rPr>
              <a:t>Morris, R. (2022). </a:t>
            </a:r>
            <a:r>
              <a:rPr lang="en-US" sz="2400" i="1" dirty="0">
                <a:latin typeface="Times New Roman" panose="02020603050405020304" pitchFamily="18" charset="0"/>
                <a:cs typeface="Times New Roman" panose="02020603050405020304" pitchFamily="18" charset="0"/>
              </a:rPr>
              <a:t>Jacaranda Key Concepts in VCE Economics 1 Units 1 and 2 12e </a:t>
            </a:r>
            <a:r>
              <a:rPr lang="en-US" sz="2400" i="1" dirty="0" err="1">
                <a:latin typeface="Times New Roman" panose="02020603050405020304" pitchFamily="18" charset="0"/>
                <a:cs typeface="Times New Roman" panose="02020603050405020304" pitchFamily="18" charset="0"/>
              </a:rPr>
              <a:t>LearnON</a:t>
            </a:r>
            <a:r>
              <a:rPr lang="en-US" sz="2400" i="1" dirty="0">
                <a:latin typeface="Times New Roman" panose="02020603050405020304" pitchFamily="18" charset="0"/>
                <a:cs typeface="Times New Roman" panose="02020603050405020304" pitchFamily="18" charset="0"/>
              </a:rPr>
              <a:t> and Print</a:t>
            </a:r>
            <a:r>
              <a:rPr lang="en-US" sz="2400" dirty="0">
                <a:latin typeface="Times New Roman" panose="02020603050405020304" pitchFamily="18" charset="0"/>
                <a:cs typeface="Times New Roman" panose="02020603050405020304" pitchFamily="18" charset="0"/>
              </a:rPr>
              <a:t>. John Wiley &amp; Sons, pp.25–32.</a:t>
            </a:r>
          </a:p>
          <a:p>
            <a:pPr algn="just"/>
            <a:r>
              <a:rPr lang="en-US" sz="2400" dirty="0" err="1">
                <a:latin typeface="Times New Roman" panose="02020603050405020304" pitchFamily="18" charset="0"/>
                <a:cs typeface="Times New Roman" panose="02020603050405020304" pitchFamily="18" charset="0"/>
              </a:rPr>
              <a:t>Ouzzani</a:t>
            </a:r>
            <a:r>
              <a:rPr lang="en-US" sz="2400" dirty="0">
                <a:latin typeface="Times New Roman" panose="02020603050405020304" pitchFamily="18" charset="0"/>
                <a:cs typeface="Times New Roman" panose="02020603050405020304" pitchFamily="18" charset="0"/>
              </a:rPr>
              <a:t>, M., </a:t>
            </a:r>
            <a:r>
              <a:rPr lang="en-US" sz="2400" dirty="0" err="1">
                <a:latin typeface="Times New Roman" panose="02020603050405020304" pitchFamily="18" charset="0"/>
                <a:cs typeface="Times New Roman" panose="02020603050405020304" pitchFamily="18" charset="0"/>
              </a:rPr>
              <a:t>Hammady</a:t>
            </a:r>
            <a:r>
              <a:rPr lang="en-US" sz="2400" dirty="0">
                <a:latin typeface="Times New Roman" panose="02020603050405020304" pitchFamily="18" charset="0"/>
                <a:cs typeface="Times New Roman" panose="02020603050405020304" pitchFamily="18" charset="0"/>
              </a:rPr>
              <a:t>, H., </a:t>
            </a:r>
            <a:r>
              <a:rPr lang="en-US" sz="2400" dirty="0" err="1">
                <a:latin typeface="Times New Roman" panose="02020603050405020304" pitchFamily="18" charset="0"/>
                <a:cs typeface="Times New Roman" panose="02020603050405020304" pitchFamily="18" charset="0"/>
              </a:rPr>
              <a:t>Fedorowicz</a:t>
            </a:r>
            <a:r>
              <a:rPr lang="en-US" sz="2400" dirty="0">
                <a:latin typeface="Times New Roman" panose="02020603050405020304" pitchFamily="18" charset="0"/>
                <a:cs typeface="Times New Roman" panose="02020603050405020304" pitchFamily="18" charset="0"/>
              </a:rPr>
              <a:t>, Z. and </a:t>
            </a:r>
            <a:r>
              <a:rPr lang="en-US" sz="2400" dirty="0" err="1">
                <a:latin typeface="Times New Roman" panose="02020603050405020304" pitchFamily="18" charset="0"/>
                <a:cs typeface="Times New Roman" panose="02020603050405020304" pitchFamily="18" charset="0"/>
              </a:rPr>
              <a:t>Elmagarmid</a:t>
            </a:r>
            <a:r>
              <a:rPr lang="en-US" sz="2400" dirty="0">
                <a:latin typeface="Times New Roman" panose="02020603050405020304" pitchFamily="18" charset="0"/>
                <a:cs typeface="Times New Roman" panose="02020603050405020304" pitchFamily="18" charset="0"/>
              </a:rPr>
              <a:t>, A. (2021). </a:t>
            </a:r>
            <a:r>
              <a:rPr lang="en-US" sz="2400" dirty="0" err="1">
                <a:latin typeface="Times New Roman" panose="02020603050405020304" pitchFamily="18" charset="0"/>
                <a:cs typeface="Times New Roman" panose="02020603050405020304" pitchFamily="18" charset="0"/>
              </a:rPr>
              <a:t>Rayyan</a:t>
            </a:r>
            <a:r>
              <a:rPr lang="en-US" sz="2400" dirty="0">
                <a:latin typeface="Times New Roman" panose="02020603050405020304" pitchFamily="18" charset="0"/>
                <a:cs typeface="Times New Roman" panose="02020603050405020304" pitchFamily="18" charset="0"/>
              </a:rPr>
              <a:t>—a Web and Mobile App for Systematic Reviews. </a:t>
            </a:r>
            <a:r>
              <a:rPr lang="en-US" sz="2400" i="1" dirty="0">
                <a:latin typeface="Times New Roman" panose="02020603050405020304" pitchFamily="18" charset="0"/>
                <a:cs typeface="Times New Roman" panose="02020603050405020304" pitchFamily="18" charset="0"/>
              </a:rPr>
              <a:t>Systematic Reviews</a:t>
            </a:r>
            <a:r>
              <a:rPr lang="en-US" sz="2400" dirty="0">
                <a:latin typeface="Times New Roman" panose="02020603050405020304" pitchFamily="18" charset="0"/>
                <a:cs typeface="Times New Roman" panose="02020603050405020304" pitchFamily="18" charset="0"/>
              </a:rPr>
              <a:t>, 5(1). </a:t>
            </a:r>
            <a:r>
              <a:rPr lang="en-US" sz="2400" dirty="0" err="1">
                <a:latin typeface="Times New Roman" panose="02020603050405020304" pitchFamily="18" charset="0"/>
                <a:cs typeface="Times New Roman" panose="02020603050405020304" pitchFamily="18" charset="0"/>
              </a:rPr>
              <a:t>doi:https</a:t>
            </a:r>
            <a:r>
              <a:rPr lang="en-US" sz="2400" dirty="0">
                <a:latin typeface="Times New Roman" panose="02020603050405020304" pitchFamily="18" charset="0"/>
                <a:cs typeface="Times New Roman" panose="02020603050405020304" pitchFamily="18" charset="0"/>
              </a:rPr>
              <a:t>://</a:t>
            </a:r>
            <a:r>
              <a:rPr lang="en-US" sz="2400" dirty="0" err="1">
                <a:latin typeface="Times New Roman" panose="02020603050405020304" pitchFamily="18" charset="0"/>
                <a:cs typeface="Times New Roman" panose="02020603050405020304" pitchFamily="18" charset="0"/>
              </a:rPr>
              <a:t>doi.org</a:t>
            </a:r>
            <a:r>
              <a:rPr lang="en-US" sz="2400" dirty="0">
                <a:latin typeface="Times New Roman" panose="02020603050405020304" pitchFamily="18" charset="0"/>
                <a:cs typeface="Times New Roman" panose="02020603050405020304" pitchFamily="18" charset="0"/>
              </a:rPr>
              <a:t>/10.1186/s13643-016-0384-4.</a:t>
            </a:r>
          </a:p>
          <a:p>
            <a:pPr algn="just"/>
            <a:r>
              <a:rPr lang="en-US" sz="2400" dirty="0">
                <a:latin typeface="Times New Roman" panose="02020603050405020304" pitchFamily="18" charset="0"/>
                <a:cs typeface="Times New Roman" panose="02020603050405020304" pitchFamily="18" charset="0"/>
              </a:rPr>
              <a:t>.</a:t>
            </a:r>
            <a:endParaRPr lang="en-US" sz="2400" b="1" dirty="0">
              <a:latin typeface="Times New Roman" panose="02020603050405020304" pitchFamily="18" charset="0"/>
              <a:cs typeface="Times New Roman" panose="02020603050405020304" pitchFamily="18" charset="0"/>
            </a:endParaRPr>
          </a:p>
          <a:p>
            <a:pPr algn="just">
              <a:lnSpc>
                <a:spcPts val="3749"/>
              </a:lnSpc>
            </a:pPr>
            <a:r>
              <a:rPr lang="en-US" sz="2400" dirty="0">
                <a:solidFill>
                  <a:srgbClr val="000000"/>
                </a:solidFill>
                <a:latin typeface="Times New Roman" panose="02020603050405020304" pitchFamily="18" charset="0"/>
                <a:ea typeface="Open Sauce"/>
                <a:cs typeface="Times New Roman" panose="02020603050405020304" pitchFamily="18" charset="0"/>
                <a:sym typeface="Open Sauce"/>
              </a:rPr>
              <a:t>.</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17</TotalTime>
  <Words>1284</Words>
  <Application>Microsoft Office PowerPoint</Application>
  <PresentationFormat>Custom</PresentationFormat>
  <Paragraphs>74</Paragraphs>
  <Slides>7</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Calibri</vt:lpstr>
      <vt:lpstr>Rockwell</vt:lpstr>
      <vt:lpstr>Times</vt:lpstr>
      <vt:lpstr>Times New Roman</vt:lpstr>
      <vt:lpstr>Wingdings</vt:lpstr>
      <vt:lpstr>Office Theme</vt:lpstr>
      <vt:lpstr>PowerPoint Presentation</vt:lpstr>
      <vt:lpstr>Introduction</vt:lpstr>
      <vt:lpstr>PowerPoint Presentation</vt:lpstr>
      <vt:lpstr>PowerPoint Presentation</vt:lpstr>
      <vt:lpstr>Conclusion</vt:lpstr>
      <vt:lpstr>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Tourism in Saudi Arabia</dc:title>
  <dc:creator>user</dc:creator>
  <cp:lastModifiedBy>John Vitorin Dsouza</cp:lastModifiedBy>
  <cp:revision>3</cp:revision>
  <dcterms:created xsi:type="dcterms:W3CDTF">2025-05-29T17:57:35Z</dcterms:created>
  <dcterms:modified xsi:type="dcterms:W3CDTF">2025-06-02T20:24:47Z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2025-05-28T00:00:00Z</vt:filetime>
  </property>
  <property fmtid="{D5CDD505-2E9C-101B-9397-08002B2CF9AE}" pid="3" name="Creator">
    <vt:lpwstr>Microsoft® PowerPoint® for Microsoft 365</vt:lpwstr>
  </property>
  <property fmtid="{D5CDD505-2E9C-101B-9397-08002B2CF9AE}" pid="4" name="LastSaved">
    <vt:filetime>2025-05-29T00:00:00Z</vt:filetime>
  </property>
  <property fmtid="{D5CDD505-2E9C-101B-9397-08002B2CF9AE}" pid="5" name="Producer">
    <vt:lpwstr>Microsoft® PowerPoint® for Microsoft 365</vt:lpwstr>
  </property>
</Properties>
</file>