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4285" r:id="rId1"/>
  </p:sldMasterIdLst>
  <p:notesMasterIdLst>
    <p:notesMasterId r:id="rId10"/>
  </p:notesMasterIdLst>
  <p:sldIdLst>
    <p:sldId id="257" r:id="rId2"/>
    <p:sldId id="271" r:id="rId3"/>
    <p:sldId id="262" r:id="rId4"/>
    <p:sldId id="263" r:id="rId5"/>
    <p:sldId id="272" r:id="rId6"/>
    <p:sldId id="265" r:id="rId7"/>
    <p:sldId id="266" r:id="rId8"/>
    <p:sldId id="26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5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142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7A122E-28A6-4932-B7A1-061571A5AC3A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8886B5-52A7-4345-BF14-1C36F3E3B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19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108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299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10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864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838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85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889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335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930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747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57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4/11/2022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210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6" r:id="rId1"/>
    <p:sldLayoutId id="2147484287" r:id="rId2"/>
    <p:sldLayoutId id="2147484288" r:id="rId3"/>
    <p:sldLayoutId id="2147484289" r:id="rId4"/>
    <p:sldLayoutId id="2147484290" r:id="rId5"/>
    <p:sldLayoutId id="2147484291" r:id="rId6"/>
    <p:sldLayoutId id="2147484292" r:id="rId7"/>
    <p:sldLayoutId id="2147484293" r:id="rId8"/>
    <p:sldLayoutId id="2147484294" r:id="rId9"/>
    <p:sldLayoutId id="2147484295" r:id="rId10"/>
    <p:sldLayoutId id="2147484296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s/swot.asp" TargetMode="External"/><Relationship Id="rId2" Type="http://schemas.openxmlformats.org/officeDocument/2006/relationships/hyperlink" Target="https://www.managementstudyguide.com/time-management.htm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targetjobs.co.uk/careers-advice/job-descriptions/accountant-job-descrip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01638" y="0"/>
            <a:ext cx="5916321" cy="5414331"/>
          </a:xfr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Clr>
                <a:srgbClr val="FFFF00"/>
              </a:buClr>
            </a:pP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92731" y="1199327"/>
            <a:ext cx="5114974" cy="1507838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and Employability Skills (BMSW 4001_LON)</a:t>
            </a:r>
            <a:endParaRPr lang="en-US" sz="3200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"/>
            <a:ext cx="3301637" cy="541433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545874" y="4063952"/>
            <a:ext cx="44618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Student: Mihail Pecica (2124360)</a:t>
            </a:r>
          </a:p>
          <a:p>
            <a:pPr marL="214313" indent="-214313"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Lizeta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Demetriou</a:t>
            </a:r>
            <a:endParaRPr lang="en-US" sz="20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5427394"/>
            <a:ext cx="9217958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2000">
              <a:schemeClr val="accent3">
                <a:lumMod val="60000"/>
                <a:lumOff val="40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739" y="1472200"/>
            <a:ext cx="4729205" cy="3178178"/>
          </a:xfrm>
          <a:prstGeom prst="rect">
            <a:avLst/>
          </a:prstGeom>
          <a:effectLst>
            <a:reflection blurRad="6350" stA="50000" endA="300" endPos="55000" dir="5400000" sy="-100000" algn="bl" rotWithShape="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56216"/>
            <a:ext cx="9144000" cy="120178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235131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a Chartered Accountant?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79761" y="1825744"/>
            <a:ext cx="35160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4"/>
              </a:buClr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Chartered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accountants possess extensive knowledge of the laws and regulations governing businesses throughout the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world.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678225" y="5286884"/>
            <a:ext cx="33523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Clr>
                <a:schemeClr val="accent4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(Top Accounting Degrees,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5814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0">
              <a:schemeClr val="accent1">
                <a:lumMod val="0"/>
                <a:lumOff val="100000"/>
              </a:schemeClr>
            </a:gs>
            <a:gs pos="62000">
              <a:schemeClr val="accent5">
                <a:lumMod val="40000"/>
                <a:lumOff val="6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2"/>
            <a:ext cx="9144000" cy="11756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-1620315" y="1620313"/>
            <a:ext cx="5644193" cy="240356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72938" y="356037"/>
            <a:ext cx="6740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Chartered Accountant</a:t>
            </a:r>
            <a:endParaRPr lang="en-US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47257" y="1418751"/>
            <a:ext cx="646611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Responsibilities: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“Managing budgets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Undertaking financial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audits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Providing financial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advice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Liaising with clients, individuals, and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Advising on tax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Maintaining accounting records and preparing accounts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information”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(Prospects, 2021)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575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55376"/>
            <a:ext cx="9144000" cy="14287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3187337" cy="54161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23586" y="190519"/>
            <a:ext cx="38666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Main Skills - Accountant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184605" y="881892"/>
            <a:ext cx="565621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“IT proficiency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Strong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analytical and problem-solving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Numeracy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and time management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skills”</a:t>
            </a:r>
          </a:p>
          <a:p>
            <a:pPr>
              <a:buClr>
                <a:schemeClr val="accent4"/>
              </a:buClr>
            </a:pPr>
            <a:r>
              <a:rPr lang="en-GB" sz="1400" dirty="0" smtClean="0">
                <a:cs typeface="Arial" panose="020B0604020202020204" pitchFamily="34" charset="0"/>
              </a:rPr>
              <a:t>                                           (</a:t>
            </a:r>
            <a:r>
              <a:rPr lang="en-GB" sz="1400" dirty="0" err="1" smtClean="0">
                <a:cs typeface="Arial" panose="020B0604020202020204" pitchFamily="34" charset="0"/>
              </a:rPr>
              <a:t>Totaljob</a:t>
            </a:r>
            <a:r>
              <a:rPr lang="en-GB" sz="1400" dirty="0" smtClean="0">
                <a:cs typeface="Arial" panose="020B0604020202020204" pitchFamily="34" charset="0"/>
              </a:rPr>
              <a:t> </a:t>
            </a:r>
            <a:r>
              <a:rPr lang="en-GB" sz="1400" dirty="0" err="1" smtClean="0">
                <a:cs typeface="Arial" panose="020B0604020202020204" pitchFamily="34" charset="0"/>
              </a:rPr>
              <a:t>n.d</a:t>
            </a:r>
            <a:r>
              <a:rPr lang="en-GB" sz="1400" dirty="0" smtClean="0">
                <a:cs typeface="Arial" panose="020B0604020202020204" pitchFamily="34" charset="0"/>
              </a:rPr>
              <a:t>)</a:t>
            </a:r>
            <a:endParaRPr lang="en-US" sz="1400" dirty="0" smtClean="0">
              <a:cs typeface="Arial" panose="020B0604020202020204" pitchFamily="34" charset="0"/>
            </a:endParaRP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5237" y="2812473"/>
            <a:ext cx="3554954" cy="2603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7063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42000">
              <a:schemeClr val="accent1">
                <a:lumMod val="45000"/>
                <a:lumOff val="55000"/>
              </a:schemeClr>
            </a:gs>
            <a:gs pos="9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26" y="1113288"/>
            <a:ext cx="4799854" cy="39846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29250"/>
            <a:ext cx="9144000" cy="14287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79123" y="1778552"/>
            <a:ext cx="350812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SWOT analysis is a strategic planning tool that project managers can use to assess the strengths, weaknesses, opportunities, and threats that a project may face.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949440" y="5059918"/>
            <a:ext cx="2194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/>
              <a:t>Project Smart, </a:t>
            </a:r>
            <a:r>
              <a:rPr lang="en-GB" dirty="0" err="1"/>
              <a:t>n.d.</a:t>
            </a:r>
            <a:r>
              <a:rPr lang="en-GB" dirty="0"/>
              <a:t>)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0" y="159181"/>
            <a:ext cx="9143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0334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29250"/>
            <a:ext cx="9144000" cy="14287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4504" y="3114"/>
            <a:ext cx="9143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2698" y="889332"/>
            <a:ext cx="3043645" cy="193899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STRENGHTS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Adaptability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Attention to detail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Focus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on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Ability to work under pressure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94651" y="889332"/>
            <a:ext cx="2792594" cy="193899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WEAKNESSES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 time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Industry Knowledge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Easily Bored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31878" y="3367373"/>
            <a:ext cx="3043646" cy="193899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New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projects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Globalisation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Stand out from the crowed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94651" y="3210556"/>
            <a:ext cx="2792594" cy="2215991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Economic risk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Government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regulations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Other new technologies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5524" y="2076994"/>
            <a:ext cx="2819127" cy="216189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156364" y="4361770"/>
            <a:ext cx="18474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(Kenton, 2021)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91918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-82676"/>
            <a:ext cx="9143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29250"/>
            <a:ext cx="9144000" cy="14287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5744" y="696257"/>
            <a:ext cx="7897091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GB" dirty="0" smtClean="0"/>
              <a:t>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Managing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effectively refers to allocating the right amount of time to the right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best way to manage time is to make use of its limited availability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Having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 effective time management system allows individuals to allocate specific timeslots to activities according to their importance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Clr>
                <a:schemeClr val="accent4"/>
              </a:buClr>
            </a:pPr>
            <a:r>
              <a:rPr lang="en-GB" dirty="0"/>
              <a:t>                            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Juneja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/>
          </a:p>
          <a:p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9794" y="3246525"/>
            <a:ext cx="4669550" cy="1608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259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576983"/>
          </a:xfrm>
        </p:spPr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07818" y="1191491"/>
            <a:ext cx="879763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GB" dirty="0" smtClean="0"/>
              <a:t>AGCAS Editor(2021). Chartered accountant, Responsibilities. </a:t>
            </a:r>
            <a:r>
              <a:rPr lang="en-US" dirty="0"/>
              <a:t>Available at: https://www.prospects.ac.uk/job-profiles/chartered-accountant. </a:t>
            </a:r>
            <a:r>
              <a:rPr lang="en-US" dirty="0" smtClean="0"/>
              <a:t>(Accessed </a:t>
            </a:r>
            <a:r>
              <a:rPr lang="en-US" dirty="0"/>
              <a:t>23 March </a:t>
            </a:r>
            <a:r>
              <a:rPr lang="en-US" dirty="0" smtClean="0"/>
              <a:t>2022).</a:t>
            </a:r>
            <a:r>
              <a:rPr lang="en-GB" dirty="0" smtClean="0"/>
              <a:t>  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dirty="0" err="1"/>
              <a:t>Juneja</a:t>
            </a:r>
            <a:r>
              <a:rPr lang="en-US" dirty="0"/>
              <a:t>, P. (2019). Time Management - Meaning and its Importance. [online] Managementstudyguide.com. Available at: </a:t>
            </a:r>
            <a:r>
              <a:rPr lang="en-US" dirty="0">
                <a:hlinkClick r:id="rId2"/>
              </a:rPr>
              <a:t>https://www.managementstudyguide.com/time-management.htm</a:t>
            </a:r>
            <a:r>
              <a:rPr lang="en-US" dirty="0" smtClean="0"/>
              <a:t>.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dirty="0" err="1"/>
              <a:t>E</a:t>
            </a:r>
            <a:r>
              <a:rPr lang="en-US" dirty="0" err="1" smtClean="0"/>
              <a:t>nton</a:t>
            </a:r>
            <a:r>
              <a:rPr lang="en-US" dirty="0"/>
              <a:t>, W. (2021). Strength, Weakness, Opportunity, and Threat (SWOT) Analysis. (online) Investopedia. Available at: </a:t>
            </a:r>
            <a:r>
              <a:rPr lang="en-US" dirty="0">
                <a:hlinkClick r:id="rId3"/>
              </a:rPr>
              <a:t>https://www.investopedia.com/terms/s/swot.asp</a:t>
            </a:r>
            <a:r>
              <a:rPr lang="en-US" dirty="0" smtClean="0"/>
              <a:t>.</a:t>
            </a:r>
            <a:endParaRPr lang="en-GB" dirty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dirty="0" err="1" smtClean="0"/>
              <a:t>Targetjobs</a:t>
            </a:r>
            <a:r>
              <a:rPr lang="en-US" dirty="0" smtClean="0"/>
              <a:t>. </a:t>
            </a:r>
            <a:r>
              <a:rPr lang="en-US" dirty="0"/>
              <a:t>(</a:t>
            </a:r>
            <a:r>
              <a:rPr lang="en-US" dirty="0" err="1"/>
              <a:t>n.d.</a:t>
            </a:r>
            <a:r>
              <a:rPr lang="en-US" dirty="0"/>
              <a:t>). Accountant: job description. [online] Available at</a:t>
            </a:r>
            <a:r>
              <a:rPr lang="en-US" dirty="0" smtClean="0"/>
              <a:t>:  </a:t>
            </a:r>
            <a:r>
              <a:rPr lang="en-US" dirty="0">
                <a:hlinkClick r:id="rId4"/>
              </a:rPr>
              <a:t>https://targetjobs.co.uk/careers-advice/job-descriptions/accountant-job-description</a:t>
            </a:r>
            <a:r>
              <a:rPr lang="en-US" dirty="0" smtClean="0"/>
              <a:t>.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r>
              <a:rPr lang="en-US" dirty="0"/>
              <a:t>Top Accounting Degrees. (</a:t>
            </a:r>
            <a:r>
              <a:rPr lang="en-US" dirty="0" err="1"/>
              <a:t>n.d.</a:t>
            </a:r>
            <a:r>
              <a:rPr lang="en-US" dirty="0"/>
              <a:t>). What is a Chartered Accountant? [online] Available at: https://www.topaccountingdegrees.org/faq/what-is-a-chartered-accountant/.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Clr>
                <a:schemeClr val="accent4"/>
              </a:buClr>
            </a:pPr>
            <a:endParaRPr lang="en-US" dirty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 smtClean="0"/>
          </a:p>
          <a:p>
            <a:pPr>
              <a:buClr>
                <a:schemeClr val="accent4"/>
              </a:buClr>
            </a:pPr>
            <a:endParaRPr lang="en-US" dirty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8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380</Words>
  <Application>Microsoft Office PowerPoint</Application>
  <PresentationFormat>On-screen Show (4:3)</PresentationFormat>
  <Paragraphs>61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2022-03-12T20:16:25Z</dcterms:created>
  <dcterms:modified xsi:type="dcterms:W3CDTF">2022-04-11T20:35:34Z</dcterms:modified>
</cp:coreProperties>
</file>