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684" r:id="rId6"/>
    <p:sldId id="696" r:id="rId7"/>
    <p:sldId id="283" r:id="rId8"/>
    <p:sldId id="363" r:id="rId9"/>
    <p:sldId id="631" r:id="rId10"/>
    <p:sldId id="707" r:id="rId11"/>
    <p:sldId id="276" r:id="rId12"/>
    <p:sldId id="499" r:id="rId13"/>
    <p:sldId id="502" r:id="rId14"/>
    <p:sldId id="708" r:id="rId15"/>
    <p:sldId id="690" r:id="rId16"/>
    <p:sldId id="691" r:id="rId17"/>
    <p:sldId id="692" r:id="rId18"/>
    <p:sldId id="698" r:id="rId19"/>
    <p:sldId id="693" r:id="rId20"/>
    <p:sldId id="699" r:id="rId21"/>
    <p:sldId id="700" r:id="rId22"/>
    <p:sldId id="321" r:id="rId23"/>
    <p:sldId id="328" r:id="rId24"/>
    <p:sldId id="615" r:id="rId25"/>
    <p:sldId id="324" r:id="rId26"/>
    <p:sldId id="326" r:id="rId27"/>
    <p:sldId id="640" r:id="rId28"/>
    <p:sldId id="434" r:id="rId29"/>
    <p:sldId id="628" r:id="rId30"/>
    <p:sldId id="675" r:id="rId31"/>
    <p:sldId id="632" r:id="rId32"/>
    <p:sldId id="365" r:id="rId33"/>
    <p:sldId id="330" r:id="rId34"/>
    <p:sldId id="463" r:id="rId35"/>
    <p:sldId id="656" r:id="rId36"/>
    <p:sldId id="350" r:id="rId37"/>
    <p:sldId id="616" r:id="rId38"/>
    <p:sldId id="619" r:id="rId39"/>
    <p:sldId id="614" r:id="rId40"/>
    <p:sldId id="689" r:id="rId41"/>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409A4D-C546-0E4C-8CEC-D2A092BBD7AC}" v="33" dt="2024-03-18T13:29:11.3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27" autoAdjust="0"/>
    <p:restoredTop sz="63769" autoAdjust="0"/>
  </p:normalViewPr>
  <p:slideViewPr>
    <p:cSldViewPr>
      <p:cViewPr varScale="1">
        <p:scale>
          <a:sx n="69" d="100"/>
          <a:sy n="69" d="100"/>
        </p:scale>
        <p:origin x="1880" y="184"/>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E1409A4D-C546-0E4C-8CEC-D2A092BBD7AC}"/>
    <pc:docChg chg="custSel addSld delSld modSld sldOrd">
      <pc:chgData name="James Moore" userId="2734fbee-75e6-4c68-b1e1-71d90938a1bc" providerId="ADAL" clId="{E1409A4D-C546-0E4C-8CEC-D2A092BBD7AC}" dt="2024-03-18T13:29:41.736" v="91" actId="2696"/>
      <pc:docMkLst>
        <pc:docMk/>
      </pc:docMkLst>
      <pc:sldChg chg="modSp mod">
        <pc:chgData name="James Moore" userId="2734fbee-75e6-4c68-b1e1-71d90938a1bc" providerId="ADAL" clId="{E1409A4D-C546-0E4C-8CEC-D2A092BBD7AC}" dt="2024-03-18T13:22:10.063" v="24" actId="20577"/>
        <pc:sldMkLst>
          <pc:docMk/>
          <pc:sldMk cId="2087353130" sldId="256"/>
        </pc:sldMkLst>
        <pc:spChg chg="mod">
          <ac:chgData name="James Moore" userId="2734fbee-75e6-4c68-b1e1-71d90938a1bc" providerId="ADAL" clId="{E1409A4D-C546-0E4C-8CEC-D2A092BBD7AC}" dt="2024-03-18T13:22:10.063" v="24" actId="20577"/>
          <ac:spMkLst>
            <pc:docMk/>
            <pc:sldMk cId="2087353130" sldId="256"/>
            <ac:spMk id="2" creationId="{84211050-FCC0-41D8-98D0-0FB7D3DBE0A3}"/>
          </ac:spMkLst>
        </pc:spChg>
      </pc:sldChg>
      <pc:sldChg chg="del">
        <pc:chgData name="James Moore" userId="2734fbee-75e6-4c68-b1e1-71d90938a1bc" providerId="ADAL" clId="{E1409A4D-C546-0E4C-8CEC-D2A092BBD7AC}" dt="2024-03-18T13:24:50.755" v="68" actId="2696"/>
        <pc:sldMkLst>
          <pc:docMk/>
          <pc:sldMk cId="430057393" sldId="259"/>
        </pc:sldMkLst>
      </pc:sldChg>
      <pc:sldChg chg="del">
        <pc:chgData name="James Moore" userId="2734fbee-75e6-4c68-b1e1-71d90938a1bc" providerId="ADAL" clId="{E1409A4D-C546-0E4C-8CEC-D2A092BBD7AC}" dt="2024-03-18T13:22:48.858" v="37" actId="2696"/>
        <pc:sldMkLst>
          <pc:docMk/>
          <pc:sldMk cId="1701967396" sldId="260"/>
        </pc:sldMkLst>
      </pc:sldChg>
      <pc:sldChg chg="del">
        <pc:chgData name="James Moore" userId="2734fbee-75e6-4c68-b1e1-71d90938a1bc" providerId="ADAL" clId="{E1409A4D-C546-0E4C-8CEC-D2A092BBD7AC}" dt="2024-03-18T13:22:51.707" v="39" actId="2696"/>
        <pc:sldMkLst>
          <pc:docMk/>
          <pc:sldMk cId="2995813915" sldId="262"/>
        </pc:sldMkLst>
      </pc:sldChg>
      <pc:sldChg chg="del">
        <pc:chgData name="James Moore" userId="2734fbee-75e6-4c68-b1e1-71d90938a1bc" providerId="ADAL" clId="{E1409A4D-C546-0E4C-8CEC-D2A092BBD7AC}" dt="2024-03-18T13:24:54.085" v="69" actId="2696"/>
        <pc:sldMkLst>
          <pc:docMk/>
          <pc:sldMk cId="1720472430" sldId="263"/>
        </pc:sldMkLst>
      </pc:sldChg>
      <pc:sldChg chg="del">
        <pc:chgData name="James Moore" userId="2734fbee-75e6-4c68-b1e1-71d90938a1bc" providerId="ADAL" clId="{E1409A4D-C546-0E4C-8CEC-D2A092BBD7AC}" dt="2024-03-18T13:22:54.834" v="41" actId="2696"/>
        <pc:sldMkLst>
          <pc:docMk/>
          <pc:sldMk cId="2741011249" sldId="265"/>
        </pc:sldMkLst>
      </pc:sldChg>
      <pc:sldChg chg="del">
        <pc:chgData name="James Moore" userId="2734fbee-75e6-4c68-b1e1-71d90938a1bc" providerId="ADAL" clId="{E1409A4D-C546-0E4C-8CEC-D2A092BBD7AC}" dt="2024-03-18T13:22:56.880" v="42" actId="2696"/>
        <pc:sldMkLst>
          <pc:docMk/>
          <pc:sldMk cId="2416556431" sldId="266"/>
        </pc:sldMkLst>
      </pc:sldChg>
      <pc:sldChg chg="del">
        <pc:chgData name="James Moore" userId="2734fbee-75e6-4c68-b1e1-71d90938a1bc" providerId="ADAL" clId="{E1409A4D-C546-0E4C-8CEC-D2A092BBD7AC}" dt="2024-03-18T13:23:00.815" v="43" actId="2696"/>
        <pc:sldMkLst>
          <pc:docMk/>
          <pc:sldMk cId="4103633562" sldId="270"/>
        </pc:sldMkLst>
      </pc:sldChg>
      <pc:sldChg chg="ord">
        <pc:chgData name="James Moore" userId="2734fbee-75e6-4c68-b1e1-71d90938a1bc" providerId="ADAL" clId="{E1409A4D-C546-0E4C-8CEC-D2A092BBD7AC}" dt="2024-03-18T13:22:27.236" v="30" actId="20578"/>
        <pc:sldMkLst>
          <pc:docMk/>
          <pc:sldMk cId="1853978910" sldId="283"/>
        </pc:sldMkLst>
      </pc:sldChg>
      <pc:sldChg chg="del">
        <pc:chgData name="James Moore" userId="2734fbee-75e6-4c68-b1e1-71d90938a1bc" providerId="ADAL" clId="{E1409A4D-C546-0E4C-8CEC-D2A092BBD7AC}" dt="2024-03-18T13:22:47.483" v="36" actId="2696"/>
        <pc:sldMkLst>
          <pc:docMk/>
          <pc:sldMk cId="3824304481" sldId="289"/>
        </pc:sldMkLst>
      </pc:sldChg>
      <pc:sldChg chg="del">
        <pc:chgData name="James Moore" userId="2734fbee-75e6-4c68-b1e1-71d90938a1bc" providerId="ADAL" clId="{E1409A4D-C546-0E4C-8CEC-D2A092BBD7AC}" dt="2024-03-18T13:23:02.523" v="44" actId="2696"/>
        <pc:sldMkLst>
          <pc:docMk/>
          <pc:sldMk cId="3446974493" sldId="291"/>
        </pc:sldMkLst>
      </pc:sldChg>
      <pc:sldChg chg="del">
        <pc:chgData name="James Moore" userId="2734fbee-75e6-4c68-b1e1-71d90938a1bc" providerId="ADAL" clId="{E1409A4D-C546-0E4C-8CEC-D2A092BBD7AC}" dt="2024-03-18T13:23:03.884" v="45" actId="2696"/>
        <pc:sldMkLst>
          <pc:docMk/>
          <pc:sldMk cId="2391501967" sldId="292"/>
        </pc:sldMkLst>
      </pc:sldChg>
      <pc:sldChg chg="del">
        <pc:chgData name="James Moore" userId="2734fbee-75e6-4c68-b1e1-71d90938a1bc" providerId="ADAL" clId="{E1409A4D-C546-0E4C-8CEC-D2A092BBD7AC}" dt="2024-03-18T13:24:56.532" v="70" actId="2696"/>
        <pc:sldMkLst>
          <pc:docMk/>
          <pc:sldMk cId="2810136295" sldId="296"/>
        </pc:sldMkLst>
      </pc:sldChg>
      <pc:sldChg chg="del">
        <pc:chgData name="James Moore" userId="2734fbee-75e6-4c68-b1e1-71d90938a1bc" providerId="ADAL" clId="{E1409A4D-C546-0E4C-8CEC-D2A092BBD7AC}" dt="2024-03-18T13:25:07.734" v="72" actId="2696"/>
        <pc:sldMkLst>
          <pc:docMk/>
          <pc:sldMk cId="4222396078" sldId="320"/>
        </pc:sldMkLst>
      </pc:sldChg>
      <pc:sldChg chg="del">
        <pc:chgData name="James Moore" userId="2734fbee-75e6-4c68-b1e1-71d90938a1bc" providerId="ADAL" clId="{E1409A4D-C546-0E4C-8CEC-D2A092BBD7AC}" dt="2024-03-18T13:25:18.130" v="74" actId="2696"/>
        <pc:sldMkLst>
          <pc:docMk/>
          <pc:sldMk cId="1963912540" sldId="327"/>
        </pc:sldMkLst>
      </pc:sldChg>
      <pc:sldChg chg="del">
        <pc:chgData name="James Moore" userId="2734fbee-75e6-4c68-b1e1-71d90938a1bc" providerId="ADAL" clId="{E1409A4D-C546-0E4C-8CEC-D2A092BBD7AC}" dt="2024-03-18T13:22:16.301" v="25" actId="2696"/>
        <pc:sldMkLst>
          <pc:docMk/>
          <pc:sldMk cId="1204845912" sldId="336"/>
        </pc:sldMkLst>
      </pc:sldChg>
      <pc:sldChg chg="del">
        <pc:chgData name="James Moore" userId="2734fbee-75e6-4c68-b1e1-71d90938a1bc" providerId="ADAL" clId="{E1409A4D-C546-0E4C-8CEC-D2A092BBD7AC}" dt="2024-03-18T13:22:16.906" v="26" actId="2696"/>
        <pc:sldMkLst>
          <pc:docMk/>
          <pc:sldMk cId="1346174726" sldId="337"/>
        </pc:sldMkLst>
      </pc:sldChg>
      <pc:sldChg chg="del">
        <pc:chgData name="James Moore" userId="2734fbee-75e6-4c68-b1e1-71d90938a1bc" providerId="ADAL" clId="{E1409A4D-C546-0E4C-8CEC-D2A092BBD7AC}" dt="2024-03-18T13:22:18.725" v="28" actId="2696"/>
        <pc:sldMkLst>
          <pc:docMk/>
          <pc:sldMk cId="1247862175" sldId="345"/>
        </pc:sldMkLst>
      </pc:sldChg>
      <pc:sldChg chg="del">
        <pc:chgData name="James Moore" userId="2734fbee-75e6-4c68-b1e1-71d90938a1bc" providerId="ADAL" clId="{E1409A4D-C546-0E4C-8CEC-D2A092BBD7AC}" dt="2024-03-18T13:22:43.284" v="34" actId="2696"/>
        <pc:sldMkLst>
          <pc:docMk/>
          <pc:sldMk cId="484289413" sldId="360"/>
        </pc:sldMkLst>
      </pc:sldChg>
      <pc:sldChg chg="del">
        <pc:chgData name="James Moore" userId="2734fbee-75e6-4c68-b1e1-71d90938a1bc" providerId="ADAL" clId="{E1409A4D-C546-0E4C-8CEC-D2A092BBD7AC}" dt="2024-03-18T13:22:37.461" v="33" actId="2696"/>
        <pc:sldMkLst>
          <pc:docMk/>
          <pc:sldMk cId="2093592090" sldId="361"/>
        </pc:sldMkLst>
      </pc:sldChg>
      <pc:sldChg chg="del">
        <pc:chgData name="James Moore" userId="2734fbee-75e6-4c68-b1e1-71d90938a1bc" providerId="ADAL" clId="{E1409A4D-C546-0E4C-8CEC-D2A092BBD7AC}" dt="2024-03-18T13:29:41.736" v="91" actId="2696"/>
        <pc:sldMkLst>
          <pc:docMk/>
          <pc:sldMk cId="1600140866" sldId="497"/>
        </pc:sldMkLst>
      </pc:sldChg>
      <pc:sldChg chg="del">
        <pc:chgData name="James Moore" userId="2734fbee-75e6-4c68-b1e1-71d90938a1bc" providerId="ADAL" clId="{E1409A4D-C546-0E4C-8CEC-D2A092BBD7AC}" dt="2024-03-18T13:25:38.084" v="76" actId="2696"/>
        <pc:sldMkLst>
          <pc:docMk/>
          <pc:sldMk cId="2991728903" sldId="500"/>
        </pc:sldMkLst>
      </pc:sldChg>
      <pc:sldChg chg="del">
        <pc:chgData name="James Moore" userId="2734fbee-75e6-4c68-b1e1-71d90938a1bc" providerId="ADAL" clId="{E1409A4D-C546-0E4C-8CEC-D2A092BBD7AC}" dt="2024-03-18T13:25:43.883" v="77" actId="2696"/>
        <pc:sldMkLst>
          <pc:docMk/>
          <pc:sldMk cId="482053698" sldId="501"/>
        </pc:sldMkLst>
      </pc:sldChg>
      <pc:sldChg chg="del">
        <pc:chgData name="James Moore" userId="2734fbee-75e6-4c68-b1e1-71d90938a1bc" providerId="ADAL" clId="{E1409A4D-C546-0E4C-8CEC-D2A092BBD7AC}" dt="2024-03-18T13:22:23.521" v="29" actId="2696"/>
        <pc:sldMkLst>
          <pc:docMk/>
          <pc:sldMk cId="889166955" sldId="514"/>
        </pc:sldMkLst>
      </pc:sldChg>
      <pc:sldChg chg="del">
        <pc:chgData name="James Moore" userId="2734fbee-75e6-4c68-b1e1-71d90938a1bc" providerId="ADAL" clId="{E1409A4D-C546-0E4C-8CEC-D2A092BBD7AC}" dt="2024-03-18T13:22:28.983" v="31" actId="2696"/>
        <pc:sldMkLst>
          <pc:docMk/>
          <pc:sldMk cId="2031022132" sldId="515"/>
        </pc:sldMkLst>
      </pc:sldChg>
      <pc:sldChg chg="del">
        <pc:chgData name="James Moore" userId="2734fbee-75e6-4c68-b1e1-71d90938a1bc" providerId="ADAL" clId="{E1409A4D-C546-0E4C-8CEC-D2A092BBD7AC}" dt="2024-03-18T13:22:30.467" v="32" actId="2696"/>
        <pc:sldMkLst>
          <pc:docMk/>
          <pc:sldMk cId="1600673419" sldId="626"/>
        </pc:sldMkLst>
      </pc:sldChg>
      <pc:sldChg chg="del">
        <pc:chgData name="James Moore" userId="2734fbee-75e6-4c68-b1e1-71d90938a1bc" providerId="ADAL" clId="{E1409A4D-C546-0E4C-8CEC-D2A092BBD7AC}" dt="2024-03-18T13:22:44.432" v="35" actId="2696"/>
        <pc:sldMkLst>
          <pc:docMk/>
          <pc:sldMk cId="2106426850" sldId="627"/>
        </pc:sldMkLst>
      </pc:sldChg>
      <pc:sldChg chg="add ord">
        <pc:chgData name="James Moore" userId="2734fbee-75e6-4c68-b1e1-71d90938a1bc" providerId="ADAL" clId="{E1409A4D-C546-0E4C-8CEC-D2A092BBD7AC}" dt="2024-03-18T13:29:30.712" v="89" actId="20578"/>
        <pc:sldMkLst>
          <pc:docMk/>
          <pc:sldMk cId="1523551698" sldId="631"/>
        </pc:sldMkLst>
      </pc:sldChg>
      <pc:sldChg chg="del">
        <pc:chgData name="James Moore" userId="2734fbee-75e6-4c68-b1e1-71d90938a1bc" providerId="ADAL" clId="{E1409A4D-C546-0E4C-8CEC-D2A092BBD7AC}" dt="2024-03-18T13:22:17.406" v="27" actId="2696"/>
        <pc:sldMkLst>
          <pc:docMk/>
          <pc:sldMk cId="1437217030" sldId="686"/>
        </pc:sldMkLst>
      </pc:sldChg>
      <pc:sldChg chg="del">
        <pc:chgData name="James Moore" userId="2734fbee-75e6-4c68-b1e1-71d90938a1bc" providerId="ADAL" clId="{E1409A4D-C546-0E4C-8CEC-D2A092BBD7AC}" dt="2024-03-18T13:23:05.560" v="46" actId="2696"/>
        <pc:sldMkLst>
          <pc:docMk/>
          <pc:sldMk cId="3246266835" sldId="702"/>
        </pc:sldMkLst>
      </pc:sldChg>
      <pc:sldChg chg="del">
        <pc:chgData name="James Moore" userId="2734fbee-75e6-4c68-b1e1-71d90938a1bc" providerId="ADAL" clId="{E1409A4D-C546-0E4C-8CEC-D2A092BBD7AC}" dt="2024-03-18T13:25:01.842" v="71" actId="2696"/>
        <pc:sldMkLst>
          <pc:docMk/>
          <pc:sldMk cId="666484328" sldId="703"/>
        </pc:sldMkLst>
      </pc:sldChg>
      <pc:sldChg chg="del">
        <pc:chgData name="James Moore" userId="2734fbee-75e6-4c68-b1e1-71d90938a1bc" providerId="ADAL" clId="{E1409A4D-C546-0E4C-8CEC-D2A092BBD7AC}" dt="2024-03-18T13:25:11.887" v="73" actId="2696"/>
        <pc:sldMkLst>
          <pc:docMk/>
          <pc:sldMk cId="1539011099" sldId="704"/>
        </pc:sldMkLst>
      </pc:sldChg>
      <pc:sldChg chg="del">
        <pc:chgData name="James Moore" userId="2734fbee-75e6-4c68-b1e1-71d90938a1bc" providerId="ADAL" clId="{E1409A4D-C546-0E4C-8CEC-D2A092BBD7AC}" dt="2024-03-18T13:29:38.865" v="90" actId="2696"/>
        <pc:sldMkLst>
          <pc:docMk/>
          <pc:sldMk cId="1679024540" sldId="705"/>
        </pc:sldMkLst>
      </pc:sldChg>
      <pc:sldChg chg="del">
        <pc:chgData name="James Moore" userId="2734fbee-75e6-4c68-b1e1-71d90938a1bc" providerId="ADAL" clId="{E1409A4D-C546-0E4C-8CEC-D2A092BBD7AC}" dt="2024-03-18T13:25:21.728" v="75" actId="2696"/>
        <pc:sldMkLst>
          <pc:docMk/>
          <pc:sldMk cId="3697130910" sldId="706"/>
        </pc:sldMkLst>
      </pc:sldChg>
      <pc:sldChg chg="addSp modSp new mod">
        <pc:chgData name="James Moore" userId="2734fbee-75e6-4c68-b1e1-71d90938a1bc" providerId="ADAL" clId="{E1409A4D-C546-0E4C-8CEC-D2A092BBD7AC}" dt="2024-03-18T13:29:11.384" v="87" actId="1076"/>
        <pc:sldMkLst>
          <pc:docMk/>
          <pc:sldMk cId="4020209876" sldId="707"/>
        </pc:sldMkLst>
        <pc:spChg chg="mod">
          <ac:chgData name="James Moore" userId="2734fbee-75e6-4c68-b1e1-71d90938a1bc" providerId="ADAL" clId="{E1409A4D-C546-0E4C-8CEC-D2A092BBD7AC}" dt="2024-03-18T13:29:06.483" v="86" actId="27636"/>
          <ac:spMkLst>
            <pc:docMk/>
            <pc:sldMk cId="4020209876" sldId="707"/>
            <ac:spMk id="2" creationId="{EFF60758-9A3D-0FA4-D167-EEFD53FC2C0F}"/>
          </ac:spMkLst>
        </pc:spChg>
        <pc:picChg chg="add mod">
          <ac:chgData name="James Moore" userId="2734fbee-75e6-4c68-b1e1-71d90938a1bc" providerId="ADAL" clId="{E1409A4D-C546-0E4C-8CEC-D2A092BBD7AC}" dt="2024-03-18T13:29:11.384" v="87" actId="1076"/>
          <ac:picMkLst>
            <pc:docMk/>
            <pc:sldMk cId="4020209876" sldId="707"/>
            <ac:picMk id="1026" creationId="{FC437042-2672-3589-D3C3-580551C9C25D}"/>
          </ac:picMkLst>
        </pc:picChg>
      </pc:sldChg>
      <pc:sldChg chg="del">
        <pc:chgData name="James Moore" userId="2734fbee-75e6-4c68-b1e1-71d90938a1bc" providerId="ADAL" clId="{E1409A4D-C546-0E4C-8CEC-D2A092BBD7AC}" dt="2024-03-18T13:22:50.244" v="38" actId="2696"/>
        <pc:sldMkLst>
          <pc:docMk/>
          <pc:sldMk cId="4294746451" sldId="707"/>
        </pc:sldMkLst>
      </pc:sldChg>
      <pc:sldChg chg="new">
        <pc:chgData name="James Moore" userId="2734fbee-75e6-4c68-b1e1-71d90938a1bc" providerId="ADAL" clId="{E1409A4D-C546-0E4C-8CEC-D2A092BBD7AC}" dt="2024-03-18T13:25:56.139" v="78" actId="680"/>
        <pc:sldMkLst>
          <pc:docMk/>
          <pc:sldMk cId="1901194301" sldId="708"/>
        </pc:sldMkLst>
      </pc:sldChg>
      <pc:sldChg chg="del">
        <pc:chgData name="James Moore" userId="2734fbee-75e6-4c68-b1e1-71d90938a1bc" providerId="ADAL" clId="{E1409A4D-C546-0E4C-8CEC-D2A092BBD7AC}" dt="2024-03-18T13:22:52.802" v="40" actId="2696"/>
        <pc:sldMkLst>
          <pc:docMk/>
          <pc:sldMk cId="2700605602" sldId="708"/>
        </pc:sldMkLst>
      </pc:sldChg>
    </pc:docChg>
  </pc:docChgLst>
  <pc:docChgLst>
    <pc:chgData name="James Moore" userId="S::j.moore@uwtsd.ac.uk::2734fbee-75e6-4c68-b1e1-71d90938a1bc" providerId="AD" clId="Web-{59E62565-285E-433E-8E05-512759B54F2C}"/>
    <pc:docChg chg="modSld">
      <pc:chgData name="James Moore" userId="S::j.moore@uwtsd.ac.uk::2734fbee-75e6-4c68-b1e1-71d90938a1bc" providerId="AD" clId="Web-{59E62565-285E-433E-8E05-512759B54F2C}" dt="2024-03-15T09:58:22.700" v="10"/>
      <pc:docMkLst>
        <pc:docMk/>
      </pc:docMkLst>
      <pc:sldChg chg="modNotes">
        <pc:chgData name="James Moore" userId="S::j.moore@uwtsd.ac.uk::2734fbee-75e6-4c68-b1e1-71d90938a1bc" providerId="AD" clId="Web-{59E62565-285E-433E-8E05-512759B54F2C}" dt="2024-03-15T09:58:22.700" v="10"/>
        <pc:sldMkLst>
          <pc:docMk/>
          <pc:sldMk cId="1853978910" sldId="28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18/03/2024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18/03/2024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3</a:t>
            </a:fld>
            <a:endParaRPr lang="en-GB"/>
          </a:p>
        </p:txBody>
      </p:sp>
    </p:spTree>
    <p:extLst>
      <p:ext uri="{BB962C8B-B14F-4D97-AF65-F5344CB8AC3E}">
        <p14:creationId xmlns:p14="http://schemas.microsoft.com/office/powerpoint/2010/main" val="2913720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"IQ + EQ + PQ + SQ + AQ = I am a well-rounded person"</a:t>
            </a:r>
            <a:endParaRPr lang="en-GB"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IQ: an intelligence test score that is obtained by dividing mental age, which reflects the age-graded level of performance as derived from population norms, by chronological age and multiplying by 100: a score of 100 thus indicates a performance at exactly the normal level for that age group.</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EQ: A person's EQ is a measure of their interpersonal and communication skills. EQ is an abbreviation for 'emotional quotient.’</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a:t>POSITIVE QUOTIENT</a:t>
            </a:r>
            <a:r>
              <a:rPr lang="en-GB" sz="1200" b="0" i="0" kern="1200">
                <a:solidFill>
                  <a:schemeClr val="tx1"/>
                </a:solidFill>
                <a:effectLst/>
                <a:latin typeface="+mn-lt"/>
                <a:ea typeface="+mn-ea"/>
                <a:cs typeface="+mn-cs"/>
              </a:rPr>
              <a:t>: Ability to listen, identify and respond to internal messages about one’s physical self. Also, learn about and understand the mind body connection. And of course, determining our body’s perfect weight, fitness level and perfect diet. </a:t>
            </a:r>
            <a:r>
              <a:rPr lang="en-GB" sz="1200" b="0" i="1" kern="1200" dirty="0">
                <a:solidFill>
                  <a:schemeClr val="tx1"/>
                </a:solidFill>
                <a:effectLst/>
                <a:latin typeface="+mn-lt"/>
                <a:ea typeface="+mn-ea"/>
                <a:cs typeface="+mn-cs"/>
              </a:rPr>
              <a:t>https://www.trainingzone.co.uk/develop/talent/we-know-about-iq-and-eq-but-what-about-pq</a:t>
            </a:r>
            <a:r>
              <a:rPr lang="en-GB" i="1" dirty="0"/>
              <a:t> </a:t>
            </a:r>
            <a:endParaRPr lang="en-GB" sz="1200" b="0" i="1" kern="1200" dirty="0">
              <a:solidFill>
                <a:schemeClr val="tx1"/>
              </a:solidFill>
              <a:effectLst/>
              <a:latin typeface="+mn-lt"/>
              <a:ea typeface="+mn-ea"/>
              <a:cs typeface="+mn-cs"/>
            </a:endParaRPr>
          </a:p>
          <a:p>
            <a:pPr fontAlgn="base"/>
            <a:endParaRPr lang="en-GB" sz="1200" b="0" i="1"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positive intelligence – </a:t>
            </a:r>
            <a:r>
              <a:rPr lang="en-GB" sz="1200" b="0" i="0" kern="1200" dirty="0" err="1">
                <a:solidFill>
                  <a:schemeClr val="tx1"/>
                </a:solidFill>
                <a:effectLst/>
                <a:latin typeface="+mn-lt"/>
                <a:ea typeface="+mn-ea"/>
                <a:cs typeface="+mn-cs"/>
              </a:rPr>
              <a:t>Chamine</a:t>
            </a:r>
            <a:r>
              <a:rPr lang="en-GB" sz="1200" b="0" i="0" kern="1200" dirty="0">
                <a:solidFill>
                  <a:schemeClr val="tx1"/>
                </a:solidFill>
                <a:effectLst/>
                <a:latin typeface="+mn-lt"/>
                <a:ea typeface="+mn-ea"/>
                <a:cs typeface="+mn-cs"/>
              </a:rPr>
              <a:t>, 2019 - https://www.positiveintelligence.com/why-pq-matters-more-than-iq-and-eq/ </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mind is your best friend, but it is also your worst enemy, involved in self-sabotage.  To illustrate, when your mind tells you that you should prepare for tomorrow’s important meeting, it is acting as your friend, causing positive action.  When it wakes you up at 3:00 a.m. anxious about the meeting and warning you for the hundredth time about the many consequences of failing, it is acting as your enemy; it is simply exhausting your mental resources without any redeeming value.  No friend would do that.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PQ is the percentage of time your mind is serving you as opposed to sabotaging you.  For example, a PQ of 75 means that your mind is serving you 75 percent of the time and sabotaging you about 25 percent of the time.  Compelling evidence from a synthesis of research in psychology, neuroscience, and organizational science shows that with higher PQ teams and professionals ranging from leaders to salespeople perform 30-35 percent better on average.  What’s more, they report being far happier and less stressed.</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Interesting article showing how research continues to develop: https://www.linkedin.com/pulse/elements-well-rounded-person-iq-eq-pq-sq-aq-ainur-amanzholova</a:t>
            </a:r>
          </a:p>
          <a:p>
            <a:pPr fontAlgn="base"/>
            <a:endParaRPr lang="en-GB" sz="1200" b="0" i="0" kern="1200" dirty="0">
              <a:solidFill>
                <a:schemeClr val="tx1"/>
              </a:solidFill>
              <a:effectLst/>
              <a:latin typeface="+mn-lt"/>
              <a:ea typeface="+mn-ea"/>
              <a:cs typeface="+mn-cs"/>
            </a:endParaRPr>
          </a:p>
          <a:p>
            <a:pPr fontAlgn="base"/>
            <a:r>
              <a:rPr lang="en-GB"/>
              <a:t>SOCIAL Q</a:t>
            </a:r>
            <a:r>
              <a:rPr lang="en-GB" sz="1200" b="0" i="0" kern="1200">
                <a:solidFill>
                  <a:schemeClr val="tx1"/>
                </a:solidFill>
                <a:effectLst/>
                <a:latin typeface="+mn-lt"/>
                <a:ea typeface="+mn-ea"/>
                <a:cs typeface="+mn-cs"/>
              </a:rPr>
              <a:t>: The ability to behave with wisdom and compassion, while maintaining inner and outer peace, regardless of the situation.” Wisdom and compassion being the pillars of SQ.</a:t>
            </a:r>
            <a:r>
              <a:rPr lang="en-GB"/>
              <a:t> </a:t>
            </a:r>
            <a:endParaRPr lang="en-GB" sz="1200" b="0" i="0" kern="1200">
              <a:solidFill>
                <a:schemeClr val="tx1"/>
              </a:solidFill>
              <a:effectLst/>
              <a:latin typeface="+mn-lt"/>
              <a:ea typeface="Calibri"/>
              <a:cs typeface="Calibri"/>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AQ: Adversity Quotient (AQ) is the understanding and measurement of human resilience and capacity to live, work and deal with unavoidable and undesirable circumstances. Like stress, adversity, trauma or tragedy. It entails remaining stable and maintaining our cool, equanimous, stable, harmonious yet human composure. It means maintaining healthy level of physical and psychological functions even in the face of chaos.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emotional intelligence is the foundation for a host of critical skills—it impacts most everything you say and do each day: https://www.forbes.com/sites/travisbradberry/2014/01/09/emotional-intelligence/#7e41c7951ac0 </a:t>
            </a:r>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4</a:t>
            </a:fld>
            <a:endParaRPr lang="en-GB"/>
          </a:p>
        </p:txBody>
      </p:sp>
    </p:spTree>
    <p:extLst>
      <p:ext uri="{BB962C8B-B14F-4D97-AF65-F5344CB8AC3E}">
        <p14:creationId xmlns:p14="http://schemas.microsoft.com/office/powerpoint/2010/main" val="2519818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703108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8</a:t>
            </a:fld>
            <a:endParaRPr lang="en-GB"/>
          </a:p>
        </p:txBody>
      </p:sp>
    </p:spTree>
    <p:extLst>
      <p:ext uri="{BB962C8B-B14F-4D97-AF65-F5344CB8AC3E}">
        <p14:creationId xmlns:p14="http://schemas.microsoft.com/office/powerpoint/2010/main" val="1075266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Emotional resonance – Paul Ekman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refers to the ability to take part in someone else’s feelings, mostly by feeling sorrowful about their misfortune. </a:t>
            </a: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can also be used in relation to opinions and taste, like when you say that you have sympathy for a political cause.  Reactive resonance. </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a term we use for the ability to understand other people’s feelings as if we were having them ourselves.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can also mean projecting our own feeling onto a work of art or another object. Identical resonance.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a:t>
            </a:r>
            <a:r>
              <a:rPr lang="en-GB" sz="1200" b="1" i="0" kern="1200" dirty="0">
                <a:solidFill>
                  <a:schemeClr val="tx1"/>
                </a:solidFill>
                <a:effectLst/>
                <a:latin typeface="+mn-lt"/>
                <a:ea typeface="+mn-ea"/>
                <a:cs typeface="+mn-cs"/>
              </a:rPr>
              <a:t>sympathy </a:t>
            </a:r>
            <a:r>
              <a:rPr lang="en-GB" sz="1200" b="0" i="0" kern="1200" dirty="0">
                <a:solidFill>
                  <a:schemeClr val="tx1"/>
                </a:solidFill>
                <a:effectLst/>
                <a:latin typeface="+mn-lt"/>
                <a:ea typeface="+mn-ea"/>
                <a:cs typeface="+mn-cs"/>
              </a:rPr>
              <a:t>is sharing, whereas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understanding. Of the two words, </a:t>
            </a:r>
            <a:r>
              <a:rPr lang="en-GB" sz="1200" b="0" i="1"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the more recent entry into the English language.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Useful resources: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https://www.merriam-webster.com/words-at-play/sympathy-empathy-difference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https://www.grammarly.com/blog/empathy-sympathy/#:~:text=Empathy%20is%20a%20term%20we,we%20were%20having%20them%20ourselves.&amp;text=Sympathy%20refers%20to%20the%20ability,feeling%20sorrowful%20about%20their%20misfortune.</a:t>
            </a: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9</a:t>
            </a:fld>
            <a:endParaRPr lang="en-GB"/>
          </a:p>
        </p:txBody>
      </p:sp>
    </p:spTree>
    <p:extLst>
      <p:ext uri="{BB962C8B-B14F-4D97-AF65-F5344CB8AC3E}">
        <p14:creationId xmlns:p14="http://schemas.microsoft.com/office/powerpoint/2010/main" val="128256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For one thing, </a:t>
            </a:r>
            <a:r>
              <a:rPr lang="en-GB" sz="1200" b="1" i="0" kern="1200" dirty="0">
                <a:solidFill>
                  <a:schemeClr val="tx1"/>
                </a:solidFill>
                <a:effectLst/>
                <a:latin typeface="+mn-lt"/>
                <a:ea typeface="+mn-ea"/>
                <a:cs typeface="+mn-cs"/>
              </a:rPr>
              <a:t>it requires we pay attention</a:t>
            </a:r>
            <a:r>
              <a:rPr lang="en-GB" sz="1200" b="0" i="0" kern="1200" dirty="0">
                <a:solidFill>
                  <a:schemeClr val="tx1"/>
                </a:solidFill>
                <a:effectLst/>
                <a:latin typeface="+mn-lt"/>
                <a:ea typeface="+mn-ea"/>
                <a:cs typeface="+mn-cs"/>
              </a:rPr>
              <a:t>. Too often we are in our own heads; we have our own agenda. We are busy. So we don't pay attention to what others are thinking or feeling. In order to improve, we need to be more self-aware and more aware of others. For example, the next time you ask someone how they are doing, listen to their response. Do you believe them? Are they really okay? Ask yourself if you care to learn more. If so, then ask them a question or share your observation.</a:t>
            </a:r>
          </a:p>
          <a:p>
            <a:pPr marL="228600" indent="-228600">
              <a:buAutoNum type="arabicPeriod"/>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It takes time</a:t>
            </a:r>
            <a:r>
              <a:rPr lang="en-GB" sz="1200" b="0" i="0" kern="1200" dirty="0">
                <a:solidFill>
                  <a:schemeClr val="tx1"/>
                </a:solidFill>
                <a:effectLst/>
                <a:latin typeface="+mn-lt"/>
                <a:ea typeface="+mn-ea"/>
                <a:cs typeface="+mn-cs"/>
              </a:rPr>
              <a:t>. In our fast paced world, people just keep moving. Empathy requires that we stop and take the time to care. "What is going on for you; you look like you have something on your mind?“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Your self-esteem gets in the way</a:t>
            </a:r>
            <a:r>
              <a:rPr lang="en-GB" sz="1200" b="0" i="0" kern="1200" dirty="0">
                <a:solidFill>
                  <a:schemeClr val="tx1"/>
                </a:solidFill>
                <a:effectLst/>
                <a:latin typeface="+mn-lt"/>
                <a:ea typeface="+mn-ea"/>
                <a:cs typeface="+mn-cs"/>
              </a:rPr>
              <a:t>. When your mind is so busy with negative thoughts about you, then you don't have the space to really be present for another person. Often people think they are empathetic but when you consider what are you thinking about when you are listening to the person, you may find that you are busy thinking about you – how the person thinks about you, if they like you, that you should be doing something else, or you're not going to be able to help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There is history between you that you carry as baggage</a:t>
            </a:r>
            <a:r>
              <a:rPr lang="en-GB" sz="1200" b="0" i="0" kern="1200" dirty="0">
                <a:solidFill>
                  <a:schemeClr val="tx1"/>
                </a:solidFill>
                <a:effectLst/>
                <a:latin typeface="+mn-lt"/>
                <a:ea typeface="+mn-ea"/>
                <a:cs typeface="+mn-cs"/>
              </a:rPr>
              <a:t>. The longer you know a person, the more history you have with them, the harder it is to put that aside and simply be with them. You have developed a preconditioned response which you will need to be aware of and stop in order to truly open the connection with this person. Look at them with new eyes. Leave your baggage at the door. Tell a new story about your relationship. This one is not easy.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Empathy is a choice. We have to choose to improve, to care, to get out of our own way, and to bridge the gaps between us – generations, cultures, religions, socioeconomics, etc. Empathy allows us to be fully human and gives others permission to do the same.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10</a:t>
            </a:fld>
            <a:endParaRPr lang="en-GB"/>
          </a:p>
        </p:txBody>
      </p:sp>
    </p:spTree>
    <p:extLst>
      <p:ext uri="{BB962C8B-B14F-4D97-AF65-F5344CB8AC3E}">
        <p14:creationId xmlns:p14="http://schemas.microsoft.com/office/powerpoint/2010/main" val="1926384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13</a:t>
            </a:fld>
            <a:endParaRPr lang="en-GB"/>
          </a:p>
        </p:txBody>
      </p:sp>
    </p:spTree>
    <p:extLst>
      <p:ext uri="{BB962C8B-B14F-4D97-AF65-F5344CB8AC3E}">
        <p14:creationId xmlns:p14="http://schemas.microsoft.com/office/powerpoint/2010/main" val="1215652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19</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20</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24</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31</a:t>
            </a:fld>
            <a:endParaRPr lang="en-GB"/>
          </a:p>
        </p:txBody>
      </p:sp>
    </p:spTree>
    <p:extLst>
      <p:ext uri="{BB962C8B-B14F-4D97-AF65-F5344CB8AC3E}">
        <p14:creationId xmlns:p14="http://schemas.microsoft.com/office/powerpoint/2010/main" val="2535822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32</a:t>
            </a:fld>
            <a:endParaRPr lang="en-GB"/>
          </a:p>
        </p:txBody>
      </p:sp>
    </p:spTree>
    <p:extLst>
      <p:ext uri="{BB962C8B-B14F-4D97-AF65-F5344CB8AC3E}">
        <p14:creationId xmlns:p14="http://schemas.microsoft.com/office/powerpoint/2010/main" val="40433324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33</a:t>
            </a:fld>
            <a:endParaRPr lang="en-GB"/>
          </a:p>
        </p:txBody>
      </p:sp>
    </p:spTree>
    <p:extLst>
      <p:ext uri="{BB962C8B-B14F-4D97-AF65-F5344CB8AC3E}">
        <p14:creationId xmlns:p14="http://schemas.microsoft.com/office/powerpoint/2010/main" val="244890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37</a:t>
            </a:fld>
            <a:endParaRPr lang="en-GB"/>
          </a:p>
        </p:txBody>
      </p:sp>
    </p:spTree>
    <p:extLst>
      <p:ext uri="{BB962C8B-B14F-4D97-AF65-F5344CB8AC3E}">
        <p14:creationId xmlns:p14="http://schemas.microsoft.com/office/powerpoint/2010/main" val="1048746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18/03/2024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878715953"/>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20.png"/><Relationship Id="rId7" Type="http://schemas.openxmlformats.org/officeDocument/2006/relationships/image" Target="../media/image25.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37.jpeg"/></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2666406"/>
          </a:xfrm>
        </p:spPr>
        <p:txBody>
          <a:bodyPr>
            <a:normAutofit/>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Employment Law</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4437112"/>
            <a:ext cx="8534400" cy="1274017"/>
          </a:xfrm>
        </p:spPr>
        <p:txBody>
          <a:bodyPr/>
          <a:lstStyle/>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So what is great performance management?</a:t>
            </a:r>
          </a:p>
          <a:p>
            <a:r>
              <a:rPr lang="en-GB" dirty="0"/>
              <a:t>Why is participation so important to engagement?</a:t>
            </a:r>
          </a:p>
          <a:p>
            <a:r>
              <a:rPr lang="en-GB" dirty="0"/>
              <a:t>What are the essential psychological requirements of workplaces?</a:t>
            </a:r>
          </a:p>
        </p:txBody>
      </p:sp>
    </p:spTree>
    <p:extLst>
      <p:ext uri="{BB962C8B-B14F-4D97-AF65-F5344CB8AC3E}">
        <p14:creationId xmlns:p14="http://schemas.microsoft.com/office/powerpoint/2010/main" val="1927816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17840-5307-49BF-9D83-924EA14CFF62}"/>
              </a:ext>
            </a:extLst>
          </p:cNvPr>
          <p:cNvSpPr>
            <a:spLocks noGrp="1"/>
          </p:cNvSpPr>
          <p:nvPr>
            <p:ph idx="1"/>
          </p:nvPr>
        </p:nvSpPr>
        <p:spPr>
          <a:xfrm>
            <a:off x="2171564" y="1628800"/>
            <a:ext cx="7848872" cy="3600400"/>
          </a:xfrm>
          <a:noFill/>
        </p:spPr>
        <p:txBody>
          <a:bodyPr vert="horz" lIns="91440" tIns="45720" rIns="91440" bIns="45720" rtlCol="0">
            <a:normAutofit/>
          </a:bodyPr>
          <a:lstStyle/>
          <a:p>
            <a:pPr marL="0" indent="0" algn="ctr">
              <a:buNone/>
            </a:pPr>
            <a:r>
              <a:rPr lang="en-US" sz="4000" kern="1200" dirty="0">
                <a:solidFill>
                  <a:srgbClr val="080808"/>
                </a:solidFill>
                <a:latin typeface="+mn-lt"/>
                <a:ea typeface="+mn-ea"/>
                <a:cs typeface="+mn-cs"/>
              </a:rPr>
              <a:t>How do we keep employees engaged in the age of increased diversity &amp; flexibility?</a:t>
            </a:r>
          </a:p>
        </p:txBody>
      </p:sp>
      <p:sp>
        <p:nvSpPr>
          <p:cNvPr id="2" name="Title 1">
            <a:extLst>
              <a:ext uri="{FF2B5EF4-FFF2-40B4-BE49-F238E27FC236}">
                <a16:creationId xmlns:a16="http://schemas.microsoft.com/office/drawing/2014/main" id="{4242248D-2987-402C-8D7A-06645ACFF617}"/>
              </a:ext>
            </a:extLst>
          </p:cNvPr>
          <p:cNvSpPr>
            <a:spLocks noGrp="1"/>
          </p:cNvSpPr>
          <p:nvPr>
            <p:ph type="title"/>
          </p:nvPr>
        </p:nvSpPr>
        <p:spPr>
          <a:xfrm>
            <a:off x="3204642" y="332656"/>
            <a:ext cx="5782716" cy="955785"/>
          </a:xfrm>
          <a:noFill/>
        </p:spPr>
        <p:txBody>
          <a:bodyPr vert="horz" lIns="91440" tIns="45720" rIns="91440" bIns="45720" rtlCol="0" anchor="ctr">
            <a:normAutofit/>
          </a:bodyPr>
          <a:lstStyle/>
          <a:p>
            <a:pPr algn="ctr"/>
            <a:r>
              <a:rPr lang="en-US" sz="5400" b="1" kern="1200" dirty="0">
                <a:solidFill>
                  <a:srgbClr val="080808"/>
                </a:solidFill>
                <a:latin typeface="+mj-lt"/>
                <a:ea typeface="+mj-ea"/>
                <a:cs typeface="+mj-cs"/>
              </a:rPr>
              <a:t>Activity:</a:t>
            </a:r>
          </a:p>
        </p:txBody>
      </p:sp>
    </p:spTree>
    <p:extLst>
      <p:ext uri="{BB962C8B-B14F-4D97-AF65-F5344CB8AC3E}">
        <p14:creationId xmlns:p14="http://schemas.microsoft.com/office/powerpoint/2010/main" val="1720218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726B-13C0-4E2B-A71E-1CFAC179B840}"/>
              </a:ext>
            </a:extLst>
          </p:cNvPr>
          <p:cNvSpPr>
            <a:spLocks noGrp="1"/>
          </p:cNvSpPr>
          <p:nvPr>
            <p:ph type="title"/>
          </p:nvPr>
        </p:nvSpPr>
        <p:spPr>
          <a:xfrm>
            <a:off x="630936" y="640080"/>
            <a:ext cx="4818888" cy="1481328"/>
          </a:xfrm>
        </p:spPr>
        <p:txBody>
          <a:bodyPr anchor="b">
            <a:normAutofit fontScale="90000"/>
          </a:bodyPr>
          <a:lstStyle/>
          <a:p>
            <a:r>
              <a:rPr lang="en-GB" sz="5000" b="1" dirty="0"/>
              <a:t>Different types of intelligence</a:t>
            </a:r>
          </a:p>
        </p:txBody>
      </p:sp>
      <p:sp>
        <p:nvSpPr>
          <p:cNvPr id="3" name="Content Placeholder 2">
            <a:extLst>
              <a:ext uri="{FF2B5EF4-FFF2-40B4-BE49-F238E27FC236}">
                <a16:creationId xmlns:a16="http://schemas.microsoft.com/office/drawing/2014/main" id="{C44677C0-1C22-48AD-9669-40C9495FBD8A}"/>
              </a:ext>
            </a:extLst>
          </p:cNvPr>
          <p:cNvSpPr>
            <a:spLocks noGrp="1"/>
          </p:cNvSpPr>
          <p:nvPr>
            <p:ph idx="1"/>
          </p:nvPr>
        </p:nvSpPr>
        <p:spPr>
          <a:xfrm>
            <a:off x="643278" y="2535686"/>
            <a:ext cx="4665701" cy="3158786"/>
          </a:xfrm>
        </p:spPr>
        <p:txBody>
          <a:bodyPr numCol="2" anchor="t">
            <a:normAutofit fontScale="92500" lnSpcReduction="20000"/>
          </a:bodyPr>
          <a:lstStyle/>
          <a:p>
            <a:r>
              <a:rPr lang="en-GB" dirty="0"/>
              <a:t>IQ</a:t>
            </a:r>
          </a:p>
          <a:p>
            <a:r>
              <a:rPr lang="en-GB" dirty="0"/>
              <a:t>EQ</a:t>
            </a:r>
          </a:p>
          <a:p>
            <a:r>
              <a:rPr lang="en-GB" dirty="0"/>
              <a:t>PQ</a:t>
            </a:r>
          </a:p>
          <a:p>
            <a:r>
              <a:rPr lang="en-GB" dirty="0"/>
              <a:t>SQ</a:t>
            </a:r>
          </a:p>
          <a:p>
            <a:r>
              <a:rPr lang="en-GB" dirty="0"/>
              <a:t>AQ</a:t>
            </a:r>
          </a:p>
          <a:p>
            <a:endParaRPr lang="en-GB" dirty="0"/>
          </a:p>
          <a:p>
            <a:endParaRPr lang="en-GB" b="1" dirty="0"/>
          </a:p>
          <a:p>
            <a:pPr marL="0" indent="0">
              <a:buNone/>
            </a:pPr>
            <a:r>
              <a:rPr lang="en-GB" b="1" dirty="0"/>
              <a:t>"IQ + EQ + PQ + SQ + AQ = I am a well-rounded person"</a:t>
            </a:r>
            <a:endParaRPr lang="en-GB" dirty="0"/>
          </a:p>
          <a:p>
            <a:endParaRPr lang="en-GB" sz="2200" dirty="0"/>
          </a:p>
        </p:txBody>
      </p:sp>
      <p:pic>
        <p:nvPicPr>
          <p:cNvPr id="4" name="Picture 3">
            <a:extLst>
              <a:ext uri="{FF2B5EF4-FFF2-40B4-BE49-F238E27FC236}">
                <a16:creationId xmlns:a16="http://schemas.microsoft.com/office/drawing/2014/main" id="{D6139F06-521D-4187-A1B7-9B2B07ACF3EA}"/>
              </a:ext>
            </a:extLst>
          </p:cNvPr>
          <p:cNvPicPr>
            <a:picLocks noChangeAspect="1"/>
          </p:cNvPicPr>
          <p:nvPr/>
        </p:nvPicPr>
        <p:blipFill>
          <a:blip r:embed="rId3"/>
          <a:stretch>
            <a:fillRect/>
          </a:stretch>
        </p:blipFill>
        <p:spPr>
          <a:xfrm>
            <a:off x="6128117" y="116632"/>
            <a:ext cx="5285003" cy="5577840"/>
          </a:xfrm>
          <a:prstGeom prst="rect">
            <a:avLst/>
          </a:prstGeom>
        </p:spPr>
      </p:pic>
    </p:spTree>
    <p:extLst>
      <p:ext uri="{BB962C8B-B14F-4D97-AF65-F5344CB8AC3E}">
        <p14:creationId xmlns:p14="http://schemas.microsoft.com/office/powerpoint/2010/main" val="185397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e Positive.jpg">
            <a:extLst>
              <a:ext uri="{FF2B5EF4-FFF2-40B4-BE49-F238E27FC236}">
                <a16:creationId xmlns:a16="http://schemas.microsoft.com/office/drawing/2014/main" id="{DBCFEFF3-7EF0-2D36-C469-17C9D1B0C661}"/>
              </a:ext>
            </a:extLst>
          </p:cNvPr>
          <p:cNvPicPr>
            <a:picLocks noChangeAspect="1"/>
          </p:cNvPicPr>
          <p:nvPr/>
        </p:nvPicPr>
        <p:blipFill>
          <a:blip r:embed="rId2">
            <a:extLst>
              <a:ext uri="{28A0092B-C50C-407E-A947-70E740481C1C}">
                <a14:useLocalDpi xmlns:a14="http://schemas.microsoft.com/office/drawing/2010/main" val="0"/>
              </a:ext>
            </a:extLst>
          </a:blip>
          <a:srcRect t="12820" b="11539"/>
          <a:stretch>
            <a:fillRect/>
          </a:stretch>
        </p:blipFill>
        <p:spPr bwMode="auto">
          <a:xfrm>
            <a:off x="3431704" y="257342"/>
            <a:ext cx="6633633" cy="5017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6FE6D878-4928-9FD4-80B0-A5257A07ED8B}"/>
              </a:ext>
            </a:extLst>
          </p:cNvPr>
          <p:cNvSpPr>
            <a:spLocks noGrp="1"/>
          </p:cNvSpPr>
          <p:nvPr>
            <p:ph type="title"/>
          </p:nvPr>
        </p:nvSpPr>
        <p:spPr>
          <a:xfrm>
            <a:off x="695400" y="2103434"/>
            <a:ext cx="2125133" cy="1325563"/>
          </a:xfrm>
        </p:spPr>
        <p:txBody>
          <a:bodyPr>
            <a:normAutofit/>
          </a:bodyPr>
          <a:lstStyle/>
          <a:p>
            <a:r>
              <a:rPr lang="en-US" dirty="0">
                <a:latin typeface="Arial" panose="020B0604020202020204" pitchFamily="34" charset="0"/>
                <a:cs typeface="Arial" panose="020B0604020202020204" pitchFamily="34" charset="0"/>
              </a:rPr>
              <a:t>Do we?</a:t>
            </a:r>
          </a:p>
        </p:txBody>
      </p:sp>
    </p:spTree>
    <p:extLst>
      <p:ext uri="{BB962C8B-B14F-4D97-AF65-F5344CB8AC3E}">
        <p14:creationId xmlns:p14="http://schemas.microsoft.com/office/powerpoint/2010/main" val="725788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2D0488-3C65-9545-99FF-9FB094BD51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3" name="Text Placeholder 2">
            <a:extLst>
              <a:ext uri="{FF2B5EF4-FFF2-40B4-BE49-F238E27FC236}">
                <a16:creationId xmlns:a16="http://schemas.microsoft.com/office/drawing/2014/main" id="{D0174737-5258-414A-846F-66566D71B104}"/>
              </a:ext>
            </a:extLst>
          </p:cNvPr>
          <p:cNvSpPr>
            <a:spLocks noGrp="1"/>
          </p:cNvSpPr>
          <p:nvPr>
            <p:ph type="body" sz="quarter" idx="13"/>
          </p:nvPr>
        </p:nvSpPr>
        <p:spPr>
          <a:xfrm>
            <a:off x="151002" y="155409"/>
            <a:ext cx="11744136" cy="615153"/>
          </a:xfrm>
        </p:spPr>
        <p:txBody>
          <a:bodyPr/>
          <a:lstStyle/>
          <a:p>
            <a:r>
              <a:rPr lang="en-US" dirty="0">
                <a:latin typeface="Arial" panose="020B0604020202020204" pitchFamily="34" charset="0"/>
                <a:cs typeface="Arial" panose="020B0604020202020204" pitchFamily="34" charset="0"/>
              </a:rPr>
              <a:t>The importance of self-care…take time to breathe!</a:t>
            </a:r>
          </a:p>
        </p:txBody>
      </p:sp>
      <p:pic>
        <p:nvPicPr>
          <p:cNvPr id="1026" name="Picture 2" descr="First fit your own oxygen mask…” Seven tips for leading your team into  September | Astin Consulting">
            <a:extLst>
              <a:ext uri="{FF2B5EF4-FFF2-40B4-BE49-F238E27FC236}">
                <a16:creationId xmlns:a16="http://schemas.microsoft.com/office/drawing/2014/main" id="{CF13528A-C110-418B-8693-21C85C9013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4655" y="1130585"/>
            <a:ext cx="4596829" cy="45968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8630F0-8FC1-4FDA-BE44-5B2CAA01F2D0}"/>
              </a:ext>
            </a:extLst>
          </p:cNvPr>
          <p:cNvSpPr txBox="1"/>
          <p:nvPr/>
        </p:nvSpPr>
        <p:spPr>
          <a:xfrm>
            <a:off x="472028" y="1905505"/>
            <a:ext cx="3252627"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think self-care is selfish…change your mind!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don’t give yourself time, you are ducking your responsibilities!</a:t>
            </a:r>
          </a:p>
        </p:txBody>
      </p:sp>
      <p:sp>
        <p:nvSpPr>
          <p:cNvPr id="7" name="TextBox 6">
            <a:extLst>
              <a:ext uri="{FF2B5EF4-FFF2-40B4-BE49-F238E27FC236}">
                <a16:creationId xmlns:a16="http://schemas.microsoft.com/office/drawing/2014/main" id="{C00D77FF-E118-4073-8426-395F38DDA53A}"/>
              </a:ext>
            </a:extLst>
          </p:cNvPr>
          <p:cNvSpPr txBox="1"/>
          <p:nvPr/>
        </p:nvSpPr>
        <p:spPr>
          <a:xfrm>
            <a:off x="8321484" y="1536173"/>
            <a:ext cx="3573654"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“Natural” leaders </a:t>
            </a:r>
          </a:p>
          <a:p>
            <a:r>
              <a:rPr lang="en-GB" sz="2400" dirty="0">
                <a:latin typeface="Arial" panose="020B0604020202020204" pitchFamily="34" charset="0"/>
                <a:cs typeface="Arial" panose="020B0604020202020204" pitchFamily="34" charset="0"/>
              </a:rPr>
              <a:t>Are more likely to:</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Nurture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“Rescue”/do things for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Have become comfortable reacting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Inadvertently “abuse” ourselves</a:t>
            </a:r>
          </a:p>
        </p:txBody>
      </p:sp>
    </p:spTree>
    <p:extLst>
      <p:ext uri="{BB962C8B-B14F-4D97-AF65-F5344CB8AC3E}">
        <p14:creationId xmlns:p14="http://schemas.microsoft.com/office/powerpoint/2010/main" val="1523551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0758-9A3D-0FA4-D167-EEFD53FC2C0F}"/>
              </a:ext>
            </a:extLst>
          </p:cNvPr>
          <p:cNvSpPr>
            <a:spLocks noGrp="1"/>
          </p:cNvSpPr>
          <p:nvPr>
            <p:ph type="title"/>
          </p:nvPr>
        </p:nvSpPr>
        <p:spPr>
          <a:xfrm>
            <a:off x="609600" y="274638"/>
            <a:ext cx="3542184" cy="1143000"/>
          </a:xfrm>
        </p:spPr>
        <p:txBody>
          <a:bodyPr>
            <a:normAutofit fontScale="90000"/>
          </a:bodyPr>
          <a:lstStyle/>
          <a:p>
            <a:r>
              <a:rPr lang="en-GB" dirty="0"/>
              <a:t>Ways to Wellbeing</a:t>
            </a:r>
          </a:p>
        </p:txBody>
      </p:sp>
      <p:sp>
        <p:nvSpPr>
          <p:cNvPr id="3" name="Content Placeholder 2">
            <a:extLst>
              <a:ext uri="{FF2B5EF4-FFF2-40B4-BE49-F238E27FC236}">
                <a16:creationId xmlns:a16="http://schemas.microsoft.com/office/drawing/2014/main" id="{1F87CAA5-9227-19D0-0A73-F45757D5A2EA}"/>
              </a:ext>
            </a:extLst>
          </p:cNvPr>
          <p:cNvSpPr>
            <a:spLocks noGrp="1"/>
          </p:cNvSpPr>
          <p:nvPr>
            <p:ph idx="1"/>
          </p:nvPr>
        </p:nvSpPr>
        <p:spPr/>
        <p:txBody>
          <a:bodyPr/>
          <a:lstStyle/>
          <a:p>
            <a:endParaRPr lang="en-GB"/>
          </a:p>
        </p:txBody>
      </p:sp>
      <p:pic>
        <p:nvPicPr>
          <p:cNvPr id="1026" name="Picture 2" descr="Employee Wellbeing - ENCOMPASS Benefits">
            <a:extLst>
              <a:ext uri="{FF2B5EF4-FFF2-40B4-BE49-F238E27FC236}">
                <a16:creationId xmlns:a16="http://schemas.microsoft.com/office/drawing/2014/main" id="{FC437042-2672-3589-D3C3-580551C9C2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1784" y="-79309"/>
            <a:ext cx="5733256"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0209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normAutofit fontScale="90000"/>
          </a:bodyPr>
          <a:lstStyle/>
          <a:p>
            <a:r>
              <a:rPr lang="en-GB" b="1" dirty="0"/>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lnSpcReduction="10000"/>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7519918" y="1901283"/>
            <a:ext cx="3628806"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1042916" y="46355"/>
            <a:ext cx="10515600" cy="1325563"/>
          </a:xfrm>
        </p:spPr>
        <p:txBody>
          <a:bodyPr>
            <a:normAutofit fontScale="90000"/>
          </a:bodyPr>
          <a:lstStyle/>
          <a:p>
            <a:r>
              <a:rPr lang="en-GB" b="1" dirty="0"/>
              <a:t>Difference between empathy and sympathy</a:t>
            </a:r>
          </a:p>
        </p:txBody>
      </p:sp>
      <p:pic>
        <p:nvPicPr>
          <p:cNvPr id="3" name="Picture 2">
            <a:extLst>
              <a:ext uri="{FF2B5EF4-FFF2-40B4-BE49-F238E27FC236}">
                <a16:creationId xmlns:a16="http://schemas.microsoft.com/office/drawing/2014/main" id="{68CA7449-8C3D-4865-A7A2-D2D59D2CE5AE}"/>
              </a:ext>
            </a:extLst>
          </p:cNvPr>
          <p:cNvPicPr>
            <a:picLocks noChangeAspect="1"/>
          </p:cNvPicPr>
          <p:nvPr/>
        </p:nvPicPr>
        <p:blipFill rotWithShape="1">
          <a:blip r:embed="rId3"/>
          <a:srcRect l="48178" t="28458" r="31397" b="44437"/>
          <a:stretch/>
        </p:blipFill>
        <p:spPr>
          <a:xfrm>
            <a:off x="114300" y="1371918"/>
            <a:ext cx="11844096" cy="5166042"/>
          </a:xfrm>
          <a:prstGeom prst="rect">
            <a:avLst/>
          </a:prstGeom>
        </p:spPr>
      </p:pic>
    </p:spTree>
    <p:extLst>
      <p:ext uri="{BB962C8B-B14F-4D97-AF65-F5344CB8AC3E}">
        <p14:creationId xmlns:p14="http://schemas.microsoft.com/office/powerpoint/2010/main" val="3372131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DF06-8FC5-483B-96FB-3A5364B688C3}"/>
              </a:ext>
            </a:extLst>
          </p:cNvPr>
          <p:cNvSpPr>
            <a:spLocks noGrp="1"/>
          </p:cNvSpPr>
          <p:nvPr>
            <p:ph type="title"/>
          </p:nvPr>
        </p:nvSpPr>
        <p:spPr>
          <a:xfrm>
            <a:off x="838200" y="365125"/>
            <a:ext cx="10515600" cy="1325563"/>
          </a:xfrm>
        </p:spPr>
        <p:txBody>
          <a:bodyPr>
            <a:normAutofit/>
          </a:bodyPr>
          <a:lstStyle/>
          <a:p>
            <a:r>
              <a:rPr lang="en-GB" b="1"/>
              <a:t>Challenges to empathy</a:t>
            </a:r>
            <a:endParaRPr lang="en-GB" b="1" dirty="0"/>
          </a:p>
        </p:txBody>
      </p:sp>
      <p:sp>
        <p:nvSpPr>
          <p:cNvPr id="3" name="Content Placeholder 2">
            <a:extLst>
              <a:ext uri="{FF2B5EF4-FFF2-40B4-BE49-F238E27FC236}">
                <a16:creationId xmlns:a16="http://schemas.microsoft.com/office/drawing/2014/main" id="{00C17261-A1E1-4AB9-95C3-4160D950BFC2}"/>
              </a:ext>
            </a:extLst>
          </p:cNvPr>
          <p:cNvSpPr>
            <a:spLocks noGrp="1"/>
          </p:cNvSpPr>
          <p:nvPr>
            <p:ph idx="1"/>
          </p:nvPr>
        </p:nvSpPr>
        <p:spPr>
          <a:xfrm>
            <a:off x="838200" y="1825625"/>
            <a:ext cx="10515600" cy="4351338"/>
          </a:xfrm>
        </p:spPr>
        <p:txBody>
          <a:bodyPr>
            <a:normAutofit/>
          </a:bodyPr>
          <a:lstStyle/>
          <a:p>
            <a:r>
              <a:rPr lang="en-GB" sz="3600" dirty="0"/>
              <a:t>Requires attention</a:t>
            </a:r>
          </a:p>
          <a:p>
            <a:r>
              <a:rPr lang="en-GB" sz="3600" dirty="0"/>
              <a:t>It takes time</a:t>
            </a:r>
          </a:p>
          <a:p>
            <a:r>
              <a:rPr lang="en-GB" sz="3600" dirty="0"/>
              <a:t>Your self-esteem gets in the way</a:t>
            </a:r>
          </a:p>
          <a:p>
            <a:r>
              <a:rPr lang="en-GB" sz="3600" dirty="0"/>
              <a:t>History between you that you carry as baggage</a:t>
            </a:r>
          </a:p>
        </p:txBody>
      </p:sp>
    </p:spTree>
    <p:extLst>
      <p:ext uri="{BB962C8B-B14F-4D97-AF65-F5344CB8AC3E}">
        <p14:creationId xmlns:p14="http://schemas.microsoft.com/office/powerpoint/2010/main" val="345641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8DA7-E49A-BA07-7E6B-51FAD92D2E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5DA807-4052-55A1-B339-D452192DB34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01194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19682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25903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Outline the critical role of People Management in two specific organisations. These should be different types of organisations so that they can be used as comparators. Within this, within your report, you should delve into the contrasting People Management strategies employed by these specific organisations. Highlight how different work and work environments - such as traditional and hybrid settings - shape their approach. </a:t>
            </a:r>
          </a:p>
          <a:p>
            <a:pPr marL="0" indent="0" algn="just">
              <a:lnSpc>
                <a:spcPct val="150000"/>
              </a:lnSpc>
              <a:buNone/>
            </a:pPr>
            <a:endParaRPr lang="en-GB" sz="1400" dirty="0">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Investigate how these selected organisations are influenced by internal and external environmental changes when forming their People Management strategies.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Evaluate how these specific organisations approach People Management differently depending on their size, reach, and sector.</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Analyse key People Management concerns like employee engagement, performance management, and diversity within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Examine the role and impact of technological advancements, particularly AI, on the People Management strategies of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Conclude by offering innovative recommendations for these organisations. The suggestions should aim to strengthen or reimagine their People Management strategy, especially in the face of new challenges or opportunities.</a:t>
            </a:r>
          </a:p>
        </p:txBody>
      </p:sp>
    </p:spTree>
    <p:extLst>
      <p:ext uri="{BB962C8B-B14F-4D97-AF65-F5344CB8AC3E}">
        <p14:creationId xmlns:p14="http://schemas.microsoft.com/office/powerpoint/2010/main" val="3703537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2 different organisations – compare and contrast…</a:t>
            </a: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F</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ocus on outcomes and people management…</a:t>
            </a: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H</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ow do they manage people? </a:t>
            </a:r>
            <a:r>
              <a:rPr lang="en-GB" sz="2400" dirty="0">
                <a:latin typeface="Arial" panose="020B0604020202020204" pitchFamily="34" charset="0"/>
                <a:ea typeface="Times New Roman" panose="02020603050405020304" pitchFamily="18" charset="0"/>
                <a:cs typeface="Times New Roman" panose="02020603050405020304" pitchFamily="18" charset="0"/>
              </a:rPr>
              <a:t>What is working for them? What isn’t?</a:t>
            </a:r>
          </a:p>
          <a:p>
            <a:pPr marL="0" indent="0" algn="just">
              <a:lnSpc>
                <a:spcPct val="150000"/>
              </a:lnSpc>
              <a:buNone/>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Pick one organisation and a people management issue…why are you focusing on this issue? What recommendations have you got for the organisation?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7728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fontScale="85000" lnSpcReduction="20000"/>
          </a:bodyPr>
          <a:lstStyle/>
          <a:p>
            <a:pPr marL="0" indent="0" algn="just">
              <a:lnSpc>
                <a:spcPct val="150000"/>
              </a:lnSpc>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Based on the recommendations made in Assignment 1,</a:t>
            </a:r>
            <a:r>
              <a:rPr lang="en-GB" sz="1800" dirty="0">
                <a:effectLst/>
                <a:latin typeface="Arial" panose="020B0604020202020204" pitchFamily="34" charset="0"/>
                <a:ea typeface="Times New Roman" panose="02020603050405020304" pitchFamily="18" charset="0"/>
                <a:cs typeface="Arial" panose="020B0604020202020204" pitchFamily="34" charset="0"/>
              </a:rPr>
              <a:t> you should produce a 15-minute video presentation that critically evaluates the skills the organisation needs for the strategy </a:t>
            </a:r>
            <a:r>
              <a:rPr lang="en-GB" sz="1800" b="1" dirty="0">
                <a:effectLst/>
                <a:latin typeface="Arial" panose="020B0604020202020204" pitchFamily="34" charset="0"/>
                <a:ea typeface="Times New Roman" panose="02020603050405020304" pitchFamily="18" charset="0"/>
                <a:cs typeface="Arial" panose="020B0604020202020204" pitchFamily="34" charset="0"/>
              </a:rPr>
              <a:t>and </a:t>
            </a:r>
            <a:r>
              <a:rPr lang="en-GB" sz="1800" dirty="0">
                <a:effectLst/>
                <a:latin typeface="Arial" panose="020B0604020202020204" pitchFamily="34" charset="0"/>
                <a:ea typeface="Times New Roman" panose="02020603050405020304" pitchFamily="18" charset="0"/>
                <a:cs typeface="Arial" panose="020B0604020202020204" pitchFamily="34" charset="0"/>
              </a:rPr>
              <a:t>the skills the People Management function needs to develop, both now and in the future, in order to successfully improve the identified priority area.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skills required will be driven entirely by the recommendations made in Assignment 1. They may be generic skills, such as, improving communication or team working, or more specific skills, such as, learning how to use suggested technology/AI/systems/platforms, etc., being utilised to improve the identified priority area. It is important you provide </a:t>
            </a:r>
            <a:r>
              <a:rPr lang="en-GB" sz="1800" b="1" dirty="0">
                <a:effectLst/>
                <a:latin typeface="Arial" panose="020B0604020202020204" pitchFamily="34" charset="0"/>
                <a:ea typeface="Times New Roman" panose="02020603050405020304" pitchFamily="18" charset="0"/>
                <a:cs typeface="Arial" panose="020B0604020202020204" pitchFamily="34" charset="0"/>
              </a:rPr>
              <a:t>well-justified arguments </a:t>
            </a:r>
            <a:r>
              <a:rPr lang="en-GB" sz="1800" dirty="0">
                <a:effectLst/>
                <a:latin typeface="Arial" panose="020B0604020202020204" pitchFamily="34" charset="0"/>
                <a:ea typeface="Times New Roman" panose="02020603050405020304" pitchFamily="18" charset="0"/>
                <a:cs typeface="Arial" panose="020B0604020202020204" pitchFamily="34" charset="0"/>
              </a:rPr>
              <a:t>for the skills you put forward, drawing on relevant literature and practical examples to support your decisions.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This is about people management skills needed for </a:t>
            </a:r>
            <a:r>
              <a:rPr lang="en-GB" sz="1800" b="1" dirty="0">
                <a:effectLst/>
                <a:latin typeface="Arial" panose="020B0604020202020204" pitchFamily="34" charset="0"/>
                <a:ea typeface="Times New Roman" panose="02020603050405020304" pitchFamily="18" charset="0"/>
                <a:cs typeface="Arial" panose="020B0604020202020204" pitchFamily="34" charset="0"/>
              </a:rPr>
              <a:t>BOTH </a:t>
            </a:r>
            <a:r>
              <a:rPr lang="en-GB" sz="1800" dirty="0">
                <a:effectLst/>
                <a:latin typeface="Arial" panose="020B0604020202020204" pitchFamily="34" charset="0"/>
                <a:ea typeface="Times New Roman" panose="02020603050405020304" pitchFamily="18" charset="0"/>
                <a:cs typeface="Arial" panose="020B0604020202020204" pitchFamily="34" charset="0"/>
              </a:rPr>
              <a:t>the organisation and the People Management skills development. When considering the HR function, consider their need to develop to play their role in improving the area.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As part of your presentation, you </a:t>
            </a:r>
            <a:r>
              <a:rPr lang="en-GB" sz="1800" b="1" u="sng"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must</a:t>
            </a: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800" spc="15" dirty="0">
                <a:effectLst/>
                <a:latin typeface="Arial" panose="020B0604020202020204" pitchFamily="34" charset="0"/>
                <a:ea typeface="Times New Roman" panose="02020603050405020304" pitchFamily="18" charset="0"/>
                <a:cs typeface="Arial" panose="020B0604020202020204" pitchFamily="34" charset="0"/>
              </a:rPr>
              <a:t>present an action plan, including specific timescales, for how and when these skills will be developed.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9458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a:bodyPr>
          <a:lstStyle/>
          <a:p>
            <a:pPr marL="0" indent="0" algn="just">
              <a:lnSpc>
                <a:spcPct val="150000"/>
              </a:lnSpc>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Take your recommendations from the report…</a:t>
            </a:r>
          </a:p>
          <a:p>
            <a:pPr marL="0" indent="0" algn="just">
              <a:lnSpc>
                <a:spcPct val="150000"/>
              </a:lnSpc>
              <a:buNone/>
            </a:pPr>
            <a:endParaRPr lang="en-GB" sz="1100" b="1" dirty="0">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buNone/>
            </a:pPr>
            <a:r>
              <a:rPr lang="en-GB" sz="2400" dirty="0">
                <a:latin typeface="Arial" panose="020B0604020202020204" pitchFamily="34" charset="0"/>
                <a:ea typeface="Times New Roman" panose="02020603050405020304" pitchFamily="18" charset="0"/>
                <a:cs typeface="Times New Roman" panose="02020603050405020304" pitchFamily="18" charset="0"/>
              </a:rPr>
              <a:t>How are you going to implement these?</a:t>
            </a:r>
          </a:p>
          <a:p>
            <a:pPr marL="0" indent="0" algn="just">
              <a:lnSpc>
                <a:spcPct val="150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Wha</a:t>
            </a:r>
            <a:r>
              <a:rPr lang="en-GB" sz="2400" dirty="0">
                <a:latin typeface="Arial" panose="020B0604020202020204" pitchFamily="34" charset="0"/>
                <a:ea typeface="Times New Roman" panose="02020603050405020304" pitchFamily="18" charset="0"/>
                <a:cs typeface="Times New Roman" panose="02020603050405020304" pitchFamily="18" charset="0"/>
              </a:rPr>
              <a:t>t skills are needed? Why? What? How? Who? When?</a:t>
            </a:r>
          </a:p>
          <a:p>
            <a:pPr marL="0" indent="0" algn="just">
              <a:lnSpc>
                <a:spcPct val="150000"/>
              </a:lnSpc>
              <a:buNone/>
            </a:pP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Make sure you consider both whole organisation </a:t>
            </a:r>
            <a:r>
              <a:rPr lang="en-GB" sz="2400" b="1" dirty="0">
                <a:effectLst/>
                <a:latin typeface="Arial" panose="020B0604020202020204" pitchFamily="34" charset="0"/>
                <a:ea typeface="Times New Roman" panose="02020603050405020304" pitchFamily="18" charset="0"/>
                <a:cs typeface="Times New Roman" panose="02020603050405020304" pitchFamily="18" charset="0"/>
              </a:rPr>
              <a:t>AND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the people management function…how are you going to get them ready to deliver the recommendations?</a:t>
            </a:r>
          </a:p>
        </p:txBody>
      </p:sp>
    </p:spTree>
    <p:extLst>
      <p:ext uri="{BB962C8B-B14F-4D97-AF65-F5344CB8AC3E}">
        <p14:creationId xmlns:p14="http://schemas.microsoft.com/office/powerpoint/2010/main" val="1959091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B9055-36DE-F2FD-1097-DCD609798B9F}"/>
              </a:ext>
            </a:extLst>
          </p:cNvPr>
          <p:cNvSpPr>
            <a:spLocks noGrp="1"/>
          </p:cNvSpPr>
          <p:nvPr>
            <p:ph type="title"/>
          </p:nvPr>
        </p:nvSpPr>
        <p:spPr/>
        <p:txBody>
          <a:bodyPr/>
          <a:lstStyle/>
          <a:p>
            <a:r>
              <a:rPr lang="en-GB"/>
              <a:t>END</a:t>
            </a:r>
            <a:endParaRPr lang="en-GB" dirty="0"/>
          </a:p>
        </p:txBody>
      </p:sp>
      <p:sp>
        <p:nvSpPr>
          <p:cNvPr id="3" name="Content Placeholder 2">
            <a:extLst>
              <a:ext uri="{FF2B5EF4-FFF2-40B4-BE49-F238E27FC236}">
                <a16:creationId xmlns:a16="http://schemas.microsoft.com/office/drawing/2014/main" id="{EA3C0A5C-9B92-C04C-5D70-469F654B746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22008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26</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27</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28</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30</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3115619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i="1" dirty="0">
                <a:solidFill>
                  <a:schemeClr val="tx1"/>
                </a:solidFil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7724245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5445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DFF873-10FE-C74D-96A8-A72B891908D9}"/>
              </a:ext>
            </a:extLst>
          </p:cNvPr>
          <p:cNvSpPr>
            <a:spLocks noGrp="1"/>
          </p:cNvSpPr>
          <p:nvPr>
            <p:ph type="body" sz="quarter" idx="13"/>
          </p:nvPr>
        </p:nvSpPr>
        <p:spPr/>
        <p:txBody>
          <a:bodyPr>
            <a:normAutofit fontScale="77500" lnSpcReduction="20000"/>
          </a:bodyPr>
          <a:lstStyle/>
          <a:p>
            <a:pPr algn="ctr"/>
            <a:r>
              <a:rPr lang="en-GB" sz="4400" b="0" dirty="0">
                <a:latin typeface="Arial" panose="020B0604020202020204" pitchFamily="34" charset="0"/>
                <a:cs typeface="Arial" panose="020B0604020202020204" pitchFamily="34" charset="0"/>
              </a:rPr>
              <a:t>So what are you now thinking about </a:t>
            </a:r>
          </a:p>
          <a:p>
            <a:pPr algn="ctr"/>
            <a:r>
              <a:rPr lang="en-GB" sz="4400" b="0" dirty="0">
                <a:latin typeface="Arial" panose="020B0604020202020204" pitchFamily="34" charset="0"/>
                <a:cs typeface="Arial" panose="020B0604020202020204" pitchFamily="34" charset="0"/>
              </a:rPr>
              <a:t>differences and including everyone?</a:t>
            </a:r>
          </a:p>
        </p:txBody>
      </p:sp>
      <p:sp>
        <p:nvSpPr>
          <p:cNvPr id="3" name="Text Placeholder 2">
            <a:extLst>
              <a:ext uri="{FF2B5EF4-FFF2-40B4-BE49-F238E27FC236}">
                <a16:creationId xmlns:a16="http://schemas.microsoft.com/office/drawing/2014/main" id="{A6DBFBC6-54AC-FE86-7D58-8F75CBACE23B}"/>
              </a:ext>
            </a:extLst>
          </p:cNvPr>
          <p:cNvSpPr>
            <a:spLocks noGrp="1"/>
          </p:cNvSpPr>
          <p:nvPr>
            <p:ph type="body" sz="quarter" idx="14"/>
          </p:nvPr>
        </p:nvSpPr>
        <p:spPr/>
        <p:txBody>
          <a:bodyPr/>
          <a:lstStyle/>
          <a:p>
            <a:endParaRPr lang="en-GB" dirty="0"/>
          </a:p>
        </p:txBody>
      </p:sp>
      <p:pic>
        <p:nvPicPr>
          <p:cNvPr id="3074" name="Picture 2" descr="Equality versus Equity: What's the difference as we #EmbraceEquity for IWD  2023 and beyond?">
            <a:extLst>
              <a:ext uri="{FF2B5EF4-FFF2-40B4-BE49-F238E27FC236}">
                <a16:creationId xmlns:a16="http://schemas.microsoft.com/office/drawing/2014/main" id="{AEAE84A2-D6AE-7944-C29A-23648A578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674" y="1527175"/>
            <a:ext cx="11702651" cy="4740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2800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2777416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33573347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extLst>
              <p:ext uri="{D42A27DB-BD31-4B8C-83A1-F6EECF244321}">
                <p14:modId xmlns:p14="http://schemas.microsoft.com/office/powerpoint/2010/main" val="3333284496"/>
              </p:ext>
            </p:extLst>
          </p:nvPr>
        </p:nvGraphicFramePr>
        <p:xfrm>
          <a:off x="2032000" y="1566679"/>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28611677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6012-2BA8-204E-70EE-97A279F06727}"/>
              </a:ext>
            </a:extLst>
          </p:cNvPr>
          <p:cNvSpPr>
            <a:spLocks noGrp="1"/>
          </p:cNvSpPr>
          <p:nvPr>
            <p:ph type="title"/>
          </p:nvPr>
        </p:nvSpPr>
        <p:spPr/>
        <p:txBody>
          <a:bodyPr/>
          <a:lstStyle/>
          <a:p>
            <a:endParaRPr lang="en-GB"/>
          </a:p>
        </p:txBody>
      </p:sp>
      <p:pic>
        <p:nvPicPr>
          <p:cNvPr id="1026" name="Picture 2" descr="Bruce Tuckman Team Development Model | coachingcultureatwork.com">
            <a:extLst>
              <a:ext uri="{FF2B5EF4-FFF2-40B4-BE49-F238E27FC236}">
                <a16:creationId xmlns:a16="http://schemas.microsoft.com/office/drawing/2014/main" id="{6D73B064-B789-69C0-4E60-8C02719A5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8640"/>
            <a:ext cx="12192000" cy="571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7631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terms/"/>
    <ds:schemaRef ds:uri="http://purl.org/dc/elements/1.1/"/>
    <ds:schemaRef ds:uri="http://schemas.openxmlformats.org/package/2006/metadata/core-properties"/>
    <ds:schemaRef ds:uri="303dbf9b-b85b-46a0-94f1-894078c07ecd"/>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8489</TotalTime>
  <Words>3177</Words>
  <Application>Microsoft Macintosh PowerPoint</Application>
  <PresentationFormat>Widescreen</PresentationFormat>
  <Paragraphs>568</Paragraphs>
  <Slides>37</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Myriad Pro</vt:lpstr>
      <vt:lpstr>20140311PresentationUWTSDTemplate</vt:lpstr>
      <vt:lpstr>BMMB7025 Managing People in Organisations Employment Law</vt:lpstr>
      <vt:lpstr>Recap</vt:lpstr>
      <vt:lpstr>Activity:</vt:lpstr>
      <vt:lpstr>Different types of intelligence</vt:lpstr>
      <vt:lpstr>Do we?</vt:lpstr>
      <vt:lpstr>PowerPoint Presentation</vt:lpstr>
      <vt:lpstr>Ways to Wellbeing</vt:lpstr>
      <vt:lpstr>Four Behaviours of Compassionate Leaders</vt:lpstr>
      <vt:lpstr>Difference between empathy and sympathy</vt:lpstr>
      <vt:lpstr>Challenges to empathy</vt:lpstr>
      <vt:lpstr>PowerPoint Presentation</vt:lpstr>
      <vt:lpstr>PowerPoint Presentation</vt:lpstr>
      <vt:lpstr>Assessments</vt:lpstr>
      <vt:lpstr>Written Assessment</vt:lpstr>
      <vt:lpstr>Written Assessment</vt:lpstr>
      <vt:lpstr>Video Presentation</vt:lpstr>
      <vt:lpstr>Video Presentation</vt:lpstr>
      <vt:lpstr>END</vt:lpstr>
      <vt:lpstr>Valuing People – what state to choose?</vt:lpstr>
      <vt:lpstr>PowerPoint Presentation</vt:lpstr>
      <vt:lpstr>How can we value others?</vt:lpstr>
      <vt:lpstr>PowerPoint Presentation</vt:lpstr>
      <vt:lpstr>PowerPoint Presentation</vt:lpstr>
      <vt:lpstr>PowerPoint Presentation</vt:lpstr>
      <vt:lpstr>HR has a Key Role in Change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Gestalt/Dialectical Tension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321</cp:revision>
  <cp:lastPrinted>2019-10-01T11:26:54Z</cp:lastPrinted>
  <dcterms:created xsi:type="dcterms:W3CDTF">2015-04-14T15:21:28Z</dcterms:created>
  <dcterms:modified xsi:type="dcterms:W3CDTF">2024-03-18T13:29:42Z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