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0"/>
  </p:notesMasterIdLst>
  <p:sldIdLst>
    <p:sldId id="256" r:id="rId2"/>
    <p:sldId id="257" r:id="rId3"/>
    <p:sldId id="261" r:id="rId4"/>
    <p:sldId id="258" r:id="rId5"/>
    <p:sldId id="264" r:id="rId6"/>
    <p:sldId id="260" r:id="rId7"/>
    <p:sldId id="265" r:id="rId8"/>
    <p:sldId id="266" r:id="rId9"/>
  </p:sldIdLst>
  <p:sldSz cx="12192000" cy="6858000"/>
  <p:notesSz cx="6858000" cy="141922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B5A66F-E6C8-4A29-AC70-DED8948172F4}" v="1" dt="2019-04-05T13:12:43.0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33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A8D7B3-028C-4353-9191-FBA77A1606BE}" type="datetimeFigureOut">
              <a:rPr lang="en-GB"/>
              <a:t>05/04/2019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D92087-AC31-463B-9535-6D283E7A4B68}" type="slidenum">
              <a:rPr lang="en-GB"/>
              <a:t>‹#›</a:t>
            </a:fld>
            <a:endParaRPr lang="en-US"/>
          </a:p>
        </p:txBody>
      </p:sp>
    </p:spTree>
    <p:extLst>
      <p:ext uri="{BB962C8B-B14F-4D97-AF65-F5344CB8AC3E}">
        <p14:creationId xmlns:p14="http://schemas.microsoft.com/office/powerpoint/2010/main" val="1347957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Within the different Surah in the Qur'an there are multiple references to observing </a:t>
            </a:r>
            <a:r>
              <a:rPr lang="en-US" dirty="0" err="1"/>
              <a:t>Salaah</a:t>
            </a:r>
            <a:r>
              <a:rPr lang="en-US" dirty="0"/>
              <a:t> (prayer). </a:t>
            </a:r>
          </a:p>
        </p:txBody>
      </p:sp>
      <p:sp>
        <p:nvSpPr>
          <p:cNvPr id="4" name="Slide Number Placeholder 3"/>
          <p:cNvSpPr>
            <a:spLocks noGrp="1"/>
          </p:cNvSpPr>
          <p:nvPr>
            <p:ph type="sldNum" sz="quarter" idx="5"/>
          </p:nvPr>
        </p:nvSpPr>
        <p:spPr/>
        <p:txBody>
          <a:bodyPr/>
          <a:lstStyle/>
          <a:p>
            <a:fld id="{4DD92087-AC31-463B-9535-6D283E7A4B68}" type="slidenum">
              <a:rPr lang="en-GB"/>
              <a:t>2</a:t>
            </a:fld>
            <a:endParaRPr lang="en-US"/>
          </a:p>
        </p:txBody>
      </p:sp>
    </p:spTree>
    <p:extLst>
      <p:ext uri="{BB962C8B-B14F-4D97-AF65-F5344CB8AC3E}">
        <p14:creationId xmlns:p14="http://schemas.microsoft.com/office/powerpoint/2010/main" val="3170618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Prayer began with the idea that there was no one singular God but instead there was a God for everything you could think. It was to these many Gods that people would pray depending upon what they needed. If they had a bad harvest and needed rain they would pray to a God of the weather or if they wanted children and were trying to conceive they would pray to a God of fertility as such did the Greeks and the Egyptians. not only did they pray to these God but they worshiped them, building great statues of them, giving them superior titles, bringing offerings and so on... it was then Abraham began to introduce the idea that praying to Idols was wrong. In the Qur'an in Surah Al-</a:t>
            </a:r>
            <a:r>
              <a:rPr lang="en-US" dirty="0" err="1">
                <a:cs typeface="Calibri"/>
              </a:rPr>
              <a:t>Anbya</a:t>
            </a:r>
            <a:r>
              <a:rPr lang="en-US" dirty="0">
                <a:cs typeface="Calibri"/>
              </a:rPr>
              <a:t> there is dialog of him talking about how the people have gone 'totally astray' because they were worshiping idols. Further on through that surah it is then seen that Abraham delivers the right way to pray in accordance to </a:t>
            </a:r>
            <a:r>
              <a:rPr lang="en-US" dirty="0" err="1">
                <a:cs typeface="Calibri"/>
              </a:rPr>
              <a:t>Salaah</a:t>
            </a:r>
            <a:r>
              <a:rPr lang="en-US" dirty="0">
                <a:cs typeface="Calibri"/>
              </a:rPr>
              <a:t>. </a:t>
            </a:r>
            <a:endParaRPr lang="en-US">
              <a:cs typeface="Calibri"/>
            </a:endParaRPr>
          </a:p>
        </p:txBody>
      </p:sp>
      <p:sp>
        <p:nvSpPr>
          <p:cNvPr id="4" name="Slide Number Placeholder 3"/>
          <p:cNvSpPr>
            <a:spLocks noGrp="1"/>
          </p:cNvSpPr>
          <p:nvPr>
            <p:ph type="sldNum" sz="quarter" idx="5"/>
          </p:nvPr>
        </p:nvSpPr>
        <p:spPr/>
        <p:txBody>
          <a:bodyPr/>
          <a:lstStyle/>
          <a:p>
            <a:fld id="{4DD92087-AC31-463B-9535-6D283E7A4B68}" type="slidenum">
              <a:rPr lang="en-GB"/>
              <a:t>3</a:t>
            </a:fld>
            <a:endParaRPr lang="en-US"/>
          </a:p>
        </p:txBody>
      </p:sp>
    </p:spTree>
    <p:extLst>
      <p:ext uri="{BB962C8B-B14F-4D97-AF65-F5344CB8AC3E}">
        <p14:creationId xmlns:p14="http://schemas.microsoft.com/office/powerpoint/2010/main" val="3076478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As a devoted Muslim you are required top pray 5 times a day. Each of these prayers has their own name and are mentioned within the Qur'an:</a:t>
            </a:r>
          </a:p>
          <a:p>
            <a:r>
              <a:rPr lang="en-US" dirty="0">
                <a:cs typeface="Calibri"/>
              </a:rPr>
              <a:t>The first prayer is to be recited at dawn, then at noon, followed by afternoon, then sunset and finally the night prayer. Muslims are instructed to pray 5 times a day from the prophet Muhammad. It is said that the way they pray now has not been changed since it was shown to the prophet Muhammad by the angle Gabriel. When </a:t>
            </a:r>
            <a:r>
              <a:rPr lang="en-US" dirty="0" err="1">
                <a:cs typeface="Calibri"/>
              </a:rPr>
              <a:t>Muhammah</a:t>
            </a:r>
            <a:r>
              <a:rPr lang="en-US" dirty="0">
                <a:cs typeface="Calibri"/>
              </a:rPr>
              <a:t> made his famous night journey it is believed he was united with other </a:t>
            </a:r>
            <a:r>
              <a:rPr lang="en-US" dirty="0" err="1">
                <a:cs typeface="Calibri"/>
              </a:rPr>
              <a:t>pprophetsof</a:t>
            </a:r>
            <a:r>
              <a:rPr lang="en-US" dirty="0">
                <a:cs typeface="Calibri"/>
              </a:rPr>
              <a:t> all different religions and they prayed together. It was here that Muhammad decided for Muslims to pray 5 times a day, originally he wanted it to be 50 </a:t>
            </a:r>
            <a:r>
              <a:rPr lang="en-US" dirty="0" err="1">
                <a:cs typeface="Calibri"/>
              </a:rPr>
              <a:t>butwas</a:t>
            </a:r>
            <a:r>
              <a:rPr lang="en-US" dirty="0">
                <a:cs typeface="Calibri"/>
              </a:rPr>
              <a:t> convinced by the other prophets that 50 was too much for the followers and so went with 5. for a Muslim prayer gives them purification and clarity, it is said in the Qur'an that by praying and submitting themselves to God alone they will 'receive their recompense from the Lord; they have nothing to fear, nor will they grieve' it is this in 2:112 that would </a:t>
            </a:r>
            <a:r>
              <a:rPr lang="en-US" dirty="0" err="1">
                <a:cs typeface="Calibri"/>
              </a:rPr>
              <a:t>peersuade</a:t>
            </a:r>
            <a:r>
              <a:rPr lang="en-US" dirty="0">
                <a:cs typeface="Calibri"/>
              </a:rPr>
              <a:t> Muslims to pray as it could be beneficial for them in future and to show their generosity to God for everything God has done. </a:t>
            </a:r>
          </a:p>
        </p:txBody>
      </p:sp>
      <p:sp>
        <p:nvSpPr>
          <p:cNvPr id="4" name="Slide Number Placeholder 3"/>
          <p:cNvSpPr>
            <a:spLocks noGrp="1"/>
          </p:cNvSpPr>
          <p:nvPr>
            <p:ph type="sldNum" sz="quarter" idx="5"/>
          </p:nvPr>
        </p:nvSpPr>
        <p:spPr/>
        <p:txBody>
          <a:bodyPr/>
          <a:lstStyle/>
          <a:p>
            <a:fld id="{4DD92087-AC31-463B-9535-6D283E7A4B68}" type="slidenum">
              <a:rPr lang="en-GB"/>
              <a:t>4</a:t>
            </a:fld>
            <a:endParaRPr lang="en-US"/>
          </a:p>
        </p:txBody>
      </p:sp>
    </p:spTree>
    <p:extLst>
      <p:ext uri="{BB962C8B-B14F-4D97-AF65-F5344CB8AC3E}">
        <p14:creationId xmlns:p14="http://schemas.microsoft.com/office/powerpoint/2010/main" val="3764712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Before sallah can take place you must first follow the four steps as labelled in the Qur'an. These are, to wash your face, wash your arms to your elbows, wipe your head with wet hands and wash your feet to your ankles. Once you have done these steps you are ready to begin prayer as it is important to be physically clean in order to become spiritually clean. The moving on to the actual prayer. </a:t>
            </a:r>
          </a:p>
          <a:p>
            <a:r>
              <a:rPr lang="en-US" dirty="0">
                <a:cs typeface="Calibri"/>
              </a:rPr>
              <a:t>Step 1: </a:t>
            </a:r>
            <a:r>
              <a:rPr lang="en-US"/>
              <a:t>Face the direction of Mecca. In a standard Mosque you will fin the direction of Mecca by identifying the Qiblah. It is God willing within the Qur'an that believers are to pray towards Mecca in 2:149 and 150. </a:t>
            </a:r>
          </a:p>
          <a:p>
            <a:r>
              <a:rPr lang="en-US">
                <a:cs typeface="Calibri"/>
              </a:rPr>
              <a:t>Step 2: The Intention. Prayer is only truly noted when it is meaningfull, as from the quote at the beginning thoes who pray with revent will be most successful. When declaring your intent to pray one must also say the time of prayer you are performing ei. Noon prayer, night prayer. </a:t>
            </a:r>
            <a:endParaRPr lang="en-US" dirty="0">
              <a:cs typeface="Calibri"/>
            </a:endParaRPr>
          </a:p>
          <a:p>
            <a:r>
              <a:rPr lang="en-US">
                <a:cs typeface="Calibri"/>
              </a:rPr>
              <a:t>Step 3: In this step you raise your hands towards your face so your thumbs touch your ears and your palms face forward</a:t>
            </a:r>
          </a:p>
          <a:p>
            <a:r>
              <a:rPr lang="en-US">
                <a:cs typeface="Calibri"/>
              </a:rPr>
              <a:t>Step 4: as your hands move downwards from your face you recite Allah Akbar, this is a way of opening up the prayer so you may pray to God. </a:t>
            </a:r>
            <a:endParaRPr lang="en-US" dirty="0">
              <a:cs typeface="Calibri"/>
            </a:endParaRPr>
          </a:p>
          <a:p>
            <a:r>
              <a:rPr lang="en-US">
                <a:cs typeface="Calibri"/>
              </a:rPr>
              <a:t>Step 5: as your hands come back down to your side you let them rest naturally</a:t>
            </a:r>
            <a:endParaRPr lang="en-US" dirty="0">
              <a:cs typeface="Calibri"/>
            </a:endParaRPr>
          </a:p>
          <a:p>
            <a:r>
              <a:rPr lang="en-US">
                <a:cs typeface="Calibri"/>
              </a:rPr>
              <a:t>Step 6: you then recite the first Surah </a:t>
            </a:r>
          </a:p>
          <a:p>
            <a:r>
              <a:rPr lang="en-US">
                <a:cs typeface="Calibri"/>
              </a:rPr>
              <a:t>Step 7: you then get itno the bowing position also known as Rukoo. This is where you bow but ensure you are bowing down to the waist. </a:t>
            </a:r>
          </a:p>
          <a:p>
            <a:r>
              <a:rPr lang="en-US">
                <a:cs typeface="Calibri"/>
              </a:rPr>
              <a:t>Step 8: you then go back to the standing position </a:t>
            </a:r>
            <a:endParaRPr lang="en-US" dirty="0">
              <a:cs typeface="Calibri"/>
            </a:endParaRPr>
          </a:p>
          <a:p>
            <a:r>
              <a:rPr lang="en-US">
                <a:cs typeface="Calibri"/>
              </a:rPr>
              <a:t>Step 9: from the standing position you go down onto your knees and allow your forehead to touvh the floor </a:t>
            </a:r>
          </a:p>
          <a:p>
            <a:r>
              <a:rPr lang="en-US">
                <a:cs typeface="Calibri"/>
              </a:rPr>
              <a:t>Step 10: known as the sitting position, this is where you come up from having your head touch the floor before you go back down for a second Sujood.</a:t>
            </a:r>
          </a:p>
          <a:p>
            <a:r>
              <a:rPr lang="en-US">
                <a:cs typeface="Calibri"/>
              </a:rPr>
              <a:t>Step 11: when you go back up to the standing position to do another unit of prayer or to signify that you have finished your unit of prayer. </a:t>
            </a:r>
          </a:p>
          <a:p>
            <a:r>
              <a:rPr lang="en-US">
                <a:cs typeface="Calibri"/>
              </a:rPr>
              <a:t>The units of prayer are also known as Rak'ah</a:t>
            </a:r>
            <a:endParaRPr lang="en-US" dirty="0">
              <a:cs typeface="Calibri"/>
            </a:endParaRPr>
          </a:p>
        </p:txBody>
      </p:sp>
      <p:sp>
        <p:nvSpPr>
          <p:cNvPr id="4" name="Slide Number Placeholder 3"/>
          <p:cNvSpPr>
            <a:spLocks noGrp="1"/>
          </p:cNvSpPr>
          <p:nvPr>
            <p:ph type="sldNum" sz="quarter" idx="5"/>
          </p:nvPr>
        </p:nvSpPr>
        <p:spPr/>
        <p:txBody>
          <a:bodyPr/>
          <a:lstStyle/>
          <a:p>
            <a:fld id="{4DD92087-AC31-463B-9535-6D283E7A4B68}" type="slidenum">
              <a:rPr lang="en-GB"/>
              <a:t>5</a:t>
            </a:fld>
            <a:endParaRPr lang="en-US"/>
          </a:p>
        </p:txBody>
      </p:sp>
    </p:spTree>
    <p:extLst>
      <p:ext uri="{BB962C8B-B14F-4D97-AF65-F5344CB8AC3E}">
        <p14:creationId xmlns:p14="http://schemas.microsoft.com/office/powerpoint/2010/main" val="3450596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Prayer can take plae anywhere as long as you are in a clean environment, you have followed the customary step to the ritual cleanse and you have the intention to pray. You do not have to stick to the 5 times a day prayer you may pray at any time of the day when you want, it is allowed to have more than 5 prayers. </a:t>
            </a:r>
          </a:p>
        </p:txBody>
      </p:sp>
      <p:sp>
        <p:nvSpPr>
          <p:cNvPr id="4" name="Slide Number Placeholder 3"/>
          <p:cNvSpPr>
            <a:spLocks noGrp="1"/>
          </p:cNvSpPr>
          <p:nvPr>
            <p:ph type="sldNum" sz="quarter" idx="5"/>
          </p:nvPr>
        </p:nvSpPr>
        <p:spPr/>
        <p:txBody>
          <a:bodyPr/>
          <a:lstStyle/>
          <a:p>
            <a:fld id="{4DD92087-AC31-463B-9535-6D283E7A4B68}" type="slidenum">
              <a:rPr lang="en-GB"/>
              <a:t>6</a:t>
            </a:fld>
            <a:endParaRPr lang="en-US"/>
          </a:p>
        </p:txBody>
      </p:sp>
    </p:spTree>
    <p:extLst>
      <p:ext uri="{BB962C8B-B14F-4D97-AF65-F5344CB8AC3E}">
        <p14:creationId xmlns:p14="http://schemas.microsoft.com/office/powerpoint/2010/main" val="1900780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Due to the fact that this type of prayer has not been changed since the time when Muhammad learned it himself it has come to face some difficulties to stay up to date in our moder society. For example if you are on an airolplane flying across country there is no way of telling what time zone you are in which means you are not able to know what time you must pray and there is no way of telling where Mecca in order to pray towards it. There is also the challenge of finding a Mosque to pray in, in my personal experience coming from the vallyes where tha majority is christian the nearest mosque to me is a 40 minute drive. There is also issues with work environment, if an employer knows you will need to take extra brakes in order to prayer it may weigh down on the rate of finding a job. And lastly discrimination, people were used to discrimination back then but as we seen with the birmingham mosques where 5 werent burnt down there is a question of weather praying is safe for muslims because no matter where they are there will be discrimination. </a:t>
            </a:r>
            <a:endParaRPr lang="en-US" dirty="0">
              <a:cs typeface="Calibri"/>
            </a:endParaRPr>
          </a:p>
        </p:txBody>
      </p:sp>
      <p:sp>
        <p:nvSpPr>
          <p:cNvPr id="4" name="Slide Number Placeholder 3"/>
          <p:cNvSpPr>
            <a:spLocks noGrp="1"/>
          </p:cNvSpPr>
          <p:nvPr>
            <p:ph type="sldNum" sz="quarter" idx="5"/>
          </p:nvPr>
        </p:nvSpPr>
        <p:spPr/>
        <p:txBody>
          <a:bodyPr/>
          <a:lstStyle/>
          <a:p>
            <a:fld id="{4DD92087-AC31-463B-9535-6D283E7A4B68}" type="slidenum">
              <a:rPr lang="en-GB"/>
              <a:t>7</a:t>
            </a:fld>
            <a:endParaRPr lang="en-US"/>
          </a:p>
        </p:txBody>
      </p:sp>
    </p:spTree>
    <p:extLst>
      <p:ext uri="{BB962C8B-B14F-4D97-AF65-F5344CB8AC3E}">
        <p14:creationId xmlns:p14="http://schemas.microsoft.com/office/powerpoint/2010/main" val="1671551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dirty="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15449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14631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dirty="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33598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Date Placeholder 7"/>
          <p:cNvSpPr>
            <a:spLocks noGrp="1"/>
          </p:cNvSpPr>
          <p:nvPr>
            <p:ph type="dt" sz="half" idx="10"/>
          </p:nvPr>
        </p:nvSpPr>
        <p:spPr/>
        <p:txBody>
          <a:bodyPr/>
          <a:lstStyle/>
          <a:p>
            <a:fld id="{846CE7D5-CF57-46EF-B807-FDD0502418D4}" type="datetimeFigureOut">
              <a:rPr lang="en-GB" smtClean="0"/>
              <a:t>05/04/2019</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15157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Date Placeholder 1"/>
          <p:cNvSpPr>
            <a:spLocks noGrp="1"/>
          </p:cNvSpPr>
          <p:nvPr>
            <p:ph type="dt" sz="half" idx="10"/>
          </p:nvPr>
        </p:nvSpPr>
        <p:spPr/>
        <p:txBody>
          <a:bodyPr/>
          <a:lstStyle/>
          <a:p>
            <a:fld id="{846CE7D5-CF57-46EF-B807-FDD0502418D4}" type="datetimeFigureOut">
              <a:rPr lang="en-GB" smtClean="0"/>
              <a:t>05/04/2019</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76255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Click to edit Master title style</a:t>
            </a:r>
            <a:endParaRPr lang="en-US" dirty="0"/>
          </a:p>
        </p:txBody>
      </p:sp>
      <p:sp>
        <p:nvSpPr>
          <p:cNvPr id="2" name="Date Placeholder 1"/>
          <p:cNvSpPr>
            <a:spLocks noGrp="1"/>
          </p:cNvSpPr>
          <p:nvPr>
            <p:ph type="dt" sz="half" idx="10"/>
          </p:nvPr>
        </p:nvSpPr>
        <p:spPr/>
        <p:txBody>
          <a:bodyPr/>
          <a:lstStyle/>
          <a:p>
            <a:fld id="{846CE7D5-CF57-46EF-B807-FDD0502418D4}" type="datetimeFigureOut">
              <a:rPr lang="en-GB" smtClean="0"/>
              <a:t>05/04/2019</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9736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46CE7D5-CF57-46EF-B807-FDD0502418D4}" type="datetimeFigureOut">
              <a:rPr lang="en-GB" smtClean="0"/>
              <a:t>05/04/2019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11715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dirty="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GB" smtClean="0"/>
              <a:t>05/04/2019</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39951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Click to edit Master text styles</a:t>
            </a:r>
          </a:p>
        </p:txBody>
      </p:sp>
      <p:sp>
        <p:nvSpPr>
          <p:cNvPr id="8" name="Date Placeholder 7"/>
          <p:cNvSpPr>
            <a:spLocks noGrp="1"/>
          </p:cNvSpPr>
          <p:nvPr>
            <p:ph type="dt" sz="half" idx="10"/>
          </p:nvPr>
        </p:nvSpPr>
        <p:spPr/>
        <p:txBody>
          <a:bodyPr/>
          <a:lstStyle/>
          <a:p>
            <a:fld id="{846CE7D5-CF57-46EF-B807-FDD0502418D4}" type="datetimeFigureOut">
              <a:rPr lang="en-GB" smtClean="0"/>
              <a:t>05/04/2019</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45062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05/04/2019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57107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05/04/2019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76398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846CE7D5-CF57-46EF-B807-FDD0502418D4}" type="datetimeFigureOut">
              <a:rPr lang="en-GB" smtClean="0"/>
              <a:t>05/04/2019</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02495813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err="1">
                <a:latin typeface="Georgia"/>
              </a:rPr>
              <a:t>Salaah</a:t>
            </a:r>
            <a:r>
              <a:rPr lang="en-GB">
                <a:latin typeface="Georgia"/>
              </a:rPr>
              <a:t>: The second </a:t>
            </a:r>
            <a:r>
              <a:rPr lang="en-GB" dirty="0">
                <a:latin typeface="Georgia"/>
              </a:rPr>
              <a:t>Pillar of Islam</a:t>
            </a:r>
          </a:p>
        </p:txBody>
      </p:sp>
      <p:sp>
        <p:nvSpPr>
          <p:cNvPr id="3" name="Subtitle 2"/>
          <p:cNvSpPr>
            <a:spLocks noGrp="1"/>
          </p:cNvSpPr>
          <p:nvPr>
            <p:ph type="subTitle" idx="1"/>
          </p:nvPr>
        </p:nvSpPr>
        <p:spPr/>
        <p:txBody>
          <a:bodyPr/>
          <a:lstStyle/>
          <a:p>
            <a:r>
              <a:rPr lang="en-GB" dirty="0">
                <a:latin typeface="Georgia"/>
              </a:rPr>
              <a:t>Georgia Williams</a:t>
            </a:r>
            <a:r>
              <a:rPr lang="en-GB" dirty="0"/>
              <a: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8" name="Rectangle 27">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Freeform: Shape 31">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E342896-8EBF-4144-9E37-3DF8C87A5F51}"/>
              </a:ext>
            </a:extLst>
          </p:cNvPr>
          <p:cNvSpPr>
            <a:spLocks noGrp="1"/>
          </p:cNvSpPr>
          <p:nvPr>
            <p:ph type="title"/>
          </p:nvPr>
        </p:nvSpPr>
        <p:spPr>
          <a:xfrm>
            <a:off x="983585" y="1298448"/>
            <a:ext cx="7430255" cy="3255264"/>
          </a:xfrm>
        </p:spPr>
        <p:txBody>
          <a:bodyPr vert="horz" lIns="91440" tIns="45720" rIns="91440" bIns="45720" rtlCol="0" anchor="b">
            <a:normAutofit/>
          </a:bodyPr>
          <a:lstStyle/>
          <a:p>
            <a:r>
              <a:rPr lang="en-US" sz="4400" spc="-100" dirty="0">
                <a:solidFill>
                  <a:schemeClr val="accent1"/>
                </a:solidFill>
                <a:latin typeface="Georgia"/>
              </a:rPr>
              <a:t>'Successful indeed are the believers;</a:t>
            </a:r>
            <a:br>
              <a:rPr lang="en-US" sz="4400" spc="-100" dirty="0">
                <a:latin typeface="Georgia"/>
              </a:rPr>
            </a:br>
            <a:r>
              <a:rPr lang="en-US" sz="4400" spc="-100" dirty="0">
                <a:solidFill>
                  <a:schemeClr val="accent1"/>
                </a:solidFill>
                <a:latin typeface="Georgia"/>
              </a:rPr>
              <a:t>who are reverent during their contact prayers (</a:t>
            </a:r>
            <a:r>
              <a:rPr lang="en-US" sz="4400" spc="-100" dirty="0" err="1">
                <a:solidFill>
                  <a:schemeClr val="accent1"/>
                </a:solidFill>
                <a:latin typeface="Georgia"/>
              </a:rPr>
              <a:t>Salaah</a:t>
            </a:r>
            <a:r>
              <a:rPr lang="en-US" sz="4400" spc="-100" dirty="0">
                <a:solidFill>
                  <a:schemeClr val="accent1"/>
                </a:solidFill>
                <a:latin typeface="Georgia"/>
              </a:rPr>
              <a:t>).' Surah Al-</a:t>
            </a:r>
            <a:r>
              <a:rPr lang="en-US" sz="4400" spc="-100" dirty="0" err="1">
                <a:solidFill>
                  <a:schemeClr val="accent1"/>
                </a:solidFill>
                <a:latin typeface="Georgia"/>
              </a:rPr>
              <a:t>Mu'minûn</a:t>
            </a:r>
            <a:r>
              <a:rPr lang="en-US" sz="4400" spc="-100" dirty="0">
                <a:solidFill>
                  <a:schemeClr val="accent1"/>
                </a:solidFill>
                <a:latin typeface="Georgia"/>
              </a:rPr>
              <a:t>(23:1-2)</a:t>
            </a:r>
            <a:r>
              <a:rPr lang="en-US" sz="5000" spc="-100" dirty="0">
                <a:solidFill>
                  <a:schemeClr val="accent1"/>
                </a:solidFill>
                <a:latin typeface="Georgia"/>
              </a:rPr>
              <a:t> </a:t>
            </a:r>
            <a:endParaRPr lang="en-US"/>
          </a:p>
        </p:txBody>
      </p:sp>
      <p:sp>
        <p:nvSpPr>
          <p:cNvPr id="4" name="Title 1">
            <a:extLst>
              <a:ext uri="{FF2B5EF4-FFF2-40B4-BE49-F238E27FC236}">
                <a16:creationId xmlns:a16="http://schemas.microsoft.com/office/drawing/2014/main" id="{C778FAF6-C977-409D-AA3E-80528E793565}"/>
              </a:ext>
            </a:extLst>
          </p:cNvPr>
          <p:cNvSpPr txBox="1">
            <a:spLocks/>
          </p:cNvSpPr>
          <p:nvPr/>
        </p:nvSpPr>
        <p:spPr>
          <a:xfrm>
            <a:off x="8103047" y="762000"/>
            <a:ext cx="3361990" cy="152400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endParaRPr lang="en-US" sz="1800" spc="-100">
              <a:solidFill>
                <a:schemeClr val="accent1"/>
              </a:solidFill>
            </a:endParaRPr>
          </a:p>
        </p:txBody>
      </p:sp>
    </p:spTree>
    <p:extLst>
      <p:ext uri="{BB962C8B-B14F-4D97-AF65-F5344CB8AC3E}">
        <p14:creationId xmlns:p14="http://schemas.microsoft.com/office/powerpoint/2010/main" val="1754677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59B9B-6EE8-4586-9167-0768E7FCB4A2}"/>
              </a:ext>
            </a:extLst>
          </p:cNvPr>
          <p:cNvSpPr>
            <a:spLocks noGrp="1"/>
          </p:cNvSpPr>
          <p:nvPr>
            <p:ph type="title"/>
          </p:nvPr>
        </p:nvSpPr>
        <p:spPr/>
        <p:txBody>
          <a:bodyPr/>
          <a:lstStyle/>
          <a:p>
            <a:r>
              <a:rPr lang="en-US" dirty="0">
                <a:latin typeface="Georgia"/>
              </a:rPr>
              <a:t>The history of prayer </a:t>
            </a:r>
          </a:p>
        </p:txBody>
      </p:sp>
      <p:sp>
        <p:nvSpPr>
          <p:cNvPr id="3" name="Content Placeholder 2">
            <a:extLst>
              <a:ext uri="{FF2B5EF4-FFF2-40B4-BE49-F238E27FC236}">
                <a16:creationId xmlns:a16="http://schemas.microsoft.com/office/drawing/2014/main" id="{6ACBEC51-168D-4E13-9B50-22A6163D0B05}"/>
              </a:ext>
            </a:extLst>
          </p:cNvPr>
          <p:cNvSpPr>
            <a:spLocks noGrp="1"/>
          </p:cNvSpPr>
          <p:nvPr>
            <p:ph idx="1"/>
          </p:nvPr>
        </p:nvSpPr>
        <p:spPr/>
        <p:txBody>
          <a:bodyPr/>
          <a:lstStyle/>
          <a:p>
            <a:r>
              <a:rPr lang="en-US" dirty="0">
                <a:solidFill>
                  <a:schemeClr val="accent1">
                    <a:lumMod val="75000"/>
                  </a:schemeClr>
                </a:solidFill>
                <a:latin typeface="Georgia"/>
              </a:rPr>
              <a:t>No singular God </a:t>
            </a:r>
          </a:p>
          <a:p>
            <a:r>
              <a:rPr lang="en-US" dirty="0">
                <a:solidFill>
                  <a:schemeClr val="accent1">
                    <a:lumMod val="75000"/>
                  </a:schemeClr>
                </a:solidFill>
                <a:latin typeface="Georgia"/>
              </a:rPr>
              <a:t>Idolatry prayer </a:t>
            </a:r>
          </a:p>
          <a:p>
            <a:r>
              <a:rPr lang="en-US" dirty="0">
                <a:solidFill>
                  <a:schemeClr val="accent1">
                    <a:lumMod val="75000"/>
                  </a:schemeClr>
                </a:solidFill>
                <a:latin typeface="Georgia"/>
              </a:rPr>
              <a:t>Introduced by Abraham the idea of monotheism </a:t>
            </a:r>
          </a:p>
        </p:txBody>
      </p:sp>
    </p:spTree>
    <p:extLst>
      <p:ext uri="{BB962C8B-B14F-4D97-AF65-F5344CB8AC3E}">
        <p14:creationId xmlns:p14="http://schemas.microsoft.com/office/powerpoint/2010/main" val="1479973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B5CAD-462C-4919-84F1-815E201DC10F}"/>
              </a:ext>
            </a:extLst>
          </p:cNvPr>
          <p:cNvSpPr>
            <a:spLocks noGrp="1"/>
          </p:cNvSpPr>
          <p:nvPr>
            <p:ph type="title"/>
          </p:nvPr>
        </p:nvSpPr>
        <p:spPr/>
        <p:txBody>
          <a:bodyPr/>
          <a:lstStyle/>
          <a:p>
            <a:r>
              <a:rPr lang="en-US" dirty="0">
                <a:latin typeface="Georgia"/>
              </a:rPr>
              <a:t>Routine </a:t>
            </a:r>
            <a:endParaRPr lang="en-US" dirty="0"/>
          </a:p>
        </p:txBody>
      </p:sp>
      <p:sp>
        <p:nvSpPr>
          <p:cNvPr id="3" name="Content Placeholder 2">
            <a:extLst>
              <a:ext uri="{FF2B5EF4-FFF2-40B4-BE49-F238E27FC236}">
                <a16:creationId xmlns:a16="http://schemas.microsoft.com/office/drawing/2014/main" id="{64CBC7E6-4990-48FA-A02A-FA642142DF06}"/>
              </a:ext>
            </a:extLst>
          </p:cNvPr>
          <p:cNvSpPr>
            <a:spLocks noGrp="1"/>
          </p:cNvSpPr>
          <p:nvPr>
            <p:ph idx="1"/>
          </p:nvPr>
        </p:nvSpPr>
        <p:spPr>
          <a:xfrm>
            <a:off x="3869268" y="864108"/>
            <a:ext cx="7315200" cy="2152851"/>
          </a:xfrm>
        </p:spPr>
        <p:txBody>
          <a:bodyPr/>
          <a:lstStyle/>
          <a:p>
            <a:r>
              <a:rPr lang="en-US" dirty="0">
                <a:solidFill>
                  <a:schemeClr val="accent1">
                    <a:lumMod val="75000"/>
                  </a:schemeClr>
                </a:solidFill>
                <a:latin typeface="Georgia"/>
              </a:rPr>
              <a:t>The Dawn prayer (</a:t>
            </a:r>
            <a:r>
              <a:rPr lang="en-US" err="1">
                <a:solidFill>
                  <a:schemeClr val="accent1">
                    <a:lumMod val="75000"/>
                  </a:schemeClr>
                </a:solidFill>
                <a:latin typeface="Georgia"/>
              </a:rPr>
              <a:t>Banî</a:t>
            </a:r>
            <a:r>
              <a:rPr lang="en-US" dirty="0">
                <a:solidFill>
                  <a:schemeClr val="accent1">
                    <a:lumMod val="75000"/>
                  </a:schemeClr>
                </a:solidFill>
                <a:latin typeface="Georgia"/>
              </a:rPr>
              <a:t> Israel 17:78)</a:t>
            </a:r>
          </a:p>
          <a:p>
            <a:r>
              <a:rPr lang="en-US" dirty="0">
                <a:solidFill>
                  <a:schemeClr val="accent1">
                    <a:lumMod val="75000"/>
                  </a:schemeClr>
                </a:solidFill>
                <a:latin typeface="Georgia"/>
              </a:rPr>
              <a:t>The Noon prayer (</a:t>
            </a:r>
            <a:r>
              <a:rPr lang="en-US" err="1">
                <a:solidFill>
                  <a:schemeClr val="accent1">
                    <a:lumMod val="75000"/>
                  </a:schemeClr>
                </a:solidFill>
                <a:latin typeface="Georgia"/>
              </a:rPr>
              <a:t>Banî</a:t>
            </a:r>
            <a:r>
              <a:rPr lang="en-US" dirty="0">
                <a:solidFill>
                  <a:schemeClr val="accent1">
                    <a:lumMod val="75000"/>
                  </a:schemeClr>
                </a:solidFill>
                <a:latin typeface="Georgia"/>
              </a:rPr>
              <a:t> Israel 17:78)</a:t>
            </a:r>
          </a:p>
          <a:p>
            <a:r>
              <a:rPr lang="en-US" dirty="0">
                <a:solidFill>
                  <a:schemeClr val="accent1">
                    <a:lumMod val="75000"/>
                  </a:schemeClr>
                </a:solidFill>
                <a:latin typeface="Georgia"/>
              </a:rPr>
              <a:t>The Afternoon prayer (Al-Baqarah 2:238)</a:t>
            </a:r>
          </a:p>
          <a:p>
            <a:r>
              <a:rPr lang="en-US" dirty="0">
                <a:solidFill>
                  <a:schemeClr val="accent1">
                    <a:lumMod val="75000"/>
                  </a:schemeClr>
                </a:solidFill>
                <a:latin typeface="Georgia"/>
              </a:rPr>
              <a:t>The Sunset prayer (</a:t>
            </a:r>
            <a:r>
              <a:rPr lang="en-US" err="1">
                <a:solidFill>
                  <a:schemeClr val="accent1">
                    <a:lumMod val="75000"/>
                  </a:schemeClr>
                </a:solidFill>
                <a:latin typeface="Georgia"/>
              </a:rPr>
              <a:t>Banî</a:t>
            </a:r>
            <a:r>
              <a:rPr lang="en-US" dirty="0">
                <a:solidFill>
                  <a:schemeClr val="accent1">
                    <a:lumMod val="75000"/>
                  </a:schemeClr>
                </a:solidFill>
                <a:latin typeface="Georgia"/>
              </a:rPr>
              <a:t> Israel 17:78)</a:t>
            </a:r>
          </a:p>
          <a:p>
            <a:r>
              <a:rPr lang="en-US" dirty="0">
                <a:solidFill>
                  <a:schemeClr val="accent1">
                    <a:lumMod val="75000"/>
                  </a:schemeClr>
                </a:solidFill>
                <a:latin typeface="Georgia"/>
              </a:rPr>
              <a:t>The Night prayer (Al-Noor 24:58)</a:t>
            </a:r>
          </a:p>
        </p:txBody>
      </p:sp>
      <p:sp>
        <p:nvSpPr>
          <p:cNvPr id="5" name="Content Placeholder 2">
            <a:extLst>
              <a:ext uri="{FF2B5EF4-FFF2-40B4-BE49-F238E27FC236}">
                <a16:creationId xmlns:a16="http://schemas.microsoft.com/office/drawing/2014/main" id="{C9793227-97D3-42A4-B985-1FBC94AD4187}"/>
              </a:ext>
            </a:extLst>
          </p:cNvPr>
          <p:cNvSpPr txBox="1">
            <a:spLocks/>
          </p:cNvSpPr>
          <p:nvPr/>
        </p:nvSpPr>
        <p:spPr>
          <a:xfrm>
            <a:off x="3861248" y="3021772"/>
            <a:ext cx="7341936" cy="3596639"/>
          </a:xfrm>
          <a:prstGeom prst="rect">
            <a:avLst/>
          </a:prstGeom>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0" indent="0">
              <a:buNone/>
            </a:pPr>
            <a:r>
              <a:rPr lang="en-US" dirty="0">
                <a:solidFill>
                  <a:schemeClr val="accent1">
                    <a:lumMod val="75000"/>
                  </a:schemeClr>
                </a:solidFill>
                <a:latin typeface="Georgia"/>
              </a:rPr>
              <a:t>"Before the </a:t>
            </a:r>
            <a:r>
              <a:rPr lang="en-US" i="1" dirty="0">
                <a:solidFill>
                  <a:schemeClr val="accent1">
                    <a:lumMod val="75000"/>
                  </a:schemeClr>
                </a:solidFill>
                <a:latin typeface="Georgia"/>
              </a:rPr>
              <a:t>Dawn prayer</a:t>
            </a:r>
            <a:r>
              <a:rPr lang="en-US" dirty="0">
                <a:solidFill>
                  <a:schemeClr val="accent1">
                    <a:lumMod val="75000"/>
                  </a:schemeClr>
                </a:solidFill>
                <a:latin typeface="Georgia"/>
              </a:rPr>
              <a:t>, at </a:t>
            </a:r>
            <a:r>
              <a:rPr lang="en-US" i="1" dirty="0">
                <a:solidFill>
                  <a:schemeClr val="accent1">
                    <a:lumMod val="75000"/>
                  </a:schemeClr>
                </a:solidFill>
                <a:latin typeface="Georgia"/>
              </a:rPr>
              <a:t>Noon</a:t>
            </a:r>
            <a:r>
              <a:rPr lang="en-US" dirty="0">
                <a:solidFill>
                  <a:schemeClr val="accent1">
                    <a:lumMod val="75000"/>
                  </a:schemeClr>
                </a:solidFill>
                <a:latin typeface="Georgia"/>
              </a:rPr>
              <a:t> when you change your clothes to rest, and after the </a:t>
            </a:r>
            <a:r>
              <a:rPr lang="en-US" i="1" dirty="0">
                <a:solidFill>
                  <a:schemeClr val="accent1">
                    <a:lumMod val="75000"/>
                  </a:schemeClr>
                </a:solidFill>
                <a:latin typeface="Georgia"/>
              </a:rPr>
              <a:t>Night prayer. </a:t>
            </a:r>
            <a:r>
              <a:rPr lang="en-US" dirty="0">
                <a:solidFill>
                  <a:schemeClr val="accent1">
                    <a:lumMod val="75000"/>
                  </a:schemeClr>
                </a:solidFill>
                <a:latin typeface="Georgia"/>
              </a:rPr>
              <a:t>These are three private times for you." (Al-Noor 24:58)</a:t>
            </a:r>
          </a:p>
          <a:p>
            <a:pPr marL="0" indent="0">
              <a:buNone/>
            </a:pPr>
            <a:r>
              <a:rPr lang="en-US" dirty="0">
                <a:solidFill>
                  <a:schemeClr val="accent1">
                    <a:lumMod val="75000"/>
                  </a:schemeClr>
                </a:solidFill>
                <a:latin typeface="Georgia"/>
              </a:rPr>
              <a:t>"you shall observe the Salaah when the sun declines from its highest point at </a:t>
            </a:r>
            <a:r>
              <a:rPr lang="en-US" i="1" dirty="0">
                <a:solidFill>
                  <a:schemeClr val="accent1">
                    <a:lumMod val="75000"/>
                  </a:schemeClr>
                </a:solidFill>
                <a:latin typeface="Georgia"/>
              </a:rPr>
              <a:t>Noon</a:t>
            </a:r>
            <a:r>
              <a:rPr lang="en-US" dirty="0">
                <a:solidFill>
                  <a:schemeClr val="accent1">
                    <a:lumMod val="75000"/>
                  </a:schemeClr>
                </a:solidFill>
                <a:latin typeface="Georgia"/>
              </a:rPr>
              <a:t>, as it moves towards</a:t>
            </a:r>
            <a:r>
              <a:rPr lang="en-US" i="1" dirty="0">
                <a:solidFill>
                  <a:schemeClr val="accent1">
                    <a:lumMod val="75000"/>
                  </a:schemeClr>
                </a:solidFill>
                <a:latin typeface="Georgia"/>
              </a:rPr>
              <a:t> Sunset</a:t>
            </a:r>
            <a:r>
              <a:rPr lang="en-US" dirty="0">
                <a:solidFill>
                  <a:schemeClr val="accent1">
                    <a:lumMod val="75000"/>
                  </a:schemeClr>
                </a:solidFill>
                <a:latin typeface="Georgia"/>
              </a:rPr>
              <a:t>. You shall observe the Qur'an at </a:t>
            </a:r>
            <a:r>
              <a:rPr lang="en-US" i="1" dirty="0">
                <a:solidFill>
                  <a:schemeClr val="accent1">
                    <a:lumMod val="75000"/>
                  </a:schemeClr>
                </a:solidFill>
                <a:latin typeface="Georgia"/>
              </a:rPr>
              <a:t>Dawn</a:t>
            </a:r>
            <a:r>
              <a:rPr lang="en-US" dirty="0">
                <a:solidFill>
                  <a:schemeClr val="accent1">
                    <a:lumMod val="75000"/>
                  </a:schemeClr>
                </a:solidFill>
                <a:latin typeface="Georgia"/>
              </a:rPr>
              <a:t>. (Reciting) the Qur'an at </a:t>
            </a:r>
            <a:r>
              <a:rPr lang="en-US" i="1" dirty="0">
                <a:solidFill>
                  <a:schemeClr val="accent1">
                    <a:lumMod val="75000"/>
                  </a:schemeClr>
                </a:solidFill>
                <a:latin typeface="Georgia"/>
              </a:rPr>
              <a:t>Dawn</a:t>
            </a:r>
            <a:r>
              <a:rPr lang="en-US" dirty="0">
                <a:solidFill>
                  <a:schemeClr val="accent1">
                    <a:lumMod val="75000"/>
                  </a:schemeClr>
                </a:solidFill>
                <a:latin typeface="Georgia"/>
              </a:rPr>
              <a:t> is witnessed." (Banî Israel 17:78)</a:t>
            </a:r>
          </a:p>
          <a:p>
            <a:pPr marL="0" indent="0">
              <a:buNone/>
            </a:pPr>
            <a:r>
              <a:rPr lang="en-US" dirty="0">
                <a:solidFill>
                  <a:schemeClr val="accent1">
                    <a:lumMod val="75000"/>
                  </a:schemeClr>
                </a:solidFill>
                <a:latin typeface="Georgia"/>
              </a:rPr>
              <a:t>"You shall consistently observe the Contact prayers, especially the M</a:t>
            </a:r>
            <a:r>
              <a:rPr lang="en-US" i="1" dirty="0">
                <a:solidFill>
                  <a:schemeClr val="accent1">
                    <a:lumMod val="75000"/>
                  </a:schemeClr>
                </a:solidFill>
                <a:latin typeface="Georgia"/>
              </a:rPr>
              <a:t>iddle prayer</a:t>
            </a:r>
            <a:r>
              <a:rPr lang="en-US" dirty="0">
                <a:solidFill>
                  <a:schemeClr val="accent1">
                    <a:lumMod val="75000"/>
                  </a:schemeClr>
                </a:solidFill>
                <a:latin typeface="Georgia"/>
              </a:rPr>
              <a:t> (Afternoon prayer) and devote yourselves totally to God." (Al-Barqarah 2:238)</a:t>
            </a:r>
          </a:p>
        </p:txBody>
      </p:sp>
    </p:spTree>
    <p:extLst>
      <p:ext uri="{BB962C8B-B14F-4D97-AF65-F5344CB8AC3E}">
        <p14:creationId xmlns:p14="http://schemas.microsoft.com/office/powerpoint/2010/main" val="3368837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03ACA-A116-47B0-8B60-8FCCCE79861E}"/>
              </a:ext>
            </a:extLst>
          </p:cNvPr>
          <p:cNvSpPr>
            <a:spLocks noGrp="1"/>
          </p:cNvSpPr>
          <p:nvPr>
            <p:ph type="title"/>
          </p:nvPr>
        </p:nvSpPr>
        <p:spPr/>
        <p:txBody>
          <a:bodyPr/>
          <a:lstStyle/>
          <a:p>
            <a:r>
              <a:rPr lang="en-US" dirty="0">
                <a:latin typeface="Georgia"/>
              </a:rPr>
              <a:t>How to pray</a:t>
            </a:r>
          </a:p>
        </p:txBody>
      </p:sp>
      <p:sp>
        <p:nvSpPr>
          <p:cNvPr id="3" name="Content Placeholder 2">
            <a:extLst>
              <a:ext uri="{FF2B5EF4-FFF2-40B4-BE49-F238E27FC236}">
                <a16:creationId xmlns:a16="http://schemas.microsoft.com/office/drawing/2014/main" id="{98B05C50-2F74-4554-95B5-991099402FA7}"/>
              </a:ext>
            </a:extLst>
          </p:cNvPr>
          <p:cNvSpPr>
            <a:spLocks noGrp="1"/>
          </p:cNvSpPr>
          <p:nvPr>
            <p:ph idx="1"/>
          </p:nvPr>
        </p:nvSpPr>
        <p:spPr>
          <a:xfrm>
            <a:off x="3826136" y="245882"/>
            <a:ext cx="7847162" cy="6385847"/>
          </a:xfrm>
        </p:spPr>
        <p:txBody>
          <a:bodyPr>
            <a:normAutofit fontScale="92500" lnSpcReduction="10000"/>
          </a:bodyPr>
          <a:lstStyle/>
          <a:p>
            <a:pPr marL="0" indent="0">
              <a:buNone/>
            </a:pPr>
            <a:r>
              <a:rPr lang="en-US">
                <a:solidFill>
                  <a:schemeClr val="accent1">
                    <a:lumMod val="75000"/>
                  </a:schemeClr>
                </a:solidFill>
                <a:latin typeface="Georgia"/>
              </a:rPr>
              <a:t>Before you pray:</a:t>
            </a:r>
            <a:endParaRPr lang="en-US" dirty="0">
              <a:solidFill>
                <a:schemeClr val="accent1">
                  <a:lumMod val="75000"/>
                </a:schemeClr>
              </a:solidFill>
              <a:latin typeface="Georgia"/>
            </a:endParaRPr>
          </a:p>
          <a:p>
            <a:pPr marL="0" indent="0">
              <a:buNone/>
            </a:pPr>
            <a:r>
              <a:rPr lang="en-US">
                <a:solidFill>
                  <a:schemeClr val="accent1">
                    <a:lumMod val="75000"/>
                  </a:schemeClr>
                </a:solidFill>
                <a:latin typeface="Georgia"/>
              </a:rPr>
              <a:t>'O you who believe, in preparation for the Contact Prayer, you </a:t>
            </a:r>
            <a:r>
              <a:rPr lang="en-US" dirty="0">
                <a:solidFill>
                  <a:schemeClr val="accent1">
                    <a:lumMod val="75000"/>
                  </a:schemeClr>
                </a:solidFill>
                <a:latin typeface="Georgia"/>
              </a:rPr>
              <a:t>shall</a:t>
            </a:r>
            <a:br>
              <a:rPr lang="en-US" dirty="0">
                <a:solidFill>
                  <a:schemeClr val="accent1">
                    <a:lumMod val="75000"/>
                  </a:schemeClr>
                </a:solidFill>
                <a:latin typeface="Georgia"/>
              </a:rPr>
            </a:br>
            <a:r>
              <a:rPr lang="en-US" dirty="0">
                <a:solidFill>
                  <a:schemeClr val="accent1">
                    <a:lumMod val="75000"/>
                  </a:schemeClr>
                </a:solidFill>
                <a:latin typeface="Georgia"/>
              </a:rPr>
              <a:t> (1) wash your faces,</a:t>
            </a:r>
            <a:br>
              <a:rPr lang="en-US" dirty="0">
                <a:solidFill>
                  <a:schemeClr val="accent1">
                    <a:lumMod val="75000"/>
                  </a:schemeClr>
                </a:solidFill>
                <a:latin typeface="Georgia"/>
              </a:rPr>
            </a:br>
            <a:r>
              <a:rPr lang="en-US" dirty="0">
                <a:solidFill>
                  <a:schemeClr val="accent1">
                    <a:lumMod val="75000"/>
                  </a:schemeClr>
                </a:solidFill>
                <a:latin typeface="Georgia"/>
              </a:rPr>
              <a:t> (2) wash your arms to the elbows,</a:t>
            </a:r>
            <a:br>
              <a:rPr lang="en-US" dirty="0">
                <a:solidFill>
                  <a:schemeClr val="accent1">
                    <a:lumMod val="75000"/>
                  </a:schemeClr>
                </a:solidFill>
                <a:latin typeface="Georgia"/>
              </a:rPr>
            </a:br>
            <a:r>
              <a:rPr lang="en-US" dirty="0">
                <a:solidFill>
                  <a:schemeClr val="accent1">
                    <a:lumMod val="75000"/>
                  </a:schemeClr>
                </a:solidFill>
                <a:latin typeface="Georgia"/>
              </a:rPr>
              <a:t> (3) wipe your heads with wet hands, and</a:t>
            </a:r>
            <a:br>
              <a:rPr lang="en-US" dirty="0">
                <a:solidFill>
                  <a:schemeClr val="accent1">
                    <a:lumMod val="75000"/>
                  </a:schemeClr>
                </a:solidFill>
                <a:latin typeface="Georgia"/>
              </a:rPr>
            </a:br>
            <a:r>
              <a:rPr lang="en-US">
                <a:solidFill>
                  <a:schemeClr val="accent1">
                    <a:lumMod val="75000"/>
                  </a:schemeClr>
                </a:solidFill>
                <a:latin typeface="Georgia"/>
              </a:rPr>
              <a:t> (4) wash your feet to the ankles.' (5:6)</a:t>
            </a:r>
            <a:endParaRPr lang="en-US">
              <a:solidFill>
                <a:schemeClr val="accent1">
                  <a:lumMod val="75000"/>
                </a:schemeClr>
              </a:solidFill>
            </a:endParaRPr>
          </a:p>
          <a:p>
            <a:pPr marL="0" indent="0">
              <a:buNone/>
            </a:pPr>
            <a:r>
              <a:rPr lang="en-US">
                <a:solidFill>
                  <a:schemeClr val="accent1">
                    <a:lumMod val="75000"/>
                  </a:schemeClr>
                </a:solidFill>
                <a:latin typeface="Georgia"/>
              </a:rPr>
              <a:t>The contact prayer:</a:t>
            </a:r>
            <a:endParaRPr lang="en-US" dirty="0">
              <a:solidFill>
                <a:schemeClr val="accent1">
                  <a:lumMod val="75000"/>
                </a:schemeClr>
              </a:solidFill>
              <a:latin typeface="Georgia"/>
            </a:endParaRPr>
          </a:p>
          <a:p>
            <a:pPr marL="0" indent="0">
              <a:buNone/>
            </a:pPr>
            <a:r>
              <a:rPr lang="en-US">
                <a:solidFill>
                  <a:schemeClr val="accent1">
                    <a:lumMod val="75000"/>
                  </a:schemeClr>
                </a:solidFill>
                <a:latin typeface="Georgia"/>
              </a:rPr>
              <a:t>Step 1: Face the direction of Mecca. </a:t>
            </a:r>
          </a:p>
          <a:p>
            <a:pPr marL="0" indent="0">
              <a:buNone/>
            </a:pPr>
            <a:r>
              <a:rPr lang="en-US">
                <a:solidFill>
                  <a:schemeClr val="accent1">
                    <a:lumMod val="75000"/>
                  </a:schemeClr>
                </a:solidFill>
                <a:latin typeface="Georgia"/>
              </a:rPr>
              <a:t>Step 2: The Intention</a:t>
            </a:r>
            <a:endParaRPr lang="en-US" dirty="0">
              <a:solidFill>
                <a:schemeClr val="accent1">
                  <a:lumMod val="75000"/>
                </a:schemeClr>
              </a:solidFill>
              <a:latin typeface="Georgia"/>
            </a:endParaRPr>
          </a:p>
          <a:p>
            <a:pPr marL="0" indent="0">
              <a:buNone/>
            </a:pPr>
            <a:r>
              <a:rPr lang="en-US">
                <a:solidFill>
                  <a:schemeClr val="accent1">
                    <a:lumMod val="75000"/>
                  </a:schemeClr>
                </a:solidFill>
                <a:latin typeface="Georgia"/>
              </a:rPr>
              <a:t>Step 3: Raising of your hands </a:t>
            </a:r>
            <a:endParaRPr lang="en-US" dirty="0">
              <a:solidFill>
                <a:schemeClr val="accent1">
                  <a:lumMod val="75000"/>
                </a:schemeClr>
              </a:solidFill>
              <a:latin typeface="Georgia"/>
            </a:endParaRPr>
          </a:p>
          <a:p>
            <a:pPr marL="0" indent="0">
              <a:buNone/>
            </a:pPr>
            <a:r>
              <a:rPr lang="en-US">
                <a:solidFill>
                  <a:schemeClr val="accent1">
                    <a:lumMod val="75000"/>
                  </a:schemeClr>
                </a:solidFill>
                <a:latin typeface="Georgia"/>
              </a:rPr>
              <a:t>Step 4: Allahu Akbar</a:t>
            </a:r>
            <a:endParaRPr lang="en-US" dirty="0">
              <a:solidFill>
                <a:schemeClr val="accent1">
                  <a:lumMod val="75000"/>
                </a:schemeClr>
              </a:solidFill>
              <a:latin typeface="Georgia"/>
            </a:endParaRPr>
          </a:p>
          <a:p>
            <a:pPr marL="0" indent="0">
              <a:buNone/>
            </a:pPr>
            <a:r>
              <a:rPr lang="en-US">
                <a:solidFill>
                  <a:schemeClr val="accent1">
                    <a:lumMod val="75000"/>
                  </a:schemeClr>
                </a:solidFill>
                <a:latin typeface="Georgia"/>
              </a:rPr>
              <a:t>Step 5: The standing position </a:t>
            </a:r>
            <a:endParaRPr lang="en-US" dirty="0">
              <a:solidFill>
                <a:schemeClr val="accent1">
                  <a:lumMod val="75000"/>
                </a:schemeClr>
              </a:solidFill>
              <a:latin typeface="Georgia"/>
            </a:endParaRPr>
          </a:p>
          <a:p>
            <a:pPr marL="0" indent="0">
              <a:buNone/>
            </a:pPr>
            <a:r>
              <a:rPr lang="en-US">
                <a:solidFill>
                  <a:schemeClr val="accent1">
                    <a:lumMod val="75000"/>
                  </a:schemeClr>
                </a:solidFill>
                <a:latin typeface="Georgia"/>
              </a:rPr>
              <a:t>Step 6: Recite 'the key' </a:t>
            </a:r>
            <a:endParaRPr lang="en-US" dirty="0">
              <a:solidFill>
                <a:schemeClr val="accent1">
                  <a:lumMod val="75000"/>
                </a:schemeClr>
              </a:solidFill>
              <a:latin typeface="Georgia"/>
            </a:endParaRPr>
          </a:p>
          <a:p>
            <a:pPr marL="0" indent="0">
              <a:buNone/>
            </a:pPr>
            <a:r>
              <a:rPr lang="en-US">
                <a:solidFill>
                  <a:schemeClr val="accent1">
                    <a:lumMod val="75000"/>
                  </a:schemeClr>
                </a:solidFill>
                <a:latin typeface="Georgia"/>
              </a:rPr>
              <a:t>Step 7: Rukoo</a:t>
            </a:r>
            <a:endParaRPr lang="en-US" dirty="0">
              <a:solidFill>
                <a:schemeClr val="accent1">
                  <a:lumMod val="75000"/>
                </a:schemeClr>
              </a:solidFill>
              <a:latin typeface="Georgia"/>
            </a:endParaRPr>
          </a:p>
          <a:p>
            <a:pPr marL="0" indent="0">
              <a:buNone/>
            </a:pPr>
            <a:r>
              <a:rPr lang="en-US">
                <a:solidFill>
                  <a:schemeClr val="accent1">
                    <a:lumMod val="75000"/>
                  </a:schemeClr>
                </a:solidFill>
                <a:latin typeface="Georgia"/>
              </a:rPr>
              <a:t>Step 8: Stand up</a:t>
            </a:r>
          </a:p>
          <a:p>
            <a:pPr marL="0" indent="0">
              <a:buNone/>
            </a:pPr>
            <a:r>
              <a:rPr lang="en-US">
                <a:solidFill>
                  <a:schemeClr val="accent1">
                    <a:lumMod val="75000"/>
                  </a:schemeClr>
                </a:solidFill>
                <a:latin typeface="Georgia"/>
              </a:rPr>
              <a:t>Step 9: Sujood</a:t>
            </a:r>
            <a:endParaRPr lang="en-US" dirty="0">
              <a:solidFill>
                <a:schemeClr val="accent1">
                  <a:lumMod val="75000"/>
                </a:schemeClr>
              </a:solidFill>
              <a:latin typeface="Georgia"/>
            </a:endParaRPr>
          </a:p>
          <a:p>
            <a:pPr marL="0" indent="0">
              <a:buNone/>
            </a:pPr>
            <a:r>
              <a:rPr lang="en-US">
                <a:solidFill>
                  <a:schemeClr val="accent1">
                    <a:lumMod val="75000"/>
                  </a:schemeClr>
                </a:solidFill>
                <a:latin typeface="Georgia"/>
              </a:rPr>
              <a:t>Step 10: Sitting </a:t>
            </a:r>
            <a:endParaRPr lang="en-US" dirty="0">
              <a:solidFill>
                <a:schemeClr val="accent1">
                  <a:lumMod val="75000"/>
                </a:schemeClr>
              </a:solidFill>
              <a:latin typeface="Georgia"/>
            </a:endParaRPr>
          </a:p>
          <a:p>
            <a:pPr marL="0" indent="0">
              <a:buNone/>
            </a:pPr>
            <a:r>
              <a:rPr lang="en-US">
                <a:solidFill>
                  <a:schemeClr val="accent1">
                    <a:lumMod val="75000"/>
                  </a:schemeClr>
                </a:solidFill>
                <a:latin typeface="Georgia"/>
              </a:rPr>
              <a:t>Step 11: Stading finish </a:t>
            </a:r>
            <a:endParaRPr lang="en-US" dirty="0">
              <a:solidFill>
                <a:schemeClr val="accent1">
                  <a:lumMod val="75000"/>
                </a:schemeClr>
              </a:solidFill>
              <a:latin typeface="Georgia"/>
            </a:endParaRPr>
          </a:p>
        </p:txBody>
      </p:sp>
    </p:spTree>
    <p:extLst>
      <p:ext uri="{BB962C8B-B14F-4D97-AF65-F5344CB8AC3E}">
        <p14:creationId xmlns:p14="http://schemas.microsoft.com/office/powerpoint/2010/main" val="3897921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D96FFA1F-29D1-415E-8D90-776A5E0AD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people on a street&#10;&#10;Description generated with high confidence">
            <a:extLst>
              <a:ext uri="{FF2B5EF4-FFF2-40B4-BE49-F238E27FC236}">
                <a16:creationId xmlns:a16="http://schemas.microsoft.com/office/drawing/2014/main" id="{13B7F427-364A-4354-8E8D-D16C25EE3F0B}"/>
              </a:ext>
            </a:extLst>
          </p:cNvPr>
          <p:cNvPicPr>
            <a:picLocks noChangeAspect="1"/>
          </p:cNvPicPr>
          <p:nvPr/>
        </p:nvPicPr>
        <p:blipFill rotWithShape="1">
          <a:blip r:embed="rId3"/>
          <a:srcRect t="4430" r="-4" b="1399"/>
          <a:stretch/>
        </p:blipFill>
        <p:spPr>
          <a:xfrm>
            <a:off x="-10959" y="-24648"/>
            <a:ext cx="4503376" cy="2194560"/>
          </a:xfrm>
          <a:prstGeom prst="rect">
            <a:avLst/>
          </a:prstGeom>
        </p:spPr>
      </p:pic>
      <p:pic>
        <p:nvPicPr>
          <p:cNvPr id="8" name="Picture 8" descr="A large white building&#10;&#10;Description generated with very high confidence">
            <a:extLst>
              <a:ext uri="{FF2B5EF4-FFF2-40B4-BE49-F238E27FC236}">
                <a16:creationId xmlns:a16="http://schemas.microsoft.com/office/drawing/2014/main" id="{2F9FE6D1-8B46-4144-8386-45232AA7D8D2}"/>
              </a:ext>
            </a:extLst>
          </p:cNvPr>
          <p:cNvPicPr>
            <a:picLocks noChangeAspect="1"/>
          </p:cNvPicPr>
          <p:nvPr/>
        </p:nvPicPr>
        <p:blipFill rotWithShape="1">
          <a:blip r:embed="rId4"/>
          <a:srcRect t="25105"/>
          <a:stretch/>
        </p:blipFill>
        <p:spPr>
          <a:xfrm>
            <a:off x="-10959" y="2319200"/>
            <a:ext cx="4507992" cy="2194560"/>
          </a:xfrm>
          <a:prstGeom prst="rect">
            <a:avLst/>
          </a:prstGeom>
        </p:spPr>
      </p:pic>
      <p:pic>
        <p:nvPicPr>
          <p:cNvPr id="6" name="Picture 6" descr="A picture containing sky, outdoor, building&#10;&#10;Description generated with very high confidence">
            <a:extLst>
              <a:ext uri="{FF2B5EF4-FFF2-40B4-BE49-F238E27FC236}">
                <a16:creationId xmlns:a16="http://schemas.microsoft.com/office/drawing/2014/main" id="{A18EC711-534D-45AA-9BD7-FD043A3F822E}"/>
              </a:ext>
            </a:extLst>
          </p:cNvPr>
          <p:cNvPicPr>
            <a:picLocks noChangeAspect="1"/>
          </p:cNvPicPr>
          <p:nvPr/>
        </p:nvPicPr>
        <p:blipFill rotWithShape="1">
          <a:blip r:embed="rId5"/>
          <a:srcRect t="19832" b="2264"/>
          <a:stretch/>
        </p:blipFill>
        <p:spPr>
          <a:xfrm>
            <a:off x="-10959" y="4663050"/>
            <a:ext cx="4507992" cy="2194951"/>
          </a:xfrm>
          <a:prstGeom prst="rect">
            <a:avLst/>
          </a:prstGeom>
        </p:spPr>
      </p:pic>
      <p:sp>
        <p:nvSpPr>
          <p:cNvPr id="13" name="Rectangle 16">
            <a:extLst>
              <a:ext uri="{FF2B5EF4-FFF2-40B4-BE49-F238E27FC236}">
                <a16:creationId xmlns:a16="http://schemas.microsoft.com/office/drawing/2014/main" id="{977078B6-8941-4429-9FDB-8C032B899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4448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10" descr="A picture containing fence, snow, outdoor&#10;&#10;Description generated with very high confidence">
            <a:extLst>
              <a:ext uri="{FF2B5EF4-FFF2-40B4-BE49-F238E27FC236}">
                <a16:creationId xmlns:a16="http://schemas.microsoft.com/office/drawing/2014/main" id="{0F83795A-1074-48E5-B44F-91FB9DFD4DC2}"/>
              </a:ext>
            </a:extLst>
          </p:cNvPr>
          <p:cNvPicPr>
            <a:picLocks noChangeAspect="1"/>
          </p:cNvPicPr>
          <p:nvPr/>
        </p:nvPicPr>
        <p:blipFill rotWithShape="1">
          <a:blip r:embed="rId6">
            <a:alphaModFix amt="40000"/>
            <a:extLst/>
          </a:blip>
          <a:srcRect l="9030" r="1035" b="-2"/>
          <a:stretch/>
        </p:blipFill>
        <p:spPr>
          <a:xfrm>
            <a:off x="4662717" y="-1"/>
            <a:ext cx="7544488" cy="6858000"/>
          </a:xfrm>
          <a:prstGeom prst="rect">
            <a:avLst/>
          </a:prstGeom>
        </p:spPr>
      </p:pic>
      <p:sp>
        <p:nvSpPr>
          <p:cNvPr id="2" name="Title 1">
            <a:extLst>
              <a:ext uri="{FF2B5EF4-FFF2-40B4-BE49-F238E27FC236}">
                <a16:creationId xmlns:a16="http://schemas.microsoft.com/office/drawing/2014/main" id="{C0DB5CAD-462C-4919-84F1-815E201DC10F}"/>
              </a:ext>
            </a:extLst>
          </p:cNvPr>
          <p:cNvSpPr>
            <a:spLocks noGrp="1"/>
          </p:cNvSpPr>
          <p:nvPr>
            <p:ph type="title"/>
          </p:nvPr>
        </p:nvSpPr>
        <p:spPr>
          <a:xfrm>
            <a:off x="5406816" y="873254"/>
            <a:ext cx="5777652" cy="1565146"/>
          </a:xfrm>
        </p:spPr>
        <p:txBody>
          <a:bodyPr anchor="b">
            <a:normAutofit/>
          </a:bodyPr>
          <a:lstStyle/>
          <a:p>
            <a:r>
              <a:rPr lang="en-US">
                <a:solidFill>
                  <a:schemeClr val="bg1"/>
                </a:solidFill>
              </a:rPr>
              <a:t>Places of prayer </a:t>
            </a:r>
          </a:p>
        </p:txBody>
      </p:sp>
      <p:sp>
        <p:nvSpPr>
          <p:cNvPr id="3" name="Content Placeholder 2">
            <a:extLst>
              <a:ext uri="{FF2B5EF4-FFF2-40B4-BE49-F238E27FC236}">
                <a16:creationId xmlns:a16="http://schemas.microsoft.com/office/drawing/2014/main" id="{64CBC7E6-4990-48FA-A02A-FA642142DF06}"/>
              </a:ext>
            </a:extLst>
          </p:cNvPr>
          <p:cNvSpPr>
            <a:spLocks noGrp="1"/>
          </p:cNvSpPr>
          <p:nvPr>
            <p:ph idx="1"/>
          </p:nvPr>
        </p:nvSpPr>
        <p:spPr>
          <a:xfrm>
            <a:off x="5406816" y="2760133"/>
            <a:ext cx="5777652" cy="3224614"/>
          </a:xfrm>
        </p:spPr>
        <p:txBody>
          <a:bodyPr anchor="t">
            <a:normAutofit/>
          </a:bodyPr>
          <a:lstStyle/>
          <a:p>
            <a:r>
              <a:rPr lang="en-US" sz="2800">
                <a:solidFill>
                  <a:schemeClr val="bg1"/>
                </a:solidFill>
                <a:latin typeface="Georgia"/>
              </a:rPr>
              <a:t>Home </a:t>
            </a:r>
          </a:p>
          <a:p>
            <a:r>
              <a:rPr lang="en-US" sz="2800">
                <a:solidFill>
                  <a:schemeClr val="bg1"/>
                </a:solidFill>
                <a:latin typeface="Georgia"/>
              </a:rPr>
              <a:t>Mosque </a:t>
            </a:r>
          </a:p>
          <a:p>
            <a:r>
              <a:rPr lang="en-US" sz="2800">
                <a:solidFill>
                  <a:schemeClr val="bg1"/>
                </a:solidFill>
                <a:latin typeface="Georgia"/>
              </a:rPr>
              <a:t>Airports </a:t>
            </a:r>
          </a:p>
          <a:p>
            <a:r>
              <a:rPr lang="en-US" sz="2800">
                <a:solidFill>
                  <a:schemeClr val="bg1"/>
                </a:solidFill>
                <a:latin typeface="Georgia"/>
              </a:rPr>
              <a:t>Side of the road </a:t>
            </a:r>
          </a:p>
        </p:txBody>
      </p:sp>
      <p:sp>
        <p:nvSpPr>
          <p:cNvPr id="14" name="Rectangle 18">
            <a:extLst>
              <a:ext uri="{FF2B5EF4-FFF2-40B4-BE49-F238E27FC236}">
                <a16:creationId xmlns:a16="http://schemas.microsoft.com/office/drawing/2014/main" id="{BB09C0D0-1E86-4EE3-B592-3D15600C4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TextBox 15">
            <a:extLst>
              <a:ext uri="{FF2B5EF4-FFF2-40B4-BE49-F238E27FC236}">
                <a16:creationId xmlns:a16="http://schemas.microsoft.com/office/drawing/2014/main" id="{D6F18F29-2E06-488D-992E-CC3A8F6EB10B}"/>
              </a:ext>
            </a:extLst>
          </p:cNvPr>
          <p:cNvSpPr txBox="1"/>
          <p:nvPr/>
        </p:nvSpPr>
        <p:spPr>
          <a:xfrm>
            <a:off x="-106393" y="20789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 1.</a:t>
            </a:r>
            <a:endParaRPr lang="en-US" dirty="0"/>
          </a:p>
        </p:txBody>
      </p:sp>
      <p:sp>
        <p:nvSpPr>
          <p:cNvPr id="20" name="TextBox 19">
            <a:extLst>
              <a:ext uri="{FF2B5EF4-FFF2-40B4-BE49-F238E27FC236}">
                <a16:creationId xmlns:a16="http://schemas.microsoft.com/office/drawing/2014/main" id="{F1B8D132-4C34-43F6-AFE5-4E3853A3199D}"/>
              </a:ext>
            </a:extLst>
          </p:cNvPr>
          <p:cNvSpPr txBox="1"/>
          <p:nvPr/>
        </p:nvSpPr>
        <p:spPr>
          <a:xfrm>
            <a:off x="-5752" y="436496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 2.</a:t>
            </a:r>
            <a:endParaRPr lang="en-US" dirty="0"/>
          </a:p>
        </p:txBody>
      </p:sp>
      <p:sp>
        <p:nvSpPr>
          <p:cNvPr id="21" name="TextBox 20">
            <a:extLst>
              <a:ext uri="{FF2B5EF4-FFF2-40B4-BE49-F238E27FC236}">
                <a16:creationId xmlns:a16="http://schemas.microsoft.com/office/drawing/2014/main" id="{BA1C939C-F032-40B9-9C02-7273B825E614}"/>
              </a:ext>
            </a:extLst>
          </p:cNvPr>
          <p:cNvSpPr txBox="1"/>
          <p:nvPr/>
        </p:nvSpPr>
        <p:spPr>
          <a:xfrm>
            <a:off x="-5751" y="650719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 3.</a:t>
            </a:r>
            <a:endParaRPr lang="en-US" dirty="0"/>
          </a:p>
        </p:txBody>
      </p:sp>
      <p:sp>
        <p:nvSpPr>
          <p:cNvPr id="23" name="TextBox 22">
            <a:extLst>
              <a:ext uri="{FF2B5EF4-FFF2-40B4-BE49-F238E27FC236}">
                <a16:creationId xmlns:a16="http://schemas.microsoft.com/office/drawing/2014/main" id="{0F3C5C86-EDD5-46B1-86BD-C4790985FE68}"/>
              </a:ext>
            </a:extLst>
          </p:cNvPr>
          <p:cNvSpPr txBox="1"/>
          <p:nvPr/>
        </p:nvSpPr>
        <p:spPr>
          <a:xfrm>
            <a:off x="11280475" y="591772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 4.</a:t>
            </a:r>
            <a:endParaRPr lang="en-US" dirty="0"/>
          </a:p>
        </p:txBody>
      </p:sp>
    </p:spTree>
    <p:extLst>
      <p:ext uri="{BB962C8B-B14F-4D97-AF65-F5344CB8AC3E}">
        <p14:creationId xmlns:p14="http://schemas.microsoft.com/office/powerpoint/2010/main" val="1652208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6EEAC6-011F-4499-ACFF-2FDC742DB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6970F14D-B6E6-40EA-96B4-4E18D0CF9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crowd of people in a room&#10;&#10;Description generated with very high confidence">
            <a:extLst>
              <a:ext uri="{FF2B5EF4-FFF2-40B4-BE49-F238E27FC236}">
                <a16:creationId xmlns:a16="http://schemas.microsoft.com/office/drawing/2014/main" id="{45186549-6664-41FE-B204-1DAF0EC88729}"/>
              </a:ext>
            </a:extLst>
          </p:cNvPr>
          <p:cNvPicPr>
            <a:picLocks noChangeAspect="1"/>
          </p:cNvPicPr>
          <p:nvPr/>
        </p:nvPicPr>
        <p:blipFill rotWithShape="1">
          <a:blip r:embed="rId3"/>
          <a:srcRect r="-1" b="24223"/>
          <a:stretch/>
        </p:blipFill>
        <p:spPr>
          <a:xfrm>
            <a:off x="20" y="1"/>
            <a:ext cx="12188932" cy="6858000"/>
          </a:xfrm>
          <a:prstGeom prst="rect">
            <a:avLst/>
          </a:prstGeom>
        </p:spPr>
      </p:pic>
      <p:sp>
        <p:nvSpPr>
          <p:cNvPr id="16" name="Rectangle 15">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AB5A32D-B857-48F9-B6FF-B8FB27064449}"/>
              </a:ext>
            </a:extLst>
          </p:cNvPr>
          <p:cNvSpPr>
            <a:spLocks noGrp="1"/>
          </p:cNvSpPr>
          <p:nvPr>
            <p:ph type="title"/>
          </p:nvPr>
        </p:nvSpPr>
        <p:spPr>
          <a:xfrm>
            <a:off x="289248" y="1123837"/>
            <a:ext cx="6451110" cy="1255469"/>
          </a:xfrm>
        </p:spPr>
        <p:txBody>
          <a:bodyPr vert="horz" lIns="91440" tIns="45720" rIns="91440" bIns="45720" rtlCol="0" anchor="ctr">
            <a:normAutofit/>
          </a:bodyPr>
          <a:lstStyle/>
          <a:p>
            <a:r>
              <a:rPr lang="en-US"/>
              <a:t>Modern problems concerned with prayer</a:t>
            </a:r>
          </a:p>
        </p:txBody>
      </p:sp>
      <p:sp>
        <p:nvSpPr>
          <p:cNvPr id="3" name="Content Placeholder 2">
            <a:extLst>
              <a:ext uri="{FF2B5EF4-FFF2-40B4-BE49-F238E27FC236}">
                <a16:creationId xmlns:a16="http://schemas.microsoft.com/office/drawing/2014/main" id="{C3BAFF31-F6DB-405C-AED2-D11231F07461}"/>
              </a:ext>
            </a:extLst>
          </p:cNvPr>
          <p:cNvSpPr>
            <a:spLocks noGrp="1"/>
          </p:cNvSpPr>
          <p:nvPr>
            <p:ph sz="half" idx="1"/>
          </p:nvPr>
        </p:nvSpPr>
        <p:spPr>
          <a:xfrm>
            <a:off x="289248" y="2510395"/>
            <a:ext cx="6451109" cy="3274586"/>
          </a:xfrm>
        </p:spPr>
        <p:txBody>
          <a:bodyPr vert="horz" lIns="91440" tIns="45720" rIns="91440" bIns="45720" rtlCol="0" anchor="t">
            <a:normAutofit/>
          </a:bodyPr>
          <a:lstStyle/>
          <a:p>
            <a:pPr marL="342900"/>
            <a:r>
              <a:rPr lang="en-US">
                <a:solidFill>
                  <a:srgbClr val="FFFFFF"/>
                </a:solidFill>
              </a:rPr>
              <a:t>Travel </a:t>
            </a:r>
          </a:p>
          <a:p>
            <a:pPr marL="342900"/>
            <a:r>
              <a:rPr lang="en-US">
                <a:solidFill>
                  <a:srgbClr val="FFFFFF"/>
                </a:solidFill>
              </a:rPr>
              <a:t>Lack of mosques </a:t>
            </a:r>
          </a:p>
          <a:p>
            <a:pPr marL="342900"/>
            <a:r>
              <a:rPr lang="en-US">
                <a:solidFill>
                  <a:srgbClr val="FFFFFF"/>
                </a:solidFill>
              </a:rPr>
              <a:t>Work environment </a:t>
            </a:r>
          </a:p>
          <a:p>
            <a:pPr marL="342900"/>
            <a:r>
              <a:rPr lang="en-US">
                <a:solidFill>
                  <a:srgbClr val="FFFFFF"/>
                </a:solidFill>
              </a:rPr>
              <a:t>Discrimination </a:t>
            </a:r>
          </a:p>
        </p:txBody>
      </p:sp>
      <p:sp>
        <p:nvSpPr>
          <p:cNvPr id="18" name="Rectangle 17">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extBox 6">
            <a:extLst>
              <a:ext uri="{FF2B5EF4-FFF2-40B4-BE49-F238E27FC236}">
                <a16:creationId xmlns:a16="http://schemas.microsoft.com/office/drawing/2014/main" id="{BE826DFA-9387-46EF-97A2-746629056945}"/>
              </a:ext>
            </a:extLst>
          </p:cNvPr>
          <p:cNvSpPr txBox="1"/>
          <p:nvPr/>
        </p:nvSpPr>
        <p:spPr>
          <a:xfrm>
            <a:off x="7240437"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Fig 5.</a:t>
            </a:r>
            <a:endParaRPr lang="en-US" dirty="0"/>
          </a:p>
        </p:txBody>
      </p:sp>
    </p:spTree>
    <p:extLst>
      <p:ext uri="{BB962C8B-B14F-4D97-AF65-F5344CB8AC3E}">
        <p14:creationId xmlns:p14="http://schemas.microsoft.com/office/powerpoint/2010/main" val="212696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F853E-5D20-49D1-9DCF-BC99391B276C}"/>
              </a:ext>
            </a:extLst>
          </p:cNvPr>
          <p:cNvSpPr>
            <a:spLocks noGrp="1"/>
          </p:cNvSpPr>
          <p:nvPr>
            <p:ph type="title"/>
          </p:nvPr>
        </p:nvSpPr>
        <p:spPr/>
        <p:txBody>
          <a:bodyPr/>
          <a:lstStyle/>
          <a:p>
            <a:r>
              <a:rPr lang="en-US"/>
              <a:t>Bibliography </a:t>
            </a:r>
          </a:p>
        </p:txBody>
      </p:sp>
      <p:sp>
        <p:nvSpPr>
          <p:cNvPr id="3" name="Content Placeholder 2">
            <a:extLst>
              <a:ext uri="{FF2B5EF4-FFF2-40B4-BE49-F238E27FC236}">
                <a16:creationId xmlns:a16="http://schemas.microsoft.com/office/drawing/2014/main" id="{EFDDC046-3B7D-4D09-954B-87DD8244A947}"/>
              </a:ext>
            </a:extLst>
          </p:cNvPr>
          <p:cNvSpPr>
            <a:spLocks noGrp="1"/>
          </p:cNvSpPr>
          <p:nvPr>
            <p:ph idx="1"/>
          </p:nvPr>
        </p:nvSpPr>
        <p:spPr/>
        <p:txBody>
          <a:bodyPr>
            <a:normAutofit fontScale="85000" lnSpcReduction="20000"/>
          </a:bodyPr>
          <a:lstStyle/>
          <a:p>
            <a:pPr marL="0" indent="0">
              <a:buNone/>
            </a:pPr>
            <a:r>
              <a:rPr lang="en-US" dirty="0">
                <a:solidFill>
                  <a:schemeClr val="accent1">
                    <a:lumMod val="75000"/>
                  </a:schemeClr>
                </a:solidFill>
                <a:latin typeface="Georgia"/>
              </a:rPr>
              <a:t>Quran : the final testament : (authorized English version) with Arabic text/translated from the original by Rashad Kalifa – Rev. ed </a:t>
            </a:r>
            <a:r>
              <a:rPr lang="en-US">
                <a:solidFill>
                  <a:schemeClr val="accent1">
                    <a:lumMod val="75000"/>
                  </a:schemeClr>
                </a:solidFill>
                <a:latin typeface="Georgia"/>
              </a:rPr>
              <a:t>.2. tuscan: Islamic productions 1989.</a:t>
            </a:r>
            <a:endParaRPr lang="en-US" dirty="0">
              <a:solidFill>
                <a:schemeClr val="accent1">
                  <a:lumMod val="75000"/>
                </a:schemeClr>
              </a:solidFill>
              <a:latin typeface="Georgia"/>
            </a:endParaRPr>
          </a:p>
          <a:p>
            <a:pPr marL="0" indent="0">
              <a:buNone/>
            </a:pPr>
            <a:r>
              <a:rPr lang="en-US" dirty="0">
                <a:solidFill>
                  <a:schemeClr val="accent1">
                    <a:lumMod val="75000"/>
                  </a:schemeClr>
                </a:solidFill>
                <a:latin typeface="Georgia"/>
              </a:rPr>
              <a:t>United Submitters International. 2019,</a:t>
            </a:r>
            <a:r>
              <a:rPr lang="en-US" i="1" dirty="0">
                <a:solidFill>
                  <a:schemeClr val="accent1">
                    <a:lumMod val="75000"/>
                  </a:schemeClr>
                </a:solidFill>
                <a:latin typeface="Georgia"/>
              </a:rPr>
              <a:t> Step by step explanation of the 5 daily Contact Prayers. What to do. What to say. &lt;</a:t>
            </a:r>
            <a:r>
              <a:rPr lang="en-US" dirty="0">
                <a:solidFill>
                  <a:schemeClr val="accent1">
                    <a:lumMod val="75000"/>
                  </a:schemeClr>
                </a:solidFill>
                <a:latin typeface="Georgia"/>
              </a:rPr>
              <a:t>http://www.submission.info/practices/salat/howtoperformsalat.ht</a:t>
            </a:r>
            <a:r>
              <a:rPr lang="en-US">
                <a:solidFill>
                  <a:schemeClr val="accent1">
                    <a:lumMod val="75000"/>
                  </a:schemeClr>
                </a:solidFill>
                <a:latin typeface="Georgia"/>
              </a:rPr>
              <a:t>ml&gt; [accessed by 1st April].</a:t>
            </a:r>
            <a:endParaRPr lang="en-US" dirty="0">
              <a:solidFill>
                <a:schemeClr val="accent1">
                  <a:lumMod val="75000"/>
                </a:schemeClr>
              </a:solidFill>
              <a:latin typeface="Georgia"/>
            </a:endParaRPr>
          </a:p>
          <a:p>
            <a:pPr marL="0" indent="0">
              <a:buNone/>
            </a:pPr>
            <a:r>
              <a:rPr lang="en-US" dirty="0">
                <a:solidFill>
                  <a:schemeClr val="accent1">
                    <a:lumMod val="75000"/>
                  </a:schemeClr>
                </a:solidFill>
                <a:latin typeface="Georgia"/>
              </a:rPr>
              <a:t>MuslimInc. 2015-2016. </a:t>
            </a:r>
            <a:r>
              <a:rPr lang="en-US" i="1" dirty="0">
                <a:solidFill>
                  <a:schemeClr val="accent1">
                    <a:lumMod val="75000"/>
                  </a:schemeClr>
                </a:solidFill>
                <a:latin typeface="Georgia"/>
              </a:rPr>
              <a:t>Why Muslims pray 5 times a day. </a:t>
            </a:r>
            <a:r>
              <a:rPr lang="en-US" dirty="0">
                <a:solidFill>
                  <a:schemeClr val="accent1">
                    <a:lumMod val="75000"/>
                  </a:schemeClr>
                </a:solidFill>
                <a:latin typeface="Georgia"/>
              </a:rPr>
              <a:t>&lt;http://musliminc.com/why-muslims-pray-five-times-a-day-4046&gt; </a:t>
            </a:r>
            <a:r>
              <a:rPr lang="en-US">
                <a:solidFill>
                  <a:schemeClr val="accent1">
                    <a:lumMod val="75000"/>
                  </a:schemeClr>
                </a:solidFill>
                <a:latin typeface="Georgia"/>
              </a:rPr>
              <a:t>[accessed by 1st April].</a:t>
            </a:r>
            <a:endParaRPr lang="en-US" dirty="0">
              <a:solidFill>
                <a:schemeClr val="accent1">
                  <a:lumMod val="75000"/>
                </a:schemeClr>
              </a:solidFill>
              <a:latin typeface="Georgia"/>
            </a:endParaRPr>
          </a:p>
          <a:p>
            <a:pPr marL="0" indent="0">
              <a:buNone/>
            </a:pPr>
            <a:r>
              <a:rPr lang="en-US" dirty="0">
                <a:solidFill>
                  <a:schemeClr val="accent1">
                    <a:lumMod val="75000"/>
                  </a:schemeClr>
                </a:solidFill>
                <a:latin typeface="Georgia"/>
              </a:rPr>
              <a:t>Fig 1, Muslims praying in the street, </a:t>
            </a:r>
            <a:r>
              <a:rPr lang="en-US">
                <a:solidFill>
                  <a:schemeClr val="accent1">
                    <a:lumMod val="75000"/>
                  </a:schemeClr>
                </a:solidFill>
                <a:latin typeface="Georgia"/>
              </a:rPr>
              <a:t>&lt;https://www.bing.com/images/search?&gt; [accessed by 1st April].</a:t>
            </a:r>
            <a:endParaRPr lang="en-US" dirty="0">
              <a:solidFill>
                <a:schemeClr val="accent1">
                  <a:lumMod val="75000"/>
                </a:schemeClr>
              </a:solidFill>
              <a:latin typeface="Georgia"/>
            </a:endParaRPr>
          </a:p>
          <a:p>
            <a:pPr marL="0" indent="0">
              <a:buNone/>
            </a:pPr>
            <a:r>
              <a:rPr lang="en-US" dirty="0">
                <a:solidFill>
                  <a:schemeClr val="accent1">
                    <a:lumMod val="75000"/>
                  </a:schemeClr>
                </a:solidFill>
                <a:latin typeface="Georgia"/>
              </a:rPr>
              <a:t>Fig 2, Famouse Mosque of Dubai, &lt;https://www.bing.com/images/search?q=mosque+in+dubi&amp;FORM</a:t>
            </a:r>
            <a:r>
              <a:rPr lang="en-US">
                <a:solidFill>
                  <a:schemeClr val="accent1">
                    <a:lumMod val="75000"/>
                  </a:schemeClr>
                </a:solidFill>
                <a:latin typeface="Georgia"/>
              </a:rPr>
              <a:t>=HDRSC2&gt; [accessed by 1st April].</a:t>
            </a:r>
            <a:endParaRPr lang="en-US" dirty="0">
              <a:solidFill>
                <a:schemeClr val="accent1">
                  <a:lumMod val="75000"/>
                </a:schemeClr>
              </a:solidFill>
              <a:latin typeface="Georgia"/>
            </a:endParaRPr>
          </a:p>
          <a:p>
            <a:pPr marL="0" indent="0">
              <a:buNone/>
            </a:pPr>
            <a:r>
              <a:rPr lang="en-US" dirty="0">
                <a:solidFill>
                  <a:schemeClr val="accent1">
                    <a:lumMod val="75000"/>
                  </a:schemeClr>
                </a:solidFill>
                <a:latin typeface="Georgia"/>
              </a:rPr>
              <a:t>Fig 3, Mosque at an airport, </a:t>
            </a:r>
            <a:r>
              <a:rPr lang="en-US">
                <a:solidFill>
                  <a:schemeClr val="accent1">
                    <a:lumMod val="75000"/>
                  </a:schemeClr>
                </a:solidFill>
                <a:latin typeface="Georgia"/>
              </a:rPr>
              <a:t>&lt;https://www.bing.com/images/search?&gt; [accessed by 1st April]. </a:t>
            </a:r>
            <a:endParaRPr lang="en-US" dirty="0">
              <a:solidFill>
                <a:schemeClr val="accent1">
                  <a:lumMod val="75000"/>
                </a:schemeClr>
              </a:solidFill>
              <a:latin typeface="Georgia"/>
            </a:endParaRPr>
          </a:p>
          <a:p>
            <a:pPr marL="0" indent="0">
              <a:buNone/>
            </a:pPr>
            <a:r>
              <a:rPr lang="en-US" dirty="0">
                <a:solidFill>
                  <a:schemeClr val="accent1">
                    <a:lumMod val="75000"/>
                  </a:schemeClr>
                </a:solidFill>
                <a:latin typeface="Georgia"/>
              </a:rPr>
              <a:t>Fig 4, Muslims praying at Hajj, &lt;https://www.bing.com/images/search?&gt; </a:t>
            </a:r>
            <a:r>
              <a:rPr lang="en-US">
                <a:solidFill>
                  <a:schemeClr val="accent1">
                    <a:lumMod val="75000"/>
                  </a:schemeClr>
                </a:solidFill>
                <a:latin typeface="Georgia"/>
              </a:rPr>
              <a:t>[accessed by 1st April].</a:t>
            </a:r>
            <a:endParaRPr lang="en-US" dirty="0">
              <a:solidFill>
                <a:schemeClr val="accent1">
                  <a:lumMod val="75000"/>
                </a:schemeClr>
              </a:solidFill>
              <a:latin typeface="Georgia"/>
            </a:endParaRPr>
          </a:p>
          <a:p>
            <a:pPr marL="0" indent="0">
              <a:buNone/>
            </a:pPr>
            <a:r>
              <a:rPr lang="en-US" dirty="0">
                <a:solidFill>
                  <a:schemeClr val="accent1">
                    <a:lumMod val="75000"/>
                  </a:schemeClr>
                </a:solidFill>
                <a:latin typeface="Georgia"/>
              </a:rPr>
              <a:t>Fig 4, Muslims praying while under attack, </a:t>
            </a:r>
            <a:r>
              <a:rPr lang="en-US">
                <a:solidFill>
                  <a:schemeClr val="accent1">
                    <a:lumMod val="75000"/>
                  </a:schemeClr>
                </a:solidFill>
                <a:latin typeface="Georgia"/>
              </a:rPr>
              <a:t>&lt;https://www.bing.com/images/search?&gt; [accessed by 1st April].</a:t>
            </a:r>
            <a:endParaRPr lang="en-US" dirty="0">
              <a:solidFill>
                <a:schemeClr val="accent1">
                  <a:lumMod val="75000"/>
                </a:schemeClr>
              </a:solidFill>
              <a:latin typeface="Georgia"/>
            </a:endParaRPr>
          </a:p>
        </p:txBody>
      </p:sp>
    </p:spTree>
    <p:extLst>
      <p:ext uri="{BB962C8B-B14F-4D97-AF65-F5344CB8AC3E}">
        <p14:creationId xmlns:p14="http://schemas.microsoft.com/office/powerpoint/2010/main" val="150963500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1</TotalTime>
  <Words>950</Words>
  <Application>Microsoft Office PowerPoint</Application>
  <PresentationFormat>Widescreen</PresentationFormat>
  <Paragraphs>80</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Calibri</vt:lpstr>
      <vt:lpstr>Corbel</vt:lpstr>
      <vt:lpstr>Georgia</vt:lpstr>
      <vt:lpstr>Wingdings 2</vt:lpstr>
      <vt:lpstr>Frame</vt:lpstr>
      <vt:lpstr>Salaah: The second Pillar of Islam</vt:lpstr>
      <vt:lpstr>'Successful indeed are the believers; who are reverent during their contact prayers (Salaah).' Surah Al-Mu'minûn(23:1-2) </vt:lpstr>
      <vt:lpstr>The history of prayer </vt:lpstr>
      <vt:lpstr>Routine </vt:lpstr>
      <vt:lpstr>How to pray</vt:lpstr>
      <vt:lpstr>Places of prayer </vt:lpstr>
      <vt:lpstr>Modern problems concerned with prayer</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Georgia Williams (1801640)</cp:lastModifiedBy>
  <cp:revision>1149</cp:revision>
  <dcterms:created xsi:type="dcterms:W3CDTF">2013-07-15T20:26:40Z</dcterms:created>
  <dcterms:modified xsi:type="dcterms:W3CDTF">2019-04-05T13:12:43Z</dcterms:modified>
</cp:coreProperties>
</file>