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57" r:id="rId2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默认节" id="{957F6775-51E1-403E-B1FF-8FAF906C1C34}">
          <p14:sldIdLst>
            <p14:sldId id="256"/>
            <p14:sldId id="258"/>
            <p14:sldId id="259"/>
            <p14:sldId id="260"/>
            <p14:sldId id="261"/>
            <p14:sldId id="263"/>
            <p14:sldId id="262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5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461" userDrawn="1">
          <p15:clr>
            <a:srgbClr val="A4A3A4"/>
          </p15:clr>
        </p15:guide>
        <p15:guide id="3" pos="721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915" autoAdjust="0"/>
  </p:normalViewPr>
  <p:slideViewPr>
    <p:cSldViewPr snapToGrid="0" showGuides="1">
      <p:cViewPr varScale="1">
        <p:scale>
          <a:sx n="55" d="100"/>
          <a:sy n="55" d="100"/>
        </p:scale>
        <p:origin x="1096" y="48"/>
      </p:cViewPr>
      <p:guideLst>
        <p:guide orient="horz" pos="2205"/>
        <p:guide pos="461"/>
        <p:guide pos="721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DE368-83F4-465A-95FF-BDADAF8F8FFE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AAFDB2-8FB4-4F5F-B651-4608789786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237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note: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Welcome. This presentation follows a fictional 58-year-old man, John, after a mild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ischaemic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stroke. We link LO1 (body structure/healthy function) and LO2 (routine data use) to design a feasible UK care plan.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404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case of John is realistic to cardiovascular disease burden in the UK. Stroke and diabetes usually co-occur, impairing blood vessels and nerves.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820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Arteries in health are smooth and elastic. The state of John caused hypertension that harmed endothelium, which favors atheroma. Added to endothelial dysfunction was diabetes, which adds risk of stroke.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655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interrelates structure (arteries, brain tissue) with dysfunction. This knowledge informs rehabilitation objectives.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2997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stroke risk of John was aggravated by his unidentified diabetes. Good care plan should consider not only glucose control but also vascular protection.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552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Clinicians are not the only users of routine data, it is what motivates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individualised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care. Rising BP or missed medications can be alerted by the GP of John.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0558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figures establish certain, quantifiable targets. Without statistics, care would be guess work.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9096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 routine data, non-adherence is also identified which enables proactive support.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6181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 plans should be found to be in accordance with the goals of the patient. John appreciates autonomy and not having another stroke.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3682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Non-collection is indicated by routine prescribing data. Reviews led by the pharmacy enhance compliance.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0819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Routine data includes patient-generated data. The log that John uses assists in modifying metformin and lifestyle.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9786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dietitian employs John's food diary information to give advice.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091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Exercise enhances insulin sensitivity, BP and neuroplasticity. Compliance is ensured by regular attendance information.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3600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Carbon monoxide measurements offer objective feedback. In 4 weeks, John had a decrease in CO by 20ppm to 3ppm.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6544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Mental health routine data is not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utilised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regularly, yet it is very important in outcomes.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3798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Early intervention can be prompted by predictive analytics based on regular data.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3059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John and his GP use visual dashboards to monitor progress. Data drives motivation.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716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Trust is essential. John needs to understand that his data will neither cause harm nor save money.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8354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success is clinical + functional + psychological. Routine data measures three.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9266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6657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6107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Speaker’s Notes: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 you. Questions? </a:t>
            </a:r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Keep in mind 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either no data, no action, or no action, no data.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AAFDB2-8FB4-4F5F-B651-46087897860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82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213B713-75FA-499B-2ED7-5DFED788B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7045E9E-F430-F4FB-39A2-FC94C7D321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69F6413-03B4-8954-D33A-16FCE0323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5239CCD-A3EB-45C3-8440-2CF1EB1F7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94D85C6-AC12-C866-F234-7908AA3E0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95431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FFA20C2-6E2E-4A4F-EF84-54430EB37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6A60A2-1B57-C3B3-598E-0B520555F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209E2E5-CE82-1060-7CD3-9EA04CD3D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0DFC6CC-C3B9-9AF2-C074-5302A7C2A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A963425-ED68-0001-862D-B740A782F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4718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FECCC43-D2AF-EBB7-1A5C-63A4C3753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0846AF7-A7D8-FB2B-1472-D418E8F1F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19A4376-752D-05E2-89F7-83A46A6CE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5BAF559-565D-C9A4-7954-D6066D284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31256BB-C034-6896-ADEC-A227EF66B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18490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B0F8A37-2C95-913E-802C-954801FED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BE57913-A9E4-6CF6-D0A9-FB814C96B6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2AC4062-24C3-1D4D-75B6-F34EACF83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17A3961-3CB6-B7F1-C4BE-98E45129D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F07A594-AAA7-C33B-5808-EA3A560B1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4469F56-4510-EA00-4064-991F590CA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5302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5D6032-A82F-57D6-D4DD-916447A50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4078026-FAE6-3BDB-0E6B-4FB3C4A147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FE0034A-6BC5-A94C-978B-462368408C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86A1398-6711-3360-0C2A-EA8A038405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14B98A1-031F-D1F9-5A25-EBE89D2A2A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A0B917D4-A67C-F95B-C347-0C9A08088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F23DD9FE-5CE6-08F8-4CFC-63CD46FD2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70909D05-B621-ECB4-660A-145ECB95E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0702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A805853-A8A5-3598-E339-229A28E8A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5855A433-737C-7758-6767-632F929D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654E6EF-171F-2D9B-20E9-BDFB6B324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46DCF1D4-5DAE-1149-9F3F-B11F6664A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3916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82C66BA-215D-4252-F9DB-880C8CCB8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B12EF96-CE84-CEF1-FF32-B50CBE767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FA7ECF6-E983-8E5D-02A9-5D667FE68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5386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88FC68B-6BC1-ECF0-3A46-E122BA6C0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327687A-6825-51E3-31C1-82007FAD8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C340029-A004-A245-A20C-1714E7D68B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5C98964-F593-EC3B-69C2-E379ACF2E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2293E7A-31B0-D488-25C7-254A454CA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A4C1B08-31EF-6490-1EDD-B68C9940A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05390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8AE6119-0120-A377-78E0-3534DD9F8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DBCACAED-CD7E-0F62-57E1-0E7EC4795F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4EF125B-5CA3-71B5-C20C-6A9E7A6AD8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64D5896-49E6-5D5A-C1F2-F41341565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0E146CC-E033-D666-9C15-9BDF80068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1E8CD09-E620-C715-1005-B23CB2682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1966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78A9A78-FC31-0284-3E67-61314A09F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334A3B5-A3BD-A5A5-BCD5-0E8379AB54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85C7888-F256-2217-4729-8F3BE07FD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C98A80E-EB72-C3BB-723E-69BD7FBE5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A9B3A0A-DC29-3AB5-B125-87E1CCF51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5159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AC302BD5-F1C0-EA7B-7B73-861746BFF8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094B154-C7DC-8112-8677-3A32C06ABB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11AE1E4-FC5A-7644-10E8-AE25A8138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5BEE3ED-85DD-E0EE-56D8-3782791A5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0CB9A7B-6399-325B-C640-737E5E3A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800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A904F4B5-67A6-34DA-EDFE-236AE2DBA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D32ED3D-0026-42FE-8C7B-8596AB1736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C2BE2CD-7D35-3DCC-1BA9-5ECB70D21B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047399-DB7E-4A75-9FA6-DE64E6C618AC}" type="datetimeFigureOut">
              <a:rPr lang="zh-CN" altLang="en-US" smtClean="0"/>
              <a:t>2026/4/21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DA09ADA-6229-9FF3-653D-B83CE537D5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D9B75E0-9523-DFEF-840F-9C25FF7D20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C265F7-2775-4094-899E-270209F589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6230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椭圆 47">
            <a:extLst>
              <a:ext uri="{FF2B5EF4-FFF2-40B4-BE49-F238E27FC236}">
                <a16:creationId xmlns:a16="http://schemas.microsoft.com/office/drawing/2014/main" id="{1E683F19-7A39-DF23-3251-A1770F0D78BD}"/>
              </a:ext>
            </a:extLst>
          </p:cNvPr>
          <p:cNvSpPr/>
          <p:nvPr/>
        </p:nvSpPr>
        <p:spPr>
          <a:xfrm>
            <a:off x="6747621" y="1286310"/>
            <a:ext cx="1754326" cy="1754326"/>
          </a:xfrm>
          <a:prstGeom prst="ellipse">
            <a:avLst/>
          </a:prstGeom>
          <a:solidFill>
            <a:schemeClr val="accent2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六边形 8">
            <a:extLst>
              <a:ext uri="{FF2B5EF4-FFF2-40B4-BE49-F238E27FC236}">
                <a16:creationId xmlns:a16="http://schemas.microsoft.com/office/drawing/2014/main" id="{61B0B011-A6A8-7E05-8990-E150FB46102E}"/>
              </a:ext>
            </a:extLst>
          </p:cNvPr>
          <p:cNvSpPr/>
          <p:nvPr/>
        </p:nvSpPr>
        <p:spPr>
          <a:xfrm>
            <a:off x="-2945710" y="-251231"/>
            <a:ext cx="9041710" cy="7794577"/>
          </a:xfrm>
          <a:prstGeom prst="hexagon">
            <a:avLst/>
          </a:prstGeom>
          <a:solidFill>
            <a:schemeClr val="accent2">
              <a:alpha val="38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矩形 41">
            <a:extLst>
              <a:ext uri="{FF2B5EF4-FFF2-40B4-BE49-F238E27FC236}">
                <a16:creationId xmlns:a16="http://schemas.microsoft.com/office/drawing/2014/main" id="{C807A022-E4B3-C03D-70EE-F4F721DC0BD8}"/>
              </a:ext>
            </a:extLst>
          </p:cNvPr>
          <p:cNvSpPr/>
          <p:nvPr/>
        </p:nvSpPr>
        <p:spPr>
          <a:xfrm>
            <a:off x="4681862" y="3067024"/>
            <a:ext cx="8062588" cy="478188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任意多边形: 形状 22">
            <a:extLst>
              <a:ext uri="{FF2B5EF4-FFF2-40B4-BE49-F238E27FC236}">
                <a16:creationId xmlns:a16="http://schemas.microsoft.com/office/drawing/2014/main" id="{285D9285-CD7A-A025-AE51-32F9CC03A887}"/>
              </a:ext>
            </a:extLst>
          </p:cNvPr>
          <p:cNvSpPr/>
          <p:nvPr/>
        </p:nvSpPr>
        <p:spPr>
          <a:xfrm flipH="1">
            <a:off x="2976346" y="5262166"/>
            <a:ext cx="9215654" cy="1595834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0" name="任意多边形: 形状 19">
            <a:extLst>
              <a:ext uri="{FF2B5EF4-FFF2-40B4-BE49-F238E27FC236}">
                <a16:creationId xmlns:a16="http://schemas.microsoft.com/office/drawing/2014/main" id="{2B5D697E-139F-A929-0A3D-613E40C637FA}"/>
              </a:ext>
            </a:extLst>
          </p:cNvPr>
          <p:cNvSpPr/>
          <p:nvPr/>
        </p:nvSpPr>
        <p:spPr>
          <a:xfrm>
            <a:off x="86972" y="0"/>
            <a:ext cx="2976346" cy="2343785"/>
          </a:xfrm>
          <a:custGeom>
            <a:avLst/>
            <a:gdLst>
              <a:gd name="csX0" fmla="*/ 0 w 2976346"/>
              <a:gd name="csY0" fmla="*/ 0 h 2343785"/>
              <a:gd name="csX1" fmla="*/ 2832247 w 2976346"/>
              <a:gd name="csY1" fmla="*/ 0 h 2343785"/>
              <a:gd name="csX2" fmla="*/ 2976346 w 2976346"/>
              <a:gd name="csY2" fmla="*/ 288199 h 2343785"/>
              <a:gd name="csX3" fmla="*/ 1948553 w 2976346"/>
              <a:gd name="csY3" fmla="*/ 2343785 h 2343785"/>
              <a:gd name="csX4" fmla="*/ 0 w 2976346"/>
              <a:gd name="csY4" fmla="*/ 2343785 h 2343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976346" h="2343785">
                <a:moveTo>
                  <a:pt x="0" y="0"/>
                </a:moveTo>
                <a:lnTo>
                  <a:pt x="2832247" y="0"/>
                </a:lnTo>
                <a:lnTo>
                  <a:pt x="2976346" y="288199"/>
                </a:lnTo>
                <a:lnTo>
                  <a:pt x="1948553" y="2343785"/>
                </a:lnTo>
                <a:lnTo>
                  <a:pt x="0" y="234378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2" name="六边形 11">
            <a:extLst>
              <a:ext uri="{FF2B5EF4-FFF2-40B4-BE49-F238E27FC236}">
                <a16:creationId xmlns:a16="http://schemas.microsoft.com/office/drawing/2014/main" id="{07C8954F-F1B7-0CCF-4534-60A093E6F5FA}"/>
              </a:ext>
            </a:extLst>
          </p:cNvPr>
          <p:cNvSpPr/>
          <p:nvPr/>
        </p:nvSpPr>
        <p:spPr>
          <a:xfrm>
            <a:off x="-2803481" y="-685347"/>
            <a:ext cx="8134364" cy="7012382"/>
          </a:xfrm>
          <a:prstGeom prst="hexagon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1F38E5C0-3A15-417C-D099-C473A8AAF821}"/>
              </a:ext>
            </a:extLst>
          </p:cNvPr>
          <p:cNvSpPr txBox="1"/>
          <p:nvPr/>
        </p:nvSpPr>
        <p:spPr>
          <a:xfrm>
            <a:off x="3543942" y="3118543"/>
            <a:ext cx="8546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buNone/>
            </a:pPr>
            <a:r>
              <a:rPr lang="en-US" altLang="zh-CN" b="1" dirty="0" smtClean="0">
                <a:latin typeface="+mn-ea"/>
              </a:rPr>
              <a:t>Module name: Introduction </a:t>
            </a:r>
            <a:r>
              <a:rPr lang="en-US" altLang="zh-CN" b="1" dirty="0">
                <a:latin typeface="+mn-ea"/>
              </a:rPr>
              <a:t>to Physiology Module code: BMHP5023</a:t>
            </a:r>
            <a:endParaRPr lang="en-US" altLang="zh-CN" b="1" dirty="0">
              <a:effectLst/>
              <a:latin typeface="+mn-ea"/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D352C558-2F97-DD32-42D9-84BB182B8B31}"/>
              </a:ext>
            </a:extLst>
          </p:cNvPr>
          <p:cNvSpPr txBox="1"/>
          <p:nvPr/>
        </p:nvSpPr>
        <p:spPr>
          <a:xfrm>
            <a:off x="5488810" y="617489"/>
            <a:ext cx="612928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altLang="zh-CN" sz="4400" b="1" dirty="0" smtClean="0">
                <a:latin typeface="+mj-ea"/>
                <a:ea typeface="+mj-ea"/>
              </a:rPr>
              <a:t>Post-Stroke </a:t>
            </a:r>
            <a:r>
              <a:rPr lang="en-US" altLang="zh-CN" sz="4400" b="1" dirty="0">
                <a:latin typeface="+mj-ea"/>
                <a:ea typeface="+mj-ea"/>
              </a:rPr>
              <a:t>&amp; Diabetes Care Plan: John’s Journey</a:t>
            </a:r>
            <a:endParaRPr lang="zh-CN" altLang="en-US" sz="4400" b="1" dirty="0">
              <a:latin typeface="+mj-ea"/>
              <a:ea typeface="+mj-ea"/>
            </a:endParaRP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5FE53D86-DBE5-EA52-0AE4-AA35714CED89}"/>
              </a:ext>
            </a:extLst>
          </p:cNvPr>
          <p:cNvSpPr txBox="1"/>
          <p:nvPr/>
        </p:nvSpPr>
        <p:spPr>
          <a:xfrm>
            <a:off x="6327818" y="3926593"/>
            <a:ext cx="529027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  <a:latin typeface="+mj-ea"/>
                <a:ea typeface="+mj-ea"/>
              </a:rPr>
              <a:t>Presented </a:t>
            </a:r>
            <a:r>
              <a:rPr lang="en-US" altLang="zh-CN" b="1" dirty="0" smtClean="0">
                <a:solidFill>
                  <a:schemeClr val="accent1"/>
                </a:solidFill>
                <a:latin typeface="+mj-ea"/>
                <a:ea typeface="+mj-ea"/>
              </a:rPr>
              <a:t>by </a:t>
            </a:r>
            <a:br>
              <a:rPr lang="en-US" altLang="zh-CN" b="1" dirty="0" smtClean="0">
                <a:solidFill>
                  <a:schemeClr val="accent1"/>
                </a:solidFill>
                <a:latin typeface="+mj-ea"/>
                <a:ea typeface="+mj-ea"/>
              </a:rPr>
            </a:br>
            <a:r>
              <a:rPr lang="en-US" altLang="zh-CN" b="1" dirty="0">
                <a:solidFill>
                  <a:schemeClr val="accent1"/>
                </a:solidFill>
                <a:latin typeface="+mj-ea"/>
                <a:ea typeface="+mj-ea"/>
              </a:rPr>
              <a:t>Student name</a:t>
            </a:r>
            <a:r>
              <a:rPr lang="en-US" altLang="zh-CN" b="1" dirty="0" smtClean="0">
                <a:solidFill>
                  <a:schemeClr val="accent1"/>
                </a:solidFill>
                <a:latin typeface="+mj-ea"/>
                <a:ea typeface="+mj-ea"/>
              </a:rPr>
              <a:t>: Mohammed </a:t>
            </a:r>
            <a:r>
              <a:rPr lang="en-US" altLang="zh-CN" b="1" dirty="0">
                <a:solidFill>
                  <a:schemeClr val="accent1"/>
                </a:solidFill>
                <a:latin typeface="+mj-ea"/>
                <a:ea typeface="+mj-ea"/>
              </a:rPr>
              <a:t>Jahangir </a:t>
            </a:r>
            <a:r>
              <a:rPr lang="en-US" altLang="zh-CN" b="1" dirty="0" err="1">
                <a:solidFill>
                  <a:schemeClr val="accent1"/>
                </a:solidFill>
                <a:latin typeface="+mj-ea"/>
                <a:ea typeface="+mj-ea"/>
              </a:rPr>
              <a:t>Alam</a:t>
            </a:r>
            <a:r>
              <a:rPr lang="en-US" altLang="zh-CN" b="1" dirty="0">
                <a:solidFill>
                  <a:schemeClr val="accent1"/>
                </a:solidFill>
                <a:latin typeface="+mj-ea"/>
                <a:ea typeface="+mj-ea"/>
              </a:rPr>
              <a:t> </a:t>
            </a:r>
            <a:r>
              <a:rPr lang="en-US" altLang="zh-CN" b="1" dirty="0" smtClean="0">
                <a:solidFill>
                  <a:schemeClr val="accent1"/>
                </a:solidFill>
                <a:latin typeface="+mj-ea"/>
                <a:ea typeface="+mj-ea"/>
              </a:rPr>
              <a:t/>
            </a:r>
            <a:br>
              <a:rPr lang="en-US" altLang="zh-CN" b="1" dirty="0" smtClean="0">
                <a:solidFill>
                  <a:schemeClr val="accent1"/>
                </a:solidFill>
                <a:latin typeface="+mj-ea"/>
                <a:ea typeface="+mj-ea"/>
              </a:rPr>
            </a:br>
            <a:r>
              <a:rPr lang="en-US" altLang="zh-CN" b="1" dirty="0" smtClean="0">
                <a:solidFill>
                  <a:schemeClr val="accent1"/>
                </a:solidFill>
                <a:latin typeface="+mj-ea"/>
                <a:ea typeface="+mj-ea"/>
              </a:rPr>
              <a:t>Student ID:</a:t>
            </a:r>
            <a:r>
              <a:rPr lang="zh-CN" altLang="en-US" b="1" dirty="0">
                <a:solidFill>
                  <a:schemeClr val="accent1"/>
                </a:solidFill>
                <a:latin typeface="+mj-ea"/>
                <a:ea typeface="+mj-ea"/>
              </a:rPr>
              <a:t>  </a:t>
            </a:r>
            <a:r>
              <a:rPr lang="en-US" altLang="zh-CN" b="1" dirty="0">
                <a:solidFill>
                  <a:schemeClr val="accent1"/>
                </a:solidFill>
                <a:latin typeface="+mj-ea"/>
                <a:ea typeface="+mj-ea"/>
              </a:rPr>
              <a:t>2430566</a:t>
            </a:r>
            <a:endParaRPr lang="zh-CN" altLang="en-US" b="1" dirty="0">
              <a:solidFill>
                <a:schemeClr val="accent1"/>
              </a:solidFill>
            </a:endParaRPr>
          </a:p>
        </p:txBody>
      </p:sp>
      <p:sp>
        <p:nvSpPr>
          <p:cNvPr id="37" name="任意多边形: 形状 36">
            <a:extLst>
              <a:ext uri="{FF2B5EF4-FFF2-40B4-BE49-F238E27FC236}">
                <a16:creationId xmlns:a16="http://schemas.microsoft.com/office/drawing/2014/main" id="{19863A29-5C5A-7C3A-E1B6-742E04B62F22}"/>
              </a:ext>
            </a:extLst>
          </p:cNvPr>
          <p:cNvSpPr/>
          <p:nvPr/>
        </p:nvSpPr>
        <p:spPr>
          <a:xfrm flipH="1" flipV="1">
            <a:off x="8113857" y="0"/>
            <a:ext cx="4078143" cy="706194"/>
          </a:xfrm>
          <a:custGeom>
            <a:avLst/>
            <a:gdLst>
              <a:gd name="csX0" fmla="*/ 5709755 w 5709755"/>
              <a:gd name="csY0" fmla="*/ 988733 h 988733"/>
              <a:gd name="csX1" fmla="*/ 0 w 5709755"/>
              <a:gd name="csY1" fmla="*/ 988733 h 988733"/>
              <a:gd name="csX2" fmla="*/ 0 w 5709755"/>
              <a:gd name="csY2" fmla="*/ 0 h 9887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5709755" h="988733">
                <a:moveTo>
                  <a:pt x="5709755" y="988733"/>
                </a:moveTo>
                <a:lnTo>
                  <a:pt x="0" y="98873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16" name="Image 2" descr="Discover University of Wales Trinity Saint Davi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46320" y="32876"/>
            <a:ext cx="1785565" cy="84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40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 20">
            <a:extLst>
              <a:ext uri="{FF2B5EF4-FFF2-40B4-BE49-F238E27FC236}">
                <a16:creationId xmlns:a16="http://schemas.microsoft.com/office/drawing/2014/main" id="{812E21F7-9BC1-A68B-700E-155082A2534B}"/>
              </a:ext>
            </a:extLst>
          </p:cNvPr>
          <p:cNvSpPr/>
          <p:nvPr/>
        </p:nvSpPr>
        <p:spPr>
          <a:xfrm>
            <a:off x="6701220" y="1492433"/>
            <a:ext cx="424325" cy="207735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平行四边形 4">
            <a:extLst>
              <a:ext uri="{FF2B5EF4-FFF2-40B4-BE49-F238E27FC236}">
                <a16:creationId xmlns:a16="http://schemas.microsoft.com/office/drawing/2014/main" id="{48AE7B9F-83F9-CD36-959A-154FAC0600B9}"/>
              </a:ext>
            </a:extLst>
          </p:cNvPr>
          <p:cNvSpPr/>
          <p:nvPr/>
        </p:nvSpPr>
        <p:spPr>
          <a:xfrm>
            <a:off x="-1131080" y="4512854"/>
            <a:ext cx="15303500" cy="2489200"/>
          </a:xfrm>
          <a:prstGeom prst="parallelogram">
            <a:avLst/>
          </a:prstGeom>
          <a:solidFill>
            <a:schemeClr val="accent2">
              <a:alpha val="38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任意多边形: 形状 3">
            <a:extLst>
              <a:ext uri="{FF2B5EF4-FFF2-40B4-BE49-F238E27FC236}">
                <a16:creationId xmlns:a16="http://schemas.microsoft.com/office/drawing/2014/main" id="{4E6B5EF6-D521-9AE6-5A68-E587A48A6FE5}"/>
              </a:ext>
            </a:extLst>
          </p:cNvPr>
          <p:cNvSpPr/>
          <p:nvPr/>
        </p:nvSpPr>
        <p:spPr>
          <a:xfrm rot="5400000" flipH="1">
            <a:off x="-2006603" y="3543302"/>
            <a:ext cx="5321302" cy="1308097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" name="任意多边形: 形状 5">
            <a:extLst>
              <a:ext uri="{FF2B5EF4-FFF2-40B4-BE49-F238E27FC236}">
                <a16:creationId xmlns:a16="http://schemas.microsoft.com/office/drawing/2014/main" id="{9B1B1D74-26A2-C5E0-7AB3-9E935B877DC6}"/>
              </a:ext>
            </a:extLst>
          </p:cNvPr>
          <p:cNvSpPr/>
          <p:nvPr/>
        </p:nvSpPr>
        <p:spPr>
          <a:xfrm flipH="1">
            <a:off x="10604500" y="6273800"/>
            <a:ext cx="1587500" cy="584200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B3BBB10C-4BA7-2FBD-37D3-49DDAEC23F21}"/>
              </a:ext>
            </a:extLst>
          </p:cNvPr>
          <p:cNvSpPr txBox="1"/>
          <p:nvPr/>
        </p:nvSpPr>
        <p:spPr>
          <a:xfrm>
            <a:off x="578608" y="1244054"/>
            <a:ext cx="5942062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000" b="1" dirty="0" smtClean="0">
                <a:solidFill>
                  <a:schemeClr val="accent1"/>
                </a:solidFill>
              </a:rPr>
              <a:t>Patient name: John</a:t>
            </a:r>
            <a:r>
              <a:rPr lang="en-US" altLang="zh-CN" sz="2000" b="1" dirty="0">
                <a:solidFill>
                  <a:schemeClr val="accent1"/>
                </a:solidFill>
              </a:rPr>
              <a:t>, 58, white British, warehouse supervisor</a:t>
            </a:r>
            <a:r>
              <a:rPr lang="en-US" altLang="zh-CN" sz="2000" b="1" dirty="0" smtClean="0">
                <a:solidFill>
                  <a:schemeClr val="accent1"/>
                </a:solidFill>
              </a:rPr>
              <a:t>.</a:t>
            </a:r>
            <a:endParaRPr lang="en-US" altLang="zh-CN" sz="2000" b="1" dirty="0">
              <a:solidFill>
                <a:schemeClr val="accent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chemeClr val="accent1"/>
                </a:solidFill>
              </a:rPr>
              <a:t>History: Hypertension (5 years), smoker (20/day</a:t>
            </a:r>
            <a:r>
              <a:rPr lang="en-US" altLang="zh-CN" sz="2000" b="1" dirty="0" smtClean="0">
                <a:solidFill>
                  <a:schemeClr val="accent1"/>
                </a:solidFill>
              </a:rPr>
              <a:t>), </a:t>
            </a:r>
            <a:r>
              <a:rPr lang="en-US" altLang="zh-CN" sz="2000" b="1" dirty="0">
                <a:solidFill>
                  <a:schemeClr val="accent1"/>
                </a:solidFill>
              </a:rPr>
              <a:t>BMI 31</a:t>
            </a:r>
            <a:r>
              <a:rPr lang="en-US" altLang="zh-CN" sz="2000" b="1" dirty="0" smtClean="0">
                <a:solidFill>
                  <a:schemeClr val="accent1"/>
                </a:solidFill>
              </a:rPr>
              <a:t>.</a:t>
            </a:r>
            <a:endParaRPr lang="en-US" altLang="zh-CN" sz="2000" b="1" dirty="0">
              <a:solidFill>
                <a:schemeClr val="accent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chemeClr val="accent1"/>
                </a:solidFill>
              </a:rPr>
              <a:t>Presented with left-sided </a:t>
            </a:r>
            <a:r>
              <a:rPr lang="en-US" altLang="zh-CN" sz="2000" b="1" dirty="0" smtClean="0">
                <a:solidFill>
                  <a:schemeClr val="accent1"/>
                </a:solidFill>
              </a:rPr>
              <a:t>weakness and </a:t>
            </a:r>
            <a:r>
              <a:rPr lang="en-US" altLang="zh-CN" sz="2000" b="1" dirty="0">
                <a:solidFill>
                  <a:schemeClr val="accent1"/>
                </a:solidFill>
              </a:rPr>
              <a:t>slurred speech</a:t>
            </a:r>
            <a:r>
              <a:rPr lang="en-US" altLang="zh-CN" sz="2000" b="1" dirty="0" smtClean="0">
                <a:solidFill>
                  <a:schemeClr val="accent1"/>
                </a:solidFill>
              </a:rPr>
              <a:t>.</a:t>
            </a:r>
            <a:endParaRPr lang="en-US" altLang="zh-CN" sz="2000" b="1" dirty="0">
              <a:solidFill>
                <a:schemeClr val="accent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chemeClr val="accent1"/>
                </a:solidFill>
              </a:rPr>
              <a:t>Diagnosis: (MCA territory) </a:t>
            </a:r>
            <a:r>
              <a:rPr lang="en-US" altLang="zh-CN" sz="2000" b="1" dirty="0" err="1">
                <a:solidFill>
                  <a:schemeClr val="accent1"/>
                </a:solidFill>
              </a:rPr>
              <a:t>Ischaemic</a:t>
            </a:r>
            <a:r>
              <a:rPr lang="en-US" altLang="zh-CN" sz="2000" b="1" dirty="0">
                <a:solidFill>
                  <a:schemeClr val="accent1"/>
                </a:solidFill>
              </a:rPr>
              <a:t> stroke + Type 2 diabetes (HbA1c 68 </a:t>
            </a:r>
            <a:r>
              <a:rPr lang="en-US" altLang="zh-CN" sz="2000" b="1" dirty="0" err="1">
                <a:solidFill>
                  <a:schemeClr val="accent1"/>
                </a:solidFill>
              </a:rPr>
              <a:t>mmol</a:t>
            </a:r>
            <a:r>
              <a:rPr lang="en-US" altLang="zh-CN" sz="2000" b="1" dirty="0">
                <a:solidFill>
                  <a:schemeClr val="accent1"/>
                </a:solidFill>
              </a:rPr>
              <a:t>/</a:t>
            </a:r>
            <a:r>
              <a:rPr lang="en-US" altLang="zh-CN" sz="2000" b="1" dirty="0" err="1">
                <a:solidFill>
                  <a:schemeClr val="accent1"/>
                </a:solidFill>
              </a:rPr>
              <a:t>mol</a:t>
            </a:r>
            <a:r>
              <a:rPr lang="en-US" altLang="zh-CN" sz="2000" b="1" dirty="0">
                <a:solidFill>
                  <a:schemeClr val="accent1"/>
                </a:solidFill>
              </a:rPr>
              <a:t>)</a:t>
            </a:r>
          </a:p>
          <a:p>
            <a:endParaRPr lang="en-US" altLang="zh-CN" dirty="0">
              <a:solidFill>
                <a:schemeClr val="accent1"/>
              </a:solidFill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1EA8F0EC-A383-0D76-FA9D-C4A569E6741C}"/>
              </a:ext>
            </a:extLst>
          </p:cNvPr>
          <p:cNvSpPr txBox="1"/>
          <p:nvPr/>
        </p:nvSpPr>
        <p:spPr>
          <a:xfrm>
            <a:off x="1475591" y="262469"/>
            <a:ext cx="388700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54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lang="en-US" altLang="zh-CN" sz="3200" dirty="0" smtClean="0">
                <a:solidFill>
                  <a:schemeClr val="tx1"/>
                </a:solidFill>
              </a:rPr>
              <a:t>Patient </a:t>
            </a:r>
            <a:r>
              <a:rPr lang="en-US" altLang="zh-CN" sz="3200" dirty="0">
                <a:solidFill>
                  <a:schemeClr val="tx1"/>
                </a:solidFill>
              </a:rPr>
              <a:t>Profile</a:t>
            </a:r>
            <a:endParaRPr lang="en-US" altLang="zh-CN" sz="3200" dirty="0">
              <a:solidFill>
                <a:schemeClr val="tx1"/>
              </a:solidFill>
            </a:endParaRPr>
          </a:p>
        </p:txBody>
      </p:sp>
      <p:pic>
        <p:nvPicPr>
          <p:cNvPr id="27" name="图形 26">
            <a:extLst>
              <a:ext uri="{FF2B5EF4-FFF2-40B4-BE49-F238E27FC236}">
                <a16:creationId xmlns:a16="http://schemas.microsoft.com/office/drawing/2014/main" id="{4B80FBFC-4ACB-EE16-B179-8D03100B41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1508056" y="4879598"/>
            <a:ext cx="1686985" cy="1394202"/>
          </a:xfrm>
          <a:prstGeom prst="rect">
            <a:avLst/>
          </a:prstGeom>
        </p:spPr>
      </p:pic>
      <p:pic>
        <p:nvPicPr>
          <p:cNvPr id="19" name="图片 23" descr="手里拿着饮料&#10;&#10;AI 生成的内容可能不正确。">
            <a:extLst>
              <a:ext uri="{FF2B5EF4-FFF2-40B4-BE49-F238E27FC236}">
                <a16:creationId xmlns:a16="http://schemas.microsoft.com/office/drawing/2014/main" id="{88B8198B-ED20-58E8-23F7-CB434EB9B1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07" r="24145"/>
          <a:stretch>
            <a:fillRect/>
          </a:stretch>
        </p:blipFill>
        <p:spPr>
          <a:xfrm>
            <a:off x="7486645" y="-15776"/>
            <a:ext cx="4891313" cy="4235985"/>
          </a:xfrm>
          <a:custGeom>
            <a:avLst/>
            <a:gdLst>
              <a:gd name="csX0" fmla="*/ 0 w 7375205"/>
              <a:gd name="csY0" fmla="*/ 0 h 6858000"/>
              <a:gd name="csX1" fmla="*/ 7375205 w 7375205"/>
              <a:gd name="csY1" fmla="*/ 0 h 6858000"/>
              <a:gd name="csX2" fmla="*/ 7375205 w 7375205"/>
              <a:gd name="csY2" fmla="*/ 6858000 h 6858000"/>
              <a:gd name="csX3" fmla="*/ 0 w 7375205"/>
              <a:gd name="csY3" fmla="*/ 6858000 h 6858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7375205" h="6858000">
                <a:moveTo>
                  <a:pt x="0" y="0"/>
                </a:moveTo>
                <a:lnTo>
                  <a:pt x="7375205" y="0"/>
                </a:lnTo>
                <a:lnTo>
                  <a:pt x="737520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6856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箭头: 五边形 8">
            <a:extLst>
              <a:ext uri="{FF2B5EF4-FFF2-40B4-BE49-F238E27FC236}">
                <a16:creationId xmlns:a16="http://schemas.microsoft.com/office/drawing/2014/main" id="{EAE01B63-18BA-DC6A-9CA0-1A156F7EC4D5}"/>
              </a:ext>
            </a:extLst>
          </p:cNvPr>
          <p:cNvSpPr/>
          <p:nvPr/>
        </p:nvSpPr>
        <p:spPr>
          <a:xfrm>
            <a:off x="-53874" y="971550"/>
            <a:ext cx="5907314" cy="5886450"/>
          </a:xfrm>
          <a:prstGeom prst="homePlate">
            <a:avLst>
              <a:gd name="adj" fmla="val 21644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标题 1">
            <a:extLst>
              <a:ext uri="{FF2B5EF4-FFF2-40B4-BE49-F238E27FC236}">
                <a16:creationId xmlns:a16="http://schemas.microsoft.com/office/drawing/2014/main" id="{4C12DC69-F651-2941-BE82-09709E02E65A}"/>
              </a:ext>
            </a:extLst>
          </p:cNvPr>
          <p:cNvSpPr txBox="1"/>
          <p:nvPr/>
        </p:nvSpPr>
        <p:spPr>
          <a:xfrm>
            <a:off x="731838" y="456240"/>
            <a:ext cx="1196756" cy="149450"/>
          </a:xfrm>
          <a:custGeom>
            <a:avLst/>
            <a:gdLst>
              <a:gd name="connsiteX0" fmla="*/ 364221 w 889364"/>
              <a:gd name="connsiteY0" fmla="*/ 22034 h 111063"/>
              <a:gd name="connsiteX1" fmla="*/ 335464 w 889364"/>
              <a:gd name="connsiteY1" fmla="*/ 22034 h 111063"/>
              <a:gd name="connsiteX2" fmla="*/ 330844 w 889364"/>
              <a:gd name="connsiteY2" fmla="*/ 26516 h 111063"/>
              <a:gd name="connsiteX3" fmla="*/ 330844 w 889364"/>
              <a:gd name="connsiteY3" fmla="*/ 26585 h 111063"/>
              <a:gd name="connsiteX4" fmla="*/ 330844 w 889364"/>
              <a:gd name="connsiteY4" fmla="*/ 49136 h 111063"/>
              <a:gd name="connsiteX5" fmla="*/ 335395 w 889364"/>
              <a:gd name="connsiteY5" fmla="*/ 53688 h 111063"/>
              <a:gd name="connsiteX6" fmla="*/ 335464 w 889364"/>
              <a:gd name="connsiteY6" fmla="*/ 53687 h 111063"/>
              <a:gd name="connsiteX7" fmla="*/ 363669 w 889364"/>
              <a:gd name="connsiteY7" fmla="*/ 53687 h 111063"/>
              <a:gd name="connsiteX8" fmla="*/ 380082 w 889364"/>
              <a:gd name="connsiteY8" fmla="*/ 38378 h 111063"/>
              <a:gd name="connsiteX9" fmla="*/ 364852 w 889364"/>
              <a:gd name="connsiteY9" fmla="*/ 22043 h 111063"/>
              <a:gd name="connsiteX10" fmla="*/ 364221 w 889364"/>
              <a:gd name="connsiteY10" fmla="*/ 22034 h 111063"/>
              <a:gd name="connsiteX11" fmla="*/ 835436 w 889364"/>
              <a:gd name="connsiteY11" fmla="*/ 21345 h 111063"/>
              <a:gd name="connsiteX12" fmla="*/ 835436 w 889364"/>
              <a:gd name="connsiteY12" fmla="*/ 21414 h 111063"/>
              <a:gd name="connsiteX13" fmla="*/ 799714 w 889364"/>
              <a:gd name="connsiteY13" fmla="*/ 56997 h 111063"/>
              <a:gd name="connsiteX14" fmla="*/ 835298 w 889364"/>
              <a:gd name="connsiteY14" fmla="*/ 92719 h 111063"/>
              <a:gd name="connsiteX15" fmla="*/ 871020 w 889364"/>
              <a:gd name="connsiteY15" fmla="*/ 57135 h 111063"/>
              <a:gd name="connsiteX16" fmla="*/ 871020 w 889364"/>
              <a:gd name="connsiteY16" fmla="*/ 57066 h 111063"/>
              <a:gd name="connsiteX17" fmla="*/ 835436 w 889364"/>
              <a:gd name="connsiteY17" fmla="*/ 21345 h 111063"/>
              <a:gd name="connsiteX18" fmla="*/ 605520 w 889364"/>
              <a:gd name="connsiteY18" fmla="*/ 19549 h 111063"/>
              <a:gd name="connsiteX19" fmla="*/ 605104 w 889364"/>
              <a:gd name="connsiteY19" fmla="*/ 19552 h 111063"/>
              <a:gd name="connsiteX20" fmla="*/ 569797 w 889364"/>
              <a:gd name="connsiteY20" fmla="*/ 55548 h 111063"/>
              <a:gd name="connsiteX21" fmla="*/ 605794 w 889364"/>
              <a:gd name="connsiteY21" fmla="*/ 90854 h 111063"/>
              <a:gd name="connsiteX22" fmla="*/ 641102 w 889364"/>
              <a:gd name="connsiteY22" fmla="*/ 55136 h 111063"/>
              <a:gd name="connsiteX23" fmla="*/ 605520 w 889364"/>
              <a:gd name="connsiteY23" fmla="*/ 19549 h 111063"/>
              <a:gd name="connsiteX24" fmla="*/ 145267 w 889364"/>
              <a:gd name="connsiteY24" fmla="*/ 19413 h 111063"/>
              <a:gd name="connsiteX25" fmla="*/ 145267 w 889364"/>
              <a:gd name="connsiteY25" fmla="*/ 19689 h 111063"/>
              <a:gd name="connsiteX26" fmla="*/ 109407 w 889364"/>
              <a:gd name="connsiteY26" fmla="*/ 55411 h 111063"/>
              <a:gd name="connsiteX27" fmla="*/ 145129 w 889364"/>
              <a:gd name="connsiteY27" fmla="*/ 91271 h 111063"/>
              <a:gd name="connsiteX28" fmla="*/ 180989 w 889364"/>
              <a:gd name="connsiteY28" fmla="*/ 55548 h 111063"/>
              <a:gd name="connsiteX29" fmla="*/ 180989 w 889364"/>
              <a:gd name="connsiteY29" fmla="*/ 55411 h 111063"/>
              <a:gd name="connsiteX30" fmla="*/ 145406 w 889364"/>
              <a:gd name="connsiteY30" fmla="*/ 19413 h 111063"/>
              <a:gd name="connsiteX31" fmla="*/ 145267 w 889364"/>
              <a:gd name="connsiteY31" fmla="*/ 19413 h 111063"/>
              <a:gd name="connsiteX32" fmla="*/ 316982 w 889364"/>
              <a:gd name="connsiteY32" fmla="*/ 3345 h 111063"/>
              <a:gd name="connsiteX33" fmla="*/ 363462 w 889364"/>
              <a:gd name="connsiteY33" fmla="*/ 3345 h 111063"/>
              <a:gd name="connsiteX34" fmla="*/ 388013 w 889364"/>
              <a:gd name="connsiteY34" fmla="*/ 13000 h 111063"/>
              <a:gd name="connsiteX35" fmla="*/ 398909 w 889364"/>
              <a:gd name="connsiteY35" fmla="*/ 36654 h 111063"/>
              <a:gd name="connsiteX36" fmla="*/ 382565 w 889364"/>
              <a:gd name="connsiteY36" fmla="*/ 67341 h 111063"/>
              <a:gd name="connsiteX37" fmla="*/ 380910 w 889364"/>
              <a:gd name="connsiteY37" fmla="*/ 73065 h 111063"/>
              <a:gd name="connsiteX38" fmla="*/ 394288 w 889364"/>
              <a:gd name="connsiteY38" fmla="*/ 101133 h 111063"/>
              <a:gd name="connsiteX39" fmla="*/ 392742 w 889364"/>
              <a:gd name="connsiteY39" fmla="*/ 107381 h 111063"/>
              <a:gd name="connsiteX40" fmla="*/ 390150 w 889364"/>
              <a:gd name="connsiteY40" fmla="*/ 108029 h 111063"/>
              <a:gd name="connsiteX41" fmla="*/ 380289 w 889364"/>
              <a:gd name="connsiteY41" fmla="*/ 107408 h 111063"/>
              <a:gd name="connsiteX42" fmla="*/ 376220 w 889364"/>
              <a:gd name="connsiteY42" fmla="*/ 104788 h 111063"/>
              <a:gd name="connsiteX43" fmla="*/ 361945 w 889364"/>
              <a:gd name="connsiteY43" fmla="*/ 74927 h 111063"/>
              <a:gd name="connsiteX44" fmla="*/ 357877 w 889364"/>
              <a:gd name="connsiteY44" fmla="*/ 72376 h 111063"/>
              <a:gd name="connsiteX45" fmla="*/ 335464 w 889364"/>
              <a:gd name="connsiteY45" fmla="*/ 72376 h 111063"/>
              <a:gd name="connsiteX46" fmla="*/ 330844 w 889364"/>
              <a:gd name="connsiteY46" fmla="*/ 76858 h 111063"/>
              <a:gd name="connsiteX47" fmla="*/ 330844 w 889364"/>
              <a:gd name="connsiteY47" fmla="*/ 76927 h 111063"/>
              <a:gd name="connsiteX48" fmla="*/ 330844 w 889364"/>
              <a:gd name="connsiteY48" fmla="*/ 102788 h 111063"/>
              <a:gd name="connsiteX49" fmla="*/ 326362 w 889364"/>
              <a:gd name="connsiteY49" fmla="*/ 107408 h 111063"/>
              <a:gd name="connsiteX50" fmla="*/ 326292 w 889364"/>
              <a:gd name="connsiteY50" fmla="*/ 107408 h 111063"/>
              <a:gd name="connsiteX51" fmla="*/ 316982 w 889364"/>
              <a:gd name="connsiteY51" fmla="*/ 107408 h 111063"/>
              <a:gd name="connsiteX52" fmla="*/ 312431 w 889364"/>
              <a:gd name="connsiteY52" fmla="*/ 102788 h 111063"/>
              <a:gd name="connsiteX53" fmla="*/ 312431 w 889364"/>
              <a:gd name="connsiteY53" fmla="*/ 7897 h 111063"/>
              <a:gd name="connsiteX54" fmla="*/ 316982 w 889364"/>
              <a:gd name="connsiteY54" fmla="*/ 3345 h 111063"/>
              <a:gd name="connsiteX55" fmla="*/ 212367 w 889364"/>
              <a:gd name="connsiteY55" fmla="*/ 3345 h 111063"/>
              <a:gd name="connsiteX56" fmla="*/ 221884 w 889364"/>
              <a:gd name="connsiteY56" fmla="*/ 3345 h 111063"/>
              <a:gd name="connsiteX57" fmla="*/ 226436 w 889364"/>
              <a:gd name="connsiteY57" fmla="*/ 7897 h 111063"/>
              <a:gd name="connsiteX58" fmla="*/ 226436 w 889364"/>
              <a:gd name="connsiteY58" fmla="*/ 59342 h 111063"/>
              <a:gd name="connsiteX59" fmla="*/ 254087 w 889364"/>
              <a:gd name="connsiteY59" fmla="*/ 89826 h 111063"/>
              <a:gd name="connsiteX60" fmla="*/ 284570 w 889364"/>
              <a:gd name="connsiteY60" fmla="*/ 62174 h 111063"/>
              <a:gd name="connsiteX61" fmla="*/ 284570 w 889364"/>
              <a:gd name="connsiteY61" fmla="*/ 59342 h 111063"/>
              <a:gd name="connsiteX62" fmla="*/ 284570 w 889364"/>
              <a:gd name="connsiteY62" fmla="*/ 7897 h 111063"/>
              <a:gd name="connsiteX63" fmla="*/ 289122 w 889364"/>
              <a:gd name="connsiteY63" fmla="*/ 3345 h 111063"/>
              <a:gd name="connsiteX64" fmla="*/ 298638 w 889364"/>
              <a:gd name="connsiteY64" fmla="*/ 3345 h 111063"/>
              <a:gd name="connsiteX65" fmla="*/ 303190 w 889364"/>
              <a:gd name="connsiteY65" fmla="*/ 7897 h 111063"/>
              <a:gd name="connsiteX66" fmla="*/ 303190 w 889364"/>
              <a:gd name="connsiteY66" fmla="*/ 59687 h 111063"/>
              <a:gd name="connsiteX67" fmla="*/ 255606 w 889364"/>
              <a:gd name="connsiteY67" fmla="*/ 107408 h 111063"/>
              <a:gd name="connsiteX68" fmla="*/ 255537 w 889364"/>
              <a:gd name="connsiteY68" fmla="*/ 107408 h 111063"/>
              <a:gd name="connsiteX69" fmla="*/ 207816 w 889364"/>
              <a:gd name="connsiteY69" fmla="*/ 59687 h 111063"/>
              <a:gd name="connsiteX70" fmla="*/ 207816 w 889364"/>
              <a:gd name="connsiteY70" fmla="*/ 7897 h 111063"/>
              <a:gd name="connsiteX71" fmla="*/ 212367 w 889364"/>
              <a:gd name="connsiteY71" fmla="*/ 3345 h 111063"/>
              <a:gd name="connsiteX72" fmla="*/ 83271 w 889364"/>
              <a:gd name="connsiteY72" fmla="*/ 3345 h 111063"/>
              <a:gd name="connsiteX73" fmla="*/ 92236 w 889364"/>
              <a:gd name="connsiteY73" fmla="*/ 3345 h 111063"/>
              <a:gd name="connsiteX74" fmla="*/ 96539 w 889364"/>
              <a:gd name="connsiteY74" fmla="*/ 8132 h 111063"/>
              <a:gd name="connsiteX75" fmla="*/ 95891 w 889364"/>
              <a:gd name="connsiteY75" fmla="*/ 10241 h 111063"/>
              <a:gd name="connsiteX76" fmla="*/ 58789 w 889364"/>
              <a:gd name="connsiteY76" fmla="*/ 61549 h 111063"/>
              <a:gd name="connsiteX77" fmla="*/ 57548 w 889364"/>
              <a:gd name="connsiteY77" fmla="*/ 65479 h 111063"/>
              <a:gd name="connsiteX78" fmla="*/ 57548 w 889364"/>
              <a:gd name="connsiteY78" fmla="*/ 102857 h 111063"/>
              <a:gd name="connsiteX79" fmla="*/ 52997 w 889364"/>
              <a:gd name="connsiteY79" fmla="*/ 107408 h 111063"/>
              <a:gd name="connsiteX80" fmla="*/ 43411 w 889364"/>
              <a:gd name="connsiteY80" fmla="*/ 107408 h 111063"/>
              <a:gd name="connsiteX81" fmla="*/ 38860 w 889364"/>
              <a:gd name="connsiteY81" fmla="*/ 102857 h 111063"/>
              <a:gd name="connsiteX82" fmla="*/ 38860 w 889364"/>
              <a:gd name="connsiteY82" fmla="*/ 65479 h 111063"/>
              <a:gd name="connsiteX83" fmla="*/ 37618 w 889364"/>
              <a:gd name="connsiteY83" fmla="*/ 61549 h 111063"/>
              <a:gd name="connsiteX84" fmla="*/ 655 w 889364"/>
              <a:gd name="connsiteY84" fmla="*/ 10586 h 111063"/>
              <a:gd name="connsiteX85" fmla="*/ 2201 w 889364"/>
              <a:gd name="connsiteY85" fmla="*/ 4338 h 111063"/>
              <a:gd name="connsiteX86" fmla="*/ 4310 w 889364"/>
              <a:gd name="connsiteY86" fmla="*/ 3690 h 111063"/>
              <a:gd name="connsiteX87" fmla="*/ 13551 w 889364"/>
              <a:gd name="connsiteY87" fmla="*/ 3690 h 111063"/>
              <a:gd name="connsiteX88" fmla="*/ 16999 w 889364"/>
              <a:gd name="connsiteY88" fmla="*/ 5276 h 111063"/>
              <a:gd name="connsiteX89" fmla="*/ 44583 w 889364"/>
              <a:gd name="connsiteY89" fmla="*/ 44239 h 111063"/>
              <a:gd name="connsiteX90" fmla="*/ 48307 w 889364"/>
              <a:gd name="connsiteY90" fmla="*/ 46101 h 111063"/>
              <a:gd name="connsiteX91" fmla="*/ 51962 w 889364"/>
              <a:gd name="connsiteY91" fmla="*/ 44239 h 111063"/>
              <a:gd name="connsiteX92" fmla="*/ 79547 w 889364"/>
              <a:gd name="connsiteY92" fmla="*/ 5276 h 111063"/>
              <a:gd name="connsiteX93" fmla="*/ 83271 w 889364"/>
              <a:gd name="connsiteY93" fmla="*/ 3345 h 111063"/>
              <a:gd name="connsiteX94" fmla="*/ 835160 w 889364"/>
              <a:gd name="connsiteY94" fmla="*/ 2932 h 111063"/>
              <a:gd name="connsiteX95" fmla="*/ 889364 w 889364"/>
              <a:gd name="connsiteY95" fmla="*/ 56860 h 111063"/>
              <a:gd name="connsiteX96" fmla="*/ 889364 w 889364"/>
              <a:gd name="connsiteY96" fmla="*/ 56997 h 111063"/>
              <a:gd name="connsiteX97" fmla="*/ 835436 w 889364"/>
              <a:gd name="connsiteY97" fmla="*/ 111063 h 111063"/>
              <a:gd name="connsiteX98" fmla="*/ 835436 w 889364"/>
              <a:gd name="connsiteY98" fmla="*/ 111063 h 111063"/>
              <a:gd name="connsiteX99" fmla="*/ 781232 w 889364"/>
              <a:gd name="connsiteY99" fmla="*/ 57136 h 111063"/>
              <a:gd name="connsiteX100" fmla="*/ 835160 w 889364"/>
              <a:gd name="connsiteY100" fmla="*/ 2932 h 111063"/>
              <a:gd name="connsiteX101" fmla="*/ 467387 w 889364"/>
              <a:gd name="connsiteY101" fmla="*/ 2449 h 111063"/>
              <a:gd name="connsiteX102" fmla="*/ 477317 w 889364"/>
              <a:gd name="connsiteY102" fmla="*/ 2449 h 111063"/>
              <a:gd name="connsiteX103" fmla="*/ 481869 w 889364"/>
              <a:gd name="connsiteY103" fmla="*/ 7001 h 111063"/>
              <a:gd name="connsiteX104" fmla="*/ 481869 w 889364"/>
              <a:gd name="connsiteY104" fmla="*/ 85271 h 111063"/>
              <a:gd name="connsiteX105" fmla="*/ 486420 w 889364"/>
              <a:gd name="connsiteY105" fmla="*/ 89823 h 111063"/>
              <a:gd name="connsiteX106" fmla="*/ 542762 w 889364"/>
              <a:gd name="connsiteY106" fmla="*/ 89823 h 111063"/>
              <a:gd name="connsiteX107" fmla="*/ 547314 w 889364"/>
              <a:gd name="connsiteY107" fmla="*/ 94374 h 111063"/>
              <a:gd name="connsiteX108" fmla="*/ 547314 w 889364"/>
              <a:gd name="connsiteY108" fmla="*/ 103546 h 111063"/>
              <a:gd name="connsiteX109" fmla="*/ 542901 w 889364"/>
              <a:gd name="connsiteY109" fmla="*/ 108097 h 111063"/>
              <a:gd name="connsiteX110" fmla="*/ 542762 w 889364"/>
              <a:gd name="connsiteY110" fmla="*/ 108097 h 111063"/>
              <a:gd name="connsiteX111" fmla="*/ 467387 w 889364"/>
              <a:gd name="connsiteY111" fmla="*/ 108097 h 111063"/>
              <a:gd name="connsiteX112" fmla="*/ 462836 w 889364"/>
              <a:gd name="connsiteY112" fmla="*/ 103685 h 111063"/>
              <a:gd name="connsiteX113" fmla="*/ 462836 w 889364"/>
              <a:gd name="connsiteY113" fmla="*/ 103546 h 111063"/>
              <a:gd name="connsiteX114" fmla="*/ 462836 w 889364"/>
              <a:gd name="connsiteY114" fmla="*/ 7001 h 111063"/>
              <a:gd name="connsiteX115" fmla="*/ 467387 w 889364"/>
              <a:gd name="connsiteY115" fmla="*/ 2449 h 111063"/>
              <a:gd name="connsiteX116" fmla="*/ 605104 w 889364"/>
              <a:gd name="connsiteY116" fmla="*/ 1070 h 111063"/>
              <a:gd name="connsiteX117" fmla="*/ 659170 w 889364"/>
              <a:gd name="connsiteY117" fmla="*/ 55136 h 111063"/>
              <a:gd name="connsiteX118" fmla="*/ 605104 w 889364"/>
              <a:gd name="connsiteY118" fmla="*/ 109201 h 111063"/>
              <a:gd name="connsiteX119" fmla="*/ 551038 w 889364"/>
              <a:gd name="connsiteY119" fmla="*/ 55136 h 111063"/>
              <a:gd name="connsiteX120" fmla="*/ 605104 w 889364"/>
              <a:gd name="connsiteY120" fmla="*/ 1070 h 111063"/>
              <a:gd name="connsiteX121" fmla="*/ 145819 w 889364"/>
              <a:gd name="connsiteY121" fmla="*/ 933 h 111063"/>
              <a:gd name="connsiteX122" fmla="*/ 199747 w 889364"/>
              <a:gd name="connsiteY122" fmla="*/ 55135 h 111063"/>
              <a:gd name="connsiteX123" fmla="*/ 145544 w 889364"/>
              <a:gd name="connsiteY123" fmla="*/ 109339 h 111063"/>
              <a:gd name="connsiteX124" fmla="*/ 145267 w 889364"/>
              <a:gd name="connsiteY124" fmla="*/ 109338 h 111063"/>
              <a:gd name="connsiteX125" fmla="*/ 91340 w 889364"/>
              <a:gd name="connsiteY125" fmla="*/ 54860 h 111063"/>
              <a:gd name="connsiteX126" fmla="*/ 145819 w 889364"/>
              <a:gd name="connsiteY126" fmla="*/ 933 h 111063"/>
              <a:gd name="connsiteX127" fmla="*/ 722685 w 889364"/>
              <a:gd name="connsiteY127" fmla="*/ 35 h 111063"/>
              <a:gd name="connsiteX128" fmla="*/ 722684 w 889364"/>
              <a:gd name="connsiteY128" fmla="*/ 35 h 111063"/>
              <a:gd name="connsiteX129" fmla="*/ 755028 w 889364"/>
              <a:gd name="connsiteY129" fmla="*/ 10793 h 111063"/>
              <a:gd name="connsiteX130" fmla="*/ 762682 w 889364"/>
              <a:gd name="connsiteY130" fmla="*/ 17689 h 111063"/>
              <a:gd name="connsiteX131" fmla="*/ 762822 w 889364"/>
              <a:gd name="connsiteY131" fmla="*/ 17886 h 111063"/>
              <a:gd name="connsiteX132" fmla="*/ 761579 w 889364"/>
              <a:gd name="connsiteY132" fmla="*/ 24103 h 111063"/>
              <a:gd name="connsiteX133" fmla="*/ 753855 w 889364"/>
              <a:gd name="connsiteY133" fmla="*/ 29482 h 111063"/>
              <a:gd name="connsiteX134" fmla="*/ 748062 w 889364"/>
              <a:gd name="connsiteY134" fmla="*/ 28999 h 111063"/>
              <a:gd name="connsiteX135" fmla="*/ 745994 w 889364"/>
              <a:gd name="connsiteY135" fmla="*/ 27068 h 111063"/>
              <a:gd name="connsiteX136" fmla="*/ 745580 w 889364"/>
              <a:gd name="connsiteY136" fmla="*/ 26654 h 111063"/>
              <a:gd name="connsiteX137" fmla="*/ 722822 w 889364"/>
              <a:gd name="connsiteY137" fmla="*/ 18448 h 111063"/>
              <a:gd name="connsiteX138" fmla="*/ 721305 w 889364"/>
              <a:gd name="connsiteY138" fmla="*/ 18448 h 111063"/>
              <a:gd name="connsiteX139" fmla="*/ 718823 w 889364"/>
              <a:gd name="connsiteY139" fmla="*/ 18448 h 111063"/>
              <a:gd name="connsiteX140" fmla="*/ 712478 w 889364"/>
              <a:gd name="connsiteY140" fmla="*/ 19758 h 111063"/>
              <a:gd name="connsiteX141" fmla="*/ 687871 w 889364"/>
              <a:gd name="connsiteY141" fmla="*/ 46150 h 111063"/>
              <a:gd name="connsiteX142" fmla="*/ 714892 w 889364"/>
              <a:gd name="connsiteY142" fmla="*/ 88720 h 111063"/>
              <a:gd name="connsiteX143" fmla="*/ 717788 w 889364"/>
              <a:gd name="connsiteY143" fmla="*/ 89271 h 111063"/>
              <a:gd name="connsiteX144" fmla="*/ 718685 w 889364"/>
              <a:gd name="connsiteY144" fmla="*/ 89271 h 111063"/>
              <a:gd name="connsiteX145" fmla="*/ 725581 w 889364"/>
              <a:gd name="connsiteY145" fmla="*/ 89271 h 111063"/>
              <a:gd name="connsiteX146" fmla="*/ 730891 w 889364"/>
              <a:gd name="connsiteY146" fmla="*/ 88513 h 111063"/>
              <a:gd name="connsiteX147" fmla="*/ 731856 w 889364"/>
              <a:gd name="connsiteY147" fmla="*/ 88513 h 111063"/>
              <a:gd name="connsiteX148" fmla="*/ 732822 w 889364"/>
              <a:gd name="connsiteY148" fmla="*/ 88513 h 111063"/>
              <a:gd name="connsiteX149" fmla="*/ 736891 w 889364"/>
              <a:gd name="connsiteY149" fmla="*/ 87064 h 111063"/>
              <a:gd name="connsiteX150" fmla="*/ 737718 w 889364"/>
              <a:gd name="connsiteY150" fmla="*/ 87064 h 111063"/>
              <a:gd name="connsiteX151" fmla="*/ 738477 w 889364"/>
              <a:gd name="connsiteY151" fmla="*/ 86720 h 111063"/>
              <a:gd name="connsiteX152" fmla="*/ 739304 w 889364"/>
              <a:gd name="connsiteY152" fmla="*/ 86306 h 111063"/>
              <a:gd name="connsiteX153" fmla="*/ 741166 w 889364"/>
              <a:gd name="connsiteY153" fmla="*/ 85340 h 111063"/>
              <a:gd name="connsiteX154" fmla="*/ 741718 w 889364"/>
              <a:gd name="connsiteY154" fmla="*/ 85340 h 111063"/>
              <a:gd name="connsiteX155" fmla="*/ 753924 w 889364"/>
              <a:gd name="connsiteY155" fmla="*/ 69962 h 111063"/>
              <a:gd name="connsiteX156" fmla="*/ 753235 w 889364"/>
              <a:gd name="connsiteY156" fmla="*/ 66307 h 111063"/>
              <a:gd name="connsiteX157" fmla="*/ 750269 w 889364"/>
              <a:gd name="connsiteY157" fmla="*/ 65066 h 111063"/>
              <a:gd name="connsiteX158" fmla="*/ 730339 w 889364"/>
              <a:gd name="connsiteY158" fmla="*/ 65066 h 111063"/>
              <a:gd name="connsiteX159" fmla="*/ 725788 w 889364"/>
              <a:gd name="connsiteY159" fmla="*/ 60514 h 111063"/>
              <a:gd name="connsiteX160" fmla="*/ 725788 w 889364"/>
              <a:gd name="connsiteY160" fmla="*/ 51205 h 111063"/>
              <a:gd name="connsiteX161" fmla="*/ 730339 w 889364"/>
              <a:gd name="connsiteY161" fmla="*/ 46653 h 111063"/>
              <a:gd name="connsiteX162" fmla="*/ 771716 w 889364"/>
              <a:gd name="connsiteY162" fmla="*/ 46653 h 111063"/>
              <a:gd name="connsiteX163" fmla="*/ 772130 w 889364"/>
              <a:gd name="connsiteY163" fmla="*/ 46653 h 111063"/>
              <a:gd name="connsiteX164" fmla="*/ 774569 w 889364"/>
              <a:gd name="connsiteY164" fmla="*/ 47498 h 111063"/>
              <a:gd name="connsiteX165" fmla="*/ 775578 w 889364"/>
              <a:gd name="connsiteY165" fmla="*/ 53756 h 111063"/>
              <a:gd name="connsiteX166" fmla="*/ 775578 w 889364"/>
              <a:gd name="connsiteY166" fmla="*/ 58377 h 111063"/>
              <a:gd name="connsiteX167" fmla="*/ 757441 w 889364"/>
              <a:gd name="connsiteY167" fmla="*/ 98719 h 111063"/>
              <a:gd name="connsiteX168" fmla="*/ 755717 w 889364"/>
              <a:gd name="connsiteY168" fmla="*/ 100167 h 111063"/>
              <a:gd name="connsiteX169" fmla="*/ 754821 w 889364"/>
              <a:gd name="connsiteY169" fmla="*/ 100926 h 111063"/>
              <a:gd name="connsiteX170" fmla="*/ 753097 w 889364"/>
              <a:gd name="connsiteY170" fmla="*/ 102167 h 111063"/>
              <a:gd name="connsiteX171" fmla="*/ 752200 w 889364"/>
              <a:gd name="connsiteY171" fmla="*/ 102788 h 111063"/>
              <a:gd name="connsiteX172" fmla="*/ 750476 w 889364"/>
              <a:gd name="connsiteY172" fmla="*/ 103891 h 111063"/>
              <a:gd name="connsiteX173" fmla="*/ 750131 w 889364"/>
              <a:gd name="connsiteY173" fmla="*/ 103891 h 111063"/>
              <a:gd name="connsiteX174" fmla="*/ 749235 w 889364"/>
              <a:gd name="connsiteY174" fmla="*/ 104443 h 111063"/>
              <a:gd name="connsiteX175" fmla="*/ 747442 w 889364"/>
              <a:gd name="connsiteY175" fmla="*/ 105477 h 111063"/>
              <a:gd name="connsiteX176" fmla="*/ 747028 w 889364"/>
              <a:gd name="connsiteY176" fmla="*/ 105477 h 111063"/>
              <a:gd name="connsiteX177" fmla="*/ 744132 w 889364"/>
              <a:gd name="connsiteY177" fmla="*/ 106856 h 111063"/>
              <a:gd name="connsiteX178" fmla="*/ 743649 w 889364"/>
              <a:gd name="connsiteY178" fmla="*/ 106856 h 111063"/>
              <a:gd name="connsiteX179" fmla="*/ 741787 w 889364"/>
              <a:gd name="connsiteY179" fmla="*/ 107546 h 111063"/>
              <a:gd name="connsiteX180" fmla="*/ 740890 w 889364"/>
              <a:gd name="connsiteY180" fmla="*/ 107546 h 111063"/>
              <a:gd name="connsiteX181" fmla="*/ 740339 w 889364"/>
              <a:gd name="connsiteY181" fmla="*/ 107546 h 111063"/>
              <a:gd name="connsiteX182" fmla="*/ 738822 w 889364"/>
              <a:gd name="connsiteY182" fmla="*/ 108098 h 111063"/>
              <a:gd name="connsiteX183" fmla="*/ 738201 w 889364"/>
              <a:gd name="connsiteY183" fmla="*/ 108098 h 111063"/>
              <a:gd name="connsiteX184" fmla="*/ 737304 w 889364"/>
              <a:gd name="connsiteY184" fmla="*/ 108098 h 111063"/>
              <a:gd name="connsiteX185" fmla="*/ 736684 w 889364"/>
              <a:gd name="connsiteY185" fmla="*/ 108098 h 111063"/>
              <a:gd name="connsiteX186" fmla="*/ 735236 w 889364"/>
              <a:gd name="connsiteY186" fmla="*/ 108098 h 111063"/>
              <a:gd name="connsiteX187" fmla="*/ 734546 w 889364"/>
              <a:gd name="connsiteY187" fmla="*/ 108098 h 111063"/>
              <a:gd name="connsiteX188" fmla="*/ 733718 w 889364"/>
              <a:gd name="connsiteY188" fmla="*/ 108098 h 111063"/>
              <a:gd name="connsiteX189" fmla="*/ 732960 w 889364"/>
              <a:gd name="connsiteY189" fmla="*/ 108098 h 111063"/>
              <a:gd name="connsiteX190" fmla="*/ 731581 w 889364"/>
              <a:gd name="connsiteY190" fmla="*/ 108098 h 111063"/>
              <a:gd name="connsiteX191" fmla="*/ 730822 w 889364"/>
              <a:gd name="connsiteY191" fmla="*/ 108098 h 111063"/>
              <a:gd name="connsiteX192" fmla="*/ 729994 w 889364"/>
              <a:gd name="connsiteY192" fmla="*/ 108098 h 111063"/>
              <a:gd name="connsiteX193" fmla="*/ 729098 w 889364"/>
              <a:gd name="connsiteY193" fmla="*/ 108098 h 111063"/>
              <a:gd name="connsiteX194" fmla="*/ 727857 w 889364"/>
              <a:gd name="connsiteY194" fmla="*/ 108098 h 111063"/>
              <a:gd name="connsiteX195" fmla="*/ 722685 w 889364"/>
              <a:gd name="connsiteY195" fmla="*/ 108098 h 111063"/>
              <a:gd name="connsiteX196" fmla="*/ 718823 w 889364"/>
              <a:gd name="connsiteY196" fmla="*/ 108098 h 111063"/>
              <a:gd name="connsiteX197" fmla="*/ 666722 w 889364"/>
              <a:gd name="connsiteY197" fmla="*/ 52136 h 111063"/>
              <a:gd name="connsiteX198" fmla="*/ 722685 w 889364"/>
              <a:gd name="connsiteY198" fmla="*/ 35 h 111063"/>
            </a:gdLst>
            <a:ahLst/>
            <a:cxnLst/>
            <a:rect l="l" t="t" r="r" b="b"/>
            <a:pathLst>
              <a:path w="889364" h="111063">
                <a:moveTo>
                  <a:pt x="364221" y="22034"/>
                </a:moveTo>
                <a:lnTo>
                  <a:pt x="335464" y="22034"/>
                </a:lnTo>
                <a:cubicBezTo>
                  <a:pt x="332951" y="21996"/>
                  <a:pt x="330882" y="24002"/>
                  <a:pt x="330844" y="26516"/>
                </a:cubicBezTo>
                <a:cubicBezTo>
                  <a:pt x="330844" y="26539"/>
                  <a:pt x="330844" y="26562"/>
                  <a:pt x="330844" y="26585"/>
                </a:cubicBezTo>
                <a:lnTo>
                  <a:pt x="330844" y="49136"/>
                </a:lnTo>
                <a:cubicBezTo>
                  <a:pt x="330843" y="51649"/>
                  <a:pt x="332881" y="53687"/>
                  <a:pt x="335395" y="53688"/>
                </a:cubicBezTo>
                <a:cubicBezTo>
                  <a:pt x="335418" y="53688"/>
                  <a:pt x="335441" y="53687"/>
                  <a:pt x="335464" y="53687"/>
                </a:cubicBezTo>
                <a:lnTo>
                  <a:pt x="363669" y="53687"/>
                </a:lnTo>
                <a:cubicBezTo>
                  <a:pt x="372347" y="53776"/>
                  <a:pt x="379568" y="47040"/>
                  <a:pt x="380082" y="38378"/>
                </a:cubicBezTo>
                <a:cubicBezTo>
                  <a:pt x="380387" y="29661"/>
                  <a:pt x="373568" y="22348"/>
                  <a:pt x="364852" y="22043"/>
                </a:cubicBezTo>
                <a:cubicBezTo>
                  <a:pt x="364641" y="22036"/>
                  <a:pt x="364431" y="22033"/>
                  <a:pt x="364221" y="22034"/>
                </a:cubicBezTo>
                <a:close/>
                <a:moveTo>
                  <a:pt x="835436" y="21345"/>
                </a:moveTo>
                <a:lnTo>
                  <a:pt x="835436" y="21414"/>
                </a:lnTo>
                <a:cubicBezTo>
                  <a:pt x="815745" y="21375"/>
                  <a:pt x="799752" y="37307"/>
                  <a:pt x="799714" y="56997"/>
                </a:cubicBezTo>
                <a:cubicBezTo>
                  <a:pt x="799676" y="76688"/>
                  <a:pt x="815607" y="92681"/>
                  <a:pt x="835298" y="92719"/>
                </a:cubicBezTo>
                <a:cubicBezTo>
                  <a:pt x="854989" y="92757"/>
                  <a:pt x="870982" y="76826"/>
                  <a:pt x="871020" y="57135"/>
                </a:cubicBezTo>
                <a:cubicBezTo>
                  <a:pt x="871020" y="57112"/>
                  <a:pt x="871020" y="57089"/>
                  <a:pt x="871020" y="57066"/>
                </a:cubicBezTo>
                <a:cubicBezTo>
                  <a:pt x="871020" y="37392"/>
                  <a:pt x="855111" y="21421"/>
                  <a:pt x="835436" y="21345"/>
                </a:cubicBezTo>
                <a:close/>
                <a:moveTo>
                  <a:pt x="605520" y="19549"/>
                </a:moveTo>
                <a:cubicBezTo>
                  <a:pt x="605381" y="19549"/>
                  <a:pt x="605243" y="19550"/>
                  <a:pt x="605104" y="19552"/>
                </a:cubicBezTo>
                <a:cubicBezTo>
                  <a:pt x="585414" y="19742"/>
                  <a:pt x="569607" y="35858"/>
                  <a:pt x="569797" y="55548"/>
                </a:cubicBezTo>
                <a:cubicBezTo>
                  <a:pt x="569988" y="75237"/>
                  <a:pt x="586104" y="91045"/>
                  <a:pt x="605794" y="90854"/>
                </a:cubicBezTo>
                <a:cubicBezTo>
                  <a:pt x="625375" y="90665"/>
                  <a:pt x="641139" y="74718"/>
                  <a:pt x="641102" y="55136"/>
                </a:cubicBezTo>
                <a:cubicBezTo>
                  <a:pt x="641103" y="35483"/>
                  <a:pt x="625173" y="19551"/>
                  <a:pt x="605520" y="19549"/>
                </a:cubicBezTo>
                <a:close/>
                <a:moveTo>
                  <a:pt x="145267" y="19413"/>
                </a:moveTo>
                <a:lnTo>
                  <a:pt x="145267" y="19689"/>
                </a:lnTo>
                <a:cubicBezTo>
                  <a:pt x="125500" y="19651"/>
                  <a:pt x="109445" y="35644"/>
                  <a:pt x="109407" y="55411"/>
                </a:cubicBezTo>
                <a:cubicBezTo>
                  <a:pt x="109369" y="75178"/>
                  <a:pt x="125362" y="91232"/>
                  <a:pt x="145129" y="91271"/>
                </a:cubicBezTo>
                <a:cubicBezTo>
                  <a:pt x="164896" y="91309"/>
                  <a:pt x="180951" y="75315"/>
                  <a:pt x="180989" y="55548"/>
                </a:cubicBezTo>
                <a:cubicBezTo>
                  <a:pt x="180989" y="55503"/>
                  <a:pt x="180989" y="55457"/>
                  <a:pt x="180989" y="55411"/>
                </a:cubicBezTo>
                <a:cubicBezTo>
                  <a:pt x="181104" y="35644"/>
                  <a:pt x="165172" y="19528"/>
                  <a:pt x="145406" y="19413"/>
                </a:cubicBezTo>
                <a:cubicBezTo>
                  <a:pt x="145360" y="19413"/>
                  <a:pt x="145313" y="19413"/>
                  <a:pt x="145267" y="19413"/>
                </a:cubicBezTo>
                <a:close/>
                <a:moveTo>
                  <a:pt x="316982" y="3345"/>
                </a:moveTo>
                <a:lnTo>
                  <a:pt x="363462" y="3345"/>
                </a:lnTo>
                <a:cubicBezTo>
                  <a:pt x="372574" y="3334"/>
                  <a:pt x="381350" y="6785"/>
                  <a:pt x="388013" y="13000"/>
                </a:cubicBezTo>
                <a:cubicBezTo>
                  <a:pt x="394653" y="19116"/>
                  <a:pt x="398575" y="27632"/>
                  <a:pt x="398909" y="36654"/>
                </a:cubicBezTo>
                <a:cubicBezTo>
                  <a:pt x="399394" y="49082"/>
                  <a:pt x="393149" y="60809"/>
                  <a:pt x="382565" y="67341"/>
                </a:cubicBezTo>
                <a:cubicBezTo>
                  <a:pt x="380614" y="68533"/>
                  <a:pt x="379896" y="71017"/>
                  <a:pt x="380910" y="73065"/>
                </a:cubicBezTo>
                <a:lnTo>
                  <a:pt x="394288" y="101133"/>
                </a:lnTo>
                <a:cubicBezTo>
                  <a:pt x="395587" y="103285"/>
                  <a:pt x="394894" y="106082"/>
                  <a:pt x="392742" y="107381"/>
                </a:cubicBezTo>
                <a:cubicBezTo>
                  <a:pt x="391962" y="107851"/>
                  <a:pt x="391060" y="108077"/>
                  <a:pt x="390150" y="108029"/>
                </a:cubicBezTo>
                <a:lnTo>
                  <a:pt x="380289" y="107408"/>
                </a:lnTo>
                <a:cubicBezTo>
                  <a:pt x="378542" y="107388"/>
                  <a:pt x="376961" y="106369"/>
                  <a:pt x="376220" y="104788"/>
                </a:cubicBezTo>
                <a:lnTo>
                  <a:pt x="361945" y="74927"/>
                </a:lnTo>
                <a:cubicBezTo>
                  <a:pt x="361198" y="73361"/>
                  <a:pt x="359613" y="72367"/>
                  <a:pt x="357877" y="72376"/>
                </a:cubicBezTo>
                <a:lnTo>
                  <a:pt x="335464" y="72376"/>
                </a:lnTo>
                <a:cubicBezTo>
                  <a:pt x="332951" y="72337"/>
                  <a:pt x="330882" y="74344"/>
                  <a:pt x="330844" y="76858"/>
                </a:cubicBezTo>
                <a:cubicBezTo>
                  <a:pt x="330844" y="76881"/>
                  <a:pt x="330844" y="76904"/>
                  <a:pt x="330844" y="76927"/>
                </a:cubicBezTo>
                <a:lnTo>
                  <a:pt x="330844" y="102788"/>
                </a:lnTo>
                <a:cubicBezTo>
                  <a:pt x="330882" y="105301"/>
                  <a:pt x="328875" y="107369"/>
                  <a:pt x="326362" y="107408"/>
                </a:cubicBezTo>
                <a:cubicBezTo>
                  <a:pt x="326339" y="107408"/>
                  <a:pt x="326315" y="107408"/>
                  <a:pt x="326292" y="107408"/>
                </a:cubicBezTo>
                <a:lnTo>
                  <a:pt x="316982" y="107408"/>
                </a:lnTo>
                <a:cubicBezTo>
                  <a:pt x="314458" y="107370"/>
                  <a:pt x="312431" y="105313"/>
                  <a:pt x="312431" y="102788"/>
                </a:cubicBezTo>
                <a:lnTo>
                  <a:pt x="312431" y="7897"/>
                </a:lnTo>
                <a:cubicBezTo>
                  <a:pt x="312468" y="5398"/>
                  <a:pt x="314484" y="3382"/>
                  <a:pt x="316982" y="3345"/>
                </a:cubicBezTo>
                <a:close/>
                <a:moveTo>
                  <a:pt x="212367" y="3345"/>
                </a:moveTo>
                <a:lnTo>
                  <a:pt x="221884" y="3345"/>
                </a:lnTo>
                <a:cubicBezTo>
                  <a:pt x="224398" y="3345"/>
                  <a:pt x="226436" y="5383"/>
                  <a:pt x="226436" y="7897"/>
                </a:cubicBezTo>
                <a:lnTo>
                  <a:pt x="226436" y="59342"/>
                </a:lnTo>
                <a:cubicBezTo>
                  <a:pt x="225653" y="75395"/>
                  <a:pt x="238033" y="89043"/>
                  <a:pt x="254087" y="89826"/>
                </a:cubicBezTo>
                <a:cubicBezTo>
                  <a:pt x="270140" y="90608"/>
                  <a:pt x="283788" y="78228"/>
                  <a:pt x="284570" y="62174"/>
                </a:cubicBezTo>
                <a:cubicBezTo>
                  <a:pt x="284616" y="61231"/>
                  <a:pt x="284616" y="60286"/>
                  <a:pt x="284570" y="59342"/>
                </a:cubicBezTo>
                <a:lnTo>
                  <a:pt x="284570" y="7897"/>
                </a:lnTo>
                <a:cubicBezTo>
                  <a:pt x="284607" y="5398"/>
                  <a:pt x="286624" y="3382"/>
                  <a:pt x="289122" y="3345"/>
                </a:cubicBezTo>
                <a:lnTo>
                  <a:pt x="298638" y="3345"/>
                </a:lnTo>
                <a:cubicBezTo>
                  <a:pt x="301152" y="3345"/>
                  <a:pt x="303190" y="5383"/>
                  <a:pt x="303190" y="7897"/>
                </a:cubicBezTo>
                <a:lnTo>
                  <a:pt x="303190" y="59687"/>
                </a:lnTo>
                <a:cubicBezTo>
                  <a:pt x="303228" y="86004"/>
                  <a:pt x="281924" y="107370"/>
                  <a:pt x="255606" y="107408"/>
                </a:cubicBezTo>
                <a:cubicBezTo>
                  <a:pt x="255583" y="107408"/>
                  <a:pt x="255560" y="107408"/>
                  <a:pt x="255537" y="107408"/>
                </a:cubicBezTo>
                <a:cubicBezTo>
                  <a:pt x="229182" y="107408"/>
                  <a:pt x="207816" y="86043"/>
                  <a:pt x="207816" y="59687"/>
                </a:cubicBezTo>
                <a:lnTo>
                  <a:pt x="207816" y="7897"/>
                </a:lnTo>
                <a:cubicBezTo>
                  <a:pt x="207816" y="5383"/>
                  <a:pt x="209854" y="3345"/>
                  <a:pt x="212367" y="3345"/>
                </a:cubicBezTo>
                <a:close/>
                <a:moveTo>
                  <a:pt x="83271" y="3345"/>
                </a:moveTo>
                <a:lnTo>
                  <a:pt x="92236" y="3345"/>
                </a:lnTo>
                <a:cubicBezTo>
                  <a:pt x="94746" y="3479"/>
                  <a:pt x="96672" y="5622"/>
                  <a:pt x="96539" y="8132"/>
                </a:cubicBezTo>
                <a:cubicBezTo>
                  <a:pt x="96499" y="8878"/>
                  <a:pt x="96276" y="9602"/>
                  <a:pt x="95891" y="10241"/>
                </a:cubicBezTo>
                <a:lnTo>
                  <a:pt x="58789" y="61549"/>
                </a:lnTo>
                <a:cubicBezTo>
                  <a:pt x="57959" y="62689"/>
                  <a:pt x="57523" y="64069"/>
                  <a:pt x="57548" y="65479"/>
                </a:cubicBezTo>
                <a:lnTo>
                  <a:pt x="57548" y="102857"/>
                </a:lnTo>
                <a:cubicBezTo>
                  <a:pt x="57511" y="105355"/>
                  <a:pt x="55495" y="107371"/>
                  <a:pt x="52997" y="107408"/>
                </a:cubicBezTo>
                <a:lnTo>
                  <a:pt x="43411" y="107408"/>
                </a:lnTo>
                <a:cubicBezTo>
                  <a:pt x="40913" y="107371"/>
                  <a:pt x="38897" y="105355"/>
                  <a:pt x="38860" y="102857"/>
                </a:cubicBezTo>
                <a:lnTo>
                  <a:pt x="38860" y="65479"/>
                </a:lnTo>
                <a:cubicBezTo>
                  <a:pt x="38885" y="64069"/>
                  <a:pt x="38449" y="62689"/>
                  <a:pt x="37618" y="61549"/>
                </a:cubicBezTo>
                <a:lnTo>
                  <a:pt x="655" y="10586"/>
                </a:lnTo>
                <a:cubicBezTo>
                  <a:pt x="-644" y="8434"/>
                  <a:pt x="49" y="5636"/>
                  <a:pt x="2201" y="4338"/>
                </a:cubicBezTo>
                <a:cubicBezTo>
                  <a:pt x="2840" y="3952"/>
                  <a:pt x="3564" y="3730"/>
                  <a:pt x="4310" y="3690"/>
                </a:cubicBezTo>
                <a:lnTo>
                  <a:pt x="13551" y="3690"/>
                </a:lnTo>
                <a:cubicBezTo>
                  <a:pt x="14876" y="3691"/>
                  <a:pt x="16135" y="4270"/>
                  <a:pt x="16999" y="5276"/>
                </a:cubicBezTo>
                <a:lnTo>
                  <a:pt x="44583" y="44239"/>
                </a:lnTo>
                <a:cubicBezTo>
                  <a:pt x="45459" y="45416"/>
                  <a:pt x="46841" y="46107"/>
                  <a:pt x="48307" y="46101"/>
                </a:cubicBezTo>
                <a:cubicBezTo>
                  <a:pt x="49755" y="46107"/>
                  <a:pt x="51116" y="45414"/>
                  <a:pt x="51962" y="44239"/>
                </a:cubicBezTo>
                <a:lnTo>
                  <a:pt x="79547" y="5276"/>
                </a:lnTo>
                <a:cubicBezTo>
                  <a:pt x="80400" y="4065"/>
                  <a:pt x="81789" y="3344"/>
                  <a:pt x="83271" y="3345"/>
                </a:cubicBezTo>
                <a:close/>
                <a:moveTo>
                  <a:pt x="835160" y="2932"/>
                </a:moveTo>
                <a:cubicBezTo>
                  <a:pt x="865020" y="2856"/>
                  <a:pt x="889288" y="27000"/>
                  <a:pt x="889364" y="56860"/>
                </a:cubicBezTo>
                <a:cubicBezTo>
                  <a:pt x="889364" y="56906"/>
                  <a:pt x="889364" y="56952"/>
                  <a:pt x="889364" y="56997"/>
                </a:cubicBezTo>
                <a:cubicBezTo>
                  <a:pt x="889326" y="86788"/>
                  <a:pt x="865226" y="110949"/>
                  <a:pt x="835436" y="111063"/>
                </a:cubicBezTo>
                <a:lnTo>
                  <a:pt x="835436" y="111063"/>
                </a:lnTo>
                <a:cubicBezTo>
                  <a:pt x="805576" y="111139"/>
                  <a:pt x="781308" y="86995"/>
                  <a:pt x="781232" y="57136"/>
                </a:cubicBezTo>
                <a:cubicBezTo>
                  <a:pt x="781156" y="27276"/>
                  <a:pt x="805300" y="3008"/>
                  <a:pt x="835160" y="2932"/>
                </a:cubicBezTo>
                <a:close/>
                <a:moveTo>
                  <a:pt x="467387" y="2449"/>
                </a:moveTo>
                <a:lnTo>
                  <a:pt x="477317" y="2449"/>
                </a:lnTo>
                <a:cubicBezTo>
                  <a:pt x="479831" y="2449"/>
                  <a:pt x="481869" y="4487"/>
                  <a:pt x="481869" y="7001"/>
                </a:cubicBezTo>
                <a:lnTo>
                  <a:pt x="481869" y="85271"/>
                </a:lnTo>
                <a:cubicBezTo>
                  <a:pt x="481869" y="87785"/>
                  <a:pt x="483907" y="89823"/>
                  <a:pt x="486420" y="89823"/>
                </a:cubicBezTo>
                <a:lnTo>
                  <a:pt x="542762" y="89823"/>
                </a:lnTo>
                <a:cubicBezTo>
                  <a:pt x="545276" y="89823"/>
                  <a:pt x="547314" y="91861"/>
                  <a:pt x="547314" y="94374"/>
                </a:cubicBezTo>
                <a:lnTo>
                  <a:pt x="547314" y="103546"/>
                </a:lnTo>
                <a:cubicBezTo>
                  <a:pt x="547352" y="106021"/>
                  <a:pt x="545376" y="108059"/>
                  <a:pt x="542901" y="108097"/>
                </a:cubicBezTo>
                <a:cubicBezTo>
                  <a:pt x="542855" y="108098"/>
                  <a:pt x="542808" y="108098"/>
                  <a:pt x="542762" y="108097"/>
                </a:cubicBezTo>
                <a:lnTo>
                  <a:pt x="467387" y="108097"/>
                </a:lnTo>
                <a:cubicBezTo>
                  <a:pt x="464912" y="108136"/>
                  <a:pt x="462874" y="106160"/>
                  <a:pt x="462836" y="103685"/>
                </a:cubicBezTo>
                <a:cubicBezTo>
                  <a:pt x="462835" y="103639"/>
                  <a:pt x="462835" y="103592"/>
                  <a:pt x="462836" y="103546"/>
                </a:cubicBezTo>
                <a:lnTo>
                  <a:pt x="462836" y="7001"/>
                </a:lnTo>
                <a:cubicBezTo>
                  <a:pt x="462836" y="4487"/>
                  <a:pt x="464873" y="2449"/>
                  <a:pt x="467387" y="2449"/>
                </a:cubicBezTo>
                <a:close/>
                <a:moveTo>
                  <a:pt x="605104" y="1070"/>
                </a:moveTo>
                <a:cubicBezTo>
                  <a:pt x="634964" y="1070"/>
                  <a:pt x="659170" y="25276"/>
                  <a:pt x="659170" y="55136"/>
                </a:cubicBezTo>
                <a:cubicBezTo>
                  <a:pt x="659170" y="84995"/>
                  <a:pt x="634964" y="109201"/>
                  <a:pt x="605104" y="109201"/>
                </a:cubicBezTo>
                <a:cubicBezTo>
                  <a:pt x="575244" y="109201"/>
                  <a:pt x="551038" y="84995"/>
                  <a:pt x="551038" y="55136"/>
                </a:cubicBezTo>
                <a:cubicBezTo>
                  <a:pt x="551038" y="25276"/>
                  <a:pt x="575244" y="1070"/>
                  <a:pt x="605104" y="1070"/>
                </a:cubicBezTo>
                <a:close/>
                <a:moveTo>
                  <a:pt x="145819" y="933"/>
                </a:moveTo>
                <a:cubicBezTo>
                  <a:pt x="175647" y="1085"/>
                  <a:pt x="199747" y="25307"/>
                  <a:pt x="199747" y="55135"/>
                </a:cubicBezTo>
                <a:cubicBezTo>
                  <a:pt x="199747" y="85071"/>
                  <a:pt x="175480" y="109339"/>
                  <a:pt x="145544" y="109339"/>
                </a:cubicBezTo>
                <a:cubicBezTo>
                  <a:pt x="145452" y="109339"/>
                  <a:pt x="145359" y="109339"/>
                  <a:pt x="145267" y="109338"/>
                </a:cubicBezTo>
                <a:cubicBezTo>
                  <a:pt x="115332" y="109186"/>
                  <a:pt x="91187" y="84795"/>
                  <a:pt x="91340" y="54860"/>
                </a:cubicBezTo>
                <a:cubicBezTo>
                  <a:pt x="91492" y="24924"/>
                  <a:pt x="115883" y="780"/>
                  <a:pt x="145819" y="933"/>
                </a:cubicBezTo>
                <a:close/>
                <a:moveTo>
                  <a:pt x="722685" y="35"/>
                </a:moveTo>
                <a:lnTo>
                  <a:pt x="722684" y="35"/>
                </a:lnTo>
                <a:cubicBezTo>
                  <a:pt x="734342" y="50"/>
                  <a:pt x="745684" y="3823"/>
                  <a:pt x="755028" y="10793"/>
                </a:cubicBezTo>
                <a:cubicBezTo>
                  <a:pt x="757785" y="12853"/>
                  <a:pt x="760347" y="15161"/>
                  <a:pt x="762682" y="17689"/>
                </a:cubicBezTo>
                <a:cubicBezTo>
                  <a:pt x="762731" y="17754"/>
                  <a:pt x="762777" y="17820"/>
                  <a:pt x="762822" y="17886"/>
                </a:cubicBezTo>
                <a:cubicBezTo>
                  <a:pt x="764195" y="19946"/>
                  <a:pt x="763639" y="22729"/>
                  <a:pt x="761579" y="24103"/>
                </a:cubicBezTo>
                <a:lnTo>
                  <a:pt x="753855" y="29482"/>
                </a:lnTo>
                <a:cubicBezTo>
                  <a:pt x="752076" y="30795"/>
                  <a:pt x="749600" y="30588"/>
                  <a:pt x="748062" y="28999"/>
                </a:cubicBezTo>
                <a:lnTo>
                  <a:pt x="745994" y="27068"/>
                </a:lnTo>
                <a:lnTo>
                  <a:pt x="745580" y="26654"/>
                </a:lnTo>
                <a:cubicBezTo>
                  <a:pt x="739194" y="21330"/>
                  <a:pt x="731137" y="18424"/>
                  <a:pt x="722822" y="18448"/>
                </a:cubicBezTo>
                <a:lnTo>
                  <a:pt x="721305" y="18448"/>
                </a:lnTo>
                <a:lnTo>
                  <a:pt x="718823" y="18448"/>
                </a:lnTo>
                <a:cubicBezTo>
                  <a:pt x="716670" y="18678"/>
                  <a:pt x="714546" y="19117"/>
                  <a:pt x="712478" y="19758"/>
                </a:cubicBezTo>
                <a:cubicBezTo>
                  <a:pt x="700101" y="23449"/>
                  <a:pt x="690688" y="33545"/>
                  <a:pt x="687871" y="46150"/>
                </a:cubicBezTo>
                <a:cubicBezTo>
                  <a:pt x="683577" y="65367"/>
                  <a:pt x="695675" y="84426"/>
                  <a:pt x="714892" y="88720"/>
                </a:cubicBezTo>
                <a:lnTo>
                  <a:pt x="717788" y="89271"/>
                </a:lnTo>
                <a:lnTo>
                  <a:pt x="718685" y="89271"/>
                </a:lnTo>
                <a:lnTo>
                  <a:pt x="725581" y="89271"/>
                </a:lnTo>
                <a:cubicBezTo>
                  <a:pt x="727367" y="89149"/>
                  <a:pt x="729142" y="88895"/>
                  <a:pt x="730891" y="88513"/>
                </a:cubicBezTo>
                <a:lnTo>
                  <a:pt x="731856" y="88513"/>
                </a:lnTo>
                <a:lnTo>
                  <a:pt x="732822" y="88513"/>
                </a:lnTo>
                <a:lnTo>
                  <a:pt x="736891" y="87064"/>
                </a:lnTo>
                <a:lnTo>
                  <a:pt x="737718" y="87064"/>
                </a:lnTo>
                <a:lnTo>
                  <a:pt x="738477" y="86720"/>
                </a:lnTo>
                <a:lnTo>
                  <a:pt x="739304" y="86306"/>
                </a:lnTo>
                <a:lnTo>
                  <a:pt x="741166" y="85340"/>
                </a:lnTo>
                <a:lnTo>
                  <a:pt x="741718" y="85340"/>
                </a:lnTo>
                <a:cubicBezTo>
                  <a:pt x="746983" y="81290"/>
                  <a:pt x="751174" y="76009"/>
                  <a:pt x="753924" y="69962"/>
                </a:cubicBezTo>
                <a:cubicBezTo>
                  <a:pt x="754363" y="68708"/>
                  <a:pt x="754100" y="67315"/>
                  <a:pt x="753235" y="66307"/>
                </a:cubicBezTo>
                <a:cubicBezTo>
                  <a:pt x="752463" y="65497"/>
                  <a:pt x="751388" y="65047"/>
                  <a:pt x="750269" y="65066"/>
                </a:cubicBezTo>
                <a:lnTo>
                  <a:pt x="730339" y="65066"/>
                </a:lnTo>
                <a:cubicBezTo>
                  <a:pt x="727825" y="65066"/>
                  <a:pt x="725788" y="63028"/>
                  <a:pt x="725788" y="60514"/>
                </a:cubicBezTo>
                <a:lnTo>
                  <a:pt x="725788" y="51205"/>
                </a:lnTo>
                <a:cubicBezTo>
                  <a:pt x="725788" y="48691"/>
                  <a:pt x="727825" y="46653"/>
                  <a:pt x="730339" y="46653"/>
                </a:cubicBezTo>
                <a:lnTo>
                  <a:pt x="771716" y="46653"/>
                </a:lnTo>
                <a:lnTo>
                  <a:pt x="772130" y="46653"/>
                </a:lnTo>
                <a:cubicBezTo>
                  <a:pt x="773008" y="46689"/>
                  <a:pt x="773856" y="46983"/>
                  <a:pt x="774569" y="47498"/>
                </a:cubicBezTo>
                <a:cubicBezTo>
                  <a:pt x="776576" y="48947"/>
                  <a:pt x="777028" y="51749"/>
                  <a:pt x="775578" y="53756"/>
                </a:cubicBezTo>
                <a:lnTo>
                  <a:pt x="775578" y="58377"/>
                </a:lnTo>
                <a:cubicBezTo>
                  <a:pt x="775697" y="73824"/>
                  <a:pt x="769074" y="88555"/>
                  <a:pt x="757441" y="98719"/>
                </a:cubicBezTo>
                <a:lnTo>
                  <a:pt x="755717" y="100167"/>
                </a:lnTo>
                <a:lnTo>
                  <a:pt x="754821" y="100926"/>
                </a:lnTo>
                <a:cubicBezTo>
                  <a:pt x="754279" y="101383"/>
                  <a:pt x="753702" y="101798"/>
                  <a:pt x="753097" y="102167"/>
                </a:cubicBezTo>
                <a:lnTo>
                  <a:pt x="752200" y="102788"/>
                </a:lnTo>
                <a:lnTo>
                  <a:pt x="750476" y="103891"/>
                </a:lnTo>
                <a:lnTo>
                  <a:pt x="750131" y="103891"/>
                </a:lnTo>
                <a:lnTo>
                  <a:pt x="749235" y="104443"/>
                </a:lnTo>
                <a:lnTo>
                  <a:pt x="747442" y="105477"/>
                </a:lnTo>
                <a:lnTo>
                  <a:pt x="747028" y="105477"/>
                </a:lnTo>
                <a:lnTo>
                  <a:pt x="744132" y="106856"/>
                </a:lnTo>
                <a:lnTo>
                  <a:pt x="743649" y="106856"/>
                </a:lnTo>
                <a:lnTo>
                  <a:pt x="741787" y="107546"/>
                </a:lnTo>
                <a:lnTo>
                  <a:pt x="740890" y="107546"/>
                </a:lnTo>
                <a:lnTo>
                  <a:pt x="740339" y="107546"/>
                </a:lnTo>
                <a:lnTo>
                  <a:pt x="738822" y="108098"/>
                </a:lnTo>
                <a:lnTo>
                  <a:pt x="738201" y="108098"/>
                </a:lnTo>
                <a:lnTo>
                  <a:pt x="737304" y="108098"/>
                </a:lnTo>
                <a:lnTo>
                  <a:pt x="736684" y="108098"/>
                </a:lnTo>
                <a:lnTo>
                  <a:pt x="735236" y="108098"/>
                </a:lnTo>
                <a:lnTo>
                  <a:pt x="734546" y="108098"/>
                </a:lnTo>
                <a:lnTo>
                  <a:pt x="733718" y="108098"/>
                </a:lnTo>
                <a:lnTo>
                  <a:pt x="732960" y="108098"/>
                </a:lnTo>
                <a:lnTo>
                  <a:pt x="731581" y="108098"/>
                </a:lnTo>
                <a:lnTo>
                  <a:pt x="730822" y="108098"/>
                </a:lnTo>
                <a:lnTo>
                  <a:pt x="729994" y="108098"/>
                </a:lnTo>
                <a:lnTo>
                  <a:pt x="729098" y="108098"/>
                </a:lnTo>
                <a:lnTo>
                  <a:pt x="727857" y="108098"/>
                </a:lnTo>
                <a:lnTo>
                  <a:pt x="722685" y="108098"/>
                </a:lnTo>
                <a:cubicBezTo>
                  <a:pt x="721398" y="108144"/>
                  <a:pt x="720110" y="108144"/>
                  <a:pt x="718823" y="108098"/>
                </a:cubicBezTo>
                <a:cubicBezTo>
                  <a:pt x="688982" y="107031"/>
                  <a:pt x="665656" y="81976"/>
                  <a:pt x="666722" y="52136"/>
                </a:cubicBezTo>
                <a:cubicBezTo>
                  <a:pt x="667788" y="22295"/>
                  <a:pt x="692844" y="-1031"/>
                  <a:pt x="722685" y="35"/>
                </a:cubicBezTo>
                <a:close/>
              </a:path>
            </a:pathLst>
          </a:custGeom>
          <a:solidFill>
            <a:schemeClr val="bg1"/>
          </a:solidFill>
          <a:ln w="480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/>
            <a:endParaRPr kumimoji="1" lang="zh-CN" altLang="en-US">
              <a:solidFill>
                <a:schemeClr val="accent1"/>
              </a:solidFill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29AC136E-E8BE-D8F1-567E-80E24587A2A6}"/>
              </a:ext>
            </a:extLst>
          </p:cNvPr>
          <p:cNvSpPr txBox="1"/>
          <p:nvPr/>
        </p:nvSpPr>
        <p:spPr>
          <a:xfrm>
            <a:off x="5907315" y="1684213"/>
            <a:ext cx="5925293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chemeClr val="accent1"/>
                </a:solidFill>
              </a:rPr>
              <a:t>Heart</a:t>
            </a:r>
            <a:r>
              <a:rPr lang="en-US" altLang="zh-CN" sz="2800" b="1" dirty="0">
                <a:solidFill>
                  <a:schemeClr val="accent1"/>
                </a:solidFill>
              </a:rPr>
              <a:t>: 4 chambers, pumps the oxygenated blood through arteries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Brain: must get continuous glucose/O2 through carotid/vertebral arteries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Healthy endothelium - nitric oxide - vasodilation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Normal BP &lt;130/80 mmHg, HbA1c &lt;48 </a:t>
            </a:r>
            <a:r>
              <a:rPr lang="en-US" altLang="zh-CN" sz="2800" b="1" dirty="0" err="1" smtClean="0">
                <a:solidFill>
                  <a:schemeClr val="accent1"/>
                </a:solidFill>
              </a:rPr>
              <a:t>mmol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/</a:t>
            </a:r>
            <a:r>
              <a:rPr lang="en-US" altLang="zh-CN" sz="2800" b="1" dirty="0" err="1" smtClean="0">
                <a:solidFill>
                  <a:schemeClr val="accent1"/>
                </a:solidFill>
              </a:rPr>
              <a:t>mol</a:t>
            </a:r>
            <a:endParaRPr lang="en-US" altLang="zh-CN" sz="2800" b="1" dirty="0">
              <a:solidFill>
                <a:schemeClr val="accent1"/>
              </a:solidFill>
            </a:endParaRPr>
          </a:p>
        </p:txBody>
      </p:sp>
      <p:sp>
        <p:nvSpPr>
          <p:cNvPr id="25" name="标题 1">
            <a:extLst>
              <a:ext uri="{FF2B5EF4-FFF2-40B4-BE49-F238E27FC236}">
                <a16:creationId xmlns:a16="http://schemas.microsoft.com/office/drawing/2014/main" id="{4F9B4EC8-265C-E023-0113-AFA3AD943442}"/>
              </a:ext>
            </a:extLst>
          </p:cNvPr>
          <p:cNvSpPr txBox="1"/>
          <p:nvPr/>
        </p:nvSpPr>
        <p:spPr>
          <a:xfrm>
            <a:off x="5281683" y="250664"/>
            <a:ext cx="76200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r>
              <a:rPr lang="en-US" altLang="zh-CN" b="1" dirty="0" smtClean="0"/>
              <a:t>Normal </a:t>
            </a:r>
            <a:r>
              <a:rPr lang="en-US" altLang="zh-CN" b="1" dirty="0"/>
              <a:t>Cardiovascular </a:t>
            </a:r>
            <a:r>
              <a:rPr lang="en-US" altLang="zh-CN" b="1" dirty="0" smtClean="0"/>
              <a:t>Structure</a:t>
            </a:r>
          </a:p>
          <a:p>
            <a:r>
              <a:rPr lang="en-US" altLang="zh-CN" b="1" dirty="0" smtClean="0"/>
              <a:t> </a:t>
            </a:r>
            <a:r>
              <a:rPr lang="en-US" altLang="zh-CN" b="1" dirty="0"/>
              <a:t>and </a:t>
            </a:r>
            <a:r>
              <a:rPr lang="en-US" altLang="zh-CN" b="1" dirty="0" smtClean="0"/>
              <a:t>Function</a:t>
            </a:r>
            <a:endParaRPr lang="zh-CN" altLang="en-US" b="1" dirty="0"/>
          </a:p>
        </p:txBody>
      </p:sp>
      <p:pic>
        <p:nvPicPr>
          <p:cNvPr id="1026" name="Picture 2" descr="Pathway of blood around the body - Revise: Transport systems .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06" y="1063459"/>
            <a:ext cx="4218554" cy="263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circle of Willis arteries and arteries that connect to it, as seen from the bottom of the bra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06" y="4004445"/>
            <a:ext cx="4218554" cy="2494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242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任意多边形: 形状 9">
            <a:extLst>
              <a:ext uri="{FF2B5EF4-FFF2-40B4-BE49-F238E27FC236}">
                <a16:creationId xmlns:a16="http://schemas.microsoft.com/office/drawing/2014/main" id="{257CBA64-6D82-F513-FD9A-E7FE31C08FBB}"/>
              </a:ext>
            </a:extLst>
          </p:cNvPr>
          <p:cNvSpPr/>
          <p:nvPr/>
        </p:nvSpPr>
        <p:spPr>
          <a:xfrm rot="10800000" flipH="1">
            <a:off x="0" y="0"/>
            <a:ext cx="5321302" cy="1308097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任意多边形: 形状 12">
            <a:extLst>
              <a:ext uri="{FF2B5EF4-FFF2-40B4-BE49-F238E27FC236}">
                <a16:creationId xmlns:a16="http://schemas.microsoft.com/office/drawing/2014/main" id="{324F8A44-C5E7-25A2-A6C2-7155BF2FB11C}"/>
              </a:ext>
            </a:extLst>
          </p:cNvPr>
          <p:cNvSpPr/>
          <p:nvPr/>
        </p:nvSpPr>
        <p:spPr>
          <a:xfrm>
            <a:off x="0" y="5281684"/>
            <a:ext cx="12192000" cy="1576316"/>
          </a:xfrm>
          <a:custGeom>
            <a:avLst/>
            <a:gdLst>
              <a:gd name="csX0" fmla="*/ 0 w 12192000"/>
              <a:gd name="csY0" fmla="*/ 0 h 2371896"/>
              <a:gd name="csX1" fmla="*/ 12192000 w 12192000"/>
              <a:gd name="csY1" fmla="*/ 0 h 2371896"/>
              <a:gd name="csX2" fmla="*/ 12192000 w 12192000"/>
              <a:gd name="csY2" fmla="*/ 2371896 h 2371896"/>
              <a:gd name="csX3" fmla="*/ 0 w 12192000"/>
              <a:gd name="csY3" fmla="*/ 2371896 h 237189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12192000" h="2371896">
                <a:moveTo>
                  <a:pt x="0" y="0"/>
                </a:moveTo>
                <a:lnTo>
                  <a:pt x="12192000" y="0"/>
                </a:lnTo>
                <a:lnTo>
                  <a:pt x="12192000" y="2371896"/>
                </a:lnTo>
                <a:lnTo>
                  <a:pt x="0" y="2371896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F9B9890B-826A-68A0-3642-3248770F3AD0}"/>
              </a:ext>
            </a:extLst>
          </p:cNvPr>
          <p:cNvSpPr txBox="1"/>
          <p:nvPr/>
        </p:nvSpPr>
        <p:spPr>
          <a:xfrm>
            <a:off x="926542" y="1531439"/>
            <a:ext cx="7656771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chemeClr val="accent1"/>
                </a:solidFill>
              </a:rPr>
              <a:t>Atherosclerotic </a:t>
            </a:r>
            <a:r>
              <a:rPr lang="en-US" altLang="zh-CN" sz="2800" b="1" dirty="0">
                <a:solidFill>
                  <a:schemeClr val="accent1"/>
                </a:solidFill>
              </a:rPr>
              <a:t>plaque in left internal carotid 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artery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Plaque bursting as of platelets aggregation as of thrombus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Embolus to middle cerebral artery - </a:t>
            </a:r>
            <a:r>
              <a:rPr lang="en-US" altLang="zh-CN" sz="2800" b="1" dirty="0" err="1">
                <a:solidFill>
                  <a:schemeClr val="accent1"/>
                </a:solidFill>
              </a:rPr>
              <a:t>ischaemia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Without ATP, brain cells die within minutes</a:t>
            </a:r>
            <a:r>
              <a:rPr lang="en-US" altLang="zh-CN" sz="2800" dirty="0">
                <a:solidFill>
                  <a:schemeClr val="accent1"/>
                </a:solidFill>
              </a:rPr>
              <a:t>.</a:t>
            </a:r>
          </a:p>
          <a:p>
            <a:r>
              <a:rPr lang="en-US" altLang="zh-CN" sz="1800" dirty="0" smtClean="0">
                <a:solidFill>
                  <a:schemeClr val="accent1"/>
                </a:solidFill>
              </a:rPr>
              <a:t>.</a:t>
            </a:r>
            <a:endParaRPr lang="en-US" altLang="zh-CN" sz="1800" dirty="0">
              <a:solidFill>
                <a:schemeClr val="accent1"/>
              </a:solidFill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E34D3F25-2639-B374-38F0-015E6EDC2BBC}"/>
              </a:ext>
            </a:extLst>
          </p:cNvPr>
          <p:cNvSpPr txBox="1"/>
          <p:nvPr/>
        </p:nvSpPr>
        <p:spPr>
          <a:xfrm>
            <a:off x="3175895" y="620988"/>
            <a:ext cx="742908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54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lang="en-US" altLang="zh-CN" sz="3200" b="1" dirty="0" smtClean="0">
                <a:solidFill>
                  <a:schemeClr val="tx1"/>
                </a:solidFill>
              </a:rPr>
              <a:t>Pathophysiology </a:t>
            </a:r>
            <a:r>
              <a:rPr lang="en-US" altLang="zh-CN" sz="3200" b="1" dirty="0">
                <a:solidFill>
                  <a:schemeClr val="tx1"/>
                </a:solidFill>
              </a:rPr>
              <a:t>of Stroke in John</a:t>
            </a:r>
            <a:endParaRPr lang="en-US" altLang="zh-CN" sz="3200" b="1" dirty="0">
              <a:solidFill>
                <a:schemeClr val="tx1"/>
              </a:solidFill>
            </a:endParaRPr>
          </a:p>
        </p:txBody>
      </p:sp>
      <p:cxnSp>
        <p:nvCxnSpPr>
          <p:cNvPr id="29" name="直接连接符 28">
            <a:extLst>
              <a:ext uri="{FF2B5EF4-FFF2-40B4-BE49-F238E27FC236}">
                <a16:creationId xmlns:a16="http://schemas.microsoft.com/office/drawing/2014/main" id="{0294EB26-0723-398C-BD69-25E15550C276}"/>
              </a:ext>
            </a:extLst>
          </p:cNvPr>
          <p:cNvCxnSpPr>
            <a:cxnSpLocks/>
          </p:cNvCxnSpPr>
          <p:nvPr/>
        </p:nvCxnSpPr>
        <p:spPr>
          <a:xfrm>
            <a:off x="6165933" y="5168169"/>
            <a:ext cx="0" cy="100776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任意多边形: 形状 33">
            <a:extLst>
              <a:ext uri="{FF2B5EF4-FFF2-40B4-BE49-F238E27FC236}">
                <a16:creationId xmlns:a16="http://schemas.microsoft.com/office/drawing/2014/main" id="{193DE393-D198-8976-E197-0F0EFA98B722}"/>
              </a:ext>
            </a:extLst>
          </p:cNvPr>
          <p:cNvSpPr/>
          <p:nvPr/>
        </p:nvSpPr>
        <p:spPr>
          <a:xfrm>
            <a:off x="8733438" y="4241968"/>
            <a:ext cx="3458562" cy="714040"/>
          </a:xfrm>
          <a:custGeom>
            <a:avLst/>
            <a:gdLst>
              <a:gd name="csX0" fmla="*/ 0 w 12192000"/>
              <a:gd name="csY0" fmla="*/ 0 h 2371896"/>
              <a:gd name="csX1" fmla="*/ 12192000 w 12192000"/>
              <a:gd name="csY1" fmla="*/ 0 h 2371896"/>
              <a:gd name="csX2" fmla="*/ 12192000 w 12192000"/>
              <a:gd name="csY2" fmla="*/ 2371896 h 2371896"/>
              <a:gd name="csX3" fmla="*/ 0 w 12192000"/>
              <a:gd name="csY3" fmla="*/ 2371896 h 237189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12192000" h="2371896">
                <a:moveTo>
                  <a:pt x="0" y="0"/>
                </a:moveTo>
                <a:lnTo>
                  <a:pt x="12192000" y="0"/>
                </a:lnTo>
                <a:lnTo>
                  <a:pt x="12192000" y="2371896"/>
                </a:lnTo>
                <a:lnTo>
                  <a:pt x="0" y="2371896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E812E5AB-12C2-547A-CF42-25A9761B9721}"/>
              </a:ext>
            </a:extLst>
          </p:cNvPr>
          <p:cNvSpPr txBox="1"/>
          <p:nvPr/>
        </p:nvSpPr>
        <p:spPr>
          <a:xfrm>
            <a:off x="8733438" y="4518681"/>
            <a:ext cx="38204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en-US" altLang="zh-CN" sz="2000" b="1" dirty="0" smtClean="0">
                <a:solidFill>
                  <a:schemeClr val="bg1"/>
                </a:solidFill>
              </a:rPr>
              <a:t> </a:t>
            </a:r>
            <a:r>
              <a:rPr lang="en-US" altLang="zh-CN" sz="2000" b="1" dirty="0">
                <a:solidFill>
                  <a:schemeClr val="bg1"/>
                </a:solidFill>
              </a:rPr>
              <a:t>Pathophysiology of Stroke </a:t>
            </a:r>
            <a:endParaRPr lang="en-US" altLang="zh-CN" sz="2000" b="1" dirty="0">
              <a:solidFill>
                <a:schemeClr val="bg1"/>
              </a:solidFill>
            </a:endParaRPr>
          </a:p>
        </p:txBody>
      </p:sp>
      <p:pic>
        <p:nvPicPr>
          <p:cNvPr id="39" name="图形 38">
            <a:extLst>
              <a:ext uri="{FF2B5EF4-FFF2-40B4-BE49-F238E27FC236}">
                <a16:creationId xmlns:a16="http://schemas.microsoft.com/office/drawing/2014/main" id="{924640AC-8615-0077-D508-BC496C785D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798272" y="2079900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2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C20FC-4FB3-2E8F-FFD5-3EF52CEA11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任意多边形: 形状 10">
            <a:extLst>
              <a:ext uri="{FF2B5EF4-FFF2-40B4-BE49-F238E27FC236}">
                <a16:creationId xmlns:a16="http://schemas.microsoft.com/office/drawing/2014/main" id="{5A26EC54-7829-5F64-BA6A-9E6708A2C07F}"/>
              </a:ext>
            </a:extLst>
          </p:cNvPr>
          <p:cNvSpPr/>
          <p:nvPr/>
        </p:nvSpPr>
        <p:spPr>
          <a:xfrm>
            <a:off x="0" y="5988064"/>
            <a:ext cx="12192000" cy="869936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矩形: 圆角 9">
            <a:extLst>
              <a:ext uri="{FF2B5EF4-FFF2-40B4-BE49-F238E27FC236}">
                <a16:creationId xmlns:a16="http://schemas.microsoft.com/office/drawing/2014/main" id="{46492C3B-323B-DBDC-B874-70B97CA651FB}"/>
              </a:ext>
            </a:extLst>
          </p:cNvPr>
          <p:cNvSpPr/>
          <p:nvPr/>
        </p:nvSpPr>
        <p:spPr>
          <a:xfrm rot="3604203">
            <a:off x="7942824" y="3322300"/>
            <a:ext cx="6966857" cy="6634849"/>
          </a:xfrm>
          <a:prstGeom prst="roundRect">
            <a:avLst>
              <a:gd name="adj" fmla="val 13095"/>
            </a:avLst>
          </a:prstGeom>
          <a:ln w="698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3A3386AB-0C22-C7D1-B642-E9DC77007B59}"/>
              </a:ext>
            </a:extLst>
          </p:cNvPr>
          <p:cNvSpPr txBox="1"/>
          <p:nvPr/>
        </p:nvSpPr>
        <p:spPr>
          <a:xfrm>
            <a:off x="420080" y="1449183"/>
            <a:ext cx="7058893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dirty="0" smtClean="0">
                <a:solidFill>
                  <a:schemeClr val="accent1"/>
                </a:solidFill>
              </a:rPr>
              <a:t>Pancreas </a:t>
            </a:r>
            <a:r>
              <a:rPr lang="en-US" altLang="zh-CN" sz="2800" dirty="0">
                <a:solidFill>
                  <a:schemeClr val="accent1"/>
                </a:solidFill>
              </a:rPr>
              <a:t>beta cells - insulin - glucose uptake</a:t>
            </a:r>
            <a:r>
              <a:rPr lang="en-US" altLang="zh-CN" sz="2800" dirty="0" smtClean="0">
                <a:solidFill>
                  <a:schemeClr val="accent1"/>
                </a:solidFill>
              </a:rPr>
              <a:t>.</a:t>
            </a:r>
            <a:endParaRPr lang="en-US" altLang="zh-CN" sz="2800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accent1"/>
                </a:solidFill>
              </a:rPr>
              <a:t>Insulin resistance to high blood glucose to glycation of vessels</a:t>
            </a:r>
            <a:r>
              <a:rPr lang="en-US" altLang="zh-CN" sz="2800" dirty="0" smtClean="0">
                <a:solidFill>
                  <a:schemeClr val="accent1"/>
                </a:solidFill>
              </a:rPr>
              <a:t>.</a:t>
            </a:r>
            <a:endParaRPr lang="en-US" altLang="zh-CN" sz="2800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dirty="0" smtClean="0">
                <a:solidFill>
                  <a:schemeClr val="accent1"/>
                </a:solidFill>
              </a:rPr>
              <a:t>Microvascular </a:t>
            </a:r>
            <a:r>
              <a:rPr lang="en-US" altLang="zh-CN" sz="2800" dirty="0">
                <a:solidFill>
                  <a:schemeClr val="accent1"/>
                </a:solidFill>
              </a:rPr>
              <a:t>(retina, kidney) + </a:t>
            </a:r>
            <a:r>
              <a:rPr lang="en-US" altLang="zh-CN" sz="2800" dirty="0" err="1">
                <a:solidFill>
                  <a:schemeClr val="accent1"/>
                </a:solidFill>
              </a:rPr>
              <a:t>Macrovascular</a:t>
            </a:r>
            <a:r>
              <a:rPr lang="en-US" altLang="zh-CN" sz="2800" dirty="0">
                <a:solidFill>
                  <a:schemeClr val="accent1"/>
                </a:solidFill>
              </a:rPr>
              <a:t> (heart, brain) damage</a:t>
            </a:r>
            <a:r>
              <a:rPr lang="en-US" altLang="zh-CN" dirty="0" smtClean="0">
                <a:solidFill>
                  <a:schemeClr val="accent1"/>
                </a:solidFill>
              </a:rPr>
              <a:t>.</a:t>
            </a:r>
            <a:endParaRPr lang="en-US" altLang="zh-CN" dirty="0">
              <a:solidFill>
                <a:schemeClr val="accent1"/>
              </a:solidFill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445C9B75-D3BD-323C-E044-0E16585B3E66}"/>
              </a:ext>
            </a:extLst>
          </p:cNvPr>
          <p:cNvSpPr txBox="1"/>
          <p:nvPr/>
        </p:nvSpPr>
        <p:spPr>
          <a:xfrm>
            <a:off x="765747" y="529832"/>
            <a:ext cx="106983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54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lang="fr-FR" altLang="zh-CN" sz="3200" b="1" dirty="0" smtClean="0">
                <a:solidFill>
                  <a:schemeClr val="tx1"/>
                </a:solidFill>
              </a:rPr>
              <a:t>Normal </a:t>
            </a:r>
            <a:r>
              <a:rPr lang="fr-FR" altLang="zh-CN" sz="3200" b="1" dirty="0">
                <a:solidFill>
                  <a:schemeClr val="tx1"/>
                </a:solidFill>
              </a:rPr>
              <a:t>Endocrine </a:t>
            </a:r>
            <a:r>
              <a:rPr lang="fr-FR" altLang="zh-CN" sz="3200" b="1" dirty="0" err="1">
                <a:solidFill>
                  <a:schemeClr val="tx1"/>
                </a:solidFill>
              </a:rPr>
              <a:t>Function</a:t>
            </a:r>
            <a:r>
              <a:rPr lang="fr-FR" altLang="zh-CN" sz="3200" b="1" dirty="0">
                <a:solidFill>
                  <a:schemeClr val="tx1"/>
                </a:solidFill>
              </a:rPr>
              <a:t> &amp; </a:t>
            </a:r>
            <a:r>
              <a:rPr lang="fr-FR" altLang="zh-CN" sz="3200" b="1" dirty="0" err="1">
                <a:solidFill>
                  <a:schemeClr val="tx1"/>
                </a:solidFill>
              </a:rPr>
              <a:t>Diabetes</a:t>
            </a:r>
            <a:r>
              <a:rPr lang="fr-FR" altLang="zh-CN" sz="3200" b="1" dirty="0">
                <a:solidFill>
                  <a:schemeClr val="tx1"/>
                </a:solidFill>
              </a:rPr>
              <a:t> Disruption</a:t>
            </a:r>
            <a:endParaRPr lang="en-US" altLang="zh-CN" sz="3200" b="1" dirty="0">
              <a:solidFill>
                <a:schemeClr val="tx1"/>
              </a:solidFill>
            </a:endParaRPr>
          </a:p>
        </p:txBody>
      </p:sp>
      <p:cxnSp>
        <p:nvCxnSpPr>
          <p:cNvPr id="25" name="直接连接符 24">
            <a:extLst>
              <a:ext uri="{FF2B5EF4-FFF2-40B4-BE49-F238E27FC236}">
                <a16:creationId xmlns:a16="http://schemas.microsoft.com/office/drawing/2014/main" id="{A420EF0D-B60D-CDC0-C81B-B7FD32B36409}"/>
              </a:ext>
            </a:extLst>
          </p:cNvPr>
          <p:cNvCxnSpPr/>
          <p:nvPr/>
        </p:nvCxnSpPr>
        <p:spPr>
          <a:xfrm flipV="1">
            <a:off x="765747" y="1228299"/>
            <a:ext cx="10097871" cy="10177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Kidney Disease and Diabetic Retinopathy: What Patients Need to Know - ROQUE  Eye Clinic | Eye.com.p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48" y="4245950"/>
            <a:ext cx="6047480" cy="200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No photo description available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058" y="1532276"/>
            <a:ext cx="4220972" cy="471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97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AC23DF-1D1C-7651-DD99-6C97A258D7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平行四边形 32">
            <a:extLst>
              <a:ext uri="{FF2B5EF4-FFF2-40B4-BE49-F238E27FC236}">
                <a16:creationId xmlns:a16="http://schemas.microsoft.com/office/drawing/2014/main" id="{7461C0E9-A023-E34A-B6CB-3648C86DB425}"/>
              </a:ext>
            </a:extLst>
          </p:cNvPr>
          <p:cNvSpPr/>
          <p:nvPr/>
        </p:nvSpPr>
        <p:spPr>
          <a:xfrm flipH="1">
            <a:off x="3384723" y="839409"/>
            <a:ext cx="609084" cy="829482"/>
          </a:xfrm>
          <a:prstGeom prst="parallelogram">
            <a:avLst>
              <a:gd name="adj" fmla="val 48707"/>
            </a:avLst>
          </a:prstGeom>
          <a:solidFill>
            <a:schemeClr val="accent2"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平行四边形 19">
            <a:extLst>
              <a:ext uri="{FF2B5EF4-FFF2-40B4-BE49-F238E27FC236}">
                <a16:creationId xmlns:a16="http://schemas.microsoft.com/office/drawing/2014/main" id="{E0AEB3FB-99C4-6D9E-DA5E-4D8290657F19}"/>
              </a:ext>
            </a:extLst>
          </p:cNvPr>
          <p:cNvSpPr/>
          <p:nvPr/>
        </p:nvSpPr>
        <p:spPr>
          <a:xfrm flipH="1">
            <a:off x="522862" y="0"/>
            <a:ext cx="5035799" cy="6858000"/>
          </a:xfrm>
          <a:prstGeom prst="parallelogram">
            <a:avLst>
              <a:gd name="adj" fmla="val 48707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平行四边形 31">
            <a:extLst>
              <a:ext uri="{FF2B5EF4-FFF2-40B4-BE49-F238E27FC236}">
                <a16:creationId xmlns:a16="http://schemas.microsoft.com/office/drawing/2014/main" id="{61C2AE35-2E23-F885-2DB5-CDBDB423B842}"/>
              </a:ext>
            </a:extLst>
          </p:cNvPr>
          <p:cNvSpPr/>
          <p:nvPr/>
        </p:nvSpPr>
        <p:spPr>
          <a:xfrm flipH="1">
            <a:off x="1354986" y="4729574"/>
            <a:ext cx="1643064" cy="2237608"/>
          </a:xfrm>
          <a:prstGeom prst="parallelogram">
            <a:avLst>
              <a:gd name="adj" fmla="val 48707"/>
            </a:avLst>
          </a:prstGeom>
          <a:solidFill>
            <a:schemeClr val="accent2"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8D11ADA1-C3A8-EA35-391C-5D9DFE8078B6}"/>
              </a:ext>
            </a:extLst>
          </p:cNvPr>
          <p:cNvSpPr txBox="1"/>
          <p:nvPr/>
        </p:nvSpPr>
        <p:spPr>
          <a:xfrm>
            <a:off x="4612943" y="2060425"/>
            <a:ext cx="7246961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dirty="0" smtClean="0">
                <a:solidFill>
                  <a:schemeClr val="accent1"/>
                </a:solidFill>
              </a:rPr>
              <a:t>Primary </a:t>
            </a:r>
            <a:r>
              <a:rPr lang="en-US" altLang="zh-CN" sz="2800" dirty="0">
                <a:solidFill>
                  <a:schemeClr val="accent1"/>
                </a:solidFill>
              </a:rPr>
              <a:t>care: GP records (BP, HbA1c, BMI, smoking status</a:t>
            </a:r>
            <a:r>
              <a:rPr lang="en-US" altLang="zh-CN" sz="2800" dirty="0" smtClean="0">
                <a:solidFill>
                  <a:schemeClr val="accent1"/>
                </a:solidFill>
              </a:rPr>
              <a:t>)</a:t>
            </a:r>
            <a:endParaRPr lang="en-US" altLang="zh-CN" sz="2800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accent1"/>
                </a:solidFill>
              </a:rPr>
              <a:t>Hospital: CT/MRI, blood lipids, ECG, swallow evaluation</a:t>
            </a:r>
            <a:r>
              <a:rPr lang="en-US" altLang="zh-CN" sz="2800" dirty="0" smtClean="0">
                <a:solidFill>
                  <a:schemeClr val="accent1"/>
                </a:solidFill>
              </a:rPr>
              <a:t>.</a:t>
            </a:r>
            <a:endParaRPr lang="en-US" altLang="zh-CN" sz="2800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dirty="0">
                <a:solidFill>
                  <a:schemeClr val="accent1"/>
                </a:solidFill>
              </a:rPr>
              <a:t>Community: attendance at therapy, BP at home, falls diary.</a:t>
            </a:r>
          </a:p>
          <a:p>
            <a:endParaRPr lang="en-US" altLang="zh-CN" dirty="0">
              <a:solidFill>
                <a:schemeClr val="accent1"/>
              </a:solidFill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FC26B031-3219-E33C-3B96-9BC8D419FBD4}"/>
              </a:ext>
            </a:extLst>
          </p:cNvPr>
          <p:cNvSpPr txBox="1"/>
          <p:nvPr/>
        </p:nvSpPr>
        <p:spPr>
          <a:xfrm>
            <a:off x="5552993" y="669375"/>
            <a:ext cx="663900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r>
              <a:rPr lang="en-US" altLang="zh-CN" b="1" dirty="0" smtClean="0"/>
              <a:t>Routine </a:t>
            </a:r>
            <a:r>
              <a:rPr lang="en-US" altLang="zh-CN" b="1" dirty="0"/>
              <a:t>Data Collected in H&amp;SC</a:t>
            </a:r>
            <a:endParaRPr lang="en-US" altLang="zh-CN" b="1" dirty="0"/>
          </a:p>
        </p:txBody>
      </p:sp>
      <p:cxnSp>
        <p:nvCxnSpPr>
          <p:cNvPr id="40" name="直接连接符 39">
            <a:extLst>
              <a:ext uri="{FF2B5EF4-FFF2-40B4-BE49-F238E27FC236}">
                <a16:creationId xmlns:a16="http://schemas.microsoft.com/office/drawing/2014/main" id="{FDF9E5C7-CFD3-5E81-8F4B-A0D2B8D862DE}"/>
              </a:ext>
            </a:extLst>
          </p:cNvPr>
          <p:cNvCxnSpPr>
            <a:cxnSpLocks/>
          </p:cNvCxnSpPr>
          <p:nvPr/>
        </p:nvCxnSpPr>
        <p:spPr>
          <a:xfrm flipV="1">
            <a:off x="5581934" y="1364777"/>
            <a:ext cx="6277970" cy="272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876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8C48FA-F1BA-9BA5-24D8-F3CD1F402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任意多边形: 形状 17">
            <a:extLst>
              <a:ext uri="{FF2B5EF4-FFF2-40B4-BE49-F238E27FC236}">
                <a16:creationId xmlns:a16="http://schemas.microsoft.com/office/drawing/2014/main" id="{1D6BD11B-57DA-881D-AF06-B6C6F719D759}"/>
              </a:ext>
            </a:extLst>
          </p:cNvPr>
          <p:cNvSpPr/>
          <p:nvPr/>
        </p:nvSpPr>
        <p:spPr>
          <a:xfrm>
            <a:off x="0" y="2115870"/>
            <a:ext cx="12192000" cy="2506012"/>
          </a:xfrm>
          <a:custGeom>
            <a:avLst/>
            <a:gdLst>
              <a:gd name="csX0" fmla="*/ 0 w 12192000"/>
              <a:gd name="csY0" fmla="*/ 0 h 2946400"/>
              <a:gd name="csX1" fmla="*/ 12192000 w 12192000"/>
              <a:gd name="csY1" fmla="*/ 0 h 2946400"/>
              <a:gd name="csX2" fmla="*/ 12192000 w 12192000"/>
              <a:gd name="csY2" fmla="*/ 2946400 h 2946400"/>
              <a:gd name="csX3" fmla="*/ 0 w 12192000"/>
              <a:gd name="csY3" fmla="*/ 2946400 h 29464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12192000" h="2946400">
                <a:moveTo>
                  <a:pt x="0" y="0"/>
                </a:moveTo>
                <a:lnTo>
                  <a:pt x="12192000" y="0"/>
                </a:lnTo>
                <a:lnTo>
                  <a:pt x="12192000" y="2946400"/>
                </a:lnTo>
                <a:lnTo>
                  <a:pt x="0" y="29464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3" name="标题 1">
            <a:extLst>
              <a:ext uri="{FF2B5EF4-FFF2-40B4-BE49-F238E27FC236}">
                <a16:creationId xmlns:a16="http://schemas.microsoft.com/office/drawing/2014/main" id="{B8AAD01F-7FD8-5A6D-35EF-64B6934F8C95}"/>
              </a:ext>
            </a:extLst>
          </p:cNvPr>
          <p:cNvSpPr txBox="1"/>
          <p:nvPr/>
        </p:nvSpPr>
        <p:spPr>
          <a:xfrm>
            <a:off x="2956762" y="2474691"/>
            <a:ext cx="6278476" cy="21471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>
              <a:lnSpc>
                <a:spcPct val="125000"/>
              </a:lnSpc>
              <a:defRPr sz="1200">
                <a:latin typeface="+mn-ea"/>
              </a:defRPr>
            </a:lvl1pPr>
          </a:lstStyle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</a:rPr>
              <a:t>Pre-stroke </a:t>
            </a:r>
            <a:r>
              <a:rPr lang="en-US" altLang="zh-CN" sz="2400" dirty="0">
                <a:solidFill>
                  <a:schemeClr val="bg1"/>
                </a:solidFill>
              </a:rPr>
              <a:t>BP 165/95 → target &lt;</a:t>
            </a:r>
            <a:r>
              <a:rPr lang="en-US" altLang="zh-CN" sz="2400" dirty="0" smtClean="0">
                <a:solidFill>
                  <a:schemeClr val="bg1"/>
                </a:solidFill>
              </a:rPr>
              <a:t>130/80</a:t>
            </a:r>
            <a:endParaRPr lang="en-US" altLang="zh-CN" sz="2400" dirty="0">
              <a:solidFill>
                <a:schemeClr val="bg1"/>
              </a:solidFill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altLang="zh-CN" sz="2400" dirty="0">
                <a:solidFill>
                  <a:schemeClr val="bg1"/>
                </a:solidFill>
              </a:rPr>
              <a:t>HbA1c 68 → target &lt;53 </a:t>
            </a:r>
            <a:r>
              <a:rPr lang="en-US" altLang="zh-CN" sz="2400" dirty="0" err="1">
                <a:solidFill>
                  <a:schemeClr val="bg1"/>
                </a:solidFill>
              </a:rPr>
              <a:t>mmol</a:t>
            </a:r>
            <a:r>
              <a:rPr lang="en-US" altLang="zh-CN" sz="2400" dirty="0">
                <a:solidFill>
                  <a:schemeClr val="bg1"/>
                </a:solidFill>
              </a:rPr>
              <a:t>/</a:t>
            </a:r>
            <a:r>
              <a:rPr lang="en-US" altLang="zh-CN" sz="2400" dirty="0" err="1">
                <a:solidFill>
                  <a:schemeClr val="bg1"/>
                </a:solidFill>
              </a:rPr>
              <a:t>mol</a:t>
            </a:r>
            <a:r>
              <a:rPr lang="en-US" altLang="zh-CN" sz="2400" dirty="0">
                <a:solidFill>
                  <a:schemeClr val="bg1"/>
                </a:solidFill>
              </a:rPr>
              <a:t> in 6 </a:t>
            </a:r>
            <a:r>
              <a:rPr lang="en-US" altLang="zh-CN" sz="2400" dirty="0" smtClean="0">
                <a:solidFill>
                  <a:schemeClr val="bg1"/>
                </a:solidFill>
              </a:rPr>
              <a:t>months</a:t>
            </a:r>
            <a:endParaRPr lang="en-US" altLang="zh-CN" sz="2400" dirty="0">
              <a:solidFill>
                <a:schemeClr val="bg1"/>
              </a:solidFill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altLang="zh-CN" sz="2400" dirty="0">
                <a:solidFill>
                  <a:schemeClr val="bg1"/>
                </a:solidFill>
              </a:rPr>
              <a:t>LDL cholesterol 3.4 -1.8 </a:t>
            </a:r>
            <a:r>
              <a:rPr lang="en-US" altLang="zh-CN" sz="2400" dirty="0" err="1">
                <a:solidFill>
                  <a:schemeClr val="bg1"/>
                </a:solidFill>
              </a:rPr>
              <a:t>mmol</a:t>
            </a:r>
            <a:r>
              <a:rPr lang="en-US" altLang="zh-CN" sz="2400" dirty="0">
                <a:solidFill>
                  <a:schemeClr val="bg1"/>
                </a:solidFill>
              </a:rPr>
              <a:t>/mol.</a:t>
            </a:r>
          </a:p>
          <a:p>
            <a:endParaRPr lang="en-US" altLang="zh-CN" dirty="0">
              <a:solidFill>
                <a:schemeClr val="bg1"/>
              </a:solidFill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91E65853-5138-D343-8148-00D35829AE15}"/>
              </a:ext>
            </a:extLst>
          </p:cNvPr>
          <p:cNvSpPr txBox="1"/>
          <p:nvPr/>
        </p:nvSpPr>
        <p:spPr>
          <a:xfrm>
            <a:off x="1908303" y="759690"/>
            <a:ext cx="902355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54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lang="en-US" altLang="zh-CN" sz="3200" b="1" dirty="0" smtClean="0">
                <a:solidFill>
                  <a:schemeClr val="tx1"/>
                </a:solidFill>
              </a:rPr>
              <a:t>How </a:t>
            </a:r>
            <a:r>
              <a:rPr lang="en-US" altLang="zh-CN" sz="3200" b="1" dirty="0">
                <a:solidFill>
                  <a:schemeClr val="tx1"/>
                </a:solidFill>
              </a:rPr>
              <a:t>Data Informs John Care Plan (1</a:t>
            </a:r>
            <a:r>
              <a:rPr lang="en-US" altLang="zh-CN" sz="3200" dirty="0" smtClean="0">
                <a:solidFill>
                  <a:schemeClr val="tx1"/>
                </a:solidFill>
              </a:rPr>
              <a:t>)</a:t>
            </a:r>
            <a:endParaRPr lang="en-US" altLang="zh-CN" sz="3200" dirty="0">
              <a:solidFill>
                <a:schemeClr val="tx1"/>
              </a:solidFill>
            </a:endParaRPr>
          </a:p>
        </p:txBody>
      </p:sp>
      <p:sp>
        <p:nvSpPr>
          <p:cNvPr id="30" name="椭圆 29">
            <a:extLst>
              <a:ext uri="{FF2B5EF4-FFF2-40B4-BE49-F238E27FC236}">
                <a16:creationId xmlns:a16="http://schemas.microsoft.com/office/drawing/2014/main" id="{45833E06-BD9B-4E27-3210-B7D6FC637495}"/>
              </a:ext>
            </a:extLst>
          </p:cNvPr>
          <p:cNvSpPr/>
          <p:nvPr/>
        </p:nvSpPr>
        <p:spPr>
          <a:xfrm>
            <a:off x="1615110" y="5127069"/>
            <a:ext cx="1121146" cy="112114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椭圆 29">
            <a:extLst>
              <a:ext uri="{FF2B5EF4-FFF2-40B4-BE49-F238E27FC236}">
                <a16:creationId xmlns:a16="http://schemas.microsoft.com/office/drawing/2014/main" id="{45833E06-BD9B-4E27-3210-B7D6FC637495}"/>
              </a:ext>
            </a:extLst>
          </p:cNvPr>
          <p:cNvSpPr/>
          <p:nvPr/>
        </p:nvSpPr>
        <p:spPr>
          <a:xfrm>
            <a:off x="5697473" y="5127069"/>
            <a:ext cx="1121146" cy="112114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椭圆 29">
            <a:extLst>
              <a:ext uri="{FF2B5EF4-FFF2-40B4-BE49-F238E27FC236}">
                <a16:creationId xmlns:a16="http://schemas.microsoft.com/office/drawing/2014/main" id="{45833E06-BD9B-4E27-3210-B7D6FC637495}"/>
              </a:ext>
            </a:extLst>
          </p:cNvPr>
          <p:cNvSpPr/>
          <p:nvPr/>
        </p:nvSpPr>
        <p:spPr>
          <a:xfrm>
            <a:off x="9779836" y="5127069"/>
            <a:ext cx="1121146" cy="112114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351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B9361C-CA69-F12C-C6BD-D1589DD83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任意多边形: 形状 28">
            <a:extLst>
              <a:ext uri="{FF2B5EF4-FFF2-40B4-BE49-F238E27FC236}">
                <a16:creationId xmlns:a16="http://schemas.microsoft.com/office/drawing/2014/main" id="{F151469B-A6EB-EA0B-657C-182A72A15F27}"/>
              </a:ext>
            </a:extLst>
          </p:cNvPr>
          <p:cNvSpPr/>
          <p:nvPr/>
        </p:nvSpPr>
        <p:spPr>
          <a:xfrm flipH="1">
            <a:off x="0" y="5147622"/>
            <a:ext cx="12192000" cy="1710378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B14C5DEC-F2D8-5242-17FF-BAB5B763A78C}"/>
              </a:ext>
            </a:extLst>
          </p:cNvPr>
          <p:cNvSpPr txBox="1"/>
          <p:nvPr/>
        </p:nvSpPr>
        <p:spPr>
          <a:xfrm>
            <a:off x="366481" y="1863322"/>
            <a:ext cx="6163817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chemeClr val="accent1"/>
                </a:solidFill>
              </a:rPr>
              <a:t>Smoking </a:t>
            </a:r>
            <a:r>
              <a:rPr lang="en-US" altLang="zh-CN" sz="2800" b="1" dirty="0">
                <a:solidFill>
                  <a:schemeClr val="accent1"/>
                </a:solidFill>
              </a:rPr>
              <a:t>documented during each contact → use NHS smoking cessation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Physio attendance (routine data of ERS) 2lf &lt;60% 3review 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barriers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Falls risk score (STRATIFY) → home adjustments.</a:t>
            </a:r>
          </a:p>
          <a:p>
            <a:endParaRPr lang="en-US" altLang="zh-CN" dirty="0">
              <a:solidFill>
                <a:schemeClr val="accent1"/>
              </a:solidFill>
            </a:endParaRPr>
          </a:p>
        </p:txBody>
      </p:sp>
      <p:sp>
        <p:nvSpPr>
          <p:cNvPr id="20" name="文本框 7">
            <a:extLst>
              <a:ext uri="{FF2B5EF4-FFF2-40B4-BE49-F238E27FC236}">
                <a16:creationId xmlns:a16="http://schemas.microsoft.com/office/drawing/2014/main" id="{FC35CB8A-104E-CD73-2509-E8D0D180F417}"/>
              </a:ext>
            </a:extLst>
          </p:cNvPr>
          <p:cNvSpPr txBox="1"/>
          <p:nvPr/>
        </p:nvSpPr>
        <p:spPr>
          <a:xfrm>
            <a:off x="6531036" y="-3933486"/>
            <a:ext cx="2401502" cy="171037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9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Normal"/>
                <a:ea typeface="Source Han Sans CN Normal"/>
                <a:cs typeface="Source Han Sans CN Normal"/>
              </a:rPr>
              <a:t>Electrocautery devices generate heat through electrical current. The heat can be precisely controlled to achieve hemostasis or tissue ablation.</a:t>
            </a:r>
            <a:endParaRPr kumimoji="1" lang="zh-CN" altLang="en-US"/>
          </a:p>
        </p:txBody>
      </p:sp>
      <p:sp>
        <p:nvSpPr>
          <p:cNvPr id="21" name="iSHEJI-14">
            <a:extLst>
              <a:ext uri="{FF2B5EF4-FFF2-40B4-BE49-F238E27FC236}">
                <a16:creationId xmlns:a16="http://schemas.microsoft.com/office/drawing/2014/main" id="{87A1A852-A3E6-2595-CEB8-7949C6D32347}"/>
              </a:ext>
            </a:extLst>
          </p:cNvPr>
          <p:cNvSpPr txBox="1"/>
          <p:nvPr/>
        </p:nvSpPr>
        <p:spPr>
          <a:xfrm>
            <a:off x="6530298" y="-4598008"/>
            <a:ext cx="2402260" cy="59732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b"/>
          <a:lstStyle/>
          <a:p>
            <a:pPr algn="l">
              <a:lnSpc>
                <a:spcPct val="130000"/>
              </a:lnSpc>
            </a:pPr>
            <a:r>
              <a:rPr kumimoji="1" lang="en-US" altLang="zh-CN" sz="1200">
                <a:ln w="12700">
                  <a:noFill/>
                </a:ln>
                <a:solidFill>
                  <a:srgbClr val="282A2A">
                    <a:alpha val="100000"/>
                  </a:srgbClr>
                </a:solidFill>
                <a:latin typeface="Source Han Sans CN Bold Bold"/>
                <a:ea typeface="Source Han Sans CN Bold Bold"/>
                <a:cs typeface="Source Han Sans CN Bold Bold"/>
              </a:rPr>
              <a:t>Heat generation and control.</a:t>
            </a:r>
            <a:endParaRPr kumimoji="1" lang="zh-CN" altLang="en-US"/>
          </a:p>
        </p:txBody>
      </p:sp>
      <p:sp>
        <p:nvSpPr>
          <p:cNvPr id="24" name="文本框 25">
            <a:extLst>
              <a:ext uri="{FF2B5EF4-FFF2-40B4-BE49-F238E27FC236}">
                <a16:creationId xmlns:a16="http://schemas.microsoft.com/office/drawing/2014/main" id="{D1B110E3-F677-A2A5-206F-B4EEE3761131}"/>
              </a:ext>
            </a:extLst>
          </p:cNvPr>
          <p:cNvSpPr txBox="1"/>
          <p:nvPr/>
        </p:nvSpPr>
        <p:spPr>
          <a:xfrm>
            <a:off x="9261536" y="-3933486"/>
            <a:ext cx="2401502" cy="171037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9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Normal"/>
                <a:ea typeface="Source Han Sans CN Normal"/>
                <a:cs typeface="Source Han Sans CN Normal"/>
              </a:rPr>
              <a:t>These devices are used for hemostasis by sealing blood vessels and for tissue ablation by destroying unwanted tissue during surgeries.</a:t>
            </a:r>
            <a:endParaRPr kumimoji="1" lang="zh-CN" altLang="en-US"/>
          </a:p>
        </p:txBody>
      </p:sp>
      <p:sp>
        <p:nvSpPr>
          <p:cNvPr id="25" name="iSHEJI-14">
            <a:extLst>
              <a:ext uri="{FF2B5EF4-FFF2-40B4-BE49-F238E27FC236}">
                <a16:creationId xmlns:a16="http://schemas.microsoft.com/office/drawing/2014/main" id="{86621582-3613-FD5F-C1AE-7CED09BBD5F2}"/>
              </a:ext>
            </a:extLst>
          </p:cNvPr>
          <p:cNvSpPr txBox="1"/>
          <p:nvPr/>
        </p:nvSpPr>
        <p:spPr>
          <a:xfrm>
            <a:off x="9260798" y="-4598008"/>
            <a:ext cx="2402260" cy="59732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b"/>
          <a:lstStyle/>
          <a:p>
            <a:pPr algn="l">
              <a:lnSpc>
                <a:spcPct val="130000"/>
              </a:lnSpc>
            </a:pPr>
            <a:r>
              <a:rPr kumimoji="1" lang="en-US" altLang="zh-CN" sz="1200">
                <a:ln w="12700">
                  <a:noFill/>
                </a:ln>
                <a:solidFill>
                  <a:srgbClr val="2DA3AF">
                    <a:alpha val="100000"/>
                  </a:srgbClr>
                </a:solidFill>
                <a:latin typeface="Source Han Sans CN Bold Bold"/>
                <a:ea typeface="Source Han Sans CN Bold Bold"/>
                <a:cs typeface="Source Han Sans CN Bold Bold"/>
              </a:rPr>
              <a:t>Hemostasis and tissue ablation.</a:t>
            </a:r>
            <a:endParaRPr kumimoji="1"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0CA4001B-416A-4FFF-809E-9B148651EBF4}"/>
              </a:ext>
            </a:extLst>
          </p:cNvPr>
          <p:cNvSpPr txBox="1"/>
          <p:nvPr/>
        </p:nvSpPr>
        <p:spPr>
          <a:xfrm>
            <a:off x="137720" y="366411"/>
            <a:ext cx="77562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r>
              <a:rPr lang="en-US" altLang="zh-CN" b="1" dirty="0" smtClean="0"/>
              <a:t>How </a:t>
            </a:r>
            <a:r>
              <a:rPr lang="en-US" altLang="zh-CN" b="1" dirty="0"/>
              <a:t>Data Informs Johns Care Plan (2)</a:t>
            </a:r>
            <a:endParaRPr lang="en-US" altLang="zh-CN" b="1" dirty="0"/>
          </a:p>
        </p:txBody>
      </p:sp>
      <p:cxnSp>
        <p:nvCxnSpPr>
          <p:cNvPr id="28" name="直接连接符 27">
            <a:extLst>
              <a:ext uri="{FF2B5EF4-FFF2-40B4-BE49-F238E27FC236}">
                <a16:creationId xmlns:a16="http://schemas.microsoft.com/office/drawing/2014/main" id="{B440F6EF-48E7-030F-F04F-E703FC51AD38}"/>
              </a:ext>
            </a:extLst>
          </p:cNvPr>
          <p:cNvCxnSpPr>
            <a:cxnSpLocks/>
          </p:cNvCxnSpPr>
          <p:nvPr/>
        </p:nvCxnSpPr>
        <p:spPr>
          <a:xfrm flipV="1">
            <a:off x="289367" y="1157468"/>
            <a:ext cx="6240931" cy="231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文本框 31">
            <a:extLst>
              <a:ext uri="{FF2B5EF4-FFF2-40B4-BE49-F238E27FC236}">
                <a16:creationId xmlns:a16="http://schemas.microsoft.com/office/drawing/2014/main" id="{DDA19259-6F2F-7C6B-1099-7CC1217F3A44}"/>
              </a:ext>
            </a:extLst>
          </p:cNvPr>
          <p:cNvSpPr txBox="1"/>
          <p:nvPr/>
        </p:nvSpPr>
        <p:spPr>
          <a:xfrm>
            <a:off x="8183301" y="4160731"/>
            <a:ext cx="36694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en-US" altLang="zh-CN" sz="2400" dirty="0">
                <a:solidFill>
                  <a:schemeClr val="bg1"/>
                </a:solidFill>
              </a:rPr>
              <a:t>Safety </a:t>
            </a:r>
            <a:r>
              <a:rPr lang="en-US" altLang="zh-CN" sz="2400" dirty="0" err="1" smtClean="0">
                <a:solidFill>
                  <a:schemeClr val="bg1"/>
                </a:solidFill>
              </a:rPr>
              <a:t>pr</a:t>
            </a:r>
            <a:r>
              <a:rPr lang="en-US" altLang="zh-CN" sz="2400" dirty="0" smtClean="0">
                <a:solidFill>
                  <a:schemeClr val="bg1"/>
                </a:solidFill>
              </a:rPr>
              <a:t>	</a:t>
            </a:r>
            <a:r>
              <a:rPr lang="en-US" altLang="zh-CN" sz="2400" dirty="0" err="1" smtClean="0">
                <a:solidFill>
                  <a:schemeClr val="bg1"/>
                </a:solidFill>
              </a:rPr>
              <a:t>ecautions</a:t>
            </a:r>
            <a:r>
              <a:rPr lang="en-US" altLang="zh-CN" sz="24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0604" y="1387283"/>
            <a:ext cx="5175469" cy="366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75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D8347F-BBD8-0B8C-D6BB-9DEC109EA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>
            <a:extLst>
              <a:ext uri="{FF2B5EF4-FFF2-40B4-BE49-F238E27FC236}">
                <a16:creationId xmlns:a16="http://schemas.microsoft.com/office/drawing/2014/main" id="{4A3668FC-A493-53D4-AA1D-10518558A3AC}"/>
              </a:ext>
            </a:extLst>
          </p:cNvPr>
          <p:cNvSpPr txBox="1"/>
          <p:nvPr/>
        </p:nvSpPr>
        <p:spPr>
          <a:xfrm>
            <a:off x="662693" y="1558678"/>
            <a:ext cx="36694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en-US" altLang="zh-CN">
                <a:solidFill>
                  <a:schemeClr val="bg1"/>
                </a:solidFill>
              </a:rPr>
              <a:t>Tissue forceps and dressing forceps.</a:t>
            </a:r>
          </a:p>
        </p:txBody>
      </p:sp>
      <p:sp>
        <p:nvSpPr>
          <p:cNvPr id="8" name="任意多边形: 形状 7">
            <a:extLst>
              <a:ext uri="{FF2B5EF4-FFF2-40B4-BE49-F238E27FC236}">
                <a16:creationId xmlns:a16="http://schemas.microsoft.com/office/drawing/2014/main" id="{70D46DD8-6425-5C5D-B7E7-6D4C8B3C3DB8}"/>
              </a:ext>
            </a:extLst>
          </p:cNvPr>
          <p:cNvSpPr/>
          <p:nvPr/>
        </p:nvSpPr>
        <p:spPr>
          <a:xfrm>
            <a:off x="0" y="5393803"/>
            <a:ext cx="12191999" cy="1440520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3D67CBD1-BA32-1C65-DC61-FDAA47CA0AEB}"/>
              </a:ext>
            </a:extLst>
          </p:cNvPr>
          <p:cNvSpPr txBox="1"/>
          <p:nvPr/>
        </p:nvSpPr>
        <p:spPr>
          <a:xfrm>
            <a:off x="575790" y="1558678"/>
            <a:ext cx="5755561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chemeClr val="accent1"/>
                </a:solidFill>
              </a:rPr>
              <a:t>Person-</a:t>
            </a:r>
            <a:r>
              <a:rPr lang="en-US" altLang="zh-CN" sz="2800" b="1" dirty="0" err="1" smtClean="0">
                <a:solidFill>
                  <a:schemeClr val="accent1"/>
                </a:solidFill>
              </a:rPr>
              <a:t>centred</a:t>
            </a:r>
            <a:r>
              <a:rPr lang="en-US" altLang="zh-CN" sz="2800" b="1" dirty="0">
                <a:solidFill>
                  <a:schemeClr val="accent1"/>
                </a:solidFill>
              </a:rPr>
              <a:t>: John desires to go back to work (desk job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).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Multidisciplinary: GP, stroke nurse, physio, OT, dietitian, pharmacist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chemeClr val="accent1"/>
                </a:solidFill>
              </a:rPr>
              <a:t>12-week </a:t>
            </a:r>
            <a:r>
              <a:rPr lang="en-US" altLang="zh-CN" sz="2800" b="1" dirty="0">
                <a:solidFill>
                  <a:schemeClr val="accent1"/>
                </a:solidFill>
              </a:rPr>
              <a:t>plan, review.</a:t>
            </a:r>
          </a:p>
          <a:p>
            <a:r>
              <a:rPr lang="en-US" altLang="zh-CN" dirty="0" smtClean="0">
                <a:solidFill>
                  <a:schemeClr val="accent1"/>
                </a:solidFill>
              </a:rPr>
              <a:t>.</a:t>
            </a:r>
            <a:endParaRPr lang="en-US" altLang="zh-CN" dirty="0">
              <a:solidFill>
                <a:schemeClr val="accent1"/>
              </a:solidFill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DBA89AE8-74FB-0EDF-9726-8A57D227BA60}"/>
              </a:ext>
            </a:extLst>
          </p:cNvPr>
          <p:cNvSpPr txBox="1"/>
          <p:nvPr/>
        </p:nvSpPr>
        <p:spPr>
          <a:xfrm>
            <a:off x="-1456734" y="371825"/>
            <a:ext cx="59824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pPr algn="r"/>
            <a:r>
              <a:rPr lang="en-US" altLang="zh-CN" b="1" dirty="0" smtClean="0"/>
              <a:t>Care </a:t>
            </a:r>
            <a:r>
              <a:rPr lang="en-US" altLang="zh-CN" b="1" dirty="0"/>
              <a:t>Plan -Overview</a:t>
            </a:r>
            <a:endParaRPr lang="en-US" altLang="zh-CN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t="9695"/>
          <a:stretch/>
        </p:blipFill>
        <p:spPr>
          <a:xfrm>
            <a:off x="6715827" y="371825"/>
            <a:ext cx="5379718" cy="4231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25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14063-347A-646A-2B25-A269B7ADCE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任意多边形: 形状 24">
            <a:extLst>
              <a:ext uri="{FF2B5EF4-FFF2-40B4-BE49-F238E27FC236}">
                <a16:creationId xmlns:a16="http://schemas.microsoft.com/office/drawing/2014/main" id="{F46EBBD0-41A9-5910-368C-2E595B17D828}"/>
              </a:ext>
            </a:extLst>
          </p:cNvPr>
          <p:cNvSpPr/>
          <p:nvPr/>
        </p:nvSpPr>
        <p:spPr>
          <a:xfrm>
            <a:off x="0" y="1590870"/>
            <a:ext cx="12192000" cy="4439541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TextBox 23">
            <a:extLst>
              <a:ext uri="{FF2B5EF4-FFF2-40B4-BE49-F238E27FC236}">
                <a16:creationId xmlns:a16="http://schemas.microsoft.com/office/drawing/2014/main" id="{0E11C7FC-A59C-3291-8565-5B9EF96E20EB}"/>
              </a:ext>
            </a:extLst>
          </p:cNvPr>
          <p:cNvSpPr txBox="1"/>
          <p:nvPr/>
        </p:nvSpPr>
        <p:spPr>
          <a:xfrm>
            <a:off x="2122024" y="1847663"/>
            <a:ext cx="7438664" cy="418274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05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Hemostatic clamps and vascular clamps</a:t>
            </a:r>
            <a:r>
              <a:rPr lang="en-US" sz="2400" dirty="0"/>
              <a:t>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bg1"/>
                </a:solidFill>
              </a:rPr>
              <a:t>Clopidogrel</a:t>
            </a:r>
            <a:r>
              <a:rPr lang="en-US" sz="2400" dirty="0">
                <a:solidFill>
                  <a:schemeClr val="bg1"/>
                </a:solidFill>
              </a:rPr>
              <a:t> 75 mg a day (antiplatelet</a:t>
            </a:r>
            <a:r>
              <a:rPr lang="en-US" sz="2400" dirty="0" smtClean="0">
                <a:solidFill>
                  <a:schemeClr val="bg1"/>
                </a:solidFill>
              </a:rPr>
              <a:t>)</a:t>
            </a:r>
            <a:endParaRPr lang="en-US" sz="2400" dirty="0">
              <a:solidFill>
                <a:schemeClr val="bg1"/>
              </a:solidFill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Atorvastatin 80 mg/day (lipid-lowering</a:t>
            </a:r>
            <a:r>
              <a:rPr lang="en-US" sz="2400" dirty="0" smtClean="0">
                <a:solidFill>
                  <a:schemeClr val="bg1"/>
                </a:solidFill>
              </a:rPr>
              <a:t>)</a:t>
            </a:r>
            <a:endParaRPr lang="en-US" sz="2400" dirty="0">
              <a:solidFill>
                <a:schemeClr val="bg1"/>
              </a:solidFill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Lisinopril 10 mg + amlodipine 5 mg (BP</a:t>
            </a:r>
            <a:r>
              <a:rPr lang="en-US" sz="2400" dirty="0" smtClean="0">
                <a:solidFill>
                  <a:schemeClr val="bg1"/>
                </a:solidFill>
              </a:rPr>
              <a:t>)</a:t>
            </a:r>
            <a:endParaRPr lang="en-US" sz="2400" dirty="0">
              <a:solidFill>
                <a:schemeClr val="bg1"/>
              </a:solidFill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err="1" smtClean="0">
                <a:solidFill>
                  <a:schemeClr val="bg1"/>
                </a:solidFill>
              </a:rPr>
              <a:t>etformin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>
                <a:solidFill>
                  <a:schemeClr val="bg1"/>
                </a:solidFill>
              </a:rPr>
              <a:t>500 mg three times a day (T2DM</a:t>
            </a:r>
            <a:r>
              <a:rPr lang="en-US" sz="2400" dirty="0" smtClean="0">
                <a:solidFill>
                  <a:schemeClr val="bg1"/>
                </a:solidFill>
              </a:rPr>
              <a:t>)</a:t>
            </a:r>
            <a:endParaRPr lang="en-US" sz="2400" dirty="0">
              <a:solidFill>
                <a:schemeClr val="bg1"/>
              </a:solidFill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Flu vaccine yearly, statin compliance rates with repeat prescription data</a:t>
            </a:r>
            <a:r>
              <a:rPr lang="en-US" sz="1100" dirty="0">
                <a:solidFill>
                  <a:schemeClr val="bg1"/>
                </a:solidFill>
              </a:rPr>
              <a:t>.</a:t>
            </a:r>
          </a:p>
          <a:p>
            <a:pPr algn="ctr">
              <a:lnSpc>
                <a:spcPct val="150000"/>
              </a:lnSpc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6" name="标题 1">
            <a:extLst>
              <a:ext uri="{FF2B5EF4-FFF2-40B4-BE49-F238E27FC236}">
                <a16:creationId xmlns:a16="http://schemas.microsoft.com/office/drawing/2014/main" id="{8CEB46F6-3259-4672-3521-DBA61FB48B45}"/>
              </a:ext>
            </a:extLst>
          </p:cNvPr>
          <p:cNvSpPr txBox="1"/>
          <p:nvPr/>
        </p:nvSpPr>
        <p:spPr>
          <a:xfrm>
            <a:off x="-872945" y="645519"/>
            <a:ext cx="77801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b="1" dirty="0" smtClean="0"/>
              <a:t>Medication </a:t>
            </a:r>
            <a:r>
              <a:rPr lang="en-US" altLang="zh-CN" b="1" dirty="0"/>
              <a:t>Management</a:t>
            </a:r>
            <a:endParaRPr lang="zh-CN" altLang="en-US" b="1" dirty="0"/>
          </a:p>
        </p:txBody>
      </p:sp>
    </p:spTree>
    <p:extLst>
      <p:ext uri="{BB962C8B-B14F-4D97-AF65-F5344CB8AC3E}">
        <p14:creationId xmlns:p14="http://schemas.microsoft.com/office/powerpoint/2010/main" val="221881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882C0-129C-13DC-2E68-2545194EA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任意多边形: 形状 27">
            <a:extLst>
              <a:ext uri="{FF2B5EF4-FFF2-40B4-BE49-F238E27FC236}">
                <a16:creationId xmlns:a16="http://schemas.microsoft.com/office/drawing/2014/main" id="{80AB4BF7-1885-1C55-975F-3B7BFC9652F6}"/>
              </a:ext>
            </a:extLst>
          </p:cNvPr>
          <p:cNvSpPr/>
          <p:nvPr/>
        </p:nvSpPr>
        <p:spPr>
          <a:xfrm>
            <a:off x="9843965" y="4850889"/>
            <a:ext cx="2394857" cy="1316437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7" name="任意多边形: 形状 26">
            <a:extLst>
              <a:ext uri="{FF2B5EF4-FFF2-40B4-BE49-F238E27FC236}">
                <a16:creationId xmlns:a16="http://schemas.microsoft.com/office/drawing/2014/main" id="{5706FD38-C3F2-A039-C38C-B0B58C1C263F}"/>
              </a:ext>
            </a:extLst>
          </p:cNvPr>
          <p:cNvSpPr/>
          <p:nvPr/>
        </p:nvSpPr>
        <p:spPr>
          <a:xfrm>
            <a:off x="0" y="4850890"/>
            <a:ext cx="2394857" cy="1316437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300E58FA-F8AD-2983-A28D-405B1DD4E969}"/>
              </a:ext>
            </a:extLst>
          </p:cNvPr>
          <p:cNvSpPr txBox="1"/>
          <p:nvPr/>
        </p:nvSpPr>
        <p:spPr>
          <a:xfrm>
            <a:off x="551173" y="407821"/>
            <a:ext cx="71590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6000" b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1">
                        <a:lumMod val="90000"/>
                        <a:lumOff val="10000"/>
                      </a:schemeClr>
                    </a:gs>
                  </a:gsLst>
                  <a:lin ang="16200000" scaled="1"/>
                  <a:tileRect/>
                </a:gradFill>
                <a:latin typeface="+mj-ea"/>
                <a:ea typeface="+mj-ea"/>
              </a:defRPr>
            </a:lvl1pPr>
          </a:lstStyle>
          <a:p>
            <a:r>
              <a:rPr lang="en-US" altLang="zh-CN" sz="3200" dirty="0" smtClean="0">
                <a:solidFill>
                  <a:schemeClr val="tx1"/>
                </a:solidFill>
              </a:rPr>
              <a:t>Glucose </a:t>
            </a:r>
            <a:r>
              <a:rPr lang="en-US" altLang="zh-CN" sz="3200" dirty="0">
                <a:solidFill>
                  <a:schemeClr val="tx1"/>
                </a:solidFill>
              </a:rPr>
              <a:t>&amp; BP Self-Monitoring</a:t>
            </a:r>
            <a:endParaRPr lang="en-US" altLang="zh-CN" sz="3200" dirty="0">
              <a:solidFill>
                <a:schemeClr val="tx1"/>
              </a:solidFill>
            </a:endParaRPr>
          </a:p>
        </p:txBody>
      </p:sp>
      <p:sp>
        <p:nvSpPr>
          <p:cNvPr id="21" name="任意多边形: 形状 20">
            <a:extLst>
              <a:ext uri="{FF2B5EF4-FFF2-40B4-BE49-F238E27FC236}">
                <a16:creationId xmlns:a16="http://schemas.microsoft.com/office/drawing/2014/main" id="{F8DCD79D-9492-B214-0CEE-71283E36474E}"/>
              </a:ext>
            </a:extLst>
          </p:cNvPr>
          <p:cNvSpPr/>
          <p:nvPr/>
        </p:nvSpPr>
        <p:spPr>
          <a:xfrm>
            <a:off x="9843965" y="264870"/>
            <a:ext cx="2348035" cy="1320862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4" name="十字形 23">
            <a:extLst>
              <a:ext uri="{FF2B5EF4-FFF2-40B4-BE49-F238E27FC236}">
                <a16:creationId xmlns:a16="http://schemas.microsoft.com/office/drawing/2014/main" id="{CF2132D9-EC5C-F216-315D-5DD0371B108C}"/>
              </a:ext>
            </a:extLst>
          </p:cNvPr>
          <p:cNvSpPr/>
          <p:nvPr/>
        </p:nvSpPr>
        <p:spPr>
          <a:xfrm>
            <a:off x="10625215" y="2802133"/>
            <a:ext cx="832355" cy="832355"/>
          </a:xfrm>
          <a:prstGeom prst="plus">
            <a:avLst>
              <a:gd name="adj" fmla="val 31233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TextBox 23">
            <a:extLst>
              <a:ext uri="{FF2B5EF4-FFF2-40B4-BE49-F238E27FC236}">
                <a16:creationId xmlns:a16="http://schemas.microsoft.com/office/drawing/2014/main" id="{58F0E214-D316-A07A-9FD6-E2D33C0F619A}"/>
              </a:ext>
            </a:extLst>
          </p:cNvPr>
          <p:cNvSpPr txBox="1"/>
          <p:nvPr/>
        </p:nvSpPr>
        <p:spPr>
          <a:xfrm>
            <a:off x="865893" y="1792732"/>
            <a:ext cx="8567473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 smtClean="0"/>
              <a:t>Home </a:t>
            </a:r>
            <a:r>
              <a:rPr lang="en-US" sz="3200" dirty="0"/>
              <a:t>BP device: morning readings (target less than 130/80) on a daily basis</a:t>
            </a:r>
            <a:r>
              <a:rPr lang="en-US" sz="3200" dirty="0" smtClean="0"/>
              <a:t>.</a:t>
            </a:r>
            <a:endParaRPr lang="en-US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Every 3 months, HbA1c (GP lab data</a:t>
            </a:r>
            <a:r>
              <a:rPr lang="en-US" sz="3200" dirty="0" smtClean="0"/>
              <a:t>)</a:t>
            </a:r>
            <a:endParaRPr lang="en-US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Finger-prick glucose: fasting and 2h after eating (target 5-7 </a:t>
            </a:r>
            <a:r>
              <a:rPr lang="en-US" sz="3200" dirty="0" err="1"/>
              <a:t>mmol</a:t>
            </a:r>
            <a:r>
              <a:rPr lang="en-US" sz="3200" dirty="0"/>
              <a:t>/L fasting)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31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4939D6-0975-217D-70CD-EFB4B4740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组合 22">
            <a:extLst>
              <a:ext uri="{FF2B5EF4-FFF2-40B4-BE49-F238E27FC236}">
                <a16:creationId xmlns:a16="http://schemas.microsoft.com/office/drawing/2014/main" id="{434D3584-5729-CC16-1E21-DBD519910DDC}"/>
              </a:ext>
            </a:extLst>
          </p:cNvPr>
          <p:cNvGrpSpPr/>
          <p:nvPr/>
        </p:nvGrpSpPr>
        <p:grpSpPr>
          <a:xfrm>
            <a:off x="6017622" y="254643"/>
            <a:ext cx="5442541" cy="6130451"/>
            <a:chOff x="6017622" y="1747946"/>
            <a:chExt cx="5442541" cy="3607825"/>
          </a:xfrm>
        </p:grpSpPr>
        <p:sp>
          <p:nvSpPr>
            <p:cNvPr id="16" name="任意多边形: 形状 15">
              <a:extLst>
                <a:ext uri="{FF2B5EF4-FFF2-40B4-BE49-F238E27FC236}">
                  <a16:creationId xmlns:a16="http://schemas.microsoft.com/office/drawing/2014/main" id="{7087CFED-D8F7-0839-D13C-66E4277960A6}"/>
                </a:ext>
              </a:extLst>
            </p:cNvPr>
            <p:cNvSpPr/>
            <p:nvPr/>
          </p:nvSpPr>
          <p:spPr>
            <a:xfrm>
              <a:off x="6017622" y="1747946"/>
              <a:ext cx="5442541" cy="3607825"/>
            </a:xfrm>
            <a:custGeom>
              <a:avLst/>
              <a:gdLst>
                <a:gd name="csX0" fmla="*/ 0 w 3191546"/>
                <a:gd name="csY0" fmla="*/ 0 h 3564434"/>
                <a:gd name="csX1" fmla="*/ 3191546 w 3191546"/>
                <a:gd name="csY1" fmla="*/ 0 h 3564434"/>
                <a:gd name="csX2" fmla="*/ 3191546 w 3191546"/>
                <a:gd name="csY2" fmla="*/ 3564434 h 3564434"/>
                <a:gd name="csX3" fmla="*/ 0 w 3191546"/>
                <a:gd name="csY3" fmla="*/ 3564434 h 356443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</a:cxnLst>
              <a:rect l="l" t="t" r="r" b="b"/>
              <a:pathLst>
                <a:path w="3191546" h="3564434">
                  <a:moveTo>
                    <a:pt x="0" y="0"/>
                  </a:moveTo>
                  <a:lnTo>
                    <a:pt x="3191546" y="0"/>
                  </a:lnTo>
                  <a:lnTo>
                    <a:pt x="3191546" y="3564434"/>
                  </a:lnTo>
                  <a:lnTo>
                    <a:pt x="0" y="356443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grpSp>
          <p:nvGrpSpPr>
            <p:cNvPr id="11" name="组合 10">
              <a:extLst>
                <a:ext uri="{FF2B5EF4-FFF2-40B4-BE49-F238E27FC236}">
                  <a16:creationId xmlns:a16="http://schemas.microsoft.com/office/drawing/2014/main" id="{98FE8662-FB08-AC75-8F7C-103D7B1BD821}"/>
                </a:ext>
              </a:extLst>
            </p:cNvPr>
            <p:cNvGrpSpPr/>
            <p:nvPr/>
          </p:nvGrpSpPr>
          <p:grpSpPr>
            <a:xfrm>
              <a:off x="6211378" y="1975909"/>
              <a:ext cx="5110086" cy="2762346"/>
              <a:chOff x="-57342" y="668198"/>
              <a:chExt cx="5110086" cy="2762346"/>
            </a:xfrm>
          </p:grpSpPr>
          <p:sp>
            <p:nvSpPr>
              <p:cNvPr id="14" name="TextBox 23">
                <a:extLst>
                  <a:ext uri="{FF2B5EF4-FFF2-40B4-BE49-F238E27FC236}">
                    <a16:creationId xmlns:a16="http://schemas.microsoft.com/office/drawing/2014/main" id="{630B5035-D632-D932-E27D-4E8B0BACD1D5}"/>
                  </a:ext>
                </a:extLst>
              </p:cNvPr>
              <p:cNvSpPr txBox="1"/>
              <p:nvPr/>
            </p:nvSpPr>
            <p:spPr>
              <a:xfrm>
                <a:off x="-57342" y="1420009"/>
                <a:ext cx="4427180" cy="20105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>
                  <a:defRPr sz="1600">
                    <a:solidFill>
                      <a:schemeClr val="accent1"/>
                    </a:solidFill>
                    <a:latin typeface="+mj-ea"/>
                    <a:ea typeface="+mj-ea"/>
                  </a:defRPr>
                </a:lvl1pPr>
              </a:lstStyle>
              <a:p>
                <a:pPr marL="285750" indent="-285750" algn="just">
                  <a:buFont typeface="Arial" panose="020B0604020202020204" pitchFamily="34" charset="0"/>
                  <a:buChar char="•"/>
                </a:pPr>
                <a:r>
                  <a:rPr lang="en-US" sz="2400" dirty="0" smtClean="0">
                    <a:solidFill>
                      <a:schemeClr val="bg1"/>
                    </a:solidFill>
                  </a:rPr>
                  <a:t>Mediterranean </a:t>
                </a:r>
                <a:r>
                  <a:rPr lang="en-US" sz="2400" dirty="0">
                    <a:solidFill>
                      <a:schemeClr val="bg1"/>
                    </a:solidFill>
                  </a:rPr>
                  <a:t>diet: fish with lots of oil, nuts, olive oil, and vegetables</a:t>
                </a:r>
                <a:r>
                  <a:rPr lang="en-US" sz="2400" dirty="0" smtClean="0">
                    <a:solidFill>
                      <a:schemeClr val="bg1"/>
                    </a:solidFill>
                  </a:rPr>
                  <a:t>.</a:t>
                </a:r>
                <a:endParaRPr lang="en-US" sz="2400" dirty="0">
                  <a:solidFill>
                    <a:schemeClr val="bg1"/>
                  </a:solidFill>
                </a:endParaRPr>
              </a:p>
              <a:p>
                <a:pPr marL="285750" indent="-285750" algn="just">
                  <a:buFont typeface="Arial" panose="020B0604020202020204" pitchFamily="34" charset="0"/>
                  <a:buChar char="•"/>
                </a:pPr>
                <a:r>
                  <a:rPr lang="en-US" sz="2400" dirty="0">
                    <a:solidFill>
                      <a:schemeClr val="bg1"/>
                    </a:solidFill>
                  </a:rPr>
                  <a:t>Cut down on salt (less than 5g/day) = reduce BP</a:t>
                </a:r>
                <a:r>
                  <a:rPr lang="en-US" sz="2400" dirty="0" smtClean="0">
                    <a:solidFill>
                      <a:schemeClr val="bg1"/>
                    </a:solidFill>
                  </a:rPr>
                  <a:t>.</a:t>
                </a:r>
                <a:endParaRPr lang="en-US" sz="2400" dirty="0">
                  <a:solidFill>
                    <a:schemeClr val="bg1"/>
                  </a:solidFill>
                </a:endParaRPr>
              </a:p>
              <a:p>
                <a:pPr marL="285750" indent="-285750" algn="just">
                  <a:buFont typeface="Arial" panose="020B0604020202020204" pitchFamily="34" charset="0"/>
                  <a:buChar char="•"/>
                </a:pPr>
                <a:r>
                  <a:rPr lang="en-US" sz="2400" dirty="0">
                    <a:solidFill>
                      <a:schemeClr val="bg1"/>
                    </a:solidFill>
                  </a:rPr>
                  <a:t>Reduce sugar &amp; refined carbs → improve </a:t>
                </a:r>
                <a:r>
                  <a:rPr lang="en-US" sz="2400" dirty="0" smtClean="0">
                    <a:solidFill>
                      <a:schemeClr val="bg1"/>
                    </a:solidFill>
                  </a:rPr>
                  <a:t>HbA1c</a:t>
                </a:r>
                <a:endParaRPr lang="en-US" sz="2400" dirty="0">
                  <a:solidFill>
                    <a:schemeClr val="bg1"/>
                  </a:solidFill>
                </a:endParaRPr>
              </a:p>
              <a:p>
                <a:pPr marL="285750" indent="-285750" algn="just">
                  <a:buFont typeface="Arial" panose="020B0604020202020204" pitchFamily="34" charset="0"/>
                  <a:buChar char="•"/>
                </a:pPr>
                <a:r>
                  <a:rPr lang="en-US" sz="2400" dirty="0">
                    <a:solidFill>
                      <a:schemeClr val="bg1"/>
                    </a:solidFill>
                  </a:rPr>
                  <a:t>Referral to the NHS weight management </a:t>
                </a:r>
                <a:r>
                  <a:rPr lang="en-US" sz="2400" dirty="0" err="1" smtClean="0">
                    <a:solidFill>
                      <a:schemeClr val="bg1"/>
                    </a:solidFill>
                  </a:rPr>
                  <a:t>programme</a:t>
                </a:r>
                <a:endParaRPr lang="en-US" sz="24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文本框 12">
                <a:extLst>
                  <a:ext uri="{FF2B5EF4-FFF2-40B4-BE49-F238E27FC236}">
                    <a16:creationId xmlns:a16="http://schemas.microsoft.com/office/drawing/2014/main" id="{43C55230-9BE5-A172-FADE-4182BB2A3EC5}"/>
                  </a:ext>
                </a:extLst>
              </p:cNvPr>
              <p:cNvSpPr txBox="1"/>
              <p:nvPr/>
            </p:nvSpPr>
            <p:spPr>
              <a:xfrm>
                <a:off x="105517" y="668198"/>
                <a:ext cx="4947227" cy="6339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>
                  <a:defRPr sz="6000" b="1">
                    <a:gradFill flip="none" rotWithShape="1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lumMod val="90000"/>
                            <a:lumOff val="10000"/>
                          </a:schemeClr>
                        </a:gs>
                      </a:gsLst>
                      <a:lin ang="16200000" scaled="1"/>
                      <a:tileRect/>
                    </a:gradFill>
                    <a:latin typeface="+mj-ea"/>
                    <a:ea typeface="+mj-ea"/>
                  </a:defRPr>
                </a:lvl1pPr>
              </a:lstStyle>
              <a:p>
                <a:r>
                  <a:rPr lang="en-US" altLang="zh-CN" sz="3200" dirty="0">
                    <a:solidFill>
                      <a:schemeClr val="bg1"/>
                    </a:solidFill>
                  </a:rPr>
                  <a:t>Meal Schedule (Diabetes + Stroke)</a:t>
                </a:r>
                <a:endParaRPr lang="en-US" altLang="zh-CN" sz="3200" dirty="0">
                  <a:solidFill>
                    <a:schemeClr val="bg1"/>
                  </a:solidFill>
                </a:endParaRPr>
              </a:p>
            </p:txBody>
          </p:sp>
        </p:grp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794" y="1579066"/>
            <a:ext cx="5451676" cy="3481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28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A7D54-92BC-02AB-C072-F9AE65C85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23">
            <a:extLst>
              <a:ext uri="{FF2B5EF4-FFF2-40B4-BE49-F238E27FC236}">
                <a16:creationId xmlns:a16="http://schemas.microsoft.com/office/drawing/2014/main" id="{486A5717-F28B-4A06-C2A9-2B8ED7222418}"/>
              </a:ext>
            </a:extLst>
          </p:cNvPr>
          <p:cNvSpPr txBox="1"/>
          <p:nvPr/>
        </p:nvSpPr>
        <p:spPr>
          <a:xfrm>
            <a:off x="394106" y="1521077"/>
            <a:ext cx="643495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b="1" dirty="0" smtClean="0"/>
              <a:t>Physio</a:t>
            </a:r>
            <a:r>
              <a:rPr lang="en-US" sz="2800" b="1" dirty="0"/>
              <a:t>: gait &amp; balance training (2x/week for 6 weeks</a:t>
            </a:r>
            <a:r>
              <a:rPr lang="en-US" sz="2800" b="1" dirty="0" smtClean="0"/>
              <a:t>)</a:t>
            </a:r>
            <a:endParaRPr lang="en-US" sz="28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b="1" dirty="0"/>
              <a:t>OT: exercises of the upper limbs, fatigue management</a:t>
            </a:r>
            <a:r>
              <a:rPr lang="en-US" sz="2800" b="1" dirty="0" smtClean="0"/>
              <a:t>.</a:t>
            </a:r>
            <a:endParaRPr lang="en-US" sz="28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b="1" dirty="0"/>
              <a:t>Walking slowly: 10 min/day to 30 min/day (monitored by pedometer)</a:t>
            </a:r>
            <a:endParaRPr lang="en-US" sz="2800" b="1" dirty="0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DDA2CECF-E63D-E01B-6D7B-8ED365005F94}"/>
              </a:ext>
            </a:extLst>
          </p:cNvPr>
          <p:cNvSpPr txBox="1"/>
          <p:nvPr/>
        </p:nvSpPr>
        <p:spPr>
          <a:xfrm>
            <a:off x="731838" y="506965"/>
            <a:ext cx="79260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6000" b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1">
                        <a:lumMod val="90000"/>
                        <a:lumOff val="10000"/>
                      </a:schemeClr>
                    </a:gs>
                  </a:gsLst>
                  <a:lin ang="16200000" scaled="1"/>
                  <a:tileRect/>
                </a:gradFill>
                <a:latin typeface="+mj-ea"/>
                <a:ea typeface="+mj-ea"/>
              </a:defRPr>
            </a:lvl1pPr>
          </a:lstStyle>
          <a:p>
            <a:r>
              <a:rPr lang="en-US" altLang="zh-CN" sz="3200" b="0" dirty="0" smtClean="0">
                <a:solidFill>
                  <a:schemeClr val="tx1"/>
                </a:solidFill>
              </a:rPr>
              <a:t>Physical </a:t>
            </a:r>
            <a:r>
              <a:rPr lang="en-US" altLang="zh-CN" sz="3200" b="0" dirty="0">
                <a:solidFill>
                  <a:schemeClr val="tx1"/>
                </a:solidFill>
              </a:rPr>
              <a:t>Activity &amp; Rehabilitation</a:t>
            </a:r>
            <a:endParaRPr lang="en-US" altLang="zh-CN" sz="3200" b="0" dirty="0">
              <a:solidFill>
                <a:schemeClr val="tx1"/>
              </a:solidFill>
            </a:endParaRPr>
          </a:p>
        </p:txBody>
      </p:sp>
      <p:cxnSp>
        <p:nvCxnSpPr>
          <p:cNvPr id="15" name="直接连接符 14">
            <a:extLst>
              <a:ext uri="{FF2B5EF4-FFF2-40B4-BE49-F238E27FC236}">
                <a16:creationId xmlns:a16="http://schemas.microsoft.com/office/drawing/2014/main" id="{2F338309-F3A3-E68A-13A7-551BCD0727A5}"/>
              </a:ext>
            </a:extLst>
          </p:cNvPr>
          <p:cNvCxnSpPr/>
          <p:nvPr/>
        </p:nvCxnSpPr>
        <p:spPr>
          <a:xfrm flipV="1">
            <a:off x="597247" y="1091740"/>
            <a:ext cx="6231816" cy="756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任意多边形: 形状 19">
            <a:extLst>
              <a:ext uri="{FF2B5EF4-FFF2-40B4-BE49-F238E27FC236}">
                <a16:creationId xmlns:a16="http://schemas.microsoft.com/office/drawing/2014/main" id="{B983BC2D-F633-2E33-D6F1-25398DC0C031}"/>
              </a:ext>
            </a:extLst>
          </p:cNvPr>
          <p:cNvSpPr/>
          <p:nvPr/>
        </p:nvSpPr>
        <p:spPr>
          <a:xfrm>
            <a:off x="0" y="5224764"/>
            <a:ext cx="12192000" cy="1506411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7900" y="1361033"/>
            <a:ext cx="4896255" cy="326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507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6D6C5-528C-ACB7-CDA6-425949F70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任意多边形: 形状 23">
            <a:extLst>
              <a:ext uri="{FF2B5EF4-FFF2-40B4-BE49-F238E27FC236}">
                <a16:creationId xmlns:a16="http://schemas.microsoft.com/office/drawing/2014/main" id="{02EF4166-4F27-0954-3985-069D9FA1F7CF}"/>
              </a:ext>
            </a:extLst>
          </p:cNvPr>
          <p:cNvSpPr/>
          <p:nvPr/>
        </p:nvSpPr>
        <p:spPr>
          <a:xfrm>
            <a:off x="0" y="6075947"/>
            <a:ext cx="2490537" cy="782053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3" name="任意多边形: 形状 22">
            <a:extLst>
              <a:ext uri="{FF2B5EF4-FFF2-40B4-BE49-F238E27FC236}">
                <a16:creationId xmlns:a16="http://schemas.microsoft.com/office/drawing/2014/main" id="{B3C68FEF-1B03-92E2-41EC-C69697CB8119}"/>
              </a:ext>
            </a:extLst>
          </p:cNvPr>
          <p:cNvSpPr/>
          <p:nvPr/>
        </p:nvSpPr>
        <p:spPr>
          <a:xfrm>
            <a:off x="5329989" y="738485"/>
            <a:ext cx="6862012" cy="5580743"/>
          </a:xfrm>
          <a:custGeom>
            <a:avLst/>
            <a:gdLst>
              <a:gd name="csX0" fmla="*/ 0 w 7840803"/>
              <a:gd name="csY0" fmla="*/ 0 h 5580743"/>
              <a:gd name="csX1" fmla="*/ 7840803 w 7840803"/>
              <a:gd name="csY1" fmla="*/ 0 h 5580743"/>
              <a:gd name="csX2" fmla="*/ 7840803 w 7840803"/>
              <a:gd name="csY2" fmla="*/ 5580743 h 5580743"/>
              <a:gd name="csX3" fmla="*/ 0 w 7840803"/>
              <a:gd name="csY3" fmla="*/ 5580743 h 558074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7840803" h="5580743">
                <a:moveTo>
                  <a:pt x="0" y="0"/>
                </a:moveTo>
                <a:lnTo>
                  <a:pt x="7840803" y="0"/>
                </a:lnTo>
                <a:lnTo>
                  <a:pt x="7840803" y="5580743"/>
                </a:lnTo>
                <a:lnTo>
                  <a:pt x="0" y="558074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2A0AF59F-5231-C71F-3226-A39203811860}"/>
              </a:ext>
            </a:extLst>
          </p:cNvPr>
          <p:cNvGrpSpPr/>
          <p:nvPr/>
        </p:nvGrpSpPr>
        <p:grpSpPr>
          <a:xfrm>
            <a:off x="5656199" y="1199394"/>
            <a:ext cx="8106099" cy="3723339"/>
            <a:chOff x="5329259" y="562342"/>
            <a:chExt cx="5902043" cy="3723339"/>
          </a:xfrm>
        </p:grpSpPr>
        <p:sp>
          <p:nvSpPr>
            <p:cNvPr id="14" name="TextBox 23">
              <a:extLst>
                <a:ext uri="{FF2B5EF4-FFF2-40B4-BE49-F238E27FC236}">
                  <a16:creationId xmlns:a16="http://schemas.microsoft.com/office/drawing/2014/main" id="{E589B1EF-6167-0E27-B5BC-C657AB570F74}"/>
                </a:ext>
              </a:extLst>
            </p:cNvPr>
            <p:cNvSpPr txBox="1"/>
            <p:nvPr/>
          </p:nvSpPr>
          <p:spPr>
            <a:xfrm>
              <a:off x="5329259" y="1608025"/>
              <a:ext cx="4427180" cy="267765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>
                <a:defRPr sz="1600">
                  <a:solidFill>
                    <a:schemeClr val="accent1"/>
                  </a:solidFill>
                  <a:latin typeface="+mj-ea"/>
                  <a:ea typeface="+mj-ea"/>
                </a:defRPr>
              </a:lvl1pPr>
            </a:lstStyle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US" sz="2800" dirty="0" smtClean="0">
                  <a:solidFill>
                    <a:schemeClr val="bg1"/>
                  </a:solidFill>
                </a:rPr>
                <a:t>NHS </a:t>
              </a:r>
              <a:r>
                <a:rPr lang="en-US" sz="2800" dirty="0">
                  <a:solidFill>
                    <a:schemeClr val="bg1"/>
                  </a:solidFill>
                </a:rPr>
                <a:t>Stop Smoking Service (</a:t>
              </a:r>
              <a:r>
                <a:rPr lang="en-US" sz="2800" dirty="0" err="1">
                  <a:solidFill>
                    <a:schemeClr val="bg1"/>
                  </a:solidFill>
                </a:rPr>
                <a:t>varenicline</a:t>
              </a:r>
              <a:r>
                <a:rPr lang="en-US" sz="2800" dirty="0">
                  <a:solidFill>
                    <a:schemeClr val="bg1"/>
                  </a:solidFill>
                </a:rPr>
                <a:t> or NRT</a:t>
              </a:r>
              <a:r>
                <a:rPr lang="en-US" sz="2800" dirty="0" smtClean="0">
                  <a:solidFill>
                    <a:schemeClr val="bg1"/>
                  </a:solidFill>
                </a:rPr>
                <a:t>)</a:t>
              </a:r>
              <a:endParaRPr lang="en-US" sz="2800" dirty="0">
                <a:solidFill>
                  <a:schemeClr val="bg1"/>
                </a:solidFill>
              </a:endParaRP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US" sz="2800" dirty="0">
                  <a:solidFill>
                    <a:schemeClr val="bg1"/>
                  </a:solidFill>
                </a:rPr>
                <a:t>CO breath test at each visit (routine biochemical data</a:t>
              </a:r>
              <a:r>
                <a:rPr lang="en-US" sz="2800" dirty="0" smtClean="0">
                  <a:solidFill>
                    <a:schemeClr val="bg1"/>
                  </a:solidFill>
                </a:rPr>
                <a:t>)</a:t>
              </a:r>
              <a:endParaRPr lang="en-US" sz="2800" dirty="0">
                <a:solidFill>
                  <a:schemeClr val="bg1"/>
                </a:solidFill>
              </a:endParaRP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US" sz="2800" dirty="0">
                  <a:solidFill>
                    <a:schemeClr val="bg1"/>
                  </a:solidFill>
                </a:rPr>
                <a:t>Peer support group (stroke survivors</a:t>
              </a:r>
              <a:r>
                <a:rPr lang="en-US" sz="2800" dirty="0" smtClean="0">
                  <a:solidFill>
                    <a:schemeClr val="bg1"/>
                  </a:solidFill>
                </a:rPr>
                <a:t>)</a:t>
              </a:r>
              <a:endParaRPr lang="en-US" sz="2800" dirty="0">
                <a:solidFill>
                  <a:schemeClr val="bg1"/>
                </a:solidFill>
              </a:endParaRPr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2E9D054F-803A-54F7-1218-8BE51D39B062}"/>
                </a:ext>
              </a:extLst>
            </p:cNvPr>
            <p:cNvSpPr txBox="1"/>
            <p:nvPr/>
          </p:nvSpPr>
          <p:spPr>
            <a:xfrm>
              <a:off x="6284075" y="562342"/>
              <a:ext cx="494722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6000" b="1">
                  <a:gradFill flip="none" rotWithShape="1">
                    <a:gsLst>
                      <a:gs pos="0">
                        <a:schemeClr val="accent1"/>
                      </a:gs>
                      <a:gs pos="100000">
                        <a:schemeClr val="accent1">
                          <a:lumMod val="90000"/>
                          <a:lumOff val="10000"/>
                        </a:schemeClr>
                      </a:gs>
                    </a:gsLst>
                    <a:lin ang="16200000" scaled="1"/>
                    <a:tileRect/>
                  </a:gradFill>
                  <a:latin typeface="+mj-ea"/>
                  <a:ea typeface="+mj-ea"/>
                </a:defRPr>
              </a:lvl1pPr>
            </a:lstStyle>
            <a:p>
              <a:r>
                <a:rPr lang="en-US" altLang="zh-CN" sz="3200" dirty="0" smtClean="0">
                  <a:solidFill>
                    <a:schemeClr val="bg1"/>
                  </a:solidFill>
                </a:rPr>
                <a:t>Smoking </a:t>
              </a:r>
              <a:r>
                <a:rPr lang="en-US" altLang="zh-CN" sz="3200" dirty="0">
                  <a:solidFill>
                    <a:schemeClr val="bg1"/>
                  </a:solidFill>
                </a:rPr>
                <a:t>Cessation</a:t>
              </a:r>
              <a:endParaRPr lang="en-US" altLang="zh-CN" sz="3200" dirty="0">
                <a:solidFill>
                  <a:schemeClr val="bg1"/>
                </a:solidFill>
              </a:endParaRPr>
            </a:p>
          </p:txBody>
        </p:sp>
      </p:grpSp>
      <p:cxnSp>
        <p:nvCxnSpPr>
          <p:cNvPr id="19" name="直接连接符 18">
            <a:extLst>
              <a:ext uri="{FF2B5EF4-FFF2-40B4-BE49-F238E27FC236}">
                <a16:creationId xmlns:a16="http://schemas.microsoft.com/office/drawing/2014/main" id="{88200C71-F051-6391-DBBA-7858B8806A76}"/>
              </a:ext>
            </a:extLst>
          </p:cNvPr>
          <p:cNvCxnSpPr>
            <a:cxnSpLocks/>
          </p:cNvCxnSpPr>
          <p:nvPr/>
        </p:nvCxnSpPr>
        <p:spPr>
          <a:xfrm>
            <a:off x="5624682" y="1587157"/>
            <a:ext cx="0" cy="388339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2" y="1491781"/>
            <a:ext cx="5175469" cy="366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04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B9361C-CA69-F12C-C6BD-D1589DD83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任意多边形: 形状 28">
            <a:extLst>
              <a:ext uri="{FF2B5EF4-FFF2-40B4-BE49-F238E27FC236}">
                <a16:creationId xmlns:a16="http://schemas.microsoft.com/office/drawing/2014/main" id="{F151469B-A6EB-EA0B-657C-182A72A15F27}"/>
              </a:ext>
            </a:extLst>
          </p:cNvPr>
          <p:cNvSpPr/>
          <p:nvPr/>
        </p:nvSpPr>
        <p:spPr>
          <a:xfrm flipH="1">
            <a:off x="0" y="5147622"/>
            <a:ext cx="12192000" cy="1710378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B14C5DEC-F2D8-5242-17FF-BAB5B763A78C}"/>
              </a:ext>
            </a:extLst>
          </p:cNvPr>
          <p:cNvSpPr txBox="1"/>
          <p:nvPr/>
        </p:nvSpPr>
        <p:spPr>
          <a:xfrm>
            <a:off x="327924" y="1863322"/>
            <a:ext cx="5748786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chemeClr val="accent1"/>
                </a:solidFill>
              </a:rPr>
              <a:t>PHQ-9 </a:t>
            </a:r>
            <a:r>
              <a:rPr lang="en-US" altLang="zh-CN" sz="2800" b="1" dirty="0">
                <a:solidFill>
                  <a:schemeClr val="accent1"/>
                </a:solidFill>
              </a:rPr>
              <a:t>(screening) after every 4 weeks post-stroke depression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Counselling (IAPT) for anxiety about another 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stroke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Diabetes distress scale (where HbA1c is not improving)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altLang="zh-CN" dirty="0">
              <a:solidFill>
                <a:schemeClr val="accent1"/>
              </a:solidFill>
            </a:endParaRPr>
          </a:p>
        </p:txBody>
      </p:sp>
      <p:sp>
        <p:nvSpPr>
          <p:cNvPr id="20" name="文本框 7">
            <a:extLst>
              <a:ext uri="{FF2B5EF4-FFF2-40B4-BE49-F238E27FC236}">
                <a16:creationId xmlns:a16="http://schemas.microsoft.com/office/drawing/2014/main" id="{FC35CB8A-104E-CD73-2509-E8D0D180F417}"/>
              </a:ext>
            </a:extLst>
          </p:cNvPr>
          <p:cNvSpPr txBox="1"/>
          <p:nvPr/>
        </p:nvSpPr>
        <p:spPr>
          <a:xfrm>
            <a:off x="6531036" y="-3933486"/>
            <a:ext cx="2401502" cy="171037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9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Normal"/>
                <a:ea typeface="Source Han Sans CN Normal"/>
                <a:cs typeface="Source Han Sans CN Normal"/>
              </a:rPr>
              <a:t>Electrocautery devices generate heat through electrical current. The heat can be precisely controlled to achieve hemostasis or tissue ablation.</a:t>
            </a:r>
            <a:endParaRPr kumimoji="1" lang="zh-CN" altLang="en-US"/>
          </a:p>
        </p:txBody>
      </p:sp>
      <p:sp>
        <p:nvSpPr>
          <p:cNvPr id="21" name="iSHEJI-14">
            <a:extLst>
              <a:ext uri="{FF2B5EF4-FFF2-40B4-BE49-F238E27FC236}">
                <a16:creationId xmlns:a16="http://schemas.microsoft.com/office/drawing/2014/main" id="{87A1A852-A3E6-2595-CEB8-7949C6D32347}"/>
              </a:ext>
            </a:extLst>
          </p:cNvPr>
          <p:cNvSpPr txBox="1"/>
          <p:nvPr/>
        </p:nvSpPr>
        <p:spPr>
          <a:xfrm>
            <a:off x="6530298" y="-4598008"/>
            <a:ext cx="2402260" cy="59732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b"/>
          <a:lstStyle/>
          <a:p>
            <a:pPr algn="l">
              <a:lnSpc>
                <a:spcPct val="130000"/>
              </a:lnSpc>
            </a:pPr>
            <a:r>
              <a:rPr kumimoji="1" lang="en-US" altLang="zh-CN" sz="1200">
                <a:ln w="12700">
                  <a:noFill/>
                </a:ln>
                <a:solidFill>
                  <a:srgbClr val="282A2A">
                    <a:alpha val="100000"/>
                  </a:srgbClr>
                </a:solidFill>
                <a:latin typeface="Source Han Sans CN Bold Bold"/>
                <a:ea typeface="Source Han Sans CN Bold Bold"/>
                <a:cs typeface="Source Han Sans CN Bold Bold"/>
              </a:rPr>
              <a:t>Heat generation and control.</a:t>
            </a:r>
            <a:endParaRPr kumimoji="1" lang="zh-CN" altLang="en-US"/>
          </a:p>
        </p:txBody>
      </p:sp>
      <p:sp>
        <p:nvSpPr>
          <p:cNvPr id="24" name="文本框 25">
            <a:extLst>
              <a:ext uri="{FF2B5EF4-FFF2-40B4-BE49-F238E27FC236}">
                <a16:creationId xmlns:a16="http://schemas.microsoft.com/office/drawing/2014/main" id="{D1B110E3-F677-A2A5-206F-B4EEE3761131}"/>
              </a:ext>
            </a:extLst>
          </p:cNvPr>
          <p:cNvSpPr txBox="1"/>
          <p:nvPr/>
        </p:nvSpPr>
        <p:spPr>
          <a:xfrm>
            <a:off x="9261536" y="-3933486"/>
            <a:ext cx="2401502" cy="171037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9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Normal"/>
                <a:ea typeface="Source Han Sans CN Normal"/>
                <a:cs typeface="Source Han Sans CN Normal"/>
              </a:rPr>
              <a:t>These devices are used for hemostasis by sealing blood vessels and for tissue ablation by destroying unwanted tissue during surgeries.</a:t>
            </a:r>
            <a:endParaRPr kumimoji="1" lang="zh-CN" altLang="en-US"/>
          </a:p>
        </p:txBody>
      </p:sp>
      <p:sp>
        <p:nvSpPr>
          <p:cNvPr id="25" name="iSHEJI-14">
            <a:extLst>
              <a:ext uri="{FF2B5EF4-FFF2-40B4-BE49-F238E27FC236}">
                <a16:creationId xmlns:a16="http://schemas.microsoft.com/office/drawing/2014/main" id="{86621582-3613-FD5F-C1AE-7CED09BBD5F2}"/>
              </a:ext>
            </a:extLst>
          </p:cNvPr>
          <p:cNvSpPr txBox="1"/>
          <p:nvPr/>
        </p:nvSpPr>
        <p:spPr>
          <a:xfrm>
            <a:off x="9260798" y="-4598008"/>
            <a:ext cx="2402260" cy="59732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b"/>
          <a:lstStyle/>
          <a:p>
            <a:pPr algn="l">
              <a:lnSpc>
                <a:spcPct val="130000"/>
              </a:lnSpc>
            </a:pPr>
            <a:r>
              <a:rPr kumimoji="1" lang="en-US" altLang="zh-CN" sz="1200">
                <a:ln w="12700">
                  <a:noFill/>
                </a:ln>
                <a:solidFill>
                  <a:srgbClr val="2DA3AF">
                    <a:alpha val="100000"/>
                  </a:srgbClr>
                </a:solidFill>
                <a:latin typeface="Source Han Sans CN Bold Bold"/>
                <a:ea typeface="Source Han Sans CN Bold Bold"/>
                <a:cs typeface="Source Han Sans CN Bold Bold"/>
              </a:rPr>
              <a:t>Hemostasis and tissue ablation.</a:t>
            </a:r>
            <a:endParaRPr kumimoji="1"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0CA4001B-416A-4FFF-809E-9B148651EBF4}"/>
              </a:ext>
            </a:extLst>
          </p:cNvPr>
          <p:cNvSpPr txBox="1"/>
          <p:nvPr/>
        </p:nvSpPr>
        <p:spPr>
          <a:xfrm>
            <a:off x="137720" y="366411"/>
            <a:ext cx="77562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r>
              <a:rPr lang="en-US" altLang="zh-CN" b="1" dirty="0" smtClean="0"/>
              <a:t>Psychological </a:t>
            </a:r>
            <a:r>
              <a:rPr lang="en-US" altLang="zh-CN" b="1" dirty="0"/>
              <a:t>Support</a:t>
            </a:r>
            <a:endParaRPr lang="en-US" altLang="zh-CN" b="1" dirty="0"/>
          </a:p>
        </p:txBody>
      </p:sp>
      <p:cxnSp>
        <p:nvCxnSpPr>
          <p:cNvPr id="28" name="直接连接符 27">
            <a:extLst>
              <a:ext uri="{FF2B5EF4-FFF2-40B4-BE49-F238E27FC236}">
                <a16:creationId xmlns:a16="http://schemas.microsoft.com/office/drawing/2014/main" id="{B440F6EF-48E7-030F-F04F-E703FC51AD38}"/>
              </a:ext>
            </a:extLst>
          </p:cNvPr>
          <p:cNvCxnSpPr>
            <a:cxnSpLocks/>
          </p:cNvCxnSpPr>
          <p:nvPr/>
        </p:nvCxnSpPr>
        <p:spPr>
          <a:xfrm flipV="1">
            <a:off x="289367" y="1157468"/>
            <a:ext cx="6240931" cy="231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文本框 31">
            <a:extLst>
              <a:ext uri="{FF2B5EF4-FFF2-40B4-BE49-F238E27FC236}">
                <a16:creationId xmlns:a16="http://schemas.microsoft.com/office/drawing/2014/main" id="{DDA19259-6F2F-7C6B-1099-7CC1217F3A44}"/>
              </a:ext>
            </a:extLst>
          </p:cNvPr>
          <p:cNvSpPr txBox="1"/>
          <p:nvPr/>
        </p:nvSpPr>
        <p:spPr>
          <a:xfrm>
            <a:off x="8183301" y="4160731"/>
            <a:ext cx="36694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en-US" altLang="zh-CN" sz="2400" dirty="0">
                <a:solidFill>
                  <a:schemeClr val="bg1"/>
                </a:solidFill>
              </a:rPr>
              <a:t>Safety </a:t>
            </a:r>
            <a:r>
              <a:rPr lang="en-US" altLang="zh-CN" sz="2400" dirty="0" err="1" smtClean="0">
                <a:solidFill>
                  <a:schemeClr val="bg1"/>
                </a:solidFill>
              </a:rPr>
              <a:t>pr</a:t>
            </a:r>
            <a:r>
              <a:rPr lang="en-US" altLang="zh-CN" sz="2400" dirty="0" smtClean="0">
                <a:solidFill>
                  <a:schemeClr val="bg1"/>
                </a:solidFill>
              </a:rPr>
              <a:t>	</a:t>
            </a:r>
            <a:r>
              <a:rPr lang="en-US" altLang="zh-CN" sz="2400" dirty="0" err="1" smtClean="0">
                <a:solidFill>
                  <a:schemeClr val="bg1"/>
                </a:solidFill>
              </a:rPr>
              <a:t>ecautions</a:t>
            </a:r>
            <a:r>
              <a:rPr lang="en-US" altLang="zh-CN" sz="24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0484" y="1476412"/>
            <a:ext cx="5540627" cy="346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17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D8347F-BBD8-0B8C-D6BB-9DEC109EA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>
            <a:extLst>
              <a:ext uri="{FF2B5EF4-FFF2-40B4-BE49-F238E27FC236}">
                <a16:creationId xmlns:a16="http://schemas.microsoft.com/office/drawing/2014/main" id="{4A3668FC-A493-53D4-AA1D-10518558A3AC}"/>
              </a:ext>
            </a:extLst>
          </p:cNvPr>
          <p:cNvSpPr txBox="1"/>
          <p:nvPr/>
        </p:nvSpPr>
        <p:spPr>
          <a:xfrm>
            <a:off x="662693" y="1558678"/>
            <a:ext cx="36694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en-US" altLang="zh-CN">
                <a:solidFill>
                  <a:schemeClr val="bg1"/>
                </a:solidFill>
              </a:rPr>
              <a:t>Tissue forceps and dressing forceps.</a:t>
            </a:r>
          </a:p>
        </p:txBody>
      </p:sp>
      <p:sp>
        <p:nvSpPr>
          <p:cNvPr id="8" name="任意多边形: 形状 7">
            <a:extLst>
              <a:ext uri="{FF2B5EF4-FFF2-40B4-BE49-F238E27FC236}">
                <a16:creationId xmlns:a16="http://schemas.microsoft.com/office/drawing/2014/main" id="{70D46DD8-6425-5C5D-B7E7-6D4C8B3C3DB8}"/>
              </a:ext>
            </a:extLst>
          </p:cNvPr>
          <p:cNvSpPr/>
          <p:nvPr/>
        </p:nvSpPr>
        <p:spPr>
          <a:xfrm>
            <a:off x="0" y="5393803"/>
            <a:ext cx="12191999" cy="1440520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3D67CBD1-BA32-1C65-DC61-FDAA47CA0AEB}"/>
              </a:ext>
            </a:extLst>
          </p:cNvPr>
          <p:cNvSpPr txBox="1"/>
          <p:nvPr/>
        </p:nvSpPr>
        <p:spPr>
          <a:xfrm>
            <a:off x="575790" y="1558678"/>
            <a:ext cx="651949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B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P </a:t>
            </a:r>
            <a:r>
              <a:rPr lang="en-US" altLang="zh-CN" sz="2800" b="1" dirty="0">
                <a:solidFill>
                  <a:schemeClr val="accent1"/>
                </a:solidFill>
              </a:rPr>
              <a:t>alerts: when BP is above 150/90 on 3 home measurements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Pharmacy alert: when </a:t>
            </a:r>
            <a:r>
              <a:rPr lang="en-US" altLang="zh-CN" sz="2800" b="1" dirty="0" err="1">
                <a:solidFill>
                  <a:schemeClr val="accent1"/>
                </a:solidFill>
              </a:rPr>
              <a:t>clopidogrel</a:t>
            </a:r>
            <a:r>
              <a:rPr lang="en-US" altLang="zh-CN" sz="2800" b="1" dirty="0">
                <a:solidFill>
                  <a:schemeClr val="accent1"/>
                </a:solidFill>
              </a:rPr>
              <a:t> is not picked up within 7 days of the due date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A&amp;E attendance statistics indicate frequent flyers to review.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altLang="zh-CN" sz="2800" b="1" dirty="0">
              <a:solidFill>
                <a:schemeClr val="accent1"/>
              </a:solidFill>
            </a:endParaRPr>
          </a:p>
          <a:p>
            <a:r>
              <a:rPr lang="en-US" altLang="zh-CN" dirty="0" smtClean="0">
                <a:solidFill>
                  <a:schemeClr val="accent1"/>
                </a:solidFill>
              </a:rPr>
              <a:t>.</a:t>
            </a:r>
            <a:endParaRPr lang="en-US" altLang="zh-CN" dirty="0">
              <a:solidFill>
                <a:schemeClr val="accent1"/>
              </a:solidFill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DBA89AE8-74FB-0EDF-9726-8A57D227BA60}"/>
              </a:ext>
            </a:extLst>
          </p:cNvPr>
          <p:cNvSpPr txBox="1"/>
          <p:nvPr/>
        </p:nvSpPr>
        <p:spPr>
          <a:xfrm>
            <a:off x="0" y="256209"/>
            <a:ext cx="778808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pPr algn="r"/>
            <a:r>
              <a:rPr lang="en-US" altLang="zh-CN" b="1" dirty="0" smtClean="0"/>
              <a:t>Why </a:t>
            </a:r>
            <a:r>
              <a:rPr lang="en-US" altLang="zh-CN" b="1" dirty="0"/>
              <a:t>Routine Data Stops </a:t>
            </a:r>
            <a:r>
              <a:rPr lang="en-US" altLang="zh-CN" b="1" dirty="0" smtClean="0"/>
              <a:t>Readmission</a:t>
            </a:r>
            <a:endParaRPr lang="en-US" altLang="zh-CN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9954"/>
          <a:stretch/>
        </p:blipFill>
        <p:spPr>
          <a:xfrm>
            <a:off x="7457955" y="1045524"/>
            <a:ext cx="4734045" cy="414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14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A7D54-92BC-02AB-C072-F9AE65C85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23">
            <a:extLst>
              <a:ext uri="{FF2B5EF4-FFF2-40B4-BE49-F238E27FC236}">
                <a16:creationId xmlns:a16="http://schemas.microsoft.com/office/drawing/2014/main" id="{486A5717-F28B-4A06-C2A9-2B8ED7222418}"/>
              </a:ext>
            </a:extLst>
          </p:cNvPr>
          <p:cNvSpPr txBox="1"/>
          <p:nvPr/>
        </p:nvSpPr>
        <p:spPr>
          <a:xfrm>
            <a:off x="822367" y="1558991"/>
            <a:ext cx="1057869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b="1" dirty="0" smtClean="0"/>
              <a:t>Metric</a:t>
            </a:r>
            <a:r>
              <a:rPr lang="en-US" sz="2800" b="1" dirty="0"/>
              <a:t>	Baseline	Week 6	Target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b="1" dirty="0"/>
              <a:t>BP (mmHg)	165/95	138/84	&lt;130/80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b="1" dirty="0"/>
              <a:t>HbA1c	68	56	&lt;53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b="1" dirty="0"/>
              <a:t>Steps/day	1,200	4,500	7,000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b="1" dirty="0"/>
              <a:t>Smoking (CO ppm)	20	8	0</a:t>
            </a:r>
            <a:endParaRPr lang="en-US" sz="2800" b="1" dirty="0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DDA2CECF-E63D-E01B-6D7B-8ED365005F94}"/>
              </a:ext>
            </a:extLst>
          </p:cNvPr>
          <p:cNvSpPr txBox="1"/>
          <p:nvPr/>
        </p:nvSpPr>
        <p:spPr>
          <a:xfrm>
            <a:off x="731838" y="506965"/>
            <a:ext cx="79260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6000" b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1">
                        <a:lumMod val="90000"/>
                        <a:lumOff val="10000"/>
                      </a:schemeClr>
                    </a:gs>
                  </a:gsLst>
                  <a:lin ang="16200000" scaled="1"/>
                  <a:tileRect/>
                </a:gradFill>
                <a:latin typeface="+mj-ea"/>
                <a:ea typeface="+mj-ea"/>
              </a:defRPr>
            </a:lvl1pPr>
          </a:lstStyle>
          <a:p>
            <a:r>
              <a:rPr lang="en-US" altLang="zh-CN" sz="3200" dirty="0" smtClean="0">
                <a:solidFill>
                  <a:schemeClr val="tx1"/>
                </a:solidFill>
              </a:rPr>
              <a:t>Sample </a:t>
            </a:r>
            <a:r>
              <a:rPr lang="en-US" altLang="zh-CN" sz="3200" dirty="0">
                <a:solidFill>
                  <a:schemeClr val="tx1"/>
                </a:solidFill>
              </a:rPr>
              <a:t>Data Dashboard of </a:t>
            </a:r>
            <a:r>
              <a:rPr lang="en-US" altLang="zh-CN" sz="3200" dirty="0" smtClean="0">
                <a:solidFill>
                  <a:schemeClr val="tx1"/>
                </a:solidFill>
              </a:rPr>
              <a:t>John</a:t>
            </a:r>
            <a:endParaRPr lang="en-US" altLang="zh-CN" sz="3200" dirty="0">
              <a:solidFill>
                <a:schemeClr val="tx1"/>
              </a:solidFill>
            </a:endParaRPr>
          </a:p>
        </p:txBody>
      </p:sp>
      <p:cxnSp>
        <p:nvCxnSpPr>
          <p:cNvPr id="15" name="直接连接符 14">
            <a:extLst>
              <a:ext uri="{FF2B5EF4-FFF2-40B4-BE49-F238E27FC236}">
                <a16:creationId xmlns:a16="http://schemas.microsoft.com/office/drawing/2014/main" id="{2F338309-F3A3-E68A-13A7-551BCD0727A5}"/>
              </a:ext>
            </a:extLst>
          </p:cNvPr>
          <p:cNvCxnSpPr/>
          <p:nvPr/>
        </p:nvCxnSpPr>
        <p:spPr>
          <a:xfrm flipV="1">
            <a:off x="597247" y="1091740"/>
            <a:ext cx="6231816" cy="756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任意多边形: 形状 19">
            <a:extLst>
              <a:ext uri="{FF2B5EF4-FFF2-40B4-BE49-F238E27FC236}">
                <a16:creationId xmlns:a16="http://schemas.microsoft.com/office/drawing/2014/main" id="{B983BC2D-F633-2E33-D6F1-25398DC0C031}"/>
              </a:ext>
            </a:extLst>
          </p:cNvPr>
          <p:cNvSpPr/>
          <p:nvPr/>
        </p:nvSpPr>
        <p:spPr>
          <a:xfrm>
            <a:off x="0" y="5224764"/>
            <a:ext cx="12192000" cy="1506411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4381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箭头: 五边形 8">
            <a:extLst>
              <a:ext uri="{FF2B5EF4-FFF2-40B4-BE49-F238E27FC236}">
                <a16:creationId xmlns:a16="http://schemas.microsoft.com/office/drawing/2014/main" id="{EAE01B63-18BA-DC6A-9CA0-1A156F7EC4D5}"/>
              </a:ext>
            </a:extLst>
          </p:cNvPr>
          <p:cNvSpPr/>
          <p:nvPr/>
        </p:nvSpPr>
        <p:spPr>
          <a:xfrm>
            <a:off x="-53874" y="971550"/>
            <a:ext cx="5907314" cy="5886450"/>
          </a:xfrm>
          <a:prstGeom prst="homePlate">
            <a:avLst>
              <a:gd name="adj" fmla="val 21644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标题 1">
            <a:extLst>
              <a:ext uri="{FF2B5EF4-FFF2-40B4-BE49-F238E27FC236}">
                <a16:creationId xmlns:a16="http://schemas.microsoft.com/office/drawing/2014/main" id="{4C12DC69-F651-2941-BE82-09709E02E65A}"/>
              </a:ext>
            </a:extLst>
          </p:cNvPr>
          <p:cNvSpPr txBox="1"/>
          <p:nvPr/>
        </p:nvSpPr>
        <p:spPr>
          <a:xfrm>
            <a:off x="731838" y="456240"/>
            <a:ext cx="1196756" cy="149450"/>
          </a:xfrm>
          <a:custGeom>
            <a:avLst/>
            <a:gdLst>
              <a:gd name="connsiteX0" fmla="*/ 364221 w 889364"/>
              <a:gd name="connsiteY0" fmla="*/ 22034 h 111063"/>
              <a:gd name="connsiteX1" fmla="*/ 335464 w 889364"/>
              <a:gd name="connsiteY1" fmla="*/ 22034 h 111063"/>
              <a:gd name="connsiteX2" fmla="*/ 330844 w 889364"/>
              <a:gd name="connsiteY2" fmla="*/ 26516 h 111063"/>
              <a:gd name="connsiteX3" fmla="*/ 330844 w 889364"/>
              <a:gd name="connsiteY3" fmla="*/ 26585 h 111063"/>
              <a:gd name="connsiteX4" fmla="*/ 330844 w 889364"/>
              <a:gd name="connsiteY4" fmla="*/ 49136 h 111063"/>
              <a:gd name="connsiteX5" fmla="*/ 335395 w 889364"/>
              <a:gd name="connsiteY5" fmla="*/ 53688 h 111063"/>
              <a:gd name="connsiteX6" fmla="*/ 335464 w 889364"/>
              <a:gd name="connsiteY6" fmla="*/ 53687 h 111063"/>
              <a:gd name="connsiteX7" fmla="*/ 363669 w 889364"/>
              <a:gd name="connsiteY7" fmla="*/ 53687 h 111063"/>
              <a:gd name="connsiteX8" fmla="*/ 380082 w 889364"/>
              <a:gd name="connsiteY8" fmla="*/ 38378 h 111063"/>
              <a:gd name="connsiteX9" fmla="*/ 364852 w 889364"/>
              <a:gd name="connsiteY9" fmla="*/ 22043 h 111063"/>
              <a:gd name="connsiteX10" fmla="*/ 364221 w 889364"/>
              <a:gd name="connsiteY10" fmla="*/ 22034 h 111063"/>
              <a:gd name="connsiteX11" fmla="*/ 835436 w 889364"/>
              <a:gd name="connsiteY11" fmla="*/ 21345 h 111063"/>
              <a:gd name="connsiteX12" fmla="*/ 835436 w 889364"/>
              <a:gd name="connsiteY12" fmla="*/ 21414 h 111063"/>
              <a:gd name="connsiteX13" fmla="*/ 799714 w 889364"/>
              <a:gd name="connsiteY13" fmla="*/ 56997 h 111063"/>
              <a:gd name="connsiteX14" fmla="*/ 835298 w 889364"/>
              <a:gd name="connsiteY14" fmla="*/ 92719 h 111063"/>
              <a:gd name="connsiteX15" fmla="*/ 871020 w 889364"/>
              <a:gd name="connsiteY15" fmla="*/ 57135 h 111063"/>
              <a:gd name="connsiteX16" fmla="*/ 871020 w 889364"/>
              <a:gd name="connsiteY16" fmla="*/ 57066 h 111063"/>
              <a:gd name="connsiteX17" fmla="*/ 835436 w 889364"/>
              <a:gd name="connsiteY17" fmla="*/ 21345 h 111063"/>
              <a:gd name="connsiteX18" fmla="*/ 605520 w 889364"/>
              <a:gd name="connsiteY18" fmla="*/ 19549 h 111063"/>
              <a:gd name="connsiteX19" fmla="*/ 605104 w 889364"/>
              <a:gd name="connsiteY19" fmla="*/ 19552 h 111063"/>
              <a:gd name="connsiteX20" fmla="*/ 569797 w 889364"/>
              <a:gd name="connsiteY20" fmla="*/ 55548 h 111063"/>
              <a:gd name="connsiteX21" fmla="*/ 605794 w 889364"/>
              <a:gd name="connsiteY21" fmla="*/ 90854 h 111063"/>
              <a:gd name="connsiteX22" fmla="*/ 641102 w 889364"/>
              <a:gd name="connsiteY22" fmla="*/ 55136 h 111063"/>
              <a:gd name="connsiteX23" fmla="*/ 605520 w 889364"/>
              <a:gd name="connsiteY23" fmla="*/ 19549 h 111063"/>
              <a:gd name="connsiteX24" fmla="*/ 145267 w 889364"/>
              <a:gd name="connsiteY24" fmla="*/ 19413 h 111063"/>
              <a:gd name="connsiteX25" fmla="*/ 145267 w 889364"/>
              <a:gd name="connsiteY25" fmla="*/ 19689 h 111063"/>
              <a:gd name="connsiteX26" fmla="*/ 109407 w 889364"/>
              <a:gd name="connsiteY26" fmla="*/ 55411 h 111063"/>
              <a:gd name="connsiteX27" fmla="*/ 145129 w 889364"/>
              <a:gd name="connsiteY27" fmla="*/ 91271 h 111063"/>
              <a:gd name="connsiteX28" fmla="*/ 180989 w 889364"/>
              <a:gd name="connsiteY28" fmla="*/ 55548 h 111063"/>
              <a:gd name="connsiteX29" fmla="*/ 180989 w 889364"/>
              <a:gd name="connsiteY29" fmla="*/ 55411 h 111063"/>
              <a:gd name="connsiteX30" fmla="*/ 145406 w 889364"/>
              <a:gd name="connsiteY30" fmla="*/ 19413 h 111063"/>
              <a:gd name="connsiteX31" fmla="*/ 145267 w 889364"/>
              <a:gd name="connsiteY31" fmla="*/ 19413 h 111063"/>
              <a:gd name="connsiteX32" fmla="*/ 316982 w 889364"/>
              <a:gd name="connsiteY32" fmla="*/ 3345 h 111063"/>
              <a:gd name="connsiteX33" fmla="*/ 363462 w 889364"/>
              <a:gd name="connsiteY33" fmla="*/ 3345 h 111063"/>
              <a:gd name="connsiteX34" fmla="*/ 388013 w 889364"/>
              <a:gd name="connsiteY34" fmla="*/ 13000 h 111063"/>
              <a:gd name="connsiteX35" fmla="*/ 398909 w 889364"/>
              <a:gd name="connsiteY35" fmla="*/ 36654 h 111063"/>
              <a:gd name="connsiteX36" fmla="*/ 382565 w 889364"/>
              <a:gd name="connsiteY36" fmla="*/ 67341 h 111063"/>
              <a:gd name="connsiteX37" fmla="*/ 380910 w 889364"/>
              <a:gd name="connsiteY37" fmla="*/ 73065 h 111063"/>
              <a:gd name="connsiteX38" fmla="*/ 394288 w 889364"/>
              <a:gd name="connsiteY38" fmla="*/ 101133 h 111063"/>
              <a:gd name="connsiteX39" fmla="*/ 392742 w 889364"/>
              <a:gd name="connsiteY39" fmla="*/ 107381 h 111063"/>
              <a:gd name="connsiteX40" fmla="*/ 390150 w 889364"/>
              <a:gd name="connsiteY40" fmla="*/ 108029 h 111063"/>
              <a:gd name="connsiteX41" fmla="*/ 380289 w 889364"/>
              <a:gd name="connsiteY41" fmla="*/ 107408 h 111063"/>
              <a:gd name="connsiteX42" fmla="*/ 376220 w 889364"/>
              <a:gd name="connsiteY42" fmla="*/ 104788 h 111063"/>
              <a:gd name="connsiteX43" fmla="*/ 361945 w 889364"/>
              <a:gd name="connsiteY43" fmla="*/ 74927 h 111063"/>
              <a:gd name="connsiteX44" fmla="*/ 357877 w 889364"/>
              <a:gd name="connsiteY44" fmla="*/ 72376 h 111063"/>
              <a:gd name="connsiteX45" fmla="*/ 335464 w 889364"/>
              <a:gd name="connsiteY45" fmla="*/ 72376 h 111063"/>
              <a:gd name="connsiteX46" fmla="*/ 330844 w 889364"/>
              <a:gd name="connsiteY46" fmla="*/ 76858 h 111063"/>
              <a:gd name="connsiteX47" fmla="*/ 330844 w 889364"/>
              <a:gd name="connsiteY47" fmla="*/ 76927 h 111063"/>
              <a:gd name="connsiteX48" fmla="*/ 330844 w 889364"/>
              <a:gd name="connsiteY48" fmla="*/ 102788 h 111063"/>
              <a:gd name="connsiteX49" fmla="*/ 326362 w 889364"/>
              <a:gd name="connsiteY49" fmla="*/ 107408 h 111063"/>
              <a:gd name="connsiteX50" fmla="*/ 326292 w 889364"/>
              <a:gd name="connsiteY50" fmla="*/ 107408 h 111063"/>
              <a:gd name="connsiteX51" fmla="*/ 316982 w 889364"/>
              <a:gd name="connsiteY51" fmla="*/ 107408 h 111063"/>
              <a:gd name="connsiteX52" fmla="*/ 312431 w 889364"/>
              <a:gd name="connsiteY52" fmla="*/ 102788 h 111063"/>
              <a:gd name="connsiteX53" fmla="*/ 312431 w 889364"/>
              <a:gd name="connsiteY53" fmla="*/ 7897 h 111063"/>
              <a:gd name="connsiteX54" fmla="*/ 316982 w 889364"/>
              <a:gd name="connsiteY54" fmla="*/ 3345 h 111063"/>
              <a:gd name="connsiteX55" fmla="*/ 212367 w 889364"/>
              <a:gd name="connsiteY55" fmla="*/ 3345 h 111063"/>
              <a:gd name="connsiteX56" fmla="*/ 221884 w 889364"/>
              <a:gd name="connsiteY56" fmla="*/ 3345 h 111063"/>
              <a:gd name="connsiteX57" fmla="*/ 226436 w 889364"/>
              <a:gd name="connsiteY57" fmla="*/ 7897 h 111063"/>
              <a:gd name="connsiteX58" fmla="*/ 226436 w 889364"/>
              <a:gd name="connsiteY58" fmla="*/ 59342 h 111063"/>
              <a:gd name="connsiteX59" fmla="*/ 254087 w 889364"/>
              <a:gd name="connsiteY59" fmla="*/ 89826 h 111063"/>
              <a:gd name="connsiteX60" fmla="*/ 284570 w 889364"/>
              <a:gd name="connsiteY60" fmla="*/ 62174 h 111063"/>
              <a:gd name="connsiteX61" fmla="*/ 284570 w 889364"/>
              <a:gd name="connsiteY61" fmla="*/ 59342 h 111063"/>
              <a:gd name="connsiteX62" fmla="*/ 284570 w 889364"/>
              <a:gd name="connsiteY62" fmla="*/ 7897 h 111063"/>
              <a:gd name="connsiteX63" fmla="*/ 289122 w 889364"/>
              <a:gd name="connsiteY63" fmla="*/ 3345 h 111063"/>
              <a:gd name="connsiteX64" fmla="*/ 298638 w 889364"/>
              <a:gd name="connsiteY64" fmla="*/ 3345 h 111063"/>
              <a:gd name="connsiteX65" fmla="*/ 303190 w 889364"/>
              <a:gd name="connsiteY65" fmla="*/ 7897 h 111063"/>
              <a:gd name="connsiteX66" fmla="*/ 303190 w 889364"/>
              <a:gd name="connsiteY66" fmla="*/ 59687 h 111063"/>
              <a:gd name="connsiteX67" fmla="*/ 255606 w 889364"/>
              <a:gd name="connsiteY67" fmla="*/ 107408 h 111063"/>
              <a:gd name="connsiteX68" fmla="*/ 255537 w 889364"/>
              <a:gd name="connsiteY68" fmla="*/ 107408 h 111063"/>
              <a:gd name="connsiteX69" fmla="*/ 207816 w 889364"/>
              <a:gd name="connsiteY69" fmla="*/ 59687 h 111063"/>
              <a:gd name="connsiteX70" fmla="*/ 207816 w 889364"/>
              <a:gd name="connsiteY70" fmla="*/ 7897 h 111063"/>
              <a:gd name="connsiteX71" fmla="*/ 212367 w 889364"/>
              <a:gd name="connsiteY71" fmla="*/ 3345 h 111063"/>
              <a:gd name="connsiteX72" fmla="*/ 83271 w 889364"/>
              <a:gd name="connsiteY72" fmla="*/ 3345 h 111063"/>
              <a:gd name="connsiteX73" fmla="*/ 92236 w 889364"/>
              <a:gd name="connsiteY73" fmla="*/ 3345 h 111063"/>
              <a:gd name="connsiteX74" fmla="*/ 96539 w 889364"/>
              <a:gd name="connsiteY74" fmla="*/ 8132 h 111063"/>
              <a:gd name="connsiteX75" fmla="*/ 95891 w 889364"/>
              <a:gd name="connsiteY75" fmla="*/ 10241 h 111063"/>
              <a:gd name="connsiteX76" fmla="*/ 58789 w 889364"/>
              <a:gd name="connsiteY76" fmla="*/ 61549 h 111063"/>
              <a:gd name="connsiteX77" fmla="*/ 57548 w 889364"/>
              <a:gd name="connsiteY77" fmla="*/ 65479 h 111063"/>
              <a:gd name="connsiteX78" fmla="*/ 57548 w 889364"/>
              <a:gd name="connsiteY78" fmla="*/ 102857 h 111063"/>
              <a:gd name="connsiteX79" fmla="*/ 52997 w 889364"/>
              <a:gd name="connsiteY79" fmla="*/ 107408 h 111063"/>
              <a:gd name="connsiteX80" fmla="*/ 43411 w 889364"/>
              <a:gd name="connsiteY80" fmla="*/ 107408 h 111063"/>
              <a:gd name="connsiteX81" fmla="*/ 38860 w 889364"/>
              <a:gd name="connsiteY81" fmla="*/ 102857 h 111063"/>
              <a:gd name="connsiteX82" fmla="*/ 38860 w 889364"/>
              <a:gd name="connsiteY82" fmla="*/ 65479 h 111063"/>
              <a:gd name="connsiteX83" fmla="*/ 37618 w 889364"/>
              <a:gd name="connsiteY83" fmla="*/ 61549 h 111063"/>
              <a:gd name="connsiteX84" fmla="*/ 655 w 889364"/>
              <a:gd name="connsiteY84" fmla="*/ 10586 h 111063"/>
              <a:gd name="connsiteX85" fmla="*/ 2201 w 889364"/>
              <a:gd name="connsiteY85" fmla="*/ 4338 h 111063"/>
              <a:gd name="connsiteX86" fmla="*/ 4310 w 889364"/>
              <a:gd name="connsiteY86" fmla="*/ 3690 h 111063"/>
              <a:gd name="connsiteX87" fmla="*/ 13551 w 889364"/>
              <a:gd name="connsiteY87" fmla="*/ 3690 h 111063"/>
              <a:gd name="connsiteX88" fmla="*/ 16999 w 889364"/>
              <a:gd name="connsiteY88" fmla="*/ 5276 h 111063"/>
              <a:gd name="connsiteX89" fmla="*/ 44583 w 889364"/>
              <a:gd name="connsiteY89" fmla="*/ 44239 h 111063"/>
              <a:gd name="connsiteX90" fmla="*/ 48307 w 889364"/>
              <a:gd name="connsiteY90" fmla="*/ 46101 h 111063"/>
              <a:gd name="connsiteX91" fmla="*/ 51962 w 889364"/>
              <a:gd name="connsiteY91" fmla="*/ 44239 h 111063"/>
              <a:gd name="connsiteX92" fmla="*/ 79547 w 889364"/>
              <a:gd name="connsiteY92" fmla="*/ 5276 h 111063"/>
              <a:gd name="connsiteX93" fmla="*/ 83271 w 889364"/>
              <a:gd name="connsiteY93" fmla="*/ 3345 h 111063"/>
              <a:gd name="connsiteX94" fmla="*/ 835160 w 889364"/>
              <a:gd name="connsiteY94" fmla="*/ 2932 h 111063"/>
              <a:gd name="connsiteX95" fmla="*/ 889364 w 889364"/>
              <a:gd name="connsiteY95" fmla="*/ 56860 h 111063"/>
              <a:gd name="connsiteX96" fmla="*/ 889364 w 889364"/>
              <a:gd name="connsiteY96" fmla="*/ 56997 h 111063"/>
              <a:gd name="connsiteX97" fmla="*/ 835436 w 889364"/>
              <a:gd name="connsiteY97" fmla="*/ 111063 h 111063"/>
              <a:gd name="connsiteX98" fmla="*/ 835436 w 889364"/>
              <a:gd name="connsiteY98" fmla="*/ 111063 h 111063"/>
              <a:gd name="connsiteX99" fmla="*/ 781232 w 889364"/>
              <a:gd name="connsiteY99" fmla="*/ 57136 h 111063"/>
              <a:gd name="connsiteX100" fmla="*/ 835160 w 889364"/>
              <a:gd name="connsiteY100" fmla="*/ 2932 h 111063"/>
              <a:gd name="connsiteX101" fmla="*/ 467387 w 889364"/>
              <a:gd name="connsiteY101" fmla="*/ 2449 h 111063"/>
              <a:gd name="connsiteX102" fmla="*/ 477317 w 889364"/>
              <a:gd name="connsiteY102" fmla="*/ 2449 h 111063"/>
              <a:gd name="connsiteX103" fmla="*/ 481869 w 889364"/>
              <a:gd name="connsiteY103" fmla="*/ 7001 h 111063"/>
              <a:gd name="connsiteX104" fmla="*/ 481869 w 889364"/>
              <a:gd name="connsiteY104" fmla="*/ 85271 h 111063"/>
              <a:gd name="connsiteX105" fmla="*/ 486420 w 889364"/>
              <a:gd name="connsiteY105" fmla="*/ 89823 h 111063"/>
              <a:gd name="connsiteX106" fmla="*/ 542762 w 889364"/>
              <a:gd name="connsiteY106" fmla="*/ 89823 h 111063"/>
              <a:gd name="connsiteX107" fmla="*/ 547314 w 889364"/>
              <a:gd name="connsiteY107" fmla="*/ 94374 h 111063"/>
              <a:gd name="connsiteX108" fmla="*/ 547314 w 889364"/>
              <a:gd name="connsiteY108" fmla="*/ 103546 h 111063"/>
              <a:gd name="connsiteX109" fmla="*/ 542901 w 889364"/>
              <a:gd name="connsiteY109" fmla="*/ 108097 h 111063"/>
              <a:gd name="connsiteX110" fmla="*/ 542762 w 889364"/>
              <a:gd name="connsiteY110" fmla="*/ 108097 h 111063"/>
              <a:gd name="connsiteX111" fmla="*/ 467387 w 889364"/>
              <a:gd name="connsiteY111" fmla="*/ 108097 h 111063"/>
              <a:gd name="connsiteX112" fmla="*/ 462836 w 889364"/>
              <a:gd name="connsiteY112" fmla="*/ 103685 h 111063"/>
              <a:gd name="connsiteX113" fmla="*/ 462836 w 889364"/>
              <a:gd name="connsiteY113" fmla="*/ 103546 h 111063"/>
              <a:gd name="connsiteX114" fmla="*/ 462836 w 889364"/>
              <a:gd name="connsiteY114" fmla="*/ 7001 h 111063"/>
              <a:gd name="connsiteX115" fmla="*/ 467387 w 889364"/>
              <a:gd name="connsiteY115" fmla="*/ 2449 h 111063"/>
              <a:gd name="connsiteX116" fmla="*/ 605104 w 889364"/>
              <a:gd name="connsiteY116" fmla="*/ 1070 h 111063"/>
              <a:gd name="connsiteX117" fmla="*/ 659170 w 889364"/>
              <a:gd name="connsiteY117" fmla="*/ 55136 h 111063"/>
              <a:gd name="connsiteX118" fmla="*/ 605104 w 889364"/>
              <a:gd name="connsiteY118" fmla="*/ 109201 h 111063"/>
              <a:gd name="connsiteX119" fmla="*/ 551038 w 889364"/>
              <a:gd name="connsiteY119" fmla="*/ 55136 h 111063"/>
              <a:gd name="connsiteX120" fmla="*/ 605104 w 889364"/>
              <a:gd name="connsiteY120" fmla="*/ 1070 h 111063"/>
              <a:gd name="connsiteX121" fmla="*/ 145819 w 889364"/>
              <a:gd name="connsiteY121" fmla="*/ 933 h 111063"/>
              <a:gd name="connsiteX122" fmla="*/ 199747 w 889364"/>
              <a:gd name="connsiteY122" fmla="*/ 55135 h 111063"/>
              <a:gd name="connsiteX123" fmla="*/ 145544 w 889364"/>
              <a:gd name="connsiteY123" fmla="*/ 109339 h 111063"/>
              <a:gd name="connsiteX124" fmla="*/ 145267 w 889364"/>
              <a:gd name="connsiteY124" fmla="*/ 109338 h 111063"/>
              <a:gd name="connsiteX125" fmla="*/ 91340 w 889364"/>
              <a:gd name="connsiteY125" fmla="*/ 54860 h 111063"/>
              <a:gd name="connsiteX126" fmla="*/ 145819 w 889364"/>
              <a:gd name="connsiteY126" fmla="*/ 933 h 111063"/>
              <a:gd name="connsiteX127" fmla="*/ 722685 w 889364"/>
              <a:gd name="connsiteY127" fmla="*/ 35 h 111063"/>
              <a:gd name="connsiteX128" fmla="*/ 722684 w 889364"/>
              <a:gd name="connsiteY128" fmla="*/ 35 h 111063"/>
              <a:gd name="connsiteX129" fmla="*/ 755028 w 889364"/>
              <a:gd name="connsiteY129" fmla="*/ 10793 h 111063"/>
              <a:gd name="connsiteX130" fmla="*/ 762682 w 889364"/>
              <a:gd name="connsiteY130" fmla="*/ 17689 h 111063"/>
              <a:gd name="connsiteX131" fmla="*/ 762822 w 889364"/>
              <a:gd name="connsiteY131" fmla="*/ 17886 h 111063"/>
              <a:gd name="connsiteX132" fmla="*/ 761579 w 889364"/>
              <a:gd name="connsiteY132" fmla="*/ 24103 h 111063"/>
              <a:gd name="connsiteX133" fmla="*/ 753855 w 889364"/>
              <a:gd name="connsiteY133" fmla="*/ 29482 h 111063"/>
              <a:gd name="connsiteX134" fmla="*/ 748062 w 889364"/>
              <a:gd name="connsiteY134" fmla="*/ 28999 h 111063"/>
              <a:gd name="connsiteX135" fmla="*/ 745994 w 889364"/>
              <a:gd name="connsiteY135" fmla="*/ 27068 h 111063"/>
              <a:gd name="connsiteX136" fmla="*/ 745580 w 889364"/>
              <a:gd name="connsiteY136" fmla="*/ 26654 h 111063"/>
              <a:gd name="connsiteX137" fmla="*/ 722822 w 889364"/>
              <a:gd name="connsiteY137" fmla="*/ 18448 h 111063"/>
              <a:gd name="connsiteX138" fmla="*/ 721305 w 889364"/>
              <a:gd name="connsiteY138" fmla="*/ 18448 h 111063"/>
              <a:gd name="connsiteX139" fmla="*/ 718823 w 889364"/>
              <a:gd name="connsiteY139" fmla="*/ 18448 h 111063"/>
              <a:gd name="connsiteX140" fmla="*/ 712478 w 889364"/>
              <a:gd name="connsiteY140" fmla="*/ 19758 h 111063"/>
              <a:gd name="connsiteX141" fmla="*/ 687871 w 889364"/>
              <a:gd name="connsiteY141" fmla="*/ 46150 h 111063"/>
              <a:gd name="connsiteX142" fmla="*/ 714892 w 889364"/>
              <a:gd name="connsiteY142" fmla="*/ 88720 h 111063"/>
              <a:gd name="connsiteX143" fmla="*/ 717788 w 889364"/>
              <a:gd name="connsiteY143" fmla="*/ 89271 h 111063"/>
              <a:gd name="connsiteX144" fmla="*/ 718685 w 889364"/>
              <a:gd name="connsiteY144" fmla="*/ 89271 h 111063"/>
              <a:gd name="connsiteX145" fmla="*/ 725581 w 889364"/>
              <a:gd name="connsiteY145" fmla="*/ 89271 h 111063"/>
              <a:gd name="connsiteX146" fmla="*/ 730891 w 889364"/>
              <a:gd name="connsiteY146" fmla="*/ 88513 h 111063"/>
              <a:gd name="connsiteX147" fmla="*/ 731856 w 889364"/>
              <a:gd name="connsiteY147" fmla="*/ 88513 h 111063"/>
              <a:gd name="connsiteX148" fmla="*/ 732822 w 889364"/>
              <a:gd name="connsiteY148" fmla="*/ 88513 h 111063"/>
              <a:gd name="connsiteX149" fmla="*/ 736891 w 889364"/>
              <a:gd name="connsiteY149" fmla="*/ 87064 h 111063"/>
              <a:gd name="connsiteX150" fmla="*/ 737718 w 889364"/>
              <a:gd name="connsiteY150" fmla="*/ 87064 h 111063"/>
              <a:gd name="connsiteX151" fmla="*/ 738477 w 889364"/>
              <a:gd name="connsiteY151" fmla="*/ 86720 h 111063"/>
              <a:gd name="connsiteX152" fmla="*/ 739304 w 889364"/>
              <a:gd name="connsiteY152" fmla="*/ 86306 h 111063"/>
              <a:gd name="connsiteX153" fmla="*/ 741166 w 889364"/>
              <a:gd name="connsiteY153" fmla="*/ 85340 h 111063"/>
              <a:gd name="connsiteX154" fmla="*/ 741718 w 889364"/>
              <a:gd name="connsiteY154" fmla="*/ 85340 h 111063"/>
              <a:gd name="connsiteX155" fmla="*/ 753924 w 889364"/>
              <a:gd name="connsiteY155" fmla="*/ 69962 h 111063"/>
              <a:gd name="connsiteX156" fmla="*/ 753235 w 889364"/>
              <a:gd name="connsiteY156" fmla="*/ 66307 h 111063"/>
              <a:gd name="connsiteX157" fmla="*/ 750269 w 889364"/>
              <a:gd name="connsiteY157" fmla="*/ 65066 h 111063"/>
              <a:gd name="connsiteX158" fmla="*/ 730339 w 889364"/>
              <a:gd name="connsiteY158" fmla="*/ 65066 h 111063"/>
              <a:gd name="connsiteX159" fmla="*/ 725788 w 889364"/>
              <a:gd name="connsiteY159" fmla="*/ 60514 h 111063"/>
              <a:gd name="connsiteX160" fmla="*/ 725788 w 889364"/>
              <a:gd name="connsiteY160" fmla="*/ 51205 h 111063"/>
              <a:gd name="connsiteX161" fmla="*/ 730339 w 889364"/>
              <a:gd name="connsiteY161" fmla="*/ 46653 h 111063"/>
              <a:gd name="connsiteX162" fmla="*/ 771716 w 889364"/>
              <a:gd name="connsiteY162" fmla="*/ 46653 h 111063"/>
              <a:gd name="connsiteX163" fmla="*/ 772130 w 889364"/>
              <a:gd name="connsiteY163" fmla="*/ 46653 h 111063"/>
              <a:gd name="connsiteX164" fmla="*/ 774569 w 889364"/>
              <a:gd name="connsiteY164" fmla="*/ 47498 h 111063"/>
              <a:gd name="connsiteX165" fmla="*/ 775578 w 889364"/>
              <a:gd name="connsiteY165" fmla="*/ 53756 h 111063"/>
              <a:gd name="connsiteX166" fmla="*/ 775578 w 889364"/>
              <a:gd name="connsiteY166" fmla="*/ 58377 h 111063"/>
              <a:gd name="connsiteX167" fmla="*/ 757441 w 889364"/>
              <a:gd name="connsiteY167" fmla="*/ 98719 h 111063"/>
              <a:gd name="connsiteX168" fmla="*/ 755717 w 889364"/>
              <a:gd name="connsiteY168" fmla="*/ 100167 h 111063"/>
              <a:gd name="connsiteX169" fmla="*/ 754821 w 889364"/>
              <a:gd name="connsiteY169" fmla="*/ 100926 h 111063"/>
              <a:gd name="connsiteX170" fmla="*/ 753097 w 889364"/>
              <a:gd name="connsiteY170" fmla="*/ 102167 h 111063"/>
              <a:gd name="connsiteX171" fmla="*/ 752200 w 889364"/>
              <a:gd name="connsiteY171" fmla="*/ 102788 h 111063"/>
              <a:gd name="connsiteX172" fmla="*/ 750476 w 889364"/>
              <a:gd name="connsiteY172" fmla="*/ 103891 h 111063"/>
              <a:gd name="connsiteX173" fmla="*/ 750131 w 889364"/>
              <a:gd name="connsiteY173" fmla="*/ 103891 h 111063"/>
              <a:gd name="connsiteX174" fmla="*/ 749235 w 889364"/>
              <a:gd name="connsiteY174" fmla="*/ 104443 h 111063"/>
              <a:gd name="connsiteX175" fmla="*/ 747442 w 889364"/>
              <a:gd name="connsiteY175" fmla="*/ 105477 h 111063"/>
              <a:gd name="connsiteX176" fmla="*/ 747028 w 889364"/>
              <a:gd name="connsiteY176" fmla="*/ 105477 h 111063"/>
              <a:gd name="connsiteX177" fmla="*/ 744132 w 889364"/>
              <a:gd name="connsiteY177" fmla="*/ 106856 h 111063"/>
              <a:gd name="connsiteX178" fmla="*/ 743649 w 889364"/>
              <a:gd name="connsiteY178" fmla="*/ 106856 h 111063"/>
              <a:gd name="connsiteX179" fmla="*/ 741787 w 889364"/>
              <a:gd name="connsiteY179" fmla="*/ 107546 h 111063"/>
              <a:gd name="connsiteX180" fmla="*/ 740890 w 889364"/>
              <a:gd name="connsiteY180" fmla="*/ 107546 h 111063"/>
              <a:gd name="connsiteX181" fmla="*/ 740339 w 889364"/>
              <a:gd name="connsiteY181" fmla="*/ 107546 h 111063"/>
              <a:gd name="connsiteX182" fmla="*/ 738822 w 889364"/>
              <a:gd name="connsiteY182" fmla="*/ 108098 h 111063"/>
              <a:gd name="connsiteX183" fmla="*/ 738201 w 889364"/>
              <a:gd name="connsiteY183" fmla="*/ 108098 h 111063"/>
              <a:gd name="connsiteX184" fmla="*/ 737304 w 889364"/>
              <a:gd name="connsiteY184" fmla="*/ 108098 h 111063"/>
              <a:gd name="connsiteX185" fmla="*/ 736684 w 889364"/>
              <a:gd name="connsiteY185" fmla="*/ 108098 h 111063"/>
              <a:gd name="connsiteX186" fmla="*/ 735236 w 889364"/>
              <a:gd name="connsiteY186" fmla="*/ 108098 h 111063"/>
              <a:gd name="connsiteX187" fmla="*/ 734546 w 889364"/>
              <a:gd name="connsiteY187" fmla="*/ 108098 h 111063"/>
              <a:gd name="connsiteX188" fmla="*/ 733718 w 889364"/>
              <a:gd name="connsiteY188" fmla="*/ 108098 h 111063"/>
              <a:gd name="connsiteX189" fmla="*/ 732960 w 889364"/>
              <a:gd name="connsiteY189" fmla="*/ 108098 h 111063"/>
              <a:gd name="connsiteX190" fmla="*/ 731581 w 889364"/>
              <a:gd name="connsiteY190" fmla="*/ 108098 h 111063"/>
              <a:gd name="connsiteX191" fmla="*/ 730822 w 889364"/>
              <a:gd name="connsiteY191" fmla="*/ 108098 h 111063"/>
              <a:gd name="connsiteX192" fmla="*/ 729994 w 889364"/>
              <a:gd name="connsiteY192" fmla="*/ 108098 h 111063"/>
              <a:gd name="connsiteX193" fmla="*/ 729098 w 889364"/>
              <a:gd name="connsiteY193" fmla="*/ 108098 h 111063"/>
              <a:gd name="connsiteX194" fmla="*/ 727857 w 889364"/>
              <a:gd name="connsiteY194" fmla="*/ 108098 h 111063"/>
              <a:gd name="connsiteX195" fmla="*/ 722685 w 889364"/>
              <a:gd name="connsiteY195" fmla="*/ 108098 h 111063"/>
              <a:gd name="connsiteX196" fmla="*/ 718823 w 889364"/>
              <a:gd name="connsiteY196" fmla="*/ 108098 h 111063"/>
              <a:gd name="connsiteX197" fmla="*/ 666722 w 889364"/>
              <a:gd name="connsiteY197" fmla="*/ 52136 h 111063"/>
              <a:gd name="connsiteX198" fmla="*/ 722685 w 889364"/>
              <a:gd name="connsiteY198" fmla="*/ 35 h 111063"/>
            </a:gdLst>
            <a:ahLst/>
            <a:cxnLst/>
            <a:rect l="l" t="t" r="r" b="b"/>
            <a:pathLst>
              <a:path w="889364" h="111063">
                <a:moveTo>
                  <a:pt x="364221" y="22034"/>
                </a:moveTo>
                <a:lnTo>
                  <a:pt x="335464" y="22034"/>
                </a:lnTo>
                <a:cubicBezTo>
                  <a:pt x="332951" y="21996"/>
                  <a:pt x="330882" y="24002"/>
                  <a:pt x="330844" y="26516"/>
                </a:cubicBezTo>
                <a:cubicBezTo>
                  <a:pt x="330844" y="26539"/>
                  <a:pt x="330844" y="26562"/>
                  <a:pt x="330844" y="26585"/>
                </a:cubicBezTo>
                <a:lnTo>
                  <a:pt x="330844" y="49136"/>
                </a:lnTo>
                <a:cubicBezTo>
                  <a:pt x="330843" y="51649"/>
                  <a:pt x="332881" y="53687"/>
                  <a:pt x="335395" y="53688"/>
                </a:cubicBezTo>
                <a:cubicBezTo>
                  <a:pt x="335418" y="53688"/>
                  <a:pt x="335441" y="53687"/>
                  <a:pt x="335464" y="53687"/>
                </a:cubicBezTo>
                <a:lnTo>
                  <a:pt x="363669" y="53687"/>
                </a:lnTo>
                <a:cubicBezTo>
                  <a:pt x="372347" y="53776"/>
                  <a:pt x="379568" y="47040"/>
                  <a:pt x="380082" y="38378"/>
                </a:cubicBezTo>
                <a:cubicBezTo>
                  <a:pt x="380387" y="29661"/>
                  <a:pt x="373568" y="22348"/>
                  <a:pt x="364852" y="22043"/>
                </a:cubicBezTo>
                <a:cubicBezTo>
                  <a:pt x="364641" y="22036"/>
                  <a:pt x="364431" y="22033"/>
                  <a:pt x="364221" y="22034"/>
                </a:cubicBezTo>
                <a:close/>
                <a:moveTo>
                  <a:pt x="835436" y="21345"/>
                </a:moveTo>
                <a:lnTo>
                  <a:pt x="835436" y="21414"/>
                </a:lnTo>
                <a:cubicBezTo>
                  <a:pt x="815745" y="21375"/>
                  <a:pt x="799752" y="37307"/>
                  <a:pt x="799714" y="56997"/>
                </a:cubicBezTo>
                <a:cubicBezTo>
                  <a:pt x="799676" y="76688"/>
                  <a:pt x="815607" y="92681"/>
                  <a:pt x="835298" y="92719"/>
                </a:cubicBezTo>
                <a:cubicBezTo>
                  <a:pt x="854989" y="92757"/>
                  <a:pt x="870982" y="76826"/>
                  <a:pt x="871020" y="57135"/>
                </a:cubicBezTo>
                <a:cubicBezTo>
                  <a:pt x="871020" y="57112"/>
                  <a:pt x="871020" y="57089"/>
                  <a:pt x="871020" y="57066"/>
                </a:cubicBezTo>
                <a:cubicBezTo>
                  <a:pt x="871020" y="37392"/>
                  <a:pt x="855111" y="21421"/>
                  <a:pt x="835436" y="21345"/>
                </a:cubicBezTo>
                <a:close/>
                <a:moveTo>
                  <a:pt x="605520" y="19549"/>
                </a:moveTo>
                <a:cubicBezTo>
                  <a:pt x="605381" y="19549"/>
                  <a:pt x="605243" y="19550"/>
                  <a:pt x="605104" y="19552"/>
                </a:cubicBezTo>
                <a:cubicBezTo>
                  <a:pt x="585414" y="19742"/>
                  <a:pt x="569607" y="35858"/>
                  <a:pt x="569797" y="55548"/>
                </a:cubicBezTo>
                <a:cubicBezTo>
                  <a:pt x="569988" y="75237"/>
                  <a:pt x="586104" y="91045"/>
                  <a:pt x="605794" y="90854"/>
                </a:cubicBezTo>
                <a:cubicBezTo>
                  <a:pt x="625375" y="90665"/>
                  <a:pt x="641139" y="74718"/>
                  <a:pt x="641102" y="55136"/>
                </a:cubicBezTo>
                <a:cubicBezTo>
                  <a:pt x="641103" y="35483"/>
                  <a:pt x="625173" y="19551"/>
                  <a:pt x="605520" y="19549"/>
                </a:cubicBezTo>
                <a:close/>
                <a:moveTo>
                  <a:pt x="145267" y="19413"/>
                </a:moveTo>
                <a:lnTo>
                  <a:pt x="145267" y="19689"/>
                </a:lnTo>
                <a:cubicBezTo>
                  <a:pt x="125500" y="19651"/>
                  <a:pt x="109445" y="35644"/>
                  <a:pt x="109407" y="55411"/>
                </a:cubicBezTo>
                <a:cubicBezTo>
                  <a:pt x="109369" y="75178"/>
                  <a:pt x="125362" y="91232"/>
                  <a:pt x="145129" y="91271"/>
                </a:cubicBezTo>
                <a:cubicBezTo>
                  <a:pt x="164896" y="91309"/>
                  <a:pt x="180951" y="75315"/>
                  <a:pt x="180989" y="55548"/>
                </a:cubicBezTo>
                <a:cubicBezTo>
                  <a:pt x="180989" y="55503"/>
                  <a:pt x="180989" y="55457"/>
                  <a:pt x="180989" y="55411"/>
                </a:cubicBezTo>
                <a:cubicBezTo>
                  <a:pt x="181104" y="35644"/>
                  <a:pt x="165172" y="19528"/>
                  <a:pt x="145406" y="19413"/>
                </a:cubicBezTo>
                <a:cubicBezTo>
                  <a:pt x="145360" y="19413"/>
                  <a:pt x="145313" y="19413"/>
                  <a:pt x="145267" y="19413"/>
                </a:cubicBezTo>
                <a:close/>
                <a:moveTo>
                  <a:pt x="316982" y="3345"/>
                </a:moveTo>
                <a:lnTo>
                  <a:pt x="363462" y="3345"/>
                </a:lnTo>
                <a:cubicBezTo>
                  <a:pt x="372574" y="3334"/>
                  <a:pt x="381350" y="6785"/>
                  <a:pt x="388013" y="13000"/>
                </a:cubicBezTo>
                <a:cubicBezTo>
                  <a:pt x="394653" y="19116"/>
                  <a:pt x="398575" y="27632"/>
                  <a:pt x="398909" y="36654"/>
                </a:cubicBezTo>
                <a:cubicBezTo>
                  <a:pt x="399394" y="49082"/>
                  <a:pt x="393149" y="60809"/>
                  <a:pt x="382565" y="67341"/>
                </a:cubicBezTo>
                <a:cubicBezTo>
                  <a:pt x="380614" y="68533"/>
                  <a:pt x="379896" y="71017"/>
                  <a:pt x="380910" y="73065"/>
                </a:cubicBezTo>
                <a:lnTo>
                  <a:pt x="394288" y="101133"/>
                </a:lnTo>
                <a:cubicBezTo>
                  <a:pt x="395587" y="103285"/>
                  <a:pt x="394894" y="106082"/>
                  <a:pt x="392742" y="107381"/>
                </a:cubicBezTo>
                <a:cubicBezTo>
                  <a:pt x="391962" y="107851"/>
                  <a:pt x="391060" y="108077"/>
                  <a:pt x="390150" y="108029"/>
                </a:cubicBezTo>
                <a:lnTo>
                  <a:pt x="380289" y="107408"/>
                </a:lnTo>
                <a:cubicBezTo>
                  <a:pt x="378542" y="107388"/>
                  <a:pt x="376961" y="106369"/>
                  <a:pt x="376220" y="104788"/>
                </a:cubicBezTo>
                <a:lnTo>
                  <a:pt x="361945" y="74927"/>
                </a:lnTo>
                <a:cubicBezTo>
                  <a:pt x="361198" y="73361"/>
                  <a:pt x="359613" y="72367"/>
                  <a:pt x="357877" y="72376"/>
                </a:cubicBezTo>
                <a:lnTo>
                  <a:pt x="335464" y="72376"/>
                </a:lnTo>
                <a:cubicBezTo>
                  <a:pt x="332951" y="72337"/>
                  <a:pt x="330882" y="74344"/>
                  <a:pt x="330844" y="76858"/>
                </a:cubicBezTo>
                <a:cubicBezTo>
                  <a:pt x="330844" y="76881"/>
                  <a:pt x="330844" y="76904"/>
                  <a:pt x="330844" y="76927"/>
                </a:cubicBezTo>
                <a:lnTo>
                  <a:pt x="330844" y="102788"/>
                </a:lnTo>
                <a:cubicBezTo>
                  <a:pt x="330882" y="105301"/>
                  <a:pt x="328875" y="107369"/>
                  <a:pt x="326362" y="107408"/>
                </a:cubicBezTo>
                <a:cubicBezTo>
                  <a:pt x="326339" y="107408"/>
                  <a:pt x="326315" y="107408"/>
                  <a:pt x="326292" y="107408"/>
                </a:cubicBezTo>
                <a:lnTo>
                  <a:pt x="316982" y="107408"/>
                </a:lnTo>
                <a:cubicBezTo>
                  <a:pt x="314458" y="107370"/>
                  <a:pt x="312431" y="105313"/>
                  <a:pt x="312431" y="102788"/>
                </a:cubicBezTo>
                <a:lnTo>
                  <a:pt x="312431" y="7897"/>
                </a:lnTo>
                <a:cubicBezTo>
                  <a:pt x="312468" y="5398"/>
                  <a:pt x="314484" y="3382"/>
                  <a:pt x="316982" y="3345"/>
                </a:cubicBezTo>
                <a:close/>
                <a:moveTo>
                  <a:pt x="212367" y="3345"/>
                </a:moveTo>
                <a:lnTo>
                  <a:pt x="221884" y="3345"/>
                </a:lnTo>
                <a:cubicBezTo>
                  <a:pt x="224398" y="3345"/>
                  <a:pt x="226436" y="5383"/>
                  <a:pt x="226436" y="7897"/>
                </a:cubicBezTo>
                <a:lnTo>
                  <a:pt x="226436" y="59342"/>
                </a:lnTo>
                <a:cubicBezTo>
                  <a:pt x="225653" y="75395"/>
                  <a:pt x="238033" y="89043"/>
                  <a:pt x="254087" y="89826"/>
                </a:cubicBezTo>
                <a:cubicBezTo>
                  <a:pt x="270140" y="90608"/>
                  <a:pt x="283788" y="78228"/>
                  <a:pt x="284570" y="62174"/>
                </a:cubicBezTo>
                <a:cubicBezTo>
                  <a:pt x="284616" y="61231"/>
                  <a:pt x="284616" y="60286"/>
                  <a:pt x="284570" y="59342"/>
                </a:cubicBezTo>
                <a:lnTo>
                  <a:pt x="284570" y="7897"/>
                </a:lnTo>
                <a:cubicBezTo>
                  <a:pt x="284607" y="5398"/>
                  <a:pt x="286624" y="3382"/>
                  <a:pt x="289122" y="3345"/>
                </a:cubicBezTo>
                <a:lnTo>
                  <a:pt x="298638" y="3345"/>
                </a:lnTo>
                <a:cubicBezTo>
                  <a:pt x="301152" y="3345"/>
                  <a:pt x="303190" y="5383"/>
                  <a:pt x="303190" y="7897"/>
                </a:cubicBezTo>
                <a:lnTo>
                  <a:pt x="303190" y="59687"/>
                </a:lnTo>
                <a:cubicBezTo>
                  <a:pt x="303228" y="86004"/>
                  <a:pt x="281924" y="107370"/>
                  <a:pt x="255606" y="107408"/>
                </a:cubicBezTo>
                <a:cubicBezTo>
                  <a:pt x="255583" y="107408"/>
                  <a:pt x="255560" y="107408"/>
                  <a:pt x="255537" y="107408"/>
                </a:cubicBezTo>
                <a:cubicBezTo>
                  <a:pt x="229182" y="107408"/>
                  <a:pt x="207816" y="86043"/>
                  <a:pt x="207816" y="59687"/>
                </a:cubicBezTo>
                <a:lnTo>
                  <a:pt x="207816" y="7897"/>
                </a:lnTo>
                <a:cubicBezTo>
                  <a:pt x="207816" y="5383"/>
                  <a:pt x="209854" y="3345"/>
                  <a:pt x="212367" y="3345"/>
                </a:cubicBezTo>
                <a:close/>
                <a:moveTo>
                  <a:pt x="83271" y="3345"/>
                </a:moveTo>
                <a:lnTo>
                  <a:pt x="92236" y="3345"/>
                </a:lnTo>
                <a:cubicBezTo>
                  <a:pt x="94746" y="3479"/>
                  <a:pt x="96672" y="5622"/>
                  <a:pt x="96539" y="8132"/>
                </a:cubicBezTo>
                <a:cubicBezTo>
                  <a:pt x="96499" y="8878"/>
                  <a:pt x="96276" y="9602"/>
                  <a:pt x="95891" y="10241"/>
                </a:cubicBezTo>
                <a:lnTo>
                  <a:pt x="58789" y="61549"/>
                </a:lnTo>
                <a:cubicBezTo>
                  <a:pt x="57959" y="62689"/>
                  <a:pt x="57523" y="64069"/>
                  <a:pt x="57548" y="65479"/>
                </a:cubicBezTo>
                <a:lnTo>
                  <a:pt x="57548" y="102857"/>
                </a:lnTo>
                <a:cubicBezTo>
                  <a:pt x="57511" y="105355"/>
                  <a:pt x="55495" y="107371"/>
                  <a:pt x="52997" y="107408"/>
                </a:cubicBezTo>
                <a:lnTo>
                  <a:pt x="43411" y="107408"/>
                </a:lnTo>
                <a:cubicBezTo>
                  <a:pt x="40913" y="107371"/>
                  <a:pt x="38897" y="105355"/>
                  <a:pt x="38860" y="102857"/>
                </a:cubicBezTo>
                <a:lnTo>
                  <a:pt x="38860" y="65479"/>
                </a:lnTo>
                <a:cubicBezTo>
                  <a:pt x="38885" y="64069"/>
                  <a:pt x="38449" y="62689"/>
                  <a:pt x="37618" y="61549"/>
                </a:cubicBezTo>
                <a:lnTo>
                  <a:pt x="655" y="10586"/>
                </a:lnTo>
                <a:cubicBezTo>
                  <a:pt x="-644" y="8434"/>
                  <a:pt x="49" y="5636"/>
                  <a:pt x="2201" y="4338"/>
                </a:cubicBezTo>
                <a:cubicBezTo>
                  <a:pt x="2840" y="3952"/>
                  <a:pt x="3564" y="3730"/>
                  <a:pt x="4310" y="3690"/>
                </a:cubicBezTo>
                <a:lnTo>
                  <a:pt x="13551" y="3690"/>
                </a:lnTo>
                <a:cubicBezTo>
                  <a:pt x="14876" y="3691"/>
                  <a:pt x="16135" y="4270"/>
                  <a:pt x="16999" y="5276"/>
                </a:cubicBezTo>
                <a:lnTo>
                  <a:pt x="44583" y="44239"/>
                </a:lnTo>
                <a:cubicBezTo>
                  <a:pt x="45459" y="45416"/>
                  <a:pt x="46841" y="46107"/>
                  <a:pt x="48307" y="46101"/>
                </a:cubicBezTo>
                <a:cubicBezTo>
                  <a:pt x="49755" y="46107"/>
                  <a:pt x="51116" y="45414"/>
                  <a:pt x="51962" y="44239"/>
                </a:cubicBezTo>
                <a:lnTo>
                  <a:pt x="79547" y="5276"/>
                </a:lnTo>
                <a:cubicBezTo>
                  <a:pt x="80400" y="4065"/>
                  <a:pt x="81789" y="3344"/>
                  <a:pt x="83271" y="3345"/>
                </a:cubicBezTo>
                <a:close/>
                <a:moveTo>
                  <a:pt x="835160" y="2932"/>
                </a:moveTo>
                <a:cubicBezTo>
                  <a:pt x="865020" y="2856"/>
                  <a:pt x="889288" y="27000"/>
                  <a:pt x="889364" y="56860"/>
                </a:cubicBezTo>
                <a:cubicBezTo>
                  <a:pt x="889364" y="56906"/>
                  <a:pt x="889364" y="56952"/>
                  <a:pt x="889364" y="56997"/>
                </a:cubicBezTo>
                <a:cubicBezTo>
                  <a:pt x="889326" y="86788"/>
                  <a:pt x="865226" y="110949"/>
                  <a:pt x="835436" y="111063"/>
                </a:cubicBezTo>
                <a:lnTo>
                  <a:pt x="835436" y="111063"/>
                </a:lnTo>
                <a:cubicBezTo>
                  <a:pt x="805576" y="111139"/>
                  <a:pt x="781308" y="86995"/>
                  <a:pt x="781232" y="57136"/>
                </a:cubicBezTo>
                <a:cubicBezTo>
                  <a:pt x="781156" y="27276"/>
                  <a:pt x="805300" y="3008"/>
                  <a:pt x="835160" y="2932"/>
                </a:cubicBezTo>
                <a:close/>
                <a:moveTo>
                  <a:pt x="467387" y="2449"/>
                </a:moveTo>
                <a:lnTo>
                  <a:pt x="477317" y="2449"/>
                </a:lnTo>
                <a:cubicBezTo>
                  <a:pt x="479831" y="2449"/>
                  <a:pt x="481869" y="4487"/>
                  <a:pt x="481869" y="7001"/>
                </a:cubicBezTo>
                <a:lnTo>
                  <a:pt x="481869" y="85271"/>
                </a:lnTo>
                <a:cubicBezTo>
                  <a:pt x="481869" y="87785"/>
                  <a:pt x="483907" y="89823"/>
                  <a:pt x="486420" y="89823"/>
                </a:cubicBezTo>
                <a:lnTo>
                  <a:pt x="542762" y="89823"/>
                </a:lnTo>
                <a:cubicBezTo>
                  <a:pt x="545276" y="89823"/>
                  <a:pt x="547314" y="91861"/>
                  <a:pt x="547314" y="94374"/>
                </a:cubicBezTo>
                <a:lnTo>
                  <a:pt x="547314" y="103546"/>
                </a:lnTo>
                <a:cubicBezTo>
                  <a:pt x="547352" y="106021"/>
                  <a:pt x="545376" y="108059"/>
                  <a:pt x="542901" y="108097"/>
                </a:cubicBezTo>
                <a:cubicBezTo>
                  <a:pt x="542855" y="108098"/>
                  <a:pt x="542808" y="108098"/>
                  <a:pt x="542762" y="108097"/>
                </a:cubicBezTo>
                <a:lnTo>
                  <a:pt x="467387" y="108097"/>
                </a:lnTo>
                <a:cubicBezTo>
                  <a:pt x="464912" y="108136"/>
                  <a:pt x="462874" y="106160"/>
                  <a:pt x="462836" y="103685"/>
                </a:cubicBezTo>
                <a:cubicBezTo>
                  <a:pt x="462835" y="103639"/>
                  <a:pt x="462835" y="103592"/>
                  <a:pt x="462836" y="103546"/>
                </a:cubicBezTo>
                <a:lnTo>
                  <a:pt x="462836" y="7001"/>
                </a:lnTo>
                <a:cubicBezTo>
                  <a:pt x="462836" y="4487"/>
                  <a:pt x="464873" y="2449"/>
                  <a:pt x="467387" y="2449"/>
                </a:cubicBezTo>
                <a:close/>
                <a:moveTo>
                  <a:pt x="605104" y="1070"/>
                </a:moveTo>
                <a:cubicBezTo>
                  <a:pt x="634964" y="1070"/>
                  <a:pt x="659170" y="25276"/>
                  <a:pt x="659170" y="55136"/>
                </a:cubicBezTo>
                <a:cubicBezTo>
                  <a:pt x="659170" y="84995"/>
                  <a:pt x="634964" y="109201"/>
                  <a:pt x="605104" y="109201"/>
                </a:cubicBezTo>
                <a:cubicBezTo>
                  <a:pt x="575244" y="109201"/>
                  <a:pt x="551038" y="84995"/>
                  <a:pt x="551038" y="55136"/>
                </a:cubicBezTo>
                <a:cubicBezTo>
                  <a:pt x="551038" y="25276"/>
                  <a:pt x="575244" y="1070"/>
                  <a:pt x="605104" y="1070"/>
                </a:cubicBezTo>
                <a:close/>
                <a:moveTo>
                  <a:pt x="145819" y="933"/>
                </a:moveTo>
                <a:cubicBezTo>
                  <a:pt x="175647" y="1085"/>
                  <a:pt x="199747" y="25307"/>
                  <a:pt x="199747" y="55135"/>
                </a:cubicBezTo>
                <a:cubicBezTo>
                  <a:pt x="199747" y="85071"/>
                  <a:pt x="175480" y="109339"/>
                  <a:pt x="145544" y="109339"/>
                </a:cubicBezTo>
                <a:cubicBezTo>
                  <a:pt x="145452" y="109339"/>
                  <a:pt x="145359" y="109339"/>
                  <a:pt x="145267" y="109338"/>
                </a:cubicBezTo>
                <a:cubicBezTo>
                  <a:pt x="115332" y="109186"/>
                  <a:pt x="91187" y="84795"/>
                  <a:pt x="91340" y="54860"/>
                </a:cubicBezTo>
                <a:cubicBezTo>
                  <a:pt x="91492" y="24924"/>
                  <a:pt x="115883" y="780"/>
                  <a:pt x="145819" y="933"/>
                </a:cubicBezTo>
                <a:close/>
                <a:moveTo>
                  <a:pt x="722685" y="35"/>
                </a:moveTo>
                <a:lnTo>
                  <a:pt x="722684" y="35"/>
                </a:lnTo>
                <a:cubicBezTo>
                  <a:pt x="734342" y="50"/>
                  <a:pt x="745684" y="3823"/>
                  <a:pt x="755028" y="10793"/>
                </a:cubicBezTo>
                <a:cubicBezTo>
                  <a:pt x="757785" y="12853"/>
                  <a:pt x="760347" y="15161"/>
                  <a:pt x="762682" y="17689"/>
                </a:cubicBezTo>
                <a:cubicBezTo>
                  <a:pt x="762731" y="17754"/>
                  <a:pt x="762777" y="17820"/>
                  <a:pt x="762822" y="17886"/>
                </a:cubicBezTo>
                <a:cubicBezTo>
                  <a:pt x="764195" y="19946"/>
                  <a:pt x="763639" y="22729"/>
                  <a:pt x="761579" y="24103"/>
                </a:cubicBezTo>
                <a:lnTo>
                  <a:pt x="753855" y="29482"/>
                </a:lnTo>
                <a:cubicBezTo>
                  <a:pt x="752076" y="30795"/>
                  <a:pt x="749600" y="30588"/>
                  <a:pt x="748062" y="28999"/>
                </a:cubicBezTo>
                <a:lnTo>
                  <a:pt x="745994" y="27068"/>
                </a:lnTo>
                <a:lnTo>
                  <a:pt x="745580" y="26654"/>
                </a:lnTo>
                <a:cubicBezTo>
                  <a:pt x="739194" y="21330"/>
                  <a:pt x="731137" y="18424"/>
                  <a:pt x="722822" y="18448"/>
                </a:cubicBezTo>
                <a:lnTo>
                  <a:pt x="721305" y="18448"/>
                </a:lnTo>
                <a:lnTo>
                  <a:pt x="718823" y="18448"/>
                </a:lnTo>
                <a:cubicBezTo>
                  <a:pt x="716670" y="18678"/>
                  <a:pt x="714546" y="19117"/>
                  <a:pt x="712478" y="19758"/>
                </a:cubicBezTo>
                <a:cubicBezTo>
                  <a:pt x="700101" y="23449"/>
                  <a:pt x="690688" y="33545"/>
                  <a:pt x="687871" y="46150"/>
                </a:cubicBezTo>
                <a:cubicBezTo>
                  <a:pt x="683577" y="65367"/>
                  <a:pt x="695675" y="84426"/>
                  <a:pt x="714892" y="88720"/>
                </a:cubicBezTo>
                <a:lnTo>
                  <a:pt x="717788" y="89271"/>
                </a:lnTo>
                <a:lnTo>
                  <a:pt x="718685" y="89271"/>
                </a:lnTo>
                <a:lnTo>
                  <a:pt x="725581" y="89271"/>
                </a:lnTo>
                <a:cubicBezTo>
                  <a:pt x="727367" y="89149"/>
                  <a:pt x="729142" y="88895"/>
                  <a:pt x="730891" y="88513"/>
                </a:cubicBezTo>
                <a:lnTo>
                  <a:pt x="731856" y="88513"/>
                </a:lnTo>
                <a:lnTo>
                  <a:pt x="732822" y="88513"/>
                </a:lnTo>
                <a:lnTo>
                  <a:pt x="736891" y="87064"/>
                </a:lnTo>
                <a:lnTo>
                  <a:pt x="737718" y="87064"/>
                </a:lnTo>
                <a:lnTo>
                  <a:pt x="738477" y="86720"/>
                </a:lnTo>
                <a:lnTo>
                  <a:pt x="739304" y="86306"/>
                </a:lnTo>
                <a:lnTo>
                  <a:pt x="741166" y="85340"/>
                </a:lnTo>
                <a:lnTo>
                  <a:pt x="741718" y="85340"/>
                </a:lnTo>
                <a:cubicBezTo>
                  <a:pt x="746983" y="81290"/>
                  <a:pt x="751174" y="76009"/>
                  <a:pt x="753924" y="69962"/>
                </a:cubicBezTo>
                <a:cubicBezTo>
                  <a:pt x="754363" y="68708"/>
                  <a:pt x="754100" y="67315"/>
                  <a:pt x="753235" y="66307"/>
                </a:cubicBezTo>
                <a:cubicBezTo>
                  <a:pt x="752463" y="65497"/>
                  <a:pt x="751388" y="65047"/>
                  <a:pt x="750269" y="65066"/>
                </a:cubicBezTo>
                <a:lnTo>
                  <a:pt x="730339" y="65066"/>
                </a:lnTo>
                <a:cubicBezTo>
                  <a:pt x="727825" y="65066"/>
                  <a:pt x="725788" y="63028"/>
                  <a:pt x="725788" y="60514"/>
                </a:cubicBezTo>
                <a:lnTo>
                  <a:pt x="725788" y="51205"/>
                </a:lnTo>
                <a:cubicBezTo>
                  <a:pt x="725788" y="48691"/>
                  <a:pt x="727825" y="46653"/>
                  <a:pt x="730339" y="46653"/>
                </a:cubicBezTo>
                <a:lnTo>
                  <a:pt x="771716" y="46653"/>
                </a:lnTo>
                <a:lnTo>
                  <a:pt x="772130" y="46653"/>
                </a:lnTo>
                <a:cubicBezTo>
                  <a:pt x="773008" y="46689"/>
                  <a:pt x="773856" y="46983"/>
                  <a:pt x="774569" y="47498"/>
                </a:cubicBezTo>
                <a:cubicBezTo>
                  <a:pt x="776576" y="48947"/>
                  <a:pt x="777028" y="51749"/>
                  <a:pt x="775578" y="53756"/>
                </a:cubicBezTo>
                <a:lnTo>
                  <a:pt x="775578" y="58377"/>
                </a:lnTo>
                <a:cubicBezTo>
                  <a:pt x="775697" y="73824"/>
                  <a:pt x="769074" y="88555"/>
                  <a:pt x="757441" y="98719"/>
                </a:cubicBezTo>
                <a:lnTo>
                  <a:pt x="755717" y="100167"/>
                </a:lnTo>
                <a:lnTo>
                  <a:pt x="754821" y="100926"/>
                </a:lnTo>
                <a:cubicBezTo>
                  <a:pt x="754279" y="101383"/>
                  <a:pt x="753702" y="101798"/>
                  <a:pt x="753097" y="102167"/>
                </a:cubicBezTo>
                <a:lnTo>
                  <a:pt x="752200" y="102788"/>
                </a:lnTo>
                <a:lnTo>
                  <a:pt x="750476" y="103891"/>
                </a:lnTo>
                <a:lnTo>
                  <a:pt x="750131" y="103891"/>
                </a:lnTo>
                <a:lnTo>
                  <a:pt x="749235" y="104443"/>
                </a:lnTo>
                <a:lnTo>
                  <a:pt x="747442" y="105477"/>
                </a:lnTo>
                <a:lnTo>
                  <a:pt x="747028" y="105477"/>
                </a:lnTo>
                <a:lnTo>
                  <a:pt x="744132" y="106856"/>
                </a:lnTo>
                <a:lnTo>
                  <a:pt x="743649" y="106856"/>
                </a:lnTo>
                <a:lnTo>
                  <a:pt x="741787" y="107546"/>
                </a:lnTo>
                <a:lnTo>
                  <a:pt x="740890" y="107546"/>
                </a:lnTo>
                <a:lnTo>
                  <a:pt x="740339" y="107546"/>
                </a:lnTo>
                <a:lnTo>
                  <a:pt x="738822" y="108098"/>
                </a:lnTo>
                <a:lnTo>
                  <a:pt x="738201" y="108098"/>
                </a:lnTo>
                <a:lnTo>
                  <a:pt x="737304" y="108098"/>
                </a:lnTo>
                <a:lnTo>
                  <a:pt x="736684" y="108098"/>
                </a:lnTo>
                <a:lnTo>
                  <a:pt x="735236" y="108098"/>
                </a:lnTo>
                <a:lnTo>
                  <a:pt x="734546" y="108098"/>
                </a:lnTo>
                <a:lnTo>
                  <a:pt x="733718" y="108098"/>
                </a:lnTo>
                <a:lnTo>
                  <a:pt x="732960" y="108098"/>
                </a:lnTo>
                <a:lnTo>
                  <a:pt x="731581" y="108098"/>
                </a:lnTo>
                <a:lnTo>
                  <a:pt x="730822" y="108098"/>
                </a:lnTo>
                <a:lnTo>
                  <a:pt x="729994" y="108098"/>
                </a:lnTo>
                <a:lnTo>
                  <a:pt x="729098" y="108098"/>
                </a:lnTo>
                <a:lnTo>
                  <a:pt x="727857" y="108098"/>
                </a:lnTo>
                <a:lnTo>
                  <a:pt x="722685" y="108098"/>
                </a:lnTo>
                <a:cubicBezTo>
                  <a:pt x="721398" y="108144"/>
                  <a:pt x="720110" y="108144"/>
                  <a:pt x="718823" y="108098"/>
                </a:cubicBezTo>
                <a:cubicBezTo>
                  <a:pt x="688982" y="107031"/>
                  <a:pt x="665656" y="81976"/>
                  <a:pt x="666722" y="52136"/>
                </a:cubicBezTo>
                <a:cubicBezTo>
                  <a:pt x="667788" y="22295"/>
                  <a:pt x="692844" y="-1031"/>
                  <a:pt x="722685" y="35"/>
                </a:cubicBezTo>
                <a:close/>
              </a:path>
            </a:pathLst>
          </a:custGeom>
          <a:solidFill>
            <a:schemeClr val="bg1"/>
          </a:solidFill>
          <a:ln w="480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/>
            <a:endParaRPr kumimoji="1" lang="zh-CN" altLang="en-US">
              <a:solidFill>
                <a:schemeClr val="accent1"/>
              </a:solidFill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29AC136E-E8BE-D8F1-567E-80E24587A2A6}"/>
              </a:ext>
            </a:extLst>
          </p:cNvPr>
          <p:cNvSpPr txBox="1"/>
          <p:nvPr/>
        </p:nvSpPr>
        <p:spPr>
          <a:xfrm>
            <a:off x="5907315" y="1684213"/>
            <a:ext cx="592529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800" b="1" dirty="0" err="1" smtClean="0">
                <a:solidFill>
                  <a:schemeClr val="accent1"/>
                </a:solidFill>
              </a:rPr>
              <a:t>Caldicott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 </a:t>
            </a:r>
            <a:r>
              <a:rPr lang="en-US" altLang="zh-CN" sz="2800" b="1" dirty="0">
                <a:solidFill>
                  <a:schemeClr val="accent1"/>
                </a:solidFill>
              </a:rPr>
              <a:t>principles: reason why, use the least amount of data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Consent of John to share data (GP, hospital, community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).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Available opt-out of national datasets.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altLang="zh-CN" sz="2800" b="1" dirty="0">
              <a:solidFill>
                <a:schemeClr val="accent1"/>
              </a:solidFill>
            </a:endParaRPr>
          </a:p>
        </p:txBody>
      </p:sp>
      <p:sp>
        <p:nvSpPr>
          <p:cNvPr id="25" name="标题 1">
            <a:extLst>
              <a:ext uri="{FF2B5EF4-FFF2-40B4-BE49-F238E27FC236}">
                <a16:creationId xmlns:a16="http://schemas.microsoft.com/office/drawing/2014/main" id="{4F9B4EC8-265C-E023-0113-AFA3AD943442}"/>
              </a:ext>
            </a:extLst>
          </p:cNvPr>
          <p:cNvSpPr txBox="1"/>
          <p:nvPr/>
        </p:nvSpPr>
        <p:spPr>
          <a:xfrm>
            <a:off x="5907315" y="679162"/>
            <a:ext cx="7620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r>
              <a:rPr lang="en-US" altLang="zh-CN" b="1" dirty="0" smtClean="0"/>
              <a:t>Routine </a:t>
            </a:r>
            <a:r>
              <a:rPr lang="en-US" altLang="zh-CN" b="1" dirty="0"/>
              <a:t>Data used ethically</a:t>
            </a:r>
            <a:endParaRPr lang="zh-CN" altLang="en-US" b="1" dirty="0"/>
          </a:p>
        </p:txBody>
      </p:sp>
      <p:pic>
        <p:nvPicPr>
          <p:cNvPr id="3074" name="Picture 2" descr="What are the Caldicott Principles? | 8 Caldicott Principl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04710"/>
            <a:ext cx="4760544" cy="445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90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B9361C-CA69-F12C-C6BD-D1589DD83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任意多边形: 形状 28">
            <a:extLst>
              <a:ext uri="{FF2B5EF4-FFF2-40B4-BE49-F238E27FC236}">
                <a16:creationId xmlns:a16="http://schemas.microsoft.com/office/drawing/2014/main" id="{F151469B-A6EB-EA0B-657C-182A72A15F27}"/>
              </a:ext>
            </a:extLst>
          </p:cNvPr>
          <p:cNvSpPr/>
          <p:nvPr/>
        </p:nvSpPr>
        <p:spPr>
          <a:xfrm flipH="1">
            <a:off x="0" y="5147622"/>
            <a:ext cx="12192000" cy="1710378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B14C5DEC-F2D8-5242-17FF-BAB5B763A78C}"/>
              </a:ext>
            </a:extLst>
          </p:cNvPr>
          <p:cNvSpPr txBox="1"/>
          <p:nvPr/>
        </p:nvSpPr>
        <p:spPr>
          <a:xfrm>
            <a:off x="1855782" y="2022289"/>
            <a:ext cx="8064773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chemeClr val="accent1"/>
                </a:solidFill>
              </a:rPr>
              <a:t>Lowered </a:t>
            </a:r>
            <a:r>
              <a:rPr lang="en-US" altLang="zh-CN" sz="2800" b="1" dirty="0">
                <a:solidFill>
                  <a:schemeClr val="accent1"/>
                </a:solidFill>
              </a:rPr>
              <a:t>BP, HbA1c, and LDL cholesterol after 6 months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None of recurrent strokes or </a:t>
            </a:r>
            <a:r>
              <a:rPr lang="en-US" altLang="zh-CN" sz="2800" b="1" dirty="0" err="1">
                <a:solidFill>
                  <a:schemeClr val="accent1"/>
                </a:solidFill>
              </a:rPr>
              <a:t>hypoglycaemia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.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Go back to part-time employment (with Access to Work scheme</a:t>
            </a:r>
            <a:r>
              <a:rPr lang="en-US" altLang="zh-CN" sz="2800" b="1" dirty="0" smtClean="0">
                <a:solidFill>
                  <a:schemeClr val="accent1"/>
                </a:solidFill>
              </a:rPr>
              <a:t>)</a:t>
            </a:r>
            <a:endParaRPr lang="en-US" altLang="zh-CN" sz="28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800" b="1" dirty="0">
                <a:solidFill>
                  <a:schemeClr val="accent1"/>
                </a:solidFill>
              </a:rPr>
              <a:t>Improved PHQ-9 (16 → 6)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altLang="zh-CN" sz="2800" b="1" dirty="0">
              <a:solidFill>
                <a:schemeClr val="accent1"/>
              </a:solidFill>
            </a:endParaRPr>
          </a:p>
          <a:p>
            <a:endParaRPr lang="en-US" altLang="zh-CN" dirty="0">
              <a:solidFill>
                <a:schemeClr val="accent1"/>
              </a:solidFill>
            </a:endParaRPr>
          </a:p>
        </p:txBody>
      </p:sp>
      <p:sp>
        <p:nvSpPr>
          <p:cNvPr id="20" name="文本框 7">
            <a:extLst>
              <a:ext uri="{FF2B5EF4-FFF2-40B4-BE49-F238E27FC236}">
                <a16:creationId xmlns:a16="http://schemas.microsoft.com/office/drawing/2014/main" id="{FC35CB8A-104E-CD73-2509-E8D0D180F417}"/>
              </a:ext>
            </a:extLst>
          </p:cNvPr>
          <p:cNvSpPr txBox="1"/>
          <p:nvPr/>
        </p:nvSpPr>
        <p:spPr>
          <a:xfrm>
            <a:off x="6531036" y="-3933486"/>
            <a:ext cx="2401502" cy="171037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9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Normal"/>
                <a:ea typeface="Source Han Sans CN Normal"/>
                <a:cs typeface="Source Han Sans CN Normal"/>
              </a:rPr>
              <a:t>Electrocautery devices generate heat through electrical current. The heat can be precisely controlled to achieve hemostasis or tissue ablation.</a:t>
            </a:r>
            <a:endParaRPr kumimoji="1" lang="zh-CN" altLang="en-US"/>
          </a:p>
        </p:txBody>
      </p:sp>
      <p:sp>
        <p:nvSpPr>
          <p:cNvPr id="21" name="iSHEJI-14">
            <a:extLst>
              <a:ext uri="{FF2B5EF4-FFF2-40B4-BE49-F238E27FC236}">
                <a16:creationId xmlns:a16="http://schemas.microsoft.com/office/drawing/2014/main" id="{87A1A852-A3E6-2595-CEB8-7949C6D32347}"/>
              </a:ext>
            </a:extLst>
          </p:cNvPr>
          <p:cNvSpPr txBox="1"/>
          <p:nvPr/>
        </p:nvSpPr>
        <p:spPr>
          <a:xfrm>
            <a:off x="6530298" y="-4598008"/>
            <a:ext cx="2402260" cy="59732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b"/>
          <a:lstStyle/>
          <a:p>
            <a:pPr algn="l">
              <a:lnSpc>
                <a:spcPct val="130000"/>
              </a:lnSpc>
            </a:pPr>
            <a:r>
              <a:rPr kumimoji="1" lang="en-US" altLang="zh-CN" sz="1200">
                <a:ln w="12700">
                  <a:noFill/>
                </a:ln>
                <a:solidFill>
                  <a:srgbClr val="282A2A">
                    <a:alpha val="100000"/>
                  </a:srgbClr>
                </a:solidFill>
                <a:latin typeface="Source Han Sans CN Bold Bold"/>
                <a:ea typeface="Source Han Sans CN Bold Bold"/>
                <a:cs typeface="Source Han Sans CN Bold Bold"/>
              </a:rPr>
              <a:t>Heat generation and control.</a:t>
            </a:r>
            <a:endParaRPr kumimoji="1" lang="zh-CN" altLang="en-US"/>
          </a:p>
        </p:txBody>
      </p:sp>
      <p:sp>
        <p:nvSpPr>
          <p:cNvPr id="24" name="文本框 25">
            <a:extLst>
              <a:ext uri="{FF2B5EF4-FFF2-40B4-BE49-F238E27FC236}">
                <a16:creationId xmlns:a16="http://schemas.microsoft.com/office/drawing/2014/main" id="{D1B110E3-F677-A2A5-206F-B4EEE3761131}"/>
              </a:ext>
            </a:extLst>
          </p:cNvPr>
          <p:cNvSpPr txBox="1"/>
          <p:nvPr/>
        </p:nvSpPr>
        <p:spPr>
          <a:xfrm>
            <a:off x="9261536" y="-3933486"/>
            <a:ext cx="2401502" cy="171037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9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Normal"/>
                <a:ea typeface="Source Han Sans CN Normal"/>
                <a:cs typeface="Source Han Sans CN Normal"/>
              </a:rPr>
              <a:t>These devices are used for hemostasis by sealing blood vessels and for tissue ablation by destroying unwanted tissue during surgeries.</a:t>
            </a:r>
            <a:endParaRPr kumimoji="1" lang="zh-CN" altLang="en-US"/>
          </a:p>
        </p:txBody>
      </p:sp>
      <p:sp>
        <p:nvSpPr>
          <p:cNvPr id="25" name="iSHEJI-14">
            <a:extLst>
              <a:ext uri="{FF2B5EF4-FFF2-40B4-BE49-F238E27FC236}">
                <a16:creationId xmlns:a16="http://schemas.microsoft.com/office/drawing/2014/main" id="{86621582-3613-FD5F-C1AE-7CED09BBD5F2}"/>
              </a:ext>
            </a:extLst>
          </p:cNvPr>
          <p:cNvSpPr txBox="1"/>
          <p:nvPr/>
        </p:nvSpPr>
        <p:spPr>
          <a:xfrm>
            <a:off x="9260798" y="-4598008"/>
            <a:ext cx="2402260" cy="59732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b"/>
          <a:lstStyle/>
          <a:p>
            <a:pPr algn="l">
              <a:lnSpc>
                <a:spcPct val="130000"/>
              </a:lnSpc>
            </a:pPr>
            <a:r>
              <a:rPr kumimoji="1" lang="en-US" altLang="zh-CN" sz="1200">
                <a:ln w="12700">
                  <a:noFill/>
                </a:ln>
                <a:solidFill>
                  <a:srgbClr val="2DA3AF">
                    <a:alpha val="100000"/>
                  </a:srgbClr>
                </a:solidFill>
                <a:latin typeface="Source Han Sans CN Bold Bold"/>
                <a:ea typeface="Source Han Sans CN Bold Bold"/>
                <a:cs typeface="Source Han Sans CN Bold Bold"/>
              </a:rPr>
              <a:t>Hemostasis and tissue ablation.</a:t>
            </a:r>
            <a:endParaRPr kumimoji="1"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0CA4001B-416A-4FFF-809E-9B148651EBF4}"/>
              </a:ext>
            </a:extLst>
          </p:cNvPr>
          <p:cNvSpPr txBox="1"/>
          <p:nvPr/>
        </p:nvSpPr>
        <p:spPr>
          <a:xfrm>
            <a:off x="137720" y="366411"/>
            <a:ext cx="77562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r>
              <a:rPr lang="en-US" altLang="zh-CN" b="1" dirty="0" smtClean="0"/>
              <a:t>Measuring </a:t>
            </a:r>
            <a:r>
              <a:rPr lang="en-US" altLang="zh-CN" b="1" dirty="0"/>
              <a:t>Success of Care Plan</a:t>
            </a:r>
            <a:endParaRPr lang="en-US" altLang="zh-CN" b="1" dirty="0"/>
          </a:p>
        </p:txBody>
      </p:sp>
      <p:cxnSp>
        <p:nvCxnSpPr>
          <p:cNvPr id="28" name="直接连接符 27">
            <a:extLst>
              <a:ext uri="{FF2B5EF4-FFF2-40B4-BE49-F238E27FC236}">
                <a16:creationId xmlns:a16="http://schemas.microsoft.com/office/drawing/2014/main" id="{B440F6EF-48E7-030F-F04F-E703FC51AD38}"/>
              </a:ext>
            </a:extLst>
          </p:cNvPr>
          <p:cNvCxnSpPr>
            <a:cxnSpLocks/>
          </p:cNvCxnSpPr>
          <p:nvPr/>
        </p:nvCxnSpPr>
        <p:spPr>
          <a:xfrm flipV="1">
            <a:off x="289367" y="1157468"/>
            <a:ext cx="6240931" cy="231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文本框 31">
            <a:extLst>
              <a:ext uri="{FF2B5EF4-FFF2-40B4-BE49-F238E27FC236}">
                <a16:creationId xmlns:a16="http://schemas.microsoft.com/office/drawing/2014/main" id="{DDA19259-6F2F-7C6B-1099-7CC1217F3A44}"/>
              </a:ext>
            </a:extLst>
          </p:cNvPr>
          <p:cNvSpPr txBox="1"/>
          <p:nvPr/>
        </p:nvSpPr>
        <p:spPr>
          <a:xfrm>
            <a:off x="8183301" y="4160731"/>
            <a:ext cx="36694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en-US" altLang="zh-CN" sz="2400" dirty="0">
                <a:solidFill>
                  <a:schemeClr val="bg1"/>
                </a:solidFill>
              </a:rPr>
              <a:t>Safety </a:t>
            </a:r>
            <a:r>
              <a:rPr lang="en-US" altLang="zh-CN" sz="2400" dirty="0" err="1" smtClean="0">
                <a:solidFill>
                  <a:schemeClr val="bg1"/>
                </a:solidFill>
              </a:rPr>
              <a:t>pr</a:t>
            </a:r>
            <a:r>
              <a:rPr lang="en-US" altLang="zh-CN" sz="2400" dirty="0" smtClean="0">
                <a:solidFill>
                  <a:schemeClr val="bg1"/>
                </a:solidFill>
              </a:rPr>
              <a:t>	</a:t>
            </a:r>
            <a:r>
              <a:rPr lang="en-US" altLang="zh-CN" sz="2400" dirty="0" err="1" smtClean="0">
                <a:solidFill>
                  <a:schemeClr val="bg1"/>
                </a:solidFill>
              </a:rPr>
              <a:t>ecautions</a:t>
            </a:r>
            <a:r>
              <a:rPr lang="en-US" altLang="zh-CN" sz="24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3300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D8347F-BBD8-0B8C-D6BB-9DEC109EA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>
            <a:extLst>
              <a:ext uri="{FF2B5EF4-FFF2-40B4-BE49-F238E27FC236}">
                <a16:creationId xmlns:a16="http://schemas.microsoft.com/office/drawing/2014/main" id="{4A3668FC-A493-53D4-AA1D-10518558A3AC}"/>
              </a:ext>
            </a:extLst>
          </p:cNvPr>
          <p:cNvSpPr txBox="1"/>
          <p:nvPr/>
        </p:nvSpPr>
        <p:spPr>
          <a:xfrm>
            <a:off x="662693" y="1558678"/>
            <a:ext cx="36694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en-US" altLang="zh-CN">
                <a:solidFill>
                  <a:schemeClr val="bg1"/>
                </a:solidFill>
              </a:rPr>
              <a:t>Tissue forceps and dressing forceps.</a:t>
            </a:r>
          </a:p>
        </p:txBody>
      </p:sp>
      <p:sp>
        <p:nvSpPr>
          <p:cNvPr id="8" name="任意多边形: 形状 7">
            <a:extLst>
              <a:ext uri="{FF2B5EF4-FFF2-40B4-BE49-F238E27FC236}">
                <a16:creationId xmlns:a16="http://schemas.microsoft.com/office/drawing/2014/main" id="{70D46DD8-6425-5C5D-B7E7-6D4C8B3C3DB8}"/>
              </a:ext>
            </a:extLst>
          </p:cNvPr>
          <p:cNvSpPr/>
          <p:nvPr/>
        </p:nvSpPr>
        <p:spPr>
          <a:xfrm>
            <a:off x="0" y="5393803"/>
            <a:ext cx="12191999" cy="1440520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3D67CBD1-BA32-1C65-DC61-FDAA47CA0AEB}"/>
              </a:ext>
            </a:extLst>
          </p:cNvPr>
          <p:cNvSpPr txBox="1"/>
          <p:nvPr/>
        </p:nvSpPr>
        <p:spPr>
          <a:xfrm>
            <a:off x="1362869" y="1084116"/>
            <a:ext cx="6959329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400" b="1" dirty="0" smtClean="0">
                <a:solidFill>
                  <a:schemeClr val="accent1"/>
                </a:solidFill>
              </a:rPr>
              <a:t>Person-</a:t>
            </a:r>
            <a:r>
              <a:rPr lang="en-US" altLang="zh-CN" sz="2400" b="1" dirty="0" err="1" smtClean="0">
                <a:solidFill>
                  <a:schemeClr val="accent1"/>
                </a:solidFill>
              </a:rPr>
              <a:t>centred</a:t>
            </a:r>
            <a:r>
              <a:rPr lang="en-US" altLang="zh-CN" sz="2400" b="1" dirty="0" smtClean="0">
                <a:solidFill>
                  <a:schemeClr val="accent1"/>
                </a:solidFill>
              </a:rPr>
              <a:t>: </a:t>
            </a:r>
            <a:r>
              <a:rPr lang="en-US" altLang="zh-CN" sz="2400" b="1" dirty="0" err="1">
                <a:solidFill>
                  <a:schemeClr val="accent1"/>
                </a:solidFill>
              </a:rPr>
              <a:t>Recognising</a:t>
            </a:r>
            <a:r>
              <a:rPr lang="en-US" altLang="zh-CN" sz="2400" b="1" dirty="0">
                <a:solidFill>
                  <a:schemeClr val="accent1"/>
                </a:solidFill>
              </a:rPr>
              <a:t> normal structure aids in focusing on pathophysiology</a:t>
            </a:r>
            <a:r>
              <a:rPr lang="en-US" altLang="zh-CN" sz="2400" b="1" dirty="0" smtClean="0">
                <a:solidFill>
                  <a:schemeClr val="accent1"/>
                </a:solidFill>
              </a:rPr>
              <a:t>.</a:t>
            </a:r>
            <a:endParaRPr lang="en-US" altLang="zh-CN" sz="24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400" b="1" dirty="0" smtClean="0">
                <a:solidFill>
                  <a:schemeClr val="accent1"/>
                </a:solidFill>
              </a:rPr>
              <a:t> </a:t>
            </a:r>
            <a:r>
              <a:rPr lang="en-US" altLang="zh-CN" sz="2400" b="1" dirty="0">
                <a:solidFill>
                  <a:schemeClr val="accent1"/>
                </a:solidFill>
              </a:rPr>
              <a:t>Routine data is necessary to monitor safety and </a:t>
            </a:r>
            <a:r>
              <a:rPr lang="en-US" altLang="zh-CN" sz="2400" b="1" dirty="0" err="1">
                <a:solidFill>
                  <a:schemeClr val="accent1"/>
                </a:solidFill>
              </a:rPr>
              <a:t>personalisation</a:t>
            </a:r>
            <a:r>
              <a:rPr lang="en-US" altLang="zh-CN" sz="2400" b="1" dirty="0" smtClean="0">
                <a:solidFill>
                  <a:schemeClr val="accent1"/>
                </a:solidFill>
              </a:rPr>
              <a:t>.</a:t>
            </a:r>
            <a:endParaRPr lang="en-US" altLang="zh-CN" sz="24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400" b="1" dirty="0">
                <a:solidFill>
                  <a:schemeClr val="accent1"/>
                </a:solidFill>
              </a:rPr>
              <a:t>The care plan of John: </a:t>
            </a:r>
            <a:r>
              <a:rPr lang="en-US" altLang="zh-CN" sz="2400" b="1" dirty="0" err="1">
                <a:solidFill>
                  <a:schemeClr val="accent1"/>
                </a:solidFill>
              </a:rPr>
              <a:t>systematised</a:t>
            </a:r>
            <a:r>
              <a:rPr lang="en-US" altLang="zh-CN" sz="2400" b="1" dirty="0">
                <a:solidFill>
                  <a:schemeClr val="accent1"/>
                </a:solidFill>
              </a:rPr>
              <a:t>, quantifiable, person-</a:t>
            </a:r>
            <a:r>
              <a:rPr lang="en-US" altLang="zh-CN" sz="2400" b="1" dirty="0" err="1">
                <a:solidFill>
                  <a:schemeClr val="accent1"/>
                </a:solidFill>
              </a:rPr>
              <a:t>centred</a:t>
            </a:r>
            <a:r>
              <a:rPr lang="en-US" altLang="zh-CN" sz="2400" b="1" dirty="0" smtClean="0">
                <a:solidFill>
                  <a:schemeClr val="accent1"/>
                </a:solidFill>
              </a:rPr>
              <a:t>.</a:t>
            </a:r>
            <a:endParaRPr lang="en-US" altLang="zh-CN" sz="2400" b="1" dirty="0">
              <a:solidFill>
                <a:schemeClr val="accent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2400" b="1" dirty="0">
                <a:solidFill>
                  <a:schemeClr val="accent1"/>
                </a:solidFill>
              </a:rPr>
              <a:t>Sources: NICE guidelines CG68 (stroke), NG28 (T2DM), NHS Long Term Plan.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altLang="zh-CN" sz="1200" dirty="0">
              <a:solidFill>
                <a:schemeClr val="accent1"/>
              </a:solidFill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DBA89AE8-74FB-0EDF-9726-8A57D227BA60}"/>
              </a:ext>
            </a:extLst>
          </p:cNvPr>
          <p:cNvSpPr txBox="1"/>
          <p:nvPr/>
        </p:nvSpPr>
        <p:spPr>
          <a:xfrm>
            <a:off x="-1456734" y="371825"/>
            <a:ext cx="59824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pPr algn="r"/>
            <a:r>
              <a:rPr lang="en-US" altLang="zh-CN" b="1" dirty="0" smtClean="0"/>
              <a:t>Conclusion </a:t>
            </a:r>
            <a:endParaRPr lang="en-US" altLang="zh-CN" b="1" dirty="0"/>
          </a:p>
        </p:txBody>
      </p:sp>
    </p:spTree>
    <p:extLst>
      <p:ext uri="{BB962C8B-B14F-4D97-AF65-F5344CB8AC3E}">
        <p14:creationId xmlns:p14="http://schemas.microsoft.com/office/powerpoint/2010/main" val="2768057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D8347F-BBD8-0B8C-D6BB-9DEC109EA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>
            <a:extLst>
              <a:ext uri="{FF2B5EF4-FFF2-40B4-BE49-F238E27FC236}">
                <a16:creationId xmlns:a16="http://schemas.microsoft.com/office/drawing/2014/main" id="{4A3668FC-A493-53D4-AA1D-10518558A3AC}"/>
              </a:ext>
            </a:extLst>
          </p:cNvPr>
          <p:cNvSpPr txBox="1"/>
          <p:nvPr/>
        </p:nvSpPr>
        <p:spPr>
          <a:xfrm>
            <a:off x="662693" y="1558678"/>
            <a:ext cx="36694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en-US" altLang="zh-CN">
                <a:solidFill>
                  <a:schemeClr val="bg1"/>
                </a:solidFill>
              </a:rPr>
              <a:t>Tissue forceps and dressing forceps.</a:t>
            </a:r>
          </a:p>
        </p:txBody>
      </p:sp>
      <p:sp>
        <p:nvSpPr>
          <p:cNvPr id="8" name="任意多边形: 形状 7">
            <a:extLst>
              <a:ext uri="{FF2B5EF4-FFF2-40B4-BE49-F238E27FC236}">
                <a16:creationId xmlns:a16="http://schemas.microsoft.com/office/drawing/2014/main" id="{70D46DD8-6425-5C5D-B7E7-6D4C8B3C3DB8}"/>
              </a:ext>
            </a:extLst>
          </p:cNvPr>
          <p:cNvSpPr/>
          <p:nvPr/>
        </p:nvSpPr>
        <p:spPr>
          <a:xfrm>
            <a:off x="0" y="5798915"/>
            <a:ext cx="12191999" cy="1035407"/>
          </a:xfrm>
          <a:custGeom>
            <a:avLst/>
            <a:gdLst>
              <a:gd name="csX0" fmla="*/ 0 w 3191546"/>
              <a:gd name="csY0" fmla="*/ 0 h 3564434"/>
              <a:gd name="csX1" fmla="*/ 3191546 w 3191546"/>
              <a:gd name="csY1" fmla="*/ 0 h 3564434"/>
              <a:gd name="csX2" fmla="*/ 3191546 w 3191546"/>
              <a:gd name="csY2" fmla="*/ 3564434 h 3564434"/>
              <a:gd name="csX3" fmla="*/ 0 w 3191546"/>
              <a:gd name="csY3" fmla="*/ 3564434 h 356443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3191546" h="3564434">
                <a:moveTo>
                  <a:pt x="0" y="0"/>
                </a:moveTo>
                <a:lnTo>
                  <a:pt x="3191546" y="0"/>
                </a:lnTo>
                <a:lnTo>
                  <a:pt x="3191546" y="3564434"/>
                </a:lnTo>
                <a:lnTo>
                  <a:pt x="0" y="356443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3D67CBD1-BA32-1C65-DC61-FDAA47CA0AEB}"/>
              </a:ext>
            </a:extLst>
          </p:cNvPr>
          <p:cNvSpPr txBox="1"/>
          <p:nvPr/>
        </p:nvSpPr>
        <p:spPr>
          <a:xfrm>
            <a:off x="89655" y="655561"/>
            <a:ext cx="11924868" cy="49859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1600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</a:defRPr>
            </a:lvl1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800" b="1" dirty="0" err="1" smtClean="0">
                <a:solidFill>
                  <a:schemeClr val="accent1"/>
                </a:solidFill>
              </a:rPr>
              <a:t>Clague</a:t>
            </a:r>
            <a:r>
              <a:rPr lang="en-US" altLang="zh-CN" sz="1800" b="1" dirty="0" smtClean="0">
                <a:solidFill>
                  <a:schemeClr val="accent1"/>
                </a:solidFill>
              </a:rPr>
              <a:t>-Baker</a:t>
            </a:r>
            <a:r>
              <a:rPr lang="en-US" altLang="zh-CN" sz="1800" b="1" dirty="0">
                <a:solidFill>
                  <a:schemeClr val="accent1"/>
                </a:solidFill>
              </a:rPr>
              <a:t>, N. J., et al. (2020) ‘Does cardiac rehabilitation for people with stroke in the sub-acute phase of recovery lead to physical </a:t>
            </a:r>
            <a:r>
              <a:rPr lang="en-US" altLang="zh-CN" sz="1800" b="1" dirty="0" err="1">
                <a:solidFill>
                  <a:schemeClr val="accent1"/>
                </a:solidFill>
              </a:rPr>
              <a:t>behaviour</a:t>
            </a:r>
            <a:r>
              <a:rPr lang="en-US" altLang="zh-CN" sz="1800" b="1" dirty="0">
                <a:solidFill>
                  <a:schemeClr val="accent1"/>
                </a:solidFill>
              </a:rPr>
              <a:t> change? Results from compositional analysis of </a:t>
            </a:r>
            <a:r>
              <a:rPr lang="en-US" altLang="zh-CN" sz="1800" b="1" dirty="0" err="1">
                <a:solidFill>
                  <a:schemeClr val="accent1"/>
                </a:solidFill>
              </a:rPr>
              <a:t>accelerometry</a:t>
            </a:r>
            <a:r>
              <a:rPr lang="en-US" altLang="zh-CN" sz="1800" b="1" dirty="0">
                <a:solidFill>
                  <a:schemeClr val="accent1"/>
                </a:solidFill>
              </a:rPr>
              <a:t>-derived data’, University Hospitals of Leicester.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800" b="1" dirty="0" smtClean="0">
                <a:solidFill>
                  <a:schemeClr val="accent1"/>
                </a:solidFill>
              </a:rPr>
              <a:t>Marshall</a:t>
            </a:r>
            <a:r>
              <a:rPr lang="en-US" altLang="zh-CN" sz="1800" b="1" dirty="0">
                <a:solidFill>
                  <a:schemeClr val="accent1"/>
                </a:solidFill>
              </a:rPr>
              <a:t>, I., </a:t>
            </a:r>
            <a:r>
              <a:rPr lang="en-US" altLang="zh-CN" sz="1800" b="1" dirty="0" err="1">
                <a:solidFill>
                  <a:schemeClr val="accent1"/>
                </a:solidFill>
              </a:rPr>
              <a:t>McKevitt</a:t>
            </a:r>
            <a:r>
              <a:rPr lang="en-US" altLang="zh-CN" sz="1800" b="1" dirty="0">
                <a:solidFill>
                  <a:schemeClr val="accent1"/>
                </a:solidFill>
              </a:rPr>
              <a:t>, C., Wang, Y., et al. (2022) ‘Stroke pathway — An evidence base for commissioning: An evidence review for NHS England and NHS Improvement’, NIHR Open Research, 2(43), pp. 1–15.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800" b="1" dirty="0" smtClean="0">
                <a:solidFill>
                  <a:schemeClr val="accent1"/>
                </a:solidFill>
              </a:rPr>
              <a:t>NHS </a:t>
            </a:r>
            <a:r>
              <a:rPr lang="en-US" altLang="zh-CN" sz="1800" b="1" dirty="0">
                <a:solidFill>
                  <a:schemeClr val="accent1"/>
                </a:solidFill>
              </a:rPr>
              <a:t>Digital (2022) Health Survey for England, 2021. Available at: https://www.gov.uk (Accessed: 22 April 2026).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800" b="1" dirty="0" smtClean="0">
                <a:solidFill>
                  <a:schemeClr val="accent1"/>
                </a:solidFill>
              </a:rPr>
              <a:t>National </a:t>
            </a:r>
            <a:r>
              <a:rPr lang="en-US" altLang="zh-CN" sz="1800" b="1" dirty="0">
                <a:solidFill>
                  <a:schemeClr val="accent1"/>
                </a:solidFill>
              </a:rPr>
              <a:t>Institute for Health and Care Excellence (2022) Type 2 diabetes in adults: </a:t>
            </a:r>
            <a:r>
              <a:rPr lang="en-US" altLang="zh-CN" sz="1800" b="1" dirty="0" smtClean="0">
                <a:solidFill>
                  <a:schemeClr val="accent1"/>
                </a:solidFill>
              </a:rPr>
              <a:t>management</a:t>
            </a:r>
            <a:r>
              <a:rPr lang="en-US" altLang="zh-CN" sz="1800" b="1" dirty="0">
                <a:solidFill>
                  <a:schemeClr val="accent1"/>
                </a:solidFill>
              </a:rPr>
              <a:t>. NICE guideline [NG28]. London: NICE.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800" b="1" dirty="0" smtClean="0">
                <a:solidFill>
                  <a:schemeClr val="accent1"/>
                </a:solidFill>
              </a:rPr>
              <a:t>National </a:t>
            </a:r>
            <a:r>
              <a:rPr lang="en-US" altLang="zh-CN" sz="1800" b="1" dirty="0">
                <a:solidFill>
                  <a:schemeClr val="accent1"/>
                </a:solidFill>
              </a:rPr>
              <a:t>Institute for Health and Care Excellence (2023) Stroke rehabilitation in adults. NICE guideline [NG236]. London: NICE.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800" b="1" dirty="0" smtClean="0">
                <a:solidFill>
                  <a:schemeClr val="accent1"/>
                </a:solidFill>
              </a:rPr>
              <a:t>National </a:t>
            </a:r>
            <a:r>
              <a:rPr lang="en-US" altLang="zh-CN" sz="1800" b="1" dirty="0">
                <a:solidFill>
                  <a:schemeClr val="accent1"/>
                </a:solidFill>
              </a:rPr>
              <a:t>Institute for Health and Care Excellence (2019) Hypertension in adults: diagnosis and management. NICE guideline [NG136]. London: NICE.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800" b="1" dirty="0" smtClean="0">
                <a:solidFill>
                  <a:schemeClr val="accent1"/>
                </a:solidFill>
              </a:rPr>
              <a:t>National </a:t>
            </a:r>
            <a:r>
              <a:rPr lang="en-US" altLang="zh-CN" sz="1800" b="1" dirty="0">
                <a:solidFill>
                  <a:schemeClr val="accent1"/>
                </a:solidFill>
              </a:rPr>
              <a:t>Institute for Health and Care Excellence (2023) Cardiovascular disease: risk assessment and reduction, including lipid modification. NICE guideline [NG238]. London: NICE.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zh-CN" sz="1800" b="1" dirty="0" smtClean="0">
                <a:solidFill>
                  <a:schemeClr val="accent1"/>
                </a:solidFill>
              </a:rPr>
              <a:t>West </a:t>
            </a:r>
            <a:r>
              <a:rPr lang="en-US" altLang="zh-CN" sz="1800" b="1" dirty="0">
                <a:solidFill>
                  <a:schemeClr val="accent1"/>
                </a:solidFill>
              </a:rPr>
              <a:t>Yorkshire and Harrogate Health and Care Partnership (2022) </a:t>
            </a:r>
            <a:r>
              <a:rPr lang="en-US" altLang="zh-CN" sz="1800" b="1" dirty="0" err="1">
                <a:solidFill>
                  <a:schemeClr val="accent1"/>
                </a:solidFill>
              </a:rPr>
              <a:t>Personalised</a:t>
            </a:r>
            <a:r>
              <a:rPr lang="en-US" altLang="zh-CN" sz="1800" b="1" dirty="0">
                <a:solidFill>
                  <a:schemeClr val="accent1"/>
                </a:solidFill>
              </a:rPr>
              <a:t> care for long-term conditions: Stroke, diabetes and end of life care.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altLang="zh-CN" sz="1200" dirty="0">
              <a:solidFill>
                <a:schemeClr val="accent1"/>
              </a:solidFill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DBA89AE8-74FB-0EDF-9726-8A57D227BA60}"/>
              </a:ext>
            </a:extLst>
          </p:cNvPr>
          <p:cNvSpPr txBox="1"/>
          <p:nvPr/>
        </p:nvSpPr>
        <p:spPr>
          <a:xfrm>
            <a:off x="-2683650" y="70786"/>
            <a:ext cx="59824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>
              <a:defRPr sz="3200">
                <a:latin typeface="+mj-ea"/>
                <a:ea typeface="+mj-ea"/>
              </a:defRPr>
            </a:lvl1pPr>
          </a:lstStyle>
          <a:p>
            <a:pPr algn="r"/>
            <a:r>
              <a:rPr lang="en-US" altLang="zh-CN" b="1" dirty="0" smtClean="0"/>
              <a:t>References</a:t>
            </a:r>
            <a:endParaRPr lang="en-US" altLang="zh-CN" b="1" dirty="0"/>
          </a:p>
        </p:txBody>
      </p:sp>
    </p:spTree>
    <p:extLst>
      <p:ext uri="{BB962C8B-B14F-4D97-AF65-F5344CB8AC3E}">
        <p14:creationId xmlns:p14="http://schemas.microsoft.com/office/powerpoint/2010/main" val="14117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B04B36-2922-D233-0B62-AEAC29DA3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椭圆 47">
            <a:extLst>
              <a:ext uri="{FF2B5EF4-FFF2-40B4-BE49-F238E27FC236}">
                <a16:creationId xmlns:a16="http://schemas.microsoft.com/office/drawing/2014/main" id="{EC204D93-BA72-9B13-98F0-48C94BE34F0A}"/>
              </a:ext>
            </a:extLst>
          </p:cNvPr>
          <p:cNvSpPr/>
          <p:nvPr/>
        </p:nvSpPr>
        <p:spPr>
          <a:xfrm>
            <a:off x="6747621" y="1286310"/>
            <a:ext cx="1754326" cy="1754326"/>
          </a:xfrm>
          <a:prstGeom prst="ellipse">
            <a:avLst/>
          </a:prstGeom>
          <a:solidFill>
            <a:schemeClr val="accent2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六边形 8">
            <a:extLst>
              <a:ext uri="{FF2B5EF4-FFF2-40B4-BE49-F238E27FC236}">
                <a16:creationId xmlns:a16="http://schemas.microsoft.com/office/drawing/2014/main" id="{B16307A2-6BC9-1372-FE7F-D1DB5A0FF86F}"/>
              </a:ext>
            </a:extLst>
          </p:cNvPr>
          <p:cNvSpPr/>
          <p:nvPr/>
        </p:nvSpPr>
        <p:spPr>
          <a:xfrm>
            <a:off x="-2945710" y="-251231"/>
            <a:ext cx="9041710" cy="7794577"/>
          </a:xfrm>
          <a:prstGeom prst="hexagon">
            <a:avLst/>
          </a:prstGeom>
          <a:solidFill>
            <a:schemeClr val="accent2">
              <a:alpha val="38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矩形 41">
            <a:extLst>
              <a:ext uri="{FF2B5EF4-FFF2-40B4-BE49-F238E27FC236}">
                <a16:creationId xmlns:a16="http://schemas.microsoft.com/office/drawing/2014/main" id="{55E081F0-F162-BEEA-90A2-F26D47EB6729}"/>
              </a:ext>
            </a:extLst>
          </p:cNvPr>
          <p:cNvSpPr/>
          <p:nvPr/>
        </p:nvSpPr>
        <p:spPr>
          <a:xfrm>
            <a:off x="4709348" y="3546753"/>
            <a:ext cx="7600950" cy="478188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任意多边形: 形状 22">
            <a:extLst>
              <a:ext uri="{FF2B5EF4-FFF2-40B4-BE49-F238E27FC236}">
                <a16:creationId xmlns:a16="http://schemas.microsoft.com/office/drawing/2014/main" id="{FE07094F-AA48-B844-86EB-E906324AF5F7}"/>
              </a:ext>
            </a:extLst>
          </p:cNvPr>
          <p:cNvSpPr/>
          <p:nvPr/>
        </p:nvSpPr>
        <p:spPr>
          <a:xfrm flipH="1">
            <a:off x="2976346" y="5262166"/>
            <a:ext cx="9215654" cy="1595834"/>
          </a:xfrm>
          <a:custGeom>
            <a:avLst/>
            <a:gdLst>
              <a:gd name="csX0" fmla="*/ 0 w 6296962"/>
              <a:gd name="csY0" fmla="*/ 0 h 1971109"/>
              <a:gd name="csX1" fmla="*/ 0 w 6296962"/>
              <a:gd name="csY1" fmla="*/ 1971109 h 1971109"/>
              <a:gd name="csX2" fmla="*/ 6296962 w 6296962"/>
              <a:gd name="csY2" fmla="*/ 1971109 h 19711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6296962" h="1971109">
                <a:moveTo>
                  <a:pt x="0" y="0"/>
                </a:moveTo>
                <a:lnTo>
                  <a:pt x="0" y="1971109"/>
                </a:lnTo>
                <a:lnTo>
                  <a:pt x="6296962" y="19711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0" name="任意多边形: 形状 19">
            <a:extLst>
              <a:ext uri="{FF2B5EF4-FFF2-40B4-BE49-F238E27FC236}">
                <a16:creationId xmlns:a16="http://schemas.microsoft.com/office/drawing/2014/main" id="{67A99090-7C93-B516-C008-374031B03A29}"/>
              </a:ext>
            </a:extLst>
          </p:cNvPr>
          <p:cNvSpPr/>
          <p:nvPr/>
        </p:nvSpPr>
        <p:spPr>
          <a:xfrm>
            <a:off x="0" y="1"/>
            <a:ext cx="2976346" cy="2343785"/>
          </a:xfrm>
          <a:custGeom>
            <a:avLst/>
            <a:gdLst>
              <a:gd name="csX0" fmla="*/ 0 w 2976346"/>
              <a:gd name="csY0" fmla="*/ 0 h 2343785"/>
              <a:gd name="csX1" fmla="*/ 2832247 w 2976346"/>
              <a:gd name="csY1" fmla="*/ 0 h 2343785"/>
              <a:gd name="csX2" fmla="*/ 2976346 w 2976346"/>
              <a:gd name="csY2" fmla="*/ 288199 h 2343785"/>
              <a:gd name="csX3" fmla="*/ 1948553 w 2976346"/>
              <a:gd name="csY3" fmla="*/ 2343785 h 2343785"/>
              <a:gd name="csX4" fmla="*/ 0 w 2976346"/>
              <a:gd name="csY4" fmla="*/ 2343785 h 23437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976346" h="2343785">
                <a:moveTo>
                  <a:pt x="0" y="0"/>
                </a:moveTo>
                <a:lnTo>
                  <a:pt x="2832247" y="0"/>
                </a:lnTo>
                <a:lnTo>
                  <a:pt x="2976346" y="288199"/>
                </a:lnTo>
                <a:lnTo>
                  <a:pt x="1948553" y="2343785"/>
                </a:lnTo>
                <a:lnTo>
                  <a:pt x="0" y="234378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2" name="六边形 11">
            <a:extLst>
              <a:ext uri="{FF2B5EF4-FFF2-40B4-BE49-F238E27FC236}">
                <a16:creationId xmlns:a16="http://schemas.microsoft.com/office/drawing/2014/main" id="{073CBF34-44CA-622B-7509-04391C657F8A}"/>
              </a:ext>
            </a:extLst>
          </p:cNvPr>
          <p:cNvSpPr/>
          <p:nvPr/>
        </p:nvSpPr>
        <p:spPr>
          <a:xfrm>
            <a:off x="-2803481" y="-685347"/>
            <a:ext cx="8134364" cy="7012382"/>
          </a:xfrm>
          <a:prstGeom prst="hexagon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D8C2E57E-8D95-D9AB-570B-BBD8CE299D3A}"/>
              </a:ext>
            </a:extLst>
          </p:cNvPr>
          <p:cNvSpPr txBox="1"/>
          <p:nvPr/>
        </p:nvSpPr>
        <p:spPr>
          <a:xfrm>
            <a:off x="5294865" y="3655609"/>
            <a:ext cx="64141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buNone/>
            </a:pPr>
            <a:r>
              <a:rPr lang="en-US" altLang="zh-CN" b="1">
                <a:effectLst/>
                <a:latin typeface="+mn-ea"/>
              </a:rPr>
              <a:t>THANK YOU ALL FOR WATCHING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7BD4F340-C053-685A-6DB0-B9AC2A62B258}"/>
              </a:ext>
            </a:extLst>
          </p:cNvPr>
          <p:cNvSpPr txBox="1"/>
          <p:nvPr/>
        </p:nvSpPr>
        <p:spPr>
          <a:xfrm>
            <a:off x="5445183" y="2388789"/>
            <a:ext cx="61292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altLang="zh-CN" sz="5400" b="1" dirty="0" smtClean="0">
                <a:latin typeface="+mj-ea"/>
                <a:ea typeface="+mj-ea"/>
              </a:rPr>
              <a:t>Any Question?</a:t>
            </a:r>
            <a:endParaRPr lang="zh-CN" altLang="en-US" sz="5400" b="1" dirty="0">
              <a:latin typeface="+mj-ea"/>
              <a:ea typeface="+mj-ea"/>
            </a:endParaRPr>
          </a:p>
        </p:txBody>
      </p:sp>
      <p:sp>
        <p:nvSpPr>
          <p:cNvPr id="37" name="任意多边形: 形状 36">
            <a:extLst>
              <a:ext uri="{FF2B5EF4-FFF2-40B4-BE49-F238E27FC236}">
                <a16:creationId xmlns:a16="http://schemas.microsoft.com/office/drawing/2014/main" id="{72BDBF89-17C3-F481-67D5-FFA62F94E7DB}"/>
              </a:ext>
            </a:extLst>
          </p:cNvPr>
          <p:cNvSpPr/>
          <p:nvPr/>
        </p:nvSpPr>
        <p:spPr>
          <a:xfrm flipH="1" flipV="1">
            <a:off x="8113857" y="0"/>
            <a:ext cx="4078143" cy="706194"/>
          </a:xfrm>
          <a:custGeom>
            <a:avLst/>
            <a:gdLst>
              <a:gd name="csX0" fmla="*/ 5709755 w 5709755"/>
              <a:gd name="csY0" fmla="*/ 988733 h 988733"/>
              <a:gd name="csX1" fmla="*/ 0 w 5709755"/>
              <a:gd name="csY1" fmla="*/ 988733 h 988733"/>
              <a:gd name="csX2" fmla="*/ 0 w 5709755"/>
              <a:gd name="csY2" fmla="*/ 0 h 9887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5709755" h="988733">
                <a:moveTo>
                  <a:pt x="5709755" y="988733"/>
                </a:moveTo>
                <a:lnTo>
                  <a:pt x="0" y="98873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604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主题​​">
  <a:themeElements>
    <a:clrScheme name="清新商务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336699"/>
      </a:accent1>
      <a:accent2>
        <a:srgbClr val="99CCCC"/>
      </a:accent2>
      <a:accent3>
        <a:srgbClr val="CCCCCC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黑体字">
      <a:majorFont>
        <a:latin typeface="OPPOSans H"/>
        <a:ea typeface="OPPOSans H"/>
        <a:cs typeface=""/>
      </a:majorFont>
      <a:minorFont>
        <a:latin typeface="OPPOSans R"/>
        <a:ea typeface="OPPOSans R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748</TotalTime>
  <Words>1560</Words>
  <Application>Microsoft Office PowerPoint</Application>
  <PresentationFormat>Widescreen</PresentationFormat>
  <Paragraphs>194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OPPOSans H</vt:lpstr>
      <vt:lpstr>OPPOSans R</vt:lpstr>
      <vt:lpstr>Source Han Sans CN Bold Bold</vt:lpstr>
      <vt:lpstr>Source Han Sans CN Normal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1364793248@qq.com</dc:creator>
  <cp:lastModifiedBy>user</cp:lastModifiedBy>
  <cp:revision>40</cp:revision>
  <dcterms:created xsi:type="dcterms:W3CDTF">2025-12-19T07:26:47Z</dcterms:created>
  <dcterms:modified xsi:type="dcterms:W3CDTF">2026-04-21T19:31:33Z</dcterms:modified>
</cp:coreProperties>
</file>