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6" r:id="rId2"/>
    <p:sldId id="285" r:id="rId3"/>
    <p:sldId id="257" r:id="rId4"/>
    <p:sldId id="258" r:id="rId5"/>
    <p:sldId id="259" r:id="rId6"/>
    <p:sldId id="260" r:id="rId7"/>
    <p:sldId id="261" r:id="rId8"/>
    <p:sldId id="262" r:id="rId9"/>
    <p:sldId id="263" r:id="rId10"/>
    <p:sldId id="264" r:id="rId11"/>
    <p:sldId id="265" r:id="rId12"/>
    <p:sldId id="266" r:id="rId13"/>
    <p:sldId id="267"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63" autoAdjust="0"/>
    <p:restoredTop sz="78487" autoAdjust="0"/>
  </p:normalViewPr>
  <p:slideViewPr>
    <p:cSldViewPr>
      <p:cViewPr varScale="1">
        <p:scale>
          <a:sx n="64" d="100"/>
          <a:sy n="64" d="100"/>
        </p:scale>
        <p:origin x="212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39D703-3827-4034-B234-F1EE0D8077AC}" type="datetimeFigureOut">
              <a:rPr lang="en-US" smtClean="0"/>
              <a:t>8/21/2022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A1E384-843B-45E4-B7D5-89A42BD710FA}" type="slidenum">
              <a:rPr lang="en-US" smtClean="0"/>
              <a:t>‹#›</a:t>
            </a:fld>
            <a:endParaRPr lang="en-US"/>
          </a:p>
        </p:txBody>
      </p:sp>
    </p:spTree>
    <p:extLst>
      <p:ext uri="{BB962C8B-B14F-4D97-AF65-F5344CB8AC3E}">
        <p14:creationId xmlns:p14="http://schemas.microsoft.com/office/powerpoint/2010/main" val="13360369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The presentation is to include the two companies from the United Kingdom and China. The cultural differences affect the JV operation when there is a collaboration of the two companies from culturally diversified places (</a:t>
            </a:r>
            <a:r>
              <a:rPr lang="en-US" sz="1200" kern="1200" dirty="0" err="1">
                <a:solidFill>
                  <a:schemeClr val="tx1"/>
                </a:solidFill>
                <a:effectLst/>
                <a:latin typeface="+mn-lt"/>
                <a:ea typeface="+mn-ea"/>
                <a:cs typeface="+mn-cs"/>
              </a:rPr>
              <a:t>Kaasa</a:t>
            </a:r>
            <a:r>
              <a:rPr lang="en-US" sz="1200" kern="1200" dirty="0">
                <a:solidFill>
                  <a:schemeClr val="tx1"/>
                </a:solidFill>
                <a:effectLst/>
                <a:latin typeface="+mn-lt"/>
                <a:ea typeface="+mn-ea"/>
                <a:cs typeface="+mn-cs"/>
              </a:rPr>
              <a:t>, 2021). The study will focus on identifying the cultural differences, barriers to operation and negative impact on the overall health of the organization. The study will also focus on eliminating the existing issue and overcoming the crisis accordingly. Further, the research would like to give recommendations for a China-UK joint venture in the process of corporate operation, which could enable the joint venture to succeed.</a:t>
            </a:r>
          </a:p>
        </p:txBody>
      </p:sp>
      <p:sp>
        <p:nvSpPr>
          <p:cNvPr id="4" name="Slide Number Placeholder 3"/>
          <p:cNvSpPr>
            <a:spLocks noGrp="1"/>
          </p:cNvSpPr>
          <p:nvPr>
            <p:ph type="sldNum" sz="quarter" idx="10"/>
          </p:nvPr>
        </p:nvSpPr>
        <p:spPr/>
        <p:txBody>
          <a:bodyPr/>
          <a:lstStyle/>
          <a:p>
            <a:fld id="{F5A1E384-843B-45E4-B7D5-89A42BD710FA}" type="slidenum">
              <a:rPr lang="en-US" smtClean="0"/>
              <a:t>3</a:t>
            </a:fld>
            <a:endParaRPr lang="en-US"/>
          </a:p>
        </p:txBody>
      </p:sp>
    </p:spTree>
    <p:extLst>
      <p:ext uri="{BB962C8B-B14F-4D97-AF65-F5344CB8AC3E}">
        <p14:creationId xmlns:p14="http://schemas.microsoft.com/office/powerpoint/2010/main" val="5304014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GlaxoSmithKline is one of the world’s largest pharmaceutical companies, merged from Glaxo </a:t>
            </a:r>
            <a:r>
              <a:rPr lang="en-US" sz="1200" kern="1200" dirty="0" err="1">
                <a:solidFill>
                  <a:schemeClr val="tx1"/>
                </a:solidFill>
                <a:effectLst/>
                <a:latin typeface="+mn-lt"/>
                <a:ea typeface="+mn-ea"/>
                <a:cs typeface="+mn-cs"/>
              </a:rPr>
              <a:t>Wellcome</a:t>
            </a:r>
            <a:r>
              <a:rPr lang="en-US" sz="1200" kern="1200" dirty="0">
                <a:solidFill>
                  <a:schemeClr val="tx1"/>
                </a:solidFill>
                <a:effectLst/>
                <a:latin typeface="+mn-lt"/>
                <a:ea typeface="+mn-ea"/>
                <a:cs typeface="+mn-cs"/>
              </a:rPr>
              <a:t> plc and  SmithKline Beecham plc in 2001, to become GlaxoSmithKline plc, but its origins can be traced back to 1715. This make it the longest continually running British pharmaceutical company. Thus, GSK has global recognition and potential brand value and  is known for its large collaboration and has depicted innovative culture. GlaxoSmithKline plc has been functioning multinational for more than two decades (</a:t>
            </a:r>
            <a:r>
              <a:rPr lang="en-US" sz="1200" kern="1200" dirty="0" err="1">
                <a:solidFill>
                  <a:schemeClr val="tx1"/>
                </a:solidFill>
                <a:effectLst/>
                <a:latin typeface="+mn-lt"/>
                <a:ea typeface="+mn-ea"/>
                <a:cs typeface="+mn-cs"/>
              </a:rPr>
              <a:t>Morente</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Ferràs</a:t>
            </a:r>
            <a:r>
              <a:rPr lang="en-US" sz="1200" kern="1200" dirty="0">
                <a:solidFill>
                  <a:schemeClr val="tx1"/>
                </a:solidFill>
                <a:effectLst/>
                <a:latin typeface="+mn-lt"/>
                <a:ea typeface="+mn-ea"/>
                <a:cs typeface="+mn-cs"/>
              </a:rPr>
              <a:t> &amp; </a:t>
            </a:r>
            <a:r>
              <a:rPr lang="en-US" sz="1200" kern="1200" dirty="0" err="1">
                <a:solidFill>
                  <a:schemeClr val="tx1"/>
                </a:solidFill>
                <a:effectLst/>
                <a:latin typeface="+mn-lt"/>
                <a:ea typeface="+mn-ea"/>
                <a:cs typeface="+mn-cs"/>
              </a:rPr>
              <a:t>Zizlavsky</a:t>
            </a:r>
            <a:r>
              <a:rPr lang="en-US" sz="1200" kern="1200" dirty="0">
                <a:solidFill>
                  <a:schemeClr val="tx1"/>
                </a:solidFill>
                <a:effectLst/>
                <a:latin typeface="+mn-lt"/>
                <a:ea typeface="+mn-ea"/>
                <a:cs typeface="+mn-cs"/>
              </a:rPr>
              <a:t>, 2018). It has offered significant progress and development in the context of company culture. It is a global leader in developing medicine related to respiratory disease and human immune virus. The working culture in the company consists the aim of the managers to motivate , focus, develop and care for their teams, so the people can grow, be their best and feel welcome, valued and included. The fundamental principles in the United Kingdom business culture are </a:t>
            </a:r>
            <a:r>
              <a:rPr lang="en-US" sz="1200" b="1" kern="1200" dirty="0">
                <a:solidFill>
                  <a:srgbClr val="002060"/>
                </a:solidFill>
                <a:effectLst/>
                <a:latin typeface="+mn-lt"/>
                <a:ea typeface="+mn-ea"/>
                <a:cs typeface="+mn-cs"/>
              </a:rPr>
              <a:t>courtesy, politeness , discipline and punctuality</a:t>
            </a:r>
            <a:r>
              <a:rPr lang="en-US" sz="1200" kern="1200" dirty="0">
                <a:solidFill>
                  <a:schemeClr val="tx1"/>
                </a:solidFill>
                <a:effectLst/>
                <a:latin typeface="+mn-lt"/>
                <a:ea typeface="+mn-ea"/>
                <a:cs typeface="+mn-cs"/>
              </a:rPr>
              <a:t>.(Business Etiquette in the UK )</a:t>
            </a:r>
          </a:p>
        </p:txBody>
      </p:sp>
      <p:sp>
        <p:nvSpPr>
          <p:cNvPr id="4" name="Slide Number Placeholder 3"/>
          <p:cNvSpPr>
            <a:spLocks noGrp="1"/>
          </p:cNvSpPr>
          <p:nvPr>
            <p:ph type="sldNum" sz="quarter" idx="10"/>
          </p:nvPr>
        </p:nvSpPr>
        <p:spPr/>
        <p:txBody>
          <a:bodyPr/>
          <a:lstStyle/>
          <a:p>
            <a:fld id="{F5A1E384-843B-45E4-B7D5-89A42BD710FA}" type="slidenum">
              <a:rPr lang="en-US" smtClean="0"/>
              <a:t>4</a:t>
            </a:fld>
            <a:endParaRPr lang="en-US"/>
          </a:p>
        </p:txBody>
      </p:sp>
    </p:spTree>
    <p:extLst>
      <p:ext uri="{BB962C8B-B14F-4D97-AF65-F5344CB8AC3E}">
        <p14:creationId xmlns:p14="http://schemas.microsoft.com/office/powerpoint/2010/main" val="1211920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It is a bio pharmaceutical company that which is  focused on the development and innovation of vaccines for different diseases and blood products. The organization manages pharmaceutical and biotechnology product development and distribution. It is known for research and development on a global scale (</a:t>
            </a:r>
            <a:r>
              <a:rPr lang="en-US" sz="1200" kern="1200" dirty="0" err="1">
                <a:solidFill>
                  <a:schemeClr val="tx1"/>
                </a:solidFill>
                <a:effectLst/>
                <a:latin typeface="+mn-lt"/>
                <a:ea typeface="+mn-ea"/>
                <a:cs typeface="+mn-cs"/>
              </a:rPr>
              <a:t>Beugelsdijk</a:t>
            </a:r>
            <a:r>
              <a:rPr lang="en-US" sz="1200" kern="1200" dirty="0">
                <a:solidFill>
                  <a:schemeClr val="tx1"/>
                </a:solidFill>
                <a:effectLst/>
                <a:latin typeface="+mn-lt"/>
                <a:ea typeface="+mn-ea"/>
                <a:cs typeface="+mn-cs"/>
              </a:rPr>
              <a:t> &amp; </a:t>
            </a:r>
            <a:r>
              <a:rPr lang="en-US" sz="1200" kern="1200" dirty="0" err="1">
                <a:solidFill>
                  <a:schemeClr val="tx1"/>
                </a:solidFill>
                <a:effectLst/>
                <a:latin typeface="+mn-lt"/>
                <a:ea typeface="+mn-ea"/>
                <a:cs typeface="+mn-cs"/>
              </a:rPr>
              <a:t>Welzel</a:t>
            </a:r>
            <a:r>
              <a:rPr lang="en-US" sz="1200" kern="1200" dirty="0">
                <a:solidFill>
                  <a:schemeClr val="tx1"/>
                </a:solidFill>
                <a:effectLst/>
                <a:latin typeface="+mn-lt"/>
                <a:ea typeface="+mn-ea"/>
                <a:cs typeface="+mn-cs"/>
              </a:rPr>
              <a:t>, 2018). </a:t>
            </a:r>
            <a:r>
              <a:rPr lang="en-US" sz="1200" kern="1200" dirty="0" err="1">
                <a:solidFill>
                  <a:schemeClr val="tx1"/>
                </a:solidFill>
                <a:effectLst/>
                <a:latin typeface="+mn-lt"/>
                <a:ea typeface="+mn-ea"/>
                <a:cs typeface="+mn-cs"/>
              </a:rPr>
              <a:t>Walvax</a:t>
            </a:r>
            <a:r>
              <a:rPr lang="en-US" sz="1200" kern="1200" dirty="0">
                <a:solidFill>
                  <a:schemeClr val="tx1"/>
                </a:solidFill>
                <a:effectLst/>
                <a:latin typeface="+mn-lt"/>
                <a:ea typeface="+mn-ea"/>
                <a:cs typeface="+mn-cs"/>
              </a:rPr>
              <a:t> has developed </a:t>
            </a:r>
            <a:r>
              <a:rPr lang="en-US" sz="1200" kern="1200" dirty="0" err="1">
                <a:solidFill>
                  <a:schemeClr val="tx1"/>
                </a:solidFill>
                <a:effectLst/>
                <a:latin typeface="+mn-lt"/>
                <a:ea typeface="+mn-ea"/>
                <a:cs typeface="+mn-cs"/>
              </a:rPr>
              <a:t>ARCoV</a:t>
            </a:r>
            <a:r>
              <a:rPr lang="en-US" sz="1200" kern="1200" dirty="0">
                <a:solidFill>
                  <a:schemeClr val="tx1"/>
                </a:solidFill>
                <a:effectLst/>
                <a:latin typeface="+mn-lt"/>
                <a:ea typeface="+mn-ea"/>
                <a:cs typeface="+mn-cs"/>
              </a:rPr>
              <a:t> that is a Covid-19 vaccine and </a:t>
            </a:r>
            <a:r>
              <a:rPr lang="en-US" sz="1200" kern="1200" dirty="0" err="1">
                <a:solidFill>
                  <a:schemeClr val="tx1"/>
                </a:solidFill>
                <a:effectLst/>
                <a:latin typeface="+mn-lt"/>
                <a:ea typeface="+mn-ea"/>
                <a:cs typeface="+mn-cs"/>
              </a:rPr>
              <a:t>haemophilus</a:t>
            </a:r>
            <a:r>
              <a:rPr lang="en-US" sz="1200" kern="1200" dirty="0">
                <a:solidFill>
                  <a:schemeClr val="tx1"/>
                </a:solidFill>
                <a:effectLst/>
                <a:latin typeface="+mn-lt"/>
                <a:ea typeface="+mn-ea"/>
                <a:cs typeface="+mn-cs"/>
              </a:rPr>
              <a:t> influenzae </a:t>
            </a:r>
            <a:r>
              <a:rPr lang="en-US" sz="1200" i="0" kern="1200" dirty="0">
                <a:solidFill>
                  <a:schemeClr val="tx1"/>
                </a:solidFill>
                <a:effectLst/>
                <a:latin typeface="+mn-lt"/>
                <a:ea typeface="+mn-ea"/>
                <a:cs typeface="+mn-cs"/>
              </a:rPr>
              <a:t>vaccine ,for the  prevention of infectious diseases such as meningitis. .</a:t>
            </a:r>
            <a:r>
              <a:rPr lang="en-US" sz="1200" kern="1200" dirty="0">
                <a:solidFill>
                  <a:schemeClr val="tx1"/>
                </a:solidFill>
                <a:effectLst/>
                <a:latin typeface="+mn-lt"/>
                <a:ea typeface="+mn-ea"/>
                <a:cs typeface="+mn-cs"/>
              </a:rPr>
              <a:t>  It is one of the largest vaccine distributors in China. With the purpose of “  Help everyone live a healthy life “ </a:t>
            </a:r>
            <a:r>
              <a:rPr lang="en-US" sz="1200" kern="1200" dirty="0" err="1">
                <a:solidFill>
                  <a:schemeClr val="tx1"/>
                </a:solidFill>
                <a:effectLst/>
                <a:latin typeface="+mn-lt"/>
                <a:ea typeface="+mn-ea"/>
                <a:cs typeface="+mn-cs"/>
              </a:rPr>
              <a:t>Walvax</a:t>
            </a:r>
            <a:r>
              <a:rPr lang="en-US" sz="1200" kern="1200" dirty="0">
                <a:solidFill>
                  <a:schemeClr val="tx1"/>
                </a:solidFill>
                <a:effectLst/>
                <a:latin typeface="+mn-lt"/>
                <a:ea typeface="+mn-ea"/>
                <a:cs typeface="+mn-cs"/>
              </a:rPr>
              <a:t> aims to be the leader in public health ,sustainably  providing high quality and innovative products to protect against the world’s deadliest diseases.  “  </a:t>
            </a:r>
            <a:r>
              <a:rPr lang="en-US" sz="1200" kern="1200" dirty="0" err="1">
                <a:solidFill>
                  <a:schemeClr val="tx1"/>
                </a:solidFill>
                <a:effectLst/>
                <a:latin typeface="+mn-lt"/>
                <a:ea typeface="+mn-ea"/>
                <a:cs typeface="+mn-cs"/>
              </a:rPr>
              <a:t>Walvax</a:t>
            </a:r>
            <a:r>
              <a:rPr lang="en-US" sz="1200" kern="1200" dirty="0">
                <a:solidFill>
                  <a:schemeClr val="tx1"/>
                </a:solidFill>
                <a:effectLst/>
                <a:latin typeface="+mn-lt"/>
                <a:ea typeface="+mn-ea"/>
                <a:cs typeface="+mn-cs"/>
              </a:rPr>
              <a:t> is an affiliate of Yunnan </a:t>
            </a:r>
            <a:r>
              <a:rPr lang="en-US" sz="1200" kern="1200" dirty="0" err="1">
                <a:solidFill>
                  <a:schemeClr val="tx1"/>
                </a:solidFill>
                <a:effectLst/>
                <a:latin typeface="+mn-lt"/>
                <a:ea typeface="+mn-ea"/>
                <a:cs typeface="+mn-cs"/>
              </a:rPr>
              <a:t>Walvax</a:t>
            </a:r>
            <a:r>
              <a:rPr lang="en-US" sz="1200" kern="1200" dirty="0">
                <a:solidFill>
                  <a:schemeClr val="tx1"/>
                </a:solidFill>
                <a:effectLst/>
                <a:latin typeface="+mn-lt"/>
                <a:ea typeface="+mn-ea"/>
                <a:cs typeface="+mn-cs"/>
              </a:rPr>
              <a:t>  Biotech </a:t>
            </a:r>
            <a:r>
              <a:rPr lang="en-US" sz="1200" kern="1200" dirty="0" err="1">
                <a:solidFill>
                  <a:schemeClr val="tx1"/>
                </a:solidFill>
                <a:effectLst/>
                <a:latin typeface="+mn-lt"/>
                <a:ea typeface="+mn-ea"/>
                <a:cs typeface="+mn-cs"/>
              </a:rPr>
              <a:t>Co.,Ltd</a:t>
            </a:r>
            <a:r>
              <a:rPr lang="en-US" sz="1200" kern="1200" dirty="0">
                <a:solidFill>
                  <a:schemeClr val="tx1"/>
                </a:solidFill>
                <a:effectLst/>
                <a:latin typeface="+mn-lt"/>
                <a:ea typeface="+mn-ea"/>
                <a:cs typeface="+mn-cs"/>
              </a:rPr>
              <a:t> and with its 400 employees, the company has been driving biotechnology vaccine innovation and development in China, with significant expertise in freeze-drying technologies , which make vaccine preservation and transportation easier “. Chinese business culture is largely influenced by </a:t>
            </a:r>
            <a:r>
              <a:rPr lang="en-US" sz="1200" b="1" kern="1200" dirty="0">
                <a:solidFill>
                  <a:schemeClr val="tx1"/>
                </a:solidFill>
                <a:effectLst/>
                <a:latin typeface="+mn-lt"/>
                <a:ea typeface="+mn-ea"/>
                <a:cs typeface="+mn-cs"/>
              </a:rPr>
              <a:t>Confucianism</a:t>
            </a:r>
            <a:r>
              <a:rPr lang="en-US" sz="1200" b="1" i="1" u="sng" kern="1200" dirty="0">
                <a:solidFill>
                  <a:schemeClr val="tx1"/>
                </a:solidFill>
                <a:effectLst/>
                <a:latin typeface="+mn-lt"/>
                <a:ea typeface="+mn-ea"/>
                <a:cs typeface="+mn-cs"/>
              </a:rPr>
              <a:t>. </a:t>
            </a:r>
            <a:r>
              <a:rPr lang="en-US" sz="1200" b="0" i="0" u="none" kern="1200" dirty="0">
                <a:solidFill>
                  <a:srgbClr val="002060"/>
                </a:solidFill>
                <a:effectLst/>
                <a:latin typeface="+mn-lt"/>
                <a:ea typeface="+mn-ea"/>
                <a:cs typeface="+mn-cs"/>
              </a:rPr>
              <a:t>Thus ,its concept </a:t>
            </a:r>
            <a:r>
              <a:rPr lang="en-US" sz="1200" b="0" i="1" u="none" kern="1200" dirty="0">
                <a:solidFill>
                  <a:srgbClr val="002060"/>
                </a:solidFill>
                <a:effectLst/>
                <a:latin typeface="+mn-lt"/>
                <a:ea typeface="+mn-ea"/>
                <a:cs typeface="+mn-cs"/>
              </a:rPr>
              <a:t>of </a:t>
            </a:r>
            <a:r>
              <a:rPr lang="en-US" sz="1200" b="1" kern="1200" dirty="0">
                <a:solidFill>
                  <a:srgbClr val="002060"/>
                </a:solidFill>
                <a:effectLst/>
                <a:latin typeface="+mn-lt"/>
                <a:ea typeface="+mn-ea"/>
                <a:cs typeface="+mn-cs"/>
              </a:rPr>
              <a:t>Guanxi</a:t>
            </a:r>
            <a:r>
              <a:rPr lang="en-US" sz="1200" b="0" kern="1200" dirty="0">
                <a:solidFill>
                  <a:srgbClr val="002060"/>
                </a:solidFill>
                <a:effectLst/>
                <a:latin typeface="+mn-lt"/>
                <a:ea typeface="+mn-ea"/>
                <a:cs typeface="+mn-cs"/>
              </a:rPr>
              <a:t> implies that a relationship network is crucial and based on the values </a:t>
            </a:r>
            <a:r>
              <a:rPr lang="en-US" sz="1200" b="1" kern="1200" dirty="0">
                <a:solidFill>
                  <a:srgbClr val="002060"/>
                </a:solidFill>
                <a:effectLst/>
                <a:latin typeface="+mn-lt"/>
                <a:ea typeface="+mn-ea"/>
                <a:cs typeface="+mn-cs"/>
              </a:rPr>
              <a:t>of solidarity, loyalty, modesty and courtesy. </a:t>
            </a:r>
            <a:r>
              <a:rPr lang="en-US" sz="1200" b="0" kern="1200" dirty="0">
                <a:solidFill>
                  <a:srgbClr val="002060"/>
                </a:solidFill>
                <a:effectLst/>
                <a:latin typeface="+mn-lt"/>
                <a:ea typeface="+mn-ea"/>
                <a:cs typeface="+mn-cs"/>
              </a:rPr>
              <a:t>(world business culture)</a:t>
            </a:r>
            <a:endParaRPr lang="en-US" sz="1200" b="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A1E384-843B-45E4-B7D5-89A42BD710FA}" type="slidenum">
              <a:rPr lang="en-US" smtClean="0"/>
              <a:t>5</a:t>
            </a:fld>
            <a:endParaRPr lang="en-US"/>
          </a:p>
        </p:txBody>
      </p:sp>
    </p:spTree>
    <p:extLst>
      <p:ext uri="{BB962C8B-B14F-4D97-AF65-F5344CB8AC3E}">
        <p14:creationId xmlns:p14="http://schemas.microsoft.com/office/powerpoint/2010/main" val="21913399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For multinational companies, in order to survive in the competitive world , they have to expand  overseas by using some market entry strategies.(</a:t>
            </a:r>
            <a:r>
              <a:rPr lang="en-US" sz="1200" kern="1200" dirty="0" err="1">
                <a:solidFill>
                  <a:schemeClr val="tx1"/>
                </a:solidFill>
                <a:effectLst/>
                <a:latin typeface="+mn-lt"/>
                <a:ea typeface="+mn-ea"/>
                <a:cs typeface="+mn-cs"/>
              </a:rPr>
              <a:t>Hill,C</a:t>
            </a:r>
            <a:r>
              <a:rPr lang="en-US" sz="1200" kern="1200" dirty="0">
                <a:solidFill>
                  <a:schemeClr val="tx1"/>
                </a:solidFill>
                <a:effectLst/>
                <a:latin typeface="+mn-lt"/>
                <a:ea typeface="+mn-ea"/>
                <a:cs typeface="+mn-cs"/>
              </a:rPr>
              <a:t>. International Business,Boston,2007) During the process of expanding overseas, some factors of micro environment ,multinational companies have to face huge challenges from cultural differences around the globe , especially for a joint venture which involves in two companies which come from different countries as it is  GlaxoSmithKline plc with its cooperation with </a:t>
            </a:r>
            <a:r>
              <a:rPr lang="en-US" sz="1200" kern="1200" dirty="0" err="1">
                <a:solidFill>
                  <a:schemeClr val="tx1"/>
                </a:solidFill>
                <a:effectLst/>
                <a:latin typeface="+mn-lt"/>
                <a:ea typeface="+mn-ea"/>
                <a:cs typeface="+mn-cs"/>
              </a:rPr>
              <a:t>Walvax</a:t>
            </a:r>
            <a:r>
              <a:rPr lang="en-US" sz="1200" kern="1200" dirty="0">
                <a:solidFill>
                  <a:schemeClr val="tx1"/>
                </a:solidFill>
                <a:effectLst/>
                <a:latin typeface="+mn-lt"/>
                <a:ea typeface="+mn-ea"/>
                <a:cs typeface="+mn-cs"/>
              </a:rPr>
              <a:t> Biotechnology. Co,. They belong to different countries and their employee strength is also different from each other. (Wang &amp; </a:t>
            </a:r>
            <a:r>
              <a:rPr lang="en-US" sz="1200" kern="1200" dirty="0" err="1">
                <a:solidFill>
                  <a:schemeClr val="tx1"/>
                </a:solidFill>
                <a:effectLst/>
                <a:latin typeface="+mn-lt"/>
                <a:ea typeface="+mn-ea"/>
                <a:cs typeface="+mn-cs"/>
              </a:rPr>
              <a:t>Fränti</a:t>
            </a:r>
            <a:r>
              <a:rPr lang="en-US" sz="1200" kern="1200" dirty="0">
                <a:solidFill>
                  <a:schemeClr val="tx1"/>
                </a:solidFill>
                <a:effectLst/>
                <a:latin typeface="+mn-lt"/>
                <a:ea typeface="+mn-ea"/>
                <a:cs typeface="+mn-cs"/>
              </a:rPr>
              <a:t>, 2022). The company differs from the other in terms of market capitalization , innovative capability and brand recognition at a local level. It may influence the claim of ownership and the English manager is to focus on design of operation and marketing in their style but the Chinese managers have the good knowledge of Chinese market. </a:t>
            </a:r>
            <a:r>
              <a:rPr lang="en-US" sz="1200" kern="1200" dirty="0" err="1">
                <a:solidFill>
                  <a:schemeClr val="tx1"/>
                </a:solidFill>
                <a:effectLst/>
                <a:latin typeface="+mn-lt"/>
                <a:ea typeface="+mn-ea"/>
                <a:cs typeface="+mn-cs"/>
              </a:rPr>
              <a:t>Walvax</a:t>
            </a:r>
            <a:r>
              <a:rPr lang="en-US" sz="1200" kern="1200" dirty="0">
                <a:solidFill>
                  <a:schemeClr val="tx1"/>
                </a:solidFill>
                <a:effectLst/>
                <a:latin typeface="+mn-lt"/>
                <a:ea typeface="+mn-ea"/>
                <a:cs typeface="+mn-cs"/>
              </a:rPr>
              <a:t> is known locally (Dan, 2019). It has major permission in China for the development and distribution of vaccines. </a:t>
            </a:r>
          </a:p>
        </p:txBody>
      </p:sp>
      <p:sp>
        <p:nvSpPr>
          <p:cNvPr id="4" name="Slide Number Placeholder 3"/>
          <p:cNvSpPr>
            <a:spLocks noGrp="1"/>
          </p:cNvSpPr>
          <p:nvPr>
            <p:ph type="sldNum" sz="quarter" idx="10"/>
          </p:nvPr>
        </p:nvSpPr>
        <p:spPr/>
        <p:txBody>
          <a:bodyPr/>
          <a:lstStyle/>
          <a:p>
            <a:fld id="{F5A1E384-843B-45E4-B7D5-89A42BD710FA}" type="slidenum">
              <a:rPr lang="en-US" smtClean="0"/>
              <a:t>6</a:t>
            </a:fld>
            <a:endParaRPr lang="en-US"/>
          </a:p>
        </p:txBody>
      </p:sp>
    </p:spTree>
    <p:extLst>
      <p:ext uri="{BB962C8B-B14F-4D97-AF65-F5344CB8AC3E}">
        <p14:creationId xmlns:p14="http://schemas.microsoft.com/office/powerpoint/2010/main" val="1415120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It has been noted that both companies belong to different countries and different cultures and are also managed by different clients. </a:t>
            </a:r>
            <a:r>
              <a:rPr lang="en-US" sz="1200" kern="1200" dirty="0" err="1">
                <a:solidFill>
                  <a:schemeClr val="tx1"/>
                </a:solidFill>
                <a:effectLst/>
                <a:latin typeface="+mn-lt"/>
                <a:ea typeface="+mn-ea"/>
                <a:cs typeface="+mn-cs"/>
              </a:rPr>
              <a:t>Walvax</a:t>
            </a:r>
            <a:r>
              <a:rPr lang="en-US" sz="1200" kern="1200" dirty="0">
                <a:solidFill>
                  <a:schemeClr val="tx1"/>
                </a:solidFill>
                <a:effectLst/>
                <a:latin typeface="+mn-lt"/>
                <a:ea typeface="+mn-ea"/>
                <a:cs typeface="+mn-cs"/>
              </a:rPr>
              <a:t> is listed on the Chinese Stock Exchange and is committed to provide safe bio-medicine (such as vaccines ,blood products, </a:t>
            </a:r>
            <a:r>
              <a:rPr lang="en-US" sz="1200" kern="1200" dirty="0" err="1">
                <a:solidFill>
                  <a:schemeClr val="tx1"/>
                </a:solidFill>
                <a:effectLst/>
                <a:latin typeface="+mn-lt"/>
                <a:ea typeface="+mn-ea"/>
                <a:cs typeface="+mn-cs"/>
              </a:rPr>
              <a:t>etc</a:t>
            </a:r>
            <a:r>
              <a:rPr lang="en-US" sz="1200" kern="1200" dirty="0">
                <a:solidFill>
                  <a:schemeClr val="tx1"/>
                </a:solidFill>
                <a:effectLst/>
                <a:latin typeface="+mn-lt"/>
                <a:ea typeface="+mn-ea"/>
                <a:cs typeface="+mn-cs"/>
              </a:rPr>
              <a:t>) with excellent quality and advanced technology for domestic and foreign market. GlaxoSmithKline plc on the other hand is a global biopharma company with a purpose to unite science, technology  and talent to prevent and treat diseases. . GlaxoSmithKline is responsible for managing its operation in the United Kingdom and different parts of the globe </a:t>
            </a:r>
            <a:r>
              <a:rPr lang="en-US" dirty="0"/>
              <a:t>(</a:t>
            </a:r>
            <a:r>
              <a:rPr lang="en-US" dirty="0" err="1"/>
              <a:t>Pirlog</a:t>
            </a:r>
            <a:r>
              <a:rPr lang="en-US" dirty="0"/>
              <a:t>, 2020)</a:t>
            </a:r>
            <a:r>
              <a:rPr lang="en-US" sz="1200" kern="1200" dirty="0">
                <a:solidFill>
                  <a:schemeClr val="tx1"/>
                </a:solidFill>
                <a:effectLst/>
                <a:latin typeface="+mn-lt"/>
                <a:ea typeface="+mn-ea"/>
                <a:cs typeface="+mn-cs"/>
              </a:rPr>
              <a:t>.   The Chinese managers in JV speak in Mandarin and it is difficult for English manager to understand their language and has little knowledge of the market. The company develops innovative partnerships with multiple organizations including </a:t>
            </a:r>
            <a:r>
              <a:rPr lang="en-US" sz="1200" kern="1200" dirty="0" err="1">
                <a:solidFill>
                  <a:schemeClr val="tx1"/>
                </a:solidFill>
                <a:effectLst/>
                <a:latin typeface="+mn-lt"/>
                <a:ea typeface="+mn-ea"/>
                <a:cs typeface="+mn-cs"/>
              </a:rPr>
              <a:t>Walvax</a:t>
            </a:r>
            <a:r>
              <a:rPr lang="en-US" sz="1200" kern="1200" dirty="0">
                <a:solidFill>
                  <a:schemeClr val="tx1"/>
                </a:solidFill>
                <a:effectLst/>
                <a:latin typeface="+mn-lt"/>
                <a:ea typeface="+mn-ea"/>
                <a:cs typeface="+mn-cs"/>
              </a:rPr>
              <a:t>. The Chinese company is known for the development of early-stage the virus.  GlaxoSmithKline has a potential international market and </a:t>
            </a:r>
            <a:r>
              <a:rPr lang="en-US" sz="1200" kern="1200" dirty="0" err="1">
                <a:solidFill>
                  <a:schemeClr val="tx1"/>
                </a:solidFill>
                <a:effectLst/>
                <a:latin typeface="+mn-lt"/>
                <a:ea typeface="+mn-ea"/>
                <a:cs typeface="+mn-cs"/>
              </a:rPr>
              <a:t>Walvax</a:t>
            </a:r>
            <a:r>
              <a:rPr lang="en-US" sz="1200" kern="1200" dirty="0">
                <a:solidFill>
                  <a:schemeClr val="tx1"/>
                </a:solidFill>
                <a:effectLst/>
                <a:latin typeface="+mn-lt"/>
                <a:ea typeface="+mn-ea"/>
                <a:cs typeface="+mn-cs"/>
              </a:rPr>
              <a:t> has occupied the national market more strongly. </a:t>
            </a:r>
          </a:p>
        </p:txBody>
      </p:sp>
      <p:sp>
        <p:nvSpPr>
          <p:cNvPr id="4" name="Slide Number Placeholder 3"/>
          <p:cNvSpPr>
            <a:spLocks noGrp="1"/>
          </p:cNvSpPr>
          <p:nvPr>
            <p:ph type="sldNum" sz="quarter" idx="10"/>
          </p:nvPr>
        </p:nvSpPr>
        <p:spPr/>
        <p:txBody>
          <a:bodyPr/>
          <a:lstStyle/>
          <a:p>
            <a:fld id="{F5A1E384-843B-45E4-B7D5-89A42BD710FA}" type="slidenum">
              <a:rPr lang="en-US" smtClean="0"/>
              <a:t>7</a:t>
            </a:fld>
            <a:endParaRPr lang="en-US"/>
          </a:p>
        </p:txBody>
      </p:sp>
    </p:spTree>
    <p:extLst>
      <p:ext uri="{BB962C8B-B14F-4D97-AF65-F5344CB8AC3E}">
        <p14:creationId xmlns:p14="http://schemas.microsoft.com/office/powerpoint/2010/main" val="19259355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The workers in GlaxoSmithKline follow UK culture and are engaged in social activity. They believe in relationships and create unique personalities in office culture. The  management of </a:t>
            </a:r>
            <a:r>
              <a:rPr lang="en-US" sz="1200" kern="1200" dirty="0" err="1">
                <a:solidFill>
                  <a:schemeClr val="tx1"/>
                </a:solidFill>
                <a:effectLst/>
                <a:latin typeface="+mn-lt"/>
                <a:ea typeface="+mn-ea"/>
                <a:cs typeface="+mn-cs"/>
              </a:rPr>
              <a:t>Walvax</a:t>
            </a:r>
            <a:r>
              <a:rPr lang="en-US" sz="1200" kern="1200" dirty="0">
                <a:solidFill>
                  <a:schemeClr val="tx1"/>
                </a:solidFill>
                <a:effectLst/>
                <a:latin typeface="+mn-lt"/>
                <a:ea typeface="+mn-ea"/>
                <a:cs typeface="+mn-cs"/>
              </a:rPr>
              <a:t> find it difficult to manage the workplace environment when it comes to the building of hierarchy, development of team and management of specific discipline for Chinese’s market. The manner and behavior of the employees are different from each other and it is difficult for the employees from GlaxoSmithKline to manage their interaction and teamwork with the management and employees of </a:t>
            </a:r>
            <a:r>
              <a:rPr lang="en-US" sz="1200" kern="1200" dirty="0" err="1">
                <a:solidFill>
                  <a:schemeClr val="tx1"/>
                </a:solidFill>
                <a:effectLst/>
                <a:latin typeface="+mn-lt"/>
                <a:ea typeface="+mn-ea"/>
                <a:cs typeface="+mn-cs"/>
              </a:rPr>
              <a:t>Walvax</a:t>
            </a:r>
            <a:r>
              <a:rPr lang="en-US" sz="1200" kern="1200" dirty="0">
                <a:solidFill>
                  <a:schemeClr val="tx1"/>
                </a:solidFill>
                <a:effectLst/>
                <a:latin typeface="+mn-lt"/>
                <a:ea typeface="+mn-ea"/>
                <a:cs typeface="+mn-cs"/>
              </a:rPr>
              <a:t> to their relationship attitude and system of hierarchy (He &amp; </a:t>
            </a:r>
            <a:r>
              <a:rPr lang="en-US" sz="1200" kern="1200" dirty="0" err="1">
                <a:solidFill>
                  <a:schemeClr val="tx1"/>
                </a:solidFill>
                <a:effectLst/>
                <a:latin typeface="+mn-lt"/>
                <a:ea typeface="+mn-ea"/>
                <a:cs typeface="+mn-cs"/>
              </a:rPr>
              <a:t>Filimonau</a:t>
            </a:r>
            <a:r>
              <a:rPr lang="en-US" sz="1200" kern="1200" dirty="0">
                <a:solidFill>
                  <a:schemeClr val="tx1"/>
                </a:solidFill>
                <a:effectLst/>
                <a:latin typeface="+mn-lt"/>
                <a:ea typeface="+mn-ea"/>
                <a:cs typeface="+mn-cs"/>
              </a:rPr>
              <a:t>, 2020).  The key factor  for the success of the joint venture is   the understanding of  guanxi on the part of the UK partner. It is important to  be understood  the culture ,and inter-cultural variation in order to develop and sustain  effective inter-firm relationships in business markets .(Hall, 1977 &amp; 1990;Hofstede, 2001; House et al, 2004)</a:t>
            </a:r>
          </a:p>
        </p:txBody>
      </p:sp>
      <p:sp>
        <p:nvSpPr>
          <p:cNvPr id="4" name="Slide Number Placeholder 3"/>
          <p:cNvSpPr>
            <a:spLocks noGrp="1"/>
          </p:cNvSpPr>
          <p:nvPr>
            <p:ph type="sldNum" sz="quarter" idx="10"/>
          </p:nvPr>
        </p:nvSpPr>
        <p:spPr/>
        <p:txBody>
          <a:bodyPr/>
          <a:lstStyle/>
          <a:p>
            <a:fld id="{F5A1E384-843B-45E4-B7D5-89A42BD710FA}" type="slidenum">
              <a:rPr lang="en-US" smtClean="0"/>
              <a:t>8</a:t>
            </a:fld>
            <a:endParaRPr lang="en-US"/>
          </a:p>
        </p:txBody>
      </p:sp>
    </p:spTree>
    <p:extLst>
      <p:ext uri="{BB962C8B-B14F-4D97-AF65-F5344CB8AC3E}">
        <p14:creationId xmlns:p14="http://schemas.microsoft.com/office/powerpoint/2010/main" val="31292743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the context of globalization, many international companies are paying more attention on their corporate strategies to expand to different countries. The cultural differences between the home country and the host country are considered as the vital cause to enable the joint venture to succeed. (Hofstede,  G., </a:t>
            </a:r>
            <a:r>
              <a:rPr lang="en-US" sz="1200" kern="1200" dirty="0" err="1">
                <a:solidFill>
                  <a:schemeClr val="tx1"/>
                </a:solidFill>
                <a:effectLst/>
                <a:latin typeface="+mn-lt"/>
                <a:ea typeface="+mn-ea"/>
                <a:cs typeface="+mn-cs"/>
              </a:rPr>
              <a:t>Minkov</a:t>
            </a:r>
            <a:r>
              <a:rPr lang="en-US" sz="1200" kern="1200" dirty="0">
                <a:solidFill>
                  <a:schemeClr val="tx1"/>
                </a:solidFill>
                <a:effectLst/>
                <a:latin typeface="+mn-lt"/>
                <a:ea typeface="+mn-ea"/>
                <a:cs typeface="+mn-cs"/>
              </a:rPr>
              <a:t>, 2010) The organization needs to manage the operation in different cultures. There will be an ideological clash in the area of research and development marketing and distribution as GSK utilizes </a:t>
            </a:r>
            <a:r>
              <a:rPr lang="en-US" sz="1200" kern="1200" dirty="0" err="1">
                <a:solidFill>
                  <a:schemeClr val="tx1"/>
                </a:solidFill>
                <a:effectLst/>
                <a:latin typeface="+mn-lt"/>
                <a:ea typeface="+mn-ea"/>
                <a:cs typeface="+mn-cs"/>
              </a:rPr>
              <a:t>facebook</a:t>
            </a:r>
            <a:r>
              <a:rPr lang="en-US" sz="1200" kern="1200" dirty="0">
                <a:solidFill>
                  <a:schemeClr val="tx1"/>
                </a:solidFill>
                <a:effectLst/>
                <a:latin typeface="+mn-lt"/>
                <a:ea typeface="+mn-ea"/>
                <a:cs typeface="+mn-cs"/>
              </a:rPr>
              <a:t> and Google in marketing (</a:t>
            </a:r>
            <a:r>
              <a:rPr lang="en-US" sz="1200" kern="1200" dirty="0" err="1">
                <a:solidFill>
                  <a:schemeClr val="tx1"/>
                </a:solidFill>
                <a:effectLst/>
                <a:latin typeface="+mn-lt"/>
                <a:ea typeface="+mn-ea"/>
                <a:cs typeface="+mn-cs"/>
              </a:rPr>
              <a:t>Artina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Desnasari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Fitriyah</a:t>
            </a:r>
            <a:r>
              <a:rPr lang="en-US" sz="1200" kern="1200" dirty="0">
                <a:solidFill>
                  <a:schemeClr val="tx1"/>
                </a:solidFill>
                <a:effectLst/>
                <a:latin typeface="+mn-lt"/>
                <a:ea typeface="+mn-ea"/>
                <a:cs typeface="+mn-cs"/>
              </a:rPr>
              <a:t> &amp; </a:t>
            </a:r>
            <a:r>
              <a:rPr lang="en-US" sz="1200" kern="1200" dirty="0" err="1">
                <a:solidFill>
                  <a:schemeClr val="tx1"/>
                </a:solidFill>
                <a:effectLst/>
                <a:latin typeface="+mn-lt"/>
                <a:ea typeface="+mn-ea"/>
                <a:cs typeface="+mn-cs"/>
              </a:rPr>
              <a:t>Rizkita</a:t>
            </a:r>
            <a:r>
              <a:rPr lang="en-US" sz="1200" kern="1200" dirty="0">
                <a:solidFill>
                  <a:schemeClr val="tx1"/>
                </a:solidFill>
                <a:effectLst/>
                <a:latin typeface="+mn-lt"/>
                <a:ea typeface="+mn-ea"/>
                <a:cs typeface="+mn-cs"/>
              </a:rPr>
              <a:t>, 2020). It will be difficult for the marketing team from the UK to utilize the social network in China as they are to change the social media platforms. </a:t>
            </a:r>
          </a:p>
        </p:txBody>
      </p:sp>
      <p:sp>
        <p:nvSpPr>
          <p:cNvPr id="4" name="Slide Number Placeholder 3"/>
          <p:cNvSpPr>
            <a:spLocks noGrp="1"/>
          </p:cNvSpPr>
          <p:nvPr>
            <p:ph type="sldNum" sz="quarter" idx="10"/>
          </p:nvPr>
        </p:nvSpPr>
        <p:spPr/>
        <p:txBody>
          <a:bodyPr/>
          <a:lstStyle/>
          <a:p>
            <a:fld id="{F5A1E384-843B-45E4-B7D5-89A42BD710FA}" type="slidenum">
              <a:rPr lang="en-US" smtClean="0"/>
              <a:t>9</a:t>
            </a:fld>
            <a:endParaRPr lang="en-US"/>
          </a:p>
        </p:txBody>
      </p:sp>
    </p:spTree>
    <p:extLst>
      <p:ext uri="{BB962C8B-B14F-4D97-AF65-F5344CB8AC3E}">
        <p14:creationId xmlns:p14="http://schemas.microsoft.com/office/powerpoint/2010/main" val="8417829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It has been noted that Chinese companies have a significant discipline and formality in the management of office environments. GSK executives maintain a high degree of flexibility and have a warm relationship. The verbal and nonverbal communication is not very formal in the company but </a:t>
            </a:r>
            <a:r>
              <a:rPr lang="en-US" sz="1200" kern="1200" dirty="0" err="1">
                <a:solidFill>
                  <a:schemeClr val="tx1"/>
                </a:solidFill>
                <a:effectLst/>
                <a:latin typeface="+mn-lt"/>
                <a:ea typeface="+mn-ea"/>
                <a:cs typeface="+mn-cs"/>
              </a:rPr>
              <a:t>Walvax</a:t>
            </a:r>
            <a:r>
              <a:rPr lang="en-US" sz="1200" kern="1200" dirty="0">
                <a:solidFill>
                  <a:schemeClr val="tx1"/>
                </a:solidFill>
                <a:effectLst/>
                <a:latin typeface="+mn-lt"/>
                <a:ea typeface="+mn-ea"/>
                <a:cs typeface="+mn-cs"/>
              </a:rPr>
              <a:t> maintains a high degree of discipline and formality (</a:t>
            </a:r>
            <a:r>
              <a:rPr lang="en-US" sz="1200" kern="1200" dirty="0" err="1">
                <a:solidFill>
                  <a:schemeClr val="tx1"/>
                </a:solidFill>
                <a:effectLst/>
                <a:latin typeface="+mn-lt"/>
                <a:ea typeface="+mn-ea"/>
                <a:cs typeface="+mn-cs"/>
              </a:rPr>
              <a:t>Kaasa</a:t>
            </a:r>
            <a:r>
              <a:rPr lang="en-US" sz="1200" kern="1200" dirty="0">
                <a:solidFill>
                  <a:schemeClr val="tx1"/>
                </a:solidFill>
                <a:effectLst/>
                <a:latin typeface="+mn-lt"/>
                <a:ea typeface="+mn-ea"/>
                <a:cs typeface="+mn-cs"/>
              </a:rPr>
              <a:t>, 2021). It is a major point of difference between the two companies and the collaborative effort may be challenging for the human resource managers of both companies</a:t>
            </a:r>
            <a:r>
              <a:rPr lang="en-US" sz="1200" kern="1200" baseline="0" dirty="0">
                <a:solidFill>
                  <a:schemeClr val="tx1"/>
                </a:solidFill>
                <a:effectLst/>
                <a:latin typeface="+mn-lt"/>
                <a:ea typeface="+mn-ea"/>
                <a:cs typeface="+mn-cs"/>
              </a:rPr>
              <a:t> as a result of formal culture in </a:t>
            </a:r>
            <a:r>
              <a:rPr lang="en-US" sz="1200" kern="1200" baseline="0" dirty="0" err="1">
                <a:solidFill>
                  <a:schemeClr val="tx1"/>
                </a:solidFill>
                <a:effectLst/>
                <a:latin typeface="+mn-lt"/>
                <a:ea typeface="+mn-ea"/>
                <a:cs typeface="+mn-cs"/>
              </a:rPr>
              <a:t>Walvax</a:t>
            </a:r>
            <a:r>
              <a:rPr lang="en-US" sz="1200" kern="1200" baseline="0" dirty="0">
                <a:solidFill>
                  <a:schemeClr val="tx1"/>
                </a:solidFill>
                <a:effectLst/>
                <a:latin typeface="+mn-lt"/>
                <a:ea typeface="+mn-ea"/>
                <a:cs typeface="+mn-cs"/>
              </a:rPr>
              <a:t> and flexible attitude of employee in GlaxoSmithKline plc. One of the reasons for Joint venture failure is to understand the cultural differences between  two countries ,as a result  in embarrassing blunders, strain relationships, and drag down business performance. </a:t>
            </a:r>
            <a:r>
              <a:rPr lang="en-US" sz="1200" kern="1200" dirty="0">
                <a:solidFill>
                  <a:schemeClr val="tx1"/>
                </a:solidFill>
                <a:effectLst/>
                <a:latin typeface="+mn-lt"/>
                <a:ea typeface="+mn-ea"/>
                <a:cs typeface="+mn-cs"/>
              </a:rPr>
              <a:t> To analyze the differences in cultural  value, one of the most popular frameworks for classifying national cultures is proposed by a </a:t>
            </a:r>
            <a:r>
              <a:rPr lang="en-US" sz="1200" kern="1200" dirty="0" err="1">
                <a:solidFill>
                  <a:schemeClr val="tx1"/>
                </a:solidFill>
                <a:effectLst/>
                <a:latin typeface="+mn-lt"/>
                <a:ea typeface="+mn-ea"/>
                <a:cs typeface="+mn-cs"/>
              </a:rPr>
              <a:t>dutch</a:t>
            </a:r>
            <a:r>
              <a:rPr lang="en-US" sz="1200" kern="1200" dirty="0">
                <a:solidFill>
                  <a:schemeClr val="tx1"/>
                </a:solidFill>
                <a:effectLst/>
                <a:latin typeface="+mn-lt"/>
                <a:ea typeface="+mn-ea"/>
                <a:cs typeface="+mn-cs"/>
              </a:rPr>
              <a:t> social psychologist and management scholar , Geert Hofstede., known as Hofstede’s Cultural Dimensions Theory.</a:t>
            </a:r>
          </a:p>
        </p:txBody>
      </p:sp>
      <p:sp>
        <p:nvSpPr>
          <p:cNvPr id="4" name="Slide Number Placeholder 3"/>
          <p:cNvSpPr>
            <a:spLocks noGrp="1"/>
          </p:cNvSpPr>
          <p:nvPr>
            <p:ph type="sldNum" sz="quarter" idx="10"/>
          </p:nvPr>
        </p:nvSpPr>
        <p:spPr/>
        <p:txBody>
          <a:bodyPr/>
          <a:lstStyle/>
          <a:p>
            <a:fld id="{F5A1E384-843B-45E4-B7D5-89A42BD710FA}" type="slidenum">
              <a:rPr lang="en-US" smtClean="0"/>
              <a:t>10</a:t>
            </a:fld>
            <a:endParaRPr lang="en-US"/>
          </a:p>
        </p:txBody>
      </p:sp>
    </p:spTree>
    <p:extLst>
      <p:ext uri="{BB962C8B-B14F-4D97-AF65-F5344CB8AC3E}">
        <p14:creationId xmlns:p14="http://schemas.microsoft.com/office/powerpoint/2010/main" val="18570145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UK has 35% score in power distance and China scores 80% for building hierarchy (Dimitrov, 2018).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This aspect demonstrates that not all members of a society are on an equal playing field.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The level of tolerance for unequal power distribution among these less powerful members and organisations can be characterised by the concept of power distance.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 score of 80 was given to China, which suggests that the vast majority of Chinese people are okay with the current level of inequality.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It is to a company's advantage to encourage leadership and self-initiative among its employees.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The United Kingdom, on the other hand, is ranked number 35, which suggests that the vast majority of people living in the United Kingdom do not accept the current level of inequality.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It suggests that people will have an expectation that they will be treated as equals in some way, and that this expectation will be influenced by their sense of fairness. </a:t>
            </a:r>
          </a:p>
          <a:p>
            <a:pPr algn="just"/>
            <a:r>
              <a:rPr lang="en-US" dirty="0"/>
              <a:t> Individualism versus Collectivism: Identity is associated with the attention of an individual or group. The </a:t>
            </a:r>
            <a:r>
              <a:rPr lang="en-US" dirty="0" err="1"/>
              <a:t>Uk</a:t>
            </a:r>
            <a:r>
              <a:rPr lang="en-US" dirty="0"/>
              <a:t> scores 89% as the people are asked to manage the assignment individually. China scores 20%as they prefer to ask assignment collectively. </a:t>
            </a:r>
            <a:r>
              <a:rPr lang="en-US" sz="1200" kern="1200" dirty="0">
                <a:solidFill>
                  <a:schemeClr val="tx1"/>
                </a:solidFill>
                <a:effectLst/>
                <a:latin typeface="+mn-lt"/>
                <a:ea typeface="+mn-ea"/>
                <a:cs typeface="+mn-cs"/>
              </a:rPr>
              <a:t>the power and identity define the capability and efficiency of the company in the management of employee relations and interaction with the client. The company in high power distance manages strong management and uses an autocratic leadership style (</a:t>
            </a:r>
            <a:r>
              <a:rPr lang="en-US" sz="1200" kern="1200" dirty="0" err="1">
                <a:solidFill>
                  <a:schemeClr val="tx1"/>
                </a:solidFill>
                <a:effectLst/>
                <a:latin typeface="+mn-lt"/>
                <a:ea typeface="+mn-ea"/>
                <a:cs typeface="+mn-cs"/>
              </a:rPr>
              <a:t>Pirlog</a:t>
            </a:r>
            <a:r>
              <a:rPr lang="en-US" sz="1200" kern="1200" dirty="0">
                <a:solidFill>
                  <a:schemeClr val="tx1"/>
                </a:solidFill>
                <a:effectLst/>
                <a:latin typeface="+mn-lt"/>
                <a:ea typeface="+mn-ea"/>
                <a:cs typeface="+mn-cs"/>
              </a:rPr>
              <a:t>, 2020). </a:t>
            </a:r>
          </a:p>
          <a:p>
            <a:r>
              <a:rPr lang="en-GB" sz="1200" kern="1200" dirty="0">
                <a:solidFill>
                  <a:schemeClr val="tx1"/>
                </a:solidFill>
                <a:effectLst/>
                <a:latin typeface="+mn-lt"/>
                <a:ea typeface="+mn-ea"/>
                <a:cs typeface="+mn-cs"/>
              </a:rPr>
              <a:t>People in a society that values individualism are primarily concerned with themselves and their homes. </a:t>
            </a:r>
          </a:p>
          <a:p>
            <a:r>
              <a:rPr lang="en-GB" sz="1200" kern="1200" dirty="0">
                <a:solidFill>
                  <a:schemeClr val="tx1"/>
                </a:solidFill>
                <a:effectLst/>
                <a:latin typeface="+mn-lt"/>
                <a:ea typeface="+mn-ea"/>
                <a:cs typeface="+mn-cs"/>
              </a:rPr>
              <a:t>On the other hand, people in societies that are more collectivist place a higher value on groups or teams. </a:t>
            </a:r>
          </a:p>
          <a:p>
            <a:r>
              <a:rPr lang="en-GB" sz="1200" kern="1200" dirty="0">
                <a:solidFill>
                  <a:schemeClr val="tx1"/>
                </a:solidFill>
                <a:effectLst/>
                <a:latin typeface="+mn-lt"/>
                <a:ea typeface="+mn-ea"/>
                <a:cs typeface="+mn-cs"/>
              </a:rPr>
              <a:t>The United Kingdom received an individualistic score of 89, which was the highest of any country. </a:t>
            </a:r>
          </a:p>
          <a:p>
            <a:r>
              <a:rPr lang="en-GB" sz="1200" kern="1200" dirty="0">
                <a:solidFill>
                  <a:schemeClr val="tx1"/>
                </a:solidFill>
                <a:effectLst/>
                <a:latin typeface="+mn-lt"/>
                <a:ea typeface="+mn-ea"/>
                <a:cs typeface="+mn-cs"/>
              </a:rPr>
              <a:t>A highly collectivist culture, as indicated by a score of 20, can be found in China. In this culture, individuals prioritise the welfare of the group over their own needs and goals.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A1E384-843B-45E4-B7D5-89A42BD710FA}" type="slidenum">
              <a:rPr lang="en-US" smtClean="0"/>
              <a:t>11</a:t>
            </a:fld>
            <a:endParaRPr lang="en-US"/>
          </a:p>
        </p:txBody>
      </p:sp>
    </p:spTree>
    <p:extLst>
      <p:ext uri="{BB962C8B-B14F-4D97-AF65-F5344CB8AC3E}">
        <p14:creationId xmlns:p14="http://schemas.microsoft.com/office/powerpoint/2010/main" val="38002879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concept of uncertainty avoidance suggests that the future of a society is difficult to both predict  and control. As a direct consequence of this lack of knowledge , people may experience feelings of anxiety .Both China and  the United Kingdom scored between 30% and 35%of a possible 100 %. They both have low score on the uncertainty avoidance ,which indicates  they are comfortable operating in environments with high degree of ambiguity.</a:t>
            </a:r>
          </a:p>
          <a:p>
            <a:r>
              <a:rPr lang="en-US" sz="1200" kern="1200" dirty="0">
                <a:solidFill>
                  <a:schemeClr val="tx1"/>
                </a:solidFill>
                <a:effectLst/>
                <a:latin typeface="+mn-lt"/>
                <a:ea typeface="+mn-ea"/>
                <a:cs typeface="+mn-cs"/>
              </a:rPr>
              <a:t>On another side the differences in long term versus short term orientation </a:t>
            </a:r>
            <a:r>
              <a:rPr lang="en-GB" sz="1200" kern="1200" dirty="0">
                <a:solidFill>
                  <a:schemeClr val="tx1"/>
                </a:solidFill>
                <a:effectLst/>
                <a:latin typeface="+mn-lt"/>
                <a:ea typeface="+mn-ea"/>
                <a:cs typeface="+mn-cs"/>
              </a:rPr>
              <a:t> examine how a society manages to keep its historical connections alive while simultaneously adapting to new circumstances in the present and the future. </a:t>
            </a:r>
          </a:p>
          <a:p>
            <a:r>
              <a:rPr lang="en-GB" sz="1200" kern="1200" dirty="0">
                <a:solidFill>
                  <a:schemeClr val="tx1"/>
                </a:solidFill>
                <a:effectLst/>
                <a:latin typeface="+mn-lt"/>
                <a:ea typeface="+mn-ea"/>
                <a:cs typeface="+mn-cs"/>
              </a:rPr>
              <a:t>The score of 87 for China indicates that people prioritise the welfare of the group over their own needs and desires most of the time. Chinese society show an ability to adapt traditions easily to changed conditions , a strong propensity to save and invest , thriftiness ,and perseverance in achieving results. ( www.Hofstede-insights.com/country-comparison/ ) </a:t>
            </a:r>
          </a:p>
          <a:p>
            <a:r>
              <a:rPr lang="en-GB" sz="1200" kern="1200" dirty="0">
                <a:solidFill>
                  <a:schemeClr val="tx1"/>
                </a:solidFill>
                <a:effectLst/>
                <a:latin typeface="+mn-lt"/>
                <a:ea typeface="+mn-ea"/>
                <a:cs typeface="+mn-cs"/>
              </a:rPr>
              <a:t>On the other hand, residents of the United Kingdom with their score of 51 % a dominant preference in British culture can not be determined.</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A1E384-843B-45E4-B7D5-89A42BD710FA}" type="slidenum">
              <a:rPr lang="en-US" smtClean="0"/>
              <a:t>12</a:t>
            </a:fld>
            <a:endParaRPr lang="en-US"/>
          </a:p>
        </p:txBody>
      </p:sp>
    </p:spTree>
    <p:extLst>
      <p:ext uri="{BB962C8B-B14F-4D97-AF65-F5344CB8AC3E}">
        <p14:creationId xmlns:p14="http://schemas.microsoft.com/office/powerpoint/2010/main" val="22960366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If this dimension receives a high score, it indicates that forces like competition and achievement are important in motivating society. </a:t>
            </a:r>
          </a:p>
          <a:p>
            <a:r>
              <a:rPr lang="en-GB" sz="1200" kern="1200" dirty="0">
                <a:solidFill>
                  <a:schemeClr val="tx1"/>
                </a:solidFill>
                <a:effectLst/>
                <a:latin typeface="+mn-lt"/>
                <a:ea typeface="+mn-ea"/>
                <a:cs typeface="+mn-cs"/>
              </a:rPr>
              <a:t>If the score is low, it suggests that the society is more concerned with other aspects, such as the standard of living. </a:t>
            </a:r>
          </a:p>
          <a:p>
            <a:r>
              <a:rPr lang="en-GB" sz="1200" kern="1200" dirty="0">
                <a:solidFill>
                  <a:schemeClr val="tx1"/>
                </a:solidFill>
                <a:effectLst/>
                <a:latin typeface="+mn-lt"/>
                <a:ea typeface="+mn-ea"/>
                <a:cs typeface="+mn-cs"/>
              </a:rPr>
              <a:t>Both China and the United Kingdom have scores of 66, indicating that both countries have masculine societies. </a:t>
            </a:r>
          </a:p>
          <a:p>
            <a:r>
              <a:rPr lang="en-GB" sz="1200" kern="1200" dirty="0">
                <a:solidFill>
                  <a:schemeClr val="tx1"/>
                </a:solidFill>
                <a:effectLst/>
                <a:latin typeface="+mn-lt"/>
                <a:ea typeface="+mn-ea"/>
                <a:cs typeface="+mn-cs"/>
              </a:rPr>
              <a:t> Although China gets the same score  ,the masculine is characterized by some features that the solid traditional role of male achievement , the men would be proud by his children and sacrifice family and leisure time to work ,especially in the poor region the men would exerted their power to manual work like crops.</a:t>
            </a:r>
          </a:p>
          <a:p>
            <a:r>
              <a:rPr lang="en-GB" sz="1200" kern="1200" dirty="0">
                <a:solidFill>
                  <a:schemeClr val="tx1"/>
                </a:solidFill>
                <a:effectLst/>
                <a:latin typeface="+mn-lt"/>
                <a:ea typeface="+mn-ea"/>
                <a:cs typeface="+mn-cs"/>
              </a:rPr>
              <a:t>In contrast to more feminine cultures, such as those found in Scandinavian countries, the people who live in the United Kingdom are held to high standards of performance in both their professional and personal lives. Although the score of these two countries is the same, but the situation is not expressed as the score showed us. The result reflects the fact that the society and the culture emphasis on the equality between sexes.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A1E384-843B-45E4-B7D5-89A42BD710FA}" type="slidenum">
              <a:rPr lang="en-US" smtClean="0"/>
              <a:t>13</a:t>
            </a:fld>
            <a:endParaRPr lang="en-US"/>
          </a:p>
        </p:txBody>
      </p:sp>
    </p:spTree>
    <p:extLst>
      <p:ext uri="{BB962C8B-B14F-4D97-AF65-F5344CB8AC3E}">
        <p14:creationId xmlns:p14="http://schemas.microsoft.com/office/powerpoint/2010/main" val="15167974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final dimension was added in 2010 in order to capture more recent research conducted around the themes of happiness, made by Michael </a:t>
            </a:r>
            <a:r>
              <a:rPr lang="en-US" sz="1200" kern="1200" dirty="0" err="1">
                <a:solidFill>
                  <a:schemeClr val="tx1"/>
                </a:solidFill>
                <a:effectLst/>
                <a:latin typeface="+mn-lt"/>
                <a:ea typeface="+mn-ea"/>
                <a:cs typeface="+mn-cs"/>
              </a:rPr>
              <a:t>Minkov</a:t>
            </a:r>
            <a:r>
              <a:rPr lang="en-US" sz="1200" kern="1200" dirty="0">
                <a:solidFill>
                  <a:schemeClr val="tx1"/>
                </a:solidFill>
                <a:effectLst/>
                <a:latin typeface="+mn-lt"/>
                <a:ea typeface="+mn-ea"/>
                <a:cs typeface="+mn-cs"/>
              </a:rPr>
              <a:t>, a Bulgarian sociologist and creator of the extensive World Values Survey. (Hofstede, G., </a:t>
            </a:r>
            <a:r>
              <a:rPr lang="en-US" sz="1200" kern="1200" dirty="0" err="1">
                <a:solidFill>
                  <a:schemeClr val="tx1"/>
                </a:solidFill>
                <a:effectLst/>
                <a:latin typeface="+mn-lt"/>
                <a:ea typeface="+mn-ea"/>
                <a:cs typeface="+mn-cs"/>
              </a:rPr>
              <a:t>Minkov</a:t>
            </a:r>
            <a:r>
              <a:rPr lang="en-US" sz="1200" kern="1200" dirty="0">
                <a:solidFill>
                  <a:schemeClr val="tx1"/>
                </a:solidFill>
                <a:effectLst/>
                <a:latin typeface="+mn-lt"/>
                <a:ea typeface="+mn-ea"/>
                <a:cs typeface="+mn-cs"/>
              </a:rPr>
              <a:t>, M. 2010 ). The challenge that confronts humanity and relatively the Joint Venture collaboration is the degree to which small children are socialized. “ Indulgent cultures will tend to focus more on individual happiness and well-being ,leisure time is more important , and  there is greater freedom and personal control. This is in contrast with restrained cultures where positive emotions are less freely expressed and happiness, freedom, and leisure are not given the same importance” (</a:t>
            </a:r>
            <a:r>
              <a:rPr lang="en-US" sz="1200" kern="1200" dirty="0" err="1">
                <a:solidFill>
                  <a:schemeClr val="tx1"/>
                </a:solidFill>
                <a:effectLst/>
                <a:latin typeface="+mn-lt"/>
                <a:ea typeface="+mn-ea"/>
                <a:cs typeface="+mn-cs"/>
              </a:rPr>
              <a:t>Maclachlan</a:t>
            </a:r>
            <a:r>
              <a:rPr lang="en-US" sz="1200" kern="1200" dirty="0">
                <a:solidFill>
                  <a:schemeClr val="tx1"/>
                </a:solidFill>
                <a:effectLst/>
                <a:latin typeface="+mn-lt"/>
                <a:ea typeface="+mn-ea"/>
                <a:cs typeface="+mn-cs"/>
              </a:rPr>
              <a:t>, 2013 ). In a result of the low score of China, people have a tendency to cynicism  and pessimism. The high score of the UK generally exhibit a willingness to understand their impulses and desires  with regard to enjoying life and having fun  ( www.Hofstede-insights.com/ country-comparison ). </a:t>
            </a:r>
          </a:p>
        </p:txBody>
      </p:sp>
      <p:sp>
        <p:nvSpPr>
          <p:cNvPr id="4" name="Slide Number Placeholder 3"/>
          <p:cNvSpPr>
            <a:spLocks noGrp="1"/>
          </p:cNvSpPr>
          <p:nvPr>
            <p:ph type="sldNum" sz="quarter" idx="10"/>
          </p:nvPr>
        </p:nvSpPr>
        <p:spPr/>
        <p:txBody>
          <a:bodyPr/>
          <a:lstStyle/>
          <a:p>
            <a:fld id="{F5A1E384-843B-45E4-B7D5-89A42BD710FA}" type="slidenum">
              <a:rPr lang="en-US" smtClean="0"/>
              <a:t>14</a:t>
            </a:fld>
            <a:endParaRPr lang="en-US"/>
          </a:p>
        </p:txBody>
      </p:sp>
    </p:spTree>
    <p:extLst>
      <p:ext uri="{BB962C8B-B14F-4D97-AF65-F5344CB8AC3E}">
        <p14:creationId xmlns:p14="http://schemas.microsoft.com/office/powerpoint/2010/main" val="1703864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Certain factors can affect cultural sensitivity : religion ,ethnicity( race) ,national origin (language ), or gender.( en.m.Wikipedia.org) The national psychology and identity are both influenced to some degree by a nation's cultural values. </a:t>
            </a:r>
          </a:p>
          <a:p>
            <a:r>
              <a:rPr lang="en-GB" sz="1200" kern="1200" dirty="0">
                <a:solidFill>
                  <a:schemeClr val="tx1"/>
                </a:solidFill>
                <a:effectLst/>
                <a:latin typeface="+mn-lt"/>
                <a:ea typeface="+mn-ea"/>
                <a:cs typeface="+mn-cs"/>
              </a:rPr>
              <a:t>The public opinion and the values of the citizens are communicated to the leaders of the state through the media and other information channels, which influences both the direct and the indirect decisions regarding foreign policy. </a:t>
            </a:r>
          </a:p>
          <a:p>
            <a:r>
              <a:rPr lang="en-GB" sz="1200" kern="1200" dirty="0">
                <a:solidFill>
                  <a:schemeClr val="tx1"/>
                </a:solidFill>
                <a:effectLst/>
                <a:latin typeface="+mn-lt"/>
                <a:ea typeface="+mn-ea"/>
                <a:cs typeface="+mn-cs"/>
              </a:rPr>
              <a:t>Harmony, beneficence, righteousness, courtesy, wisdom, honesty, loyalty, and filial piety are examples of traditional Chinese cultural values that have a significant influence on the psyche of the Chinese people. The British announced that the schoolchildren should be taught  “fundamental British values as democracy, the rule of law, individual </a:t>
            </a:r>
            <a:r>
              <a:rPr lang="en-GB" sz="1200" kern="1200" dirty="0" err="1">
                <a:solidFill>
                  <a:schemeClr val="tx1"/>
                </a:solidFill>
                <a:effectLst/>
                <a:latin typeface="+mn-lt"/>
                <a:ea typeface="+mn-ea"/>
                <a:cs typeface="+mn-cs"/>
              </a:rPr>
              <a:t>liberty,and</a:t>
            </a:r>
            <a:r>
              <a:rPr lang="en-GB" sz="1200" kern="1200" dirty="0">
                <a:solidFill>
                  <a:schemeClr val="tx1"/>
                </a:solidFill>
                <a:effectLst/>
                <a:latin typeface="+mn-lt"/>
                <a:ea typeface="+mn-ea"/>
                <a:cs typeface="+mn-cs"/>
              </a:rPr>
              <a:t> mutual respect and tolerance of those with different faiths and beliefs”. The fundamental principals of business in UK are courtesy, politeness, discipline and punctuality. The British are known for their ironic </a:t>
            </a:r>
            <a:r>
              <a:rPr lang="en-GB" sz="1200" kern="1200" dirty="0" err="1">
                <a:solidFill>
                  <a:schemeClr val="tx1"/>
                </a:solidFill>
                <a:effectLst/>
                <a:latin typeface="+mn-lt"/>
                <a:ea typeface="+mn-ea"/>
                <a:cs typeface="+mn-cs"/>
              </a:rPr>
              <a:t>humor</a:t>
            </a:r>
            <a:r>
              <a:rPr lang="en-GB" sz="1200" kern="1200" dirty="0">
                <a:solidFill>
                  <a:schemeClr val="tx1"/>
                </a:solidFill>
                <a:effectLst/>
                <a:latin typeface="+mn-lt"/>
                <a:ea typeface="+mn-ea"/>
                <a:cs typeface="+mn-cs"/>
              </a:rPr>
              <a:t> ,which they may use when doing business.</a:t>
            </a:r>
          </a:p>
          <a:p>
            <a:r>
              <a:rPr lang="en-GB" sz="1200" kern="1200" dirty="0">
                <a:solidFill>
                  <a:schemeClr val="tx1"/>
                </a:solidFill>
                <a:effectLst/>
                <a:latin typeface="+mn-lt"/>
                <a:ea typeface="+mn-ea"/>
                <a:cs typeface="+mn-cs"/>
              </a:rPr>
              <a:t>There are a number of key cultural norms and values that western leaders like UK need to be aware of in their business life in China. Attitudes to time vary among cultures, the Chinese prefer slower negotiations , whilst the UK , believe that time is money and are in a hurry to conclude the deal.  UK is short term oriented, which means quick negotiations.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A1E384-843B-45E4-B7D5-89A42BD710FA}" type="slidenum">
              <a:rPr lang="en-US" smtClean="0"/>
              <a:t>15</a:t>
            </a:fld>
            <a:endParaRPr lang="en-US"/>
          </a:p>
        </p:txBody>
      </p:sp>
    </p:spTree>
    <p:extLst>
      <p:ext uri="{BB962C8B-B14F-4D97-AF65-F5344CB8AC3E}">
        <p14:creationId xmlns:p14="http://schemas.microsoft.com/office/powerpoint/2010/main" val="1965018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a:r>
              <a:rPr lang="en-US" sz="1200" kern="1200" dirty="0">
                <a:solidFill>
                  <a:schemeClr val="tx1"/>
                </a:solidFill>
                <a:effectLst/>
                <a:latin typeface="+mn-lt"/>
                <a:ea typeface="+mn-ea"/>
                <a:cs typeface="+mn-cs"/>
              </a:rPr>
              <a:t>Speaker notes: it has been noted that the face negotiation theory identifies the disagreement and rapport among the different employees. Cultural differences are identified in the different activities. The people in western countries prefer to be individualistic and the people in eastern countries are collectivist. Individualistic people are aggressive and progressive (</a:t>
            </a:r>
            <a:r>
              <a:rPr lang="en-US" sz="1200" kern="1200" dirty="0" err="1">
                <a:solidFill>
                  <a:schemeClr val="tx1"/>
                </a:solidFill>
                <a:effectLst/>
                <a:latin typeface="+mn-lt"/>
                <a:ea typeface="+mn-ea"/>
                <a:cs typeface="+mn-cs"/>
              </a:rPr>
              <a:t>Alsanoosy</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Spichkova</a:t>
            </a:r>
            <a:r>
              <a:rPr lang="en-US" sz="1200" kern="1200" dirty="0">
                <a:solidFill>
                  <a:schemeClr val="tx1"/>
                </a:solidFill>
                <a:effectLst/>
                <a:latin typeface="+mn-lt"/>
                <a:ea typeface="+mn-ea"/>
                <a:cs typeface="+mn-cs"/>
              </a:rPr>
              <a:t>,  Harland, 2020). There is a higher chances</a:t>
            </a:r>
            <a:r>
              <a:rPr lang="en-US" sz="1200" kern="1200" baseline="0" dirty="0">
                <a:solidFill>
                  <a:schemeClr val="tx1"/>
                </a:solidFill>
                <a:effectLst/>
                <a:latin typeface="+mn-lt"/>
                <a:ea typeface="+mn-ea"/>
                <a:cs typeface="+mn-cs"/>
              </a:rPr>
              <a:t> of conflict when there is a communication and negotiation.</a:t>
            </a:r>
            <a:r>
              <a:rPr lang="en-US" dirty="0"/>
              <a:t> People from UK culture is comfortable with bargaining but avoid haggling. They focus on fair game. In China, The best compromises are derived only through the ritual back-and-forth of haggling.</a:t>
            </a:r>
          </a:p>
          <a:p>
            <a:r>
              <a:rPr lang="en-US" sz="1200" kern="1200" baseline="0" dirty="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F5A1E384-843B-45E4-B7D5-89A42BD710FA}" type="slidenum">
              <a:rPr lang="en-US" smtClean="0"/>
              <a:t>16</a:t>
            </a:fld>
            <a:endParaRPr lang="en-US"/>
          </a:p>
        </p:txBody>
      </p:sp>
    </p:spTree>
    <p:extLst>
      <p:ext uri="{BB962C8B-B14F-4D97-AF65-F5344CB8AC3E}">
        <p14:creationId xmlns:p14="http://schemas.microsoft.com/office/powerpoint/2010/main" val="12600246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Speaker notes: it has been noted that the behavior of the employee in the company is found to be flexible and friendly </a:t>
            </a:r>
            <a:r>
              <a:rPr lang="en-US" dirty="0"/>
              <a:t>(Ferreira &amp; Ferreira, 2018).</a:t>
            </a:r>
            <a:r>
              <a:rPr lang="en-US" sz="1200" kern="1200" dirty="0">
                <a:solidFill>
                  <a:schemeClr val="tx1"/>
                </a:solidFill>
                <a:effectLst/>
                <a:latin typeface="+mn-lt"/>
                <a:ea typeface="+mn-ea"/>
                <a:cs typeface="+mn-cs"/>
              </a:rPr>
              <a:t> The executives from the UK will have a better understanding of cultural diversity when they undergo face negotiation and ensures accommodating others with less aggressive attitudes. they are more inclusive and recognize others autonomy. </a:t>
            </a:r>
            <a:r>
              <a:rPr lang="en-GB" sz="1200" kern="1200" dirty="0">
                <a:solidFill>
                  <a:schemeClr val="tx1"/>
                </a:solidFill>
                <a:effectLst/>
                <a:latin typeface="+mn-lt"/>
                <a:ea typeface="+mn-ea"/>
                <a:cs typeface="+mn-cs"/>
              </a:rPr>
              <a:t>There must always be a leader or someone who makes decisions at the helm of every relationship. </a:t>
            </a:r>
          </a:p>
          <a:p>
            <a:r>
              <a:rPr lang="en-GB" sz="1200" kern="1200" dirty="0">
                <a:solidFill>
                  <a:schemeClr val="tx1"/>
                </a:solidFill>
                <a:effectLst/>
                <a:latin typeface="+mn-lt"/>
                <a:ea typeface="+mn-ea"/>
                <a:cs typeface="+mn-cs"/>
              </a:rPr>
              <a:t>When it comes to a joint venture, the same rule holds true: someone has to be in charge. </a:t>
            </a:r>
          </a:p>
          <a:p>
            <a:r>
              <a:rPr lang="en-GB" sz="1200" kern="1200" dirty="0">
                <a:solidFill>
                  <a:schemeClr val="tx1"/>
                </a:solidFill>
                <a:effectLst/>
                <a:latin typeface="+mn-lt"/>
                <a:ea typeface="+mn-ea"/>
                <a:cs typeface="+mn-cs"/>
              </a:rPr>
              <a:t>Ensure that the right people are selected for leadership roles. </a:t>
            </a:r>
          </a:p>
          <a:p>
            <a:r>
              <a:rPr lang="en-GB" sz="1200" kern="1200" dirty="0">
                <a:solidFill>
                  <a:schemeClr val="tx1"/>
                </a:solidFill>
                <a:effectLst/>
                <a:latin typeface="+mn-lt"/>
                <a:ea typeface="+mn-ea"/>
                <a:cs typeface="+mn-cs"/>
              </a:rPr>
              <a:t>Compatibility. A person who owns a business should avoid forming a joint venture with another person who owns a business if they do not share the same values and ethics in order to increase their chances of being awarded a contract.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A1E384-843B-45E4-B7D5-89A42BD710FA}" type="slidenum">
              <a:rPr lang="en-US" smtClean="0"/>
              <a:t>17</a:t>
            </a:fld>
            <a:endParaRPr lang="en-US"/>
          </a:p>
        </p:txBody>
      </p:sp>
    </p:spTree>
    <p:extLst>
      <p:ext uri="{BB962C8B-B14F-4D97-AF65-F5344CB8AC3E}">
        <p14:creationId xmlns:p14="http://schemas.microsoft.com/office/powerpoint/2010/main" val="11131021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the most common barrier is associated with cognitive constraint. If</a:t>
            </a:r>
            <a:r>
              <a:rPr lang="en-US" baseline="0" dirty="0"/>
              <a:t> the executives from two cultures do not understand each other for their language and cues, there may be some misunderstanding or conflict. The</a:t>
            </a:r>
            <a:r>
              <a:rPr lang="en-US" dirty="0"/>
              <a:t> culture focuses on regulating the potential display of employee behavior (</a:t>
            </a:r>
            <a:r>
              <a:rPr lang="en-US" sz="1200" kern="1200" dirty="0">
                <a:solidFill>
                  <a:schemeClr val="tx1"/>
                </a:solidFill>
                <a:effectLst/>
                <a:latin typeface="+mn-lt"/>
                <a:ea typeface="+mn-ea"/>
                <a:cs typeface="+mn-cs"/>
              </a:rPr>
              <a:t>Liu</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&amp; Meyer, 2020)</a:t>
            </a:r>
            <a:r>
              <a:rPr lang="en-US" dirty="0"/>
              <a:t>. The employee of the company has depicted a significant behavioral constraint as the people from the United Kingdom have very friendly behavior but Chinese people maintain high cultural values and it influences verbal and nonverbal communication.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If there is not enough money, It could be catastrophic if one of the partners in the joint venture was experiencing financial difficulties. </a:t>
            </a:r>
          </a:p>
          <a:p>
            <a:r>
              <a:rPr lang="en-GB" sz="1200" kern="1200" dirty="0">
                <a:solidFill>
                  <a:schemeClr val="tx1"/>
                </a:solidFill>
                <a:effectLst/>
                <a:latin typeface="+mn-lt"/>
                <a:ea typeface="+mn-ea"/>
                <a:cs typeface="+mn-cs"/>
              </a:rPr>
              <a:t>The straightforward explanation for this is that the financially troubled partner will drain the resources of the joint venture, making it impossible for the partnership to put money away for rainy days or for future growth. </a:t>
            </a:r>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F5A1E384-843B-45E4-B7D5-89A42BD710FA}" type="slidenum">
              <a:rPr lang="en-US" smtClean="0"/>
              <a:t>18</a:t>
            </a:fld>
            <a:endParaRPr lang="en-US"/>
          </a:p>
        </p:txBody>
      </p:sp>
    </p:spTree>
    <p:extLst>
      <p:ext uri="{BB962C8B-B14F-4D97-AF65-F5344CB8AC3E}">
        <p14:creationId xmlns:p14="http://schemas.microsoft.com/office/powerpoint/2010/main" val="27374528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the differences in the culture and communication have a significant negative impact on the organization. The linguistic differences and traditional gaps have significant changes within the workplace environment. The decision making will be largely influenced under the communication gaps</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Cooke</a:t>
            </a:r>
            <a:r>
              <a:rPr lang="en-US" sz="1200" kern="1200" baseline="0" dirty="0">
                <a:solidFill>
                  <a:schemeClr val="tx1"/>
                </a:solidFill>
                <a:effectLst/>
                <a:latin typeface="+mn-lt"/>
                <a:ea typeface="+mn-ea"/>
                <a:cs typeface="+mn-cs"/>
              </a:rPr>
              <a:t> et al., </a:t>
            </a:r>
            <a:r>
              <a:rPr lang="en-US" sz="1200" kern="1200" dirty="0">
                <a:solidFill>
                  <a:schemeClr val="tx1"/>
                </a:solidFill>
                <a:effectLst/>
                <a:latin typeface="+mn-lt"/>
                <a:ea typeface="+mn-ea"/>
                <a:cs typeface="+mn-cs"/>
              </a:rPr>
              <a:t>2019). The UK people consider democratic decision making while Chinese individual will respect the decision from the top. Both theories have revealed that</a:t>
            </a:r>
            <a:r>
              <a:rPr lang="en-US" sz="1200" kern="1200" baseline="0" dirty="0">
                <a:solidFill>
                  <a:schemeClr val="tx1"/>
                </a:solidFill>
                <a:effectLst/>
                <a:latin typeface="+mn-lt"/>
                <a:ea typeface="+mn-ea"/>
                <a:cs typeface="+mn-cs"/>
              </a:rPr>
              <a:t> the cross cultural communication is importance and lack of cross cultural understanding will affect the operation of the joint venture. High context culture like China , has tendency to cater towards in-groups (such as family, friends and colleagues ) and information and knowledge is shared between them( Hall, E ,1990).On the other hand , low context culture ,like UK, has tendency to cater towards out-groups ,where family, friends and colleagues are all separate from each other and things are shared less exclusively(Jiao,2007).</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A1E384-843B-45E4-B7D5-89A42BD710FA}" type="slidenum">
              <a:rPr lang="en-US" smtClean="0"/>
              <a:t>19</a:t>
            </a:fld>
            <a:endParaRPr lang="en-US"/>
          </a:p>
        </p:txBody>
      </p:sp>
    </p:spTree>
    <p:extLst>
      <p:ext uri="{BB962C8B-B14F-4D97-AF65-F5344CB8AC3E}">
        <p14:creationId xmlns:p14="http://schemas.microsoft.com/office/powerpoint/2010/main" val="19657513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Both pharmaceutical companies will have to focus on the path to religious freedom for the employee. Both companies do not share similar values and it may sometime influence the workplace environment (</a:t>
            </a:r>
            <a:r>
              <a:rPr lang="en-US" sz="1200" kern="1200" dirty="0" err="1">
                <a:solidFill>
                  <a:schemeClr val="tx1"/>
                </a:solidFill>
                <a:effectLst/>
                <a:latin typeface="+mn-lt"/>
                <a:ea typeface="+mn-ea"/>
                <a:cs typeface="+mn-cs"/>
              </a:rPr>
              <a:t>Hamadneh</a:t>
            </a:r>
            <a:r>
              <a:rPr lang="en-US" sz="1200" kern="1200" dirty="0">
                <a:solidFill>
                  <a:schemeClr val="tx1"/>
                </a:solidFill>
                <a:effectLst/>
                <a:latin typeface="+mn-lt"/>
                <a:ea typeface="+mn-ea"/>
                <a:cs typeface="+mn-cs"/>
              </a:rPr>
              <a:t> et al., 2021). The arrangement of holidays for people from different backgrounds will have an issue with productivity as the employee may not be available on different occasion. The pharmaceutical company will find it difficult to manage the scenario in a proper and effective way. The influence of religion is subtler than language.  According to Gomez-Mejia and </a:t>
            </a:r>
            <a:r>
              <a:rPr lang="en-US" sz="1200" kern="1200" dirty="0" err="1">
                <a:solidFill>
                  <a:schemeClr val="tx1"/>
                </a:solidFill>
                <a:effectLst/>
                <a:latin typeface="+mn-lt"/>
                <a:ea typeface="+mn-ea"/>
                <a:cs typeface="+mn-cs"/>
              </a:rPr>
              <a:t>Palich</a:t>
            </a:r>
            <a:r>
              <a:rPr lang="en-US" sz="1200" kern="1200" dirty="0">
                <a:solidFill>
                  <a:schemeClr val="tx1"/>
                </a:solidFill>
                <a:effectLst/>
                <a:latin typeface="+mn-lt"/>
                <a:ea typeface="+mn-ea"/>
                <a:cs typeface="+mn-cs"/>
              </a:rPr>
              <a:t> (1997), religion may be the most significant cultural feature after language .Generally ,religion has a complete set of doctrines , as well as informal written customs and behavioral habits, to regulate the thoughts and behaviors of believers. It is source of their ethics and guide for correct action, including that in business management( Richardson, 2014). </a:t>
            </a:r>
          </a:p>
        </p:txBody>
      </p:sp>
      <p:sp>
        <p:nvSpPr>
          <p:cNvPr id="4" name="Slide Number Placeholder 3"/>
          <p:cNvSpPr>
            <a:spLocks noGrp="1"/>
          </p:cNvSpPr>
          <p:nvPr>
            <p:ph type="sldNum" sz="quarter" idx="10"/>
          </p:nvPr>
        </p:nvSpPr>
        <p:spPr/>
        <p:txBody>
          <a:bodyPr/>
          <a:lstStyle/>
          <a:p>
            <a:fld id="{F5A1E384-843B-45E4-B7D5-89A42BD710FA}" type="slidenum">
              <a:rPr lang="en-US" smtClean="0"/>
              <a:t>20</a:t>
            </a:fld>
            <a:endParaRPr lang="en-US"/>
          </a:p>
        </p:txBody>
      </p:sp>
    </p:spTree>
    <p:extLst>
      <p:ext uri="{BB962C8B-B14F-4D97-AF65-F5344CB8AC3E}">
        <p14:creationId xmlns:p14="http://schemas.microsoft.com/office/powerpoint/2010/main" val="25588673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order to have successful implementation in a joint venture , companies need to be aware of potential barriers prior to entry. In Chinese (or “high-context “) culture ,verbal communication is most accurately interpreted in the context of non-verbal communication (such as gestures , stance and tone), social hierarchy  and other background information . It is possible for the non-verbal aspects of communication to override what is being stated explicitly. In contrast, UK (or “low-context) culture , the verbalized message is the principal source of information, rather than the context. Business interactions are  expected  to be direct and forthright. The indirectness may be considered  devious. Because of the fundamental differences in the role and context of communication , it is important for both countries to understand the assumption of the other culture. Chinese style of communication aims to preserve the group harmony , they tend to speak in terms of “we” ,rather than “ I”. The meaning and usage of the word “no” represents a fundamental difference between Chinese and British communication practices . From British point of view, no usually means no. The Chinese are reluctant  to use the word no because the overall relationship may be in jeopardy. Chinese communicate </a:t>
            </a:r>
            <a:r>
              <a:rPr lang="en-US" sz="1200" i="1" kern="1200" dirty="0">
                <a:solidFill>
                  <a:schemeClr val="tx1"/>
                </a:solidFill>
                <a:effectLst/>
                <a:latin typeface="+mn-lt"/>
                <a:ea typeface="+mn-ea"/>
                <a:cs typeface="+mn-cs"/>
              </a:rPr>
              <a:t>no</a:t>
            </a:r>
            <a:r>
              <a:rPr lang="en-US" sz="1200" kern="1200" dirty="0">
                <a:solidFill>
                  <a:schemeClr val="tx1"/>
                </a:solidFill>
                <a:effectLst/>
                <a:latin typeface="+mn-lt"/>
                <a:ea typeface="+mn-ea"/>
                <a:cs typeface="+mn-cs"/>
              </a:rPr>
              <a:t> through a range of phrases  and supporting facial expressions , gestures ,silence and deferral of the issue at hand. In British point of view , this indirectness can be interpreted  as indicative or secrecy or dishonesty or showing disinterest or incompetence. A simple word as no carries the potential  for long ,complicated misunderstandings between Chinese and British business associates. It is difficult for the leader to manage the team in the joint venture environment as a result of gaps in communication (Liu</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&amp; Meyer, 2020).</a:t>
            </a:r>
          </a:p>
        </p:txBody>
      </p:sp>
      <p:sp>
        <p:nvSpPr>
          <p:cNvPr id="4" name="Slide Number Placeholder 3"/>
          <p:cNvSpPr>
            <a:spLocks noGrp="1"/>
          </p:cNvSpPr>
          <p:nvPr>
            <p:ph type="sldNum" sz="quarter" idx="10"/>
          </p:nvPr>
        </p:nvSpPr>
        <p:spPr/>
        <p:txBody>
          <a:bodyPr/>
          <a:lstStyle/>
          <a:p>
            <a:fld id="{F5A1E384-843B-45E4-B7D5-89A42BD710FA}" type="slidenum">
              <a:rPr lang="en-US" smtClean="0"/>
              <a:t>21</a:t>
            </a:fld>
            <a:endParaRPr lang="en-US"/>
          </a:p>
        </p:txBody>
      </p:sp>
    </p:spTree>
    <p:extLst>
      <p:ext uri="{BB962C8B-B14F-4D97-AF65-F5344CB8AC3E}">
        <p14:creationId xmlns:p14="http://schemas.microsoft.com/office/powerpoint/2010/main" val="26975695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Western cultures are based on individualism rather than collectivism .For instance, in British society , there is an emphasis on individual rights rather than placing the whole society above oneself. This is clearly different in China where the country , society or family are based above oneself. The traditional cultural values that influence the psyche of the Chinese people are: harmony ,benevolence, righteousness, courtesy , wisdom, honesty , loyalty  and filial piety.  The fundamental British values are: Democracy, The rule of law , individual liberty  and mutual respect, tolerance for those with different faith and beliefs.</a:t>
            </a:r>
            <a:endParaRPr lang="en-US" dirty="0"/>
          </a:p>
        </p:txBody>
      </p:sp>
      <p:sp>
        <p:nvSpPr>
          <p:cNvPr id="4" name="Slide Number Placeholder 3"/>
          <p:cNvSpPr>
            <a:spLocks noGrp="1"/>
          </p:cNvSpPr>
          <p:nvPr>
            <p:ph type="sldNum" sz="quarter" idx="10"/>
          </p:nvPr>
        </p:nvSpPr>
        <p:spPr/>
        <p:txBody>
          <a:bodyPr/>
          <a:lstStyle/>
          <a:p>
            <a:fld id="{F5A1E384-843B-45E4-B7D5-89A42BD710FA}" type="slidenum">
              <a:rPr lang="en-US" smtClean="0"/>
              <a:t>22</a:t>
            </a:fld>
            <a:endParaRPr lang="en-US"/>
          </a:p>
        </p:txBody>
      </p:sp>
    </p:spTree>
    <p:extLst>
      <p:ext uri="{BB962C8B-B14F-4D97-AF65-F5344CB8AC3E}">
        <p14:creationId xmlns:p14="http://schemas.microsoft.com/office/powerpoint/2010/main" val="32008240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method of operation of </a:t>
            </a:r>
            <a:r>
              <a:rPr lang="en-US" sz="1200" kern="1200" dirty="0" err="1">
                <a:solidFill>
                  <a:schemeClr val="tx1"/>
                </a:solidFill>
                <a:effectLst/>
                <a:latin typeface="+mn-lt"/>
                <a:ea typeface="+mn-ea"/>
                <a:cs typeface="+mn-cs"/>
              </a:rPr>
              <a:t>GlaxosmithKline</a:t>
            </a:r>
            <a:r>
              <a:rPr lang="en-US" sz="1200" kern="1200" dirty="0">
                <a:solidFill>
                  <a:schemeClr val="tx1"/>
                </a:solidFill>
                <a:effectLst/>
                <a:latin typeface="+mn-lt"/>
                <a:ea typeface="+mn-ea"/>
                <a:cs typeface="+mn-cs"/>
              </a:rPr>
              <a:t> is found to be smooth and it offers great convenience to the employee. </a:t>
            </a:r>
            <a:r>
              <a:rPr lang="en-US" sz="1200" kern="1200" dirty="0" err="1">
                <a:solidFill>
                  <a:schemeClr val="tx1"/>
                </a:solidFill>
                <a:effectLst/>
                <a:latin typeface="+mn-lt"/>
                <a:ea typeface="+mn-ea"/>
                <a:cs typeface="+mn-cs"/>
              </a:rPr>
              <a:t>Walvax</a:t>
            </a:r>
            <a:r>
              <a:rPr lang="en-US" sz="1200" kern="1200" dirty="0">
                <a:solidFill>
                  <a:schemeClr val="tx1"/>
                </a:solidFill>
                <a:effectLst/>
                <a:latin typeface="+mn-lt"/>
                <a:ea typeface="+mn-ea"/>
                <a:cs typeface="+mn-cs"/>
              </a:rPr>
              <a:t> has significant focus on product innovation and is engaged mainly in superior production.  GSK follows universal</a:t>
            </a:r>
            <a:r>
              <a:rPr lang="en-US" sz="1200" kern="1200" baseline="0" dirty="0">
                <a:solidFill>
                  <a:schemeClr val="tx1"/>
                </a:solidFill>
                <a:effectLst/>
                <a:latin typeface="+mn-lt"/>
                <a:ea typeface="+mn-ea"/>
                <a:cs typeface="+mn-cs"/>
              </a:rPr>
              <a:t> HRM policy while </a:t>
            </a:r>
            <a:r>
              <a:rPr lang="en-US" sz="1200" kern="1200" baseline="0" dirty="0" err="1">
                <a:solidFill>
                  <a:schemeClr val="tx1"/>
                </a:solidFill>
                <a:effectLst/>
                <a:latin typeface="+mn-lt"/>
                <a:ea typeface="+mn-ea"/>
                <a:cs typeface="+mn-cs"/>
              </a:rPr>
              <a:t>Walvax</a:t>
            </a:r>
            <a:r>
              <a:rPr lang="en-US" sz="1200" kern="1200" baseline="0" dirty="0">
                <a:solidFill>
                  <a:schemeClr val="tx1"/>
                </a:solidFill>
                <a:effectLst/>
                <a:latin typeface="+mn-lt"/>
                <a:ea typeface="+mn-ea"/>
                <a:cs typeface="+mn-cs"/>
              </a:rPr>
              <a:t> uses local HRM theory in the management of employee where  owner is responsible or allocating the duty and responsibility (</a:t>
            </a:r>
            <a:r>
              <a:rPr lang="en-US" sz="1200" kern="1200" dirty="0">
                <a:solidFill>
                  <a:schemeClr val="tx1"/>
                </a:solidFill>
                <a:effectLst/>
                <a:latin typeface="+mn-lt"/>
                <a:ea typeface="+mn-ea"/>
                <a:cs typeface="+mn-cs"/>
              </a:rPr>
              <a:t>Lu, Yu, Wang</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&amp; Hong, 2020)</a:t>
            </a:r>
            <a:r>
              <a:rPr lang="en-US" sz="1200" kern="1200" baseline="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the foreign-funded multinational corporations (MNCs) that HRM is considered to be most systematic and sophisticated, resembling that of Western </a:t>
            </a:r>
            <a:r>
              <a:rPr lang="en-US" sz="1200" b="0" i="0" kern="1200" dirty="0" err="1">
                <a:solidFill>
                  <a:schemeClr val="tx1"/>
                </a:solidFill>
                <a:effectLst/>
                <a:latin typeface="+mn-lt"/>
                <a:ea typeface="+mn-ea"/>
                <a:cs typeface="+mn-cs"/>
              </a:rPr>
              <a:t>practices.</a:t>
            </a:r>
            <a:r>
              <a:rPr lang="en-US" sz="1200" kern="1200" baseline="0" dirty="0" err="1">
                <a:solidFill>
                  <a:schemeClr val="tx1"/>
                </a:solidFill>
                <a:effectLst/>
                <a:latin typeface="+mn-lt"/>
                <a:ea typeface="+mn-ea"/>
                <a:cs typeface="+mn-cs"/>
              </a:rPr>
              <a:t>The</a:t>
            </a:r>
            <a:r>
              <a:rPr lang="en-US" sz="1200" kern="1200" baseline="0" dirty="0">
                <a:solidFill>
                  <a:schemeClr val="tx1"/>
                </a:solidFill>
                <a:effectLst/>
                <a:latin typeface="+mn-lt"/>
                <a:ea typeface="+mn-ea"/>
                <a:cs typeface="+mn-cs"/>
              </a:rPr>
              <a:t> difference in language and belief may affect understanding of each other. The UK executive may follows six sigma but Chinese people may follow lean method.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A1E384-843B-45E4-B7D5-89A42BD710FA}" type="slidenum">
              <a:rPr lang="en-US" smtClean="0"/>
              <a:t>23</a:t>
            </a:fld>
            <a:endParaRPr lang="en-US"/>
          </a:p>
        </p:txBody>
      </p:sp>
    </p:spTree>
    <p:extLst>
      <p:ext uri="{BB962C8B-B14F-4D97-AF65-F5344CB8AC3E}">
        <p14:creationId xmlns:p14="http://schemas.microsoft.com/office/powerpoint/2010/main" val="39022874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Speaker note: the cross-cultural strategy of communication, cultural understanding and religious belief will help the manager to effectively overcome the challenges and manage the scenario in a significant and effective way (Ferreira &amp; Ferreira, 2018). The cross-cultural training and development of balanced management will help to eliminate the barriers of communication, culture, belief and religion. The effective management of resources and human capital will allow the organization to be successful in the context of the pharmaceutical industry in China. the training on diversity and inclusivity will enhance the team collaboration and ensure positive outcome. </a:t>
            </a:r>
            <a:r>
              <a:rPr lang="en-GB" sz="1200" kern="1200" dirty="0">
                <a:solidFill>
                  <a:schemeClr val="tx1"/>
                </a:solidFill>
                <a:effectLst/>
                <a:latin typeface="+mn-lt"/>
                <a:ea typeface="+mn-ea"/>
                <a:cs typeface="+mn-cs"/>
              </a:rPr>
              <a:t>It is extremely important to ensure that all employees communicate using the same language. The language that is spoken by the most people on earth is English. As a consequence of this, the company ought to foster and cultivate its Chinese workforce. </a:t>
            </a:r>
          </a:p>
          <a:p>
            <a:r>
              <a:rPr lang="en-GB" sz="1200" kern="1200" dirty="0">
                <a:solidFill>
                  <a:schemeClr val="tx1"/>
                </a:solidFill>
                <a:effectLst/>
                <a:latin typeface="+mn-lt"/>
                <a:ea typeface="+mn-ea"/>
                <a:cs typeface="+mn-cs"/>
              </a:rPr>
              <a:t>Encouragement to use language as a means of communicating ideas, concepts, and facts should be given to workers. Language is absolutely necessary in order to have successful communication. </a:t>
            </a:r>
          </a:p>
          <a:p>
            <a:r>
              <a:rPr lang="en-GB" sz="1200" kern="1200" dirty="0">
                <a:solidFill>
                  <a:schemeClr val="tx1"/>
                </a:solidFill>
                <a:effectLst/>
                <a:latin typeface="+mn-lt"/>
                <a:ea typeface="+mn-ea"/>
                <a:cs typeface="+mn-cs"/>
              </a:rPr>
              <a:t>Additionally, some employees can choose to study English in order to improve their ability to communicate and share information with their British counterparts, which will ultimately contribute to their success in the joint venture.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A1E384-843B-45E4-B7D5-89A42BD710FA}" type="slidenum">
              <a:rPr lang="en-US" smtClean="0"/>
              <a:t>24</a:t>
            </a:fld>
            <a:endParaRPr lang="en-US"/>
          </a:p>
        </p:txBody>
      </p:sp>
    </p:spTree>
    <p:extLst>
      <p:ext uri="{BB962C8B-B14F-4D97-AF65-F5344CB8AC3E}">
        <p14:creationId xmlns:p14="http://schemas.microsoft.com/office/powerpoint/2010/main" val="19226757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successful operation of a China-United Kingdom joint venture relies heavily on the existence of an efficient communication mechanism. </a:t>
            </a:r>
          </a:p>
          <a:p>
            <a:r>
              <a:rPr lang="en-GB" sz="1200" kern="1200" dirty="0">
                <a:solidFill>
                  <a:schemeClr val="tx1"/>
                </a:solidFill>
                <a:effectLst/>
                <a:latin typeface="+mn-lt"/>
                <a:ea typeface="+mn-ea"/>
                <a:cs typeface="+mn-cs"/>
              </a:rPr>
              <a:t>In most cases, the foundation for an efficient communication mechanism in a joint venture is a comprehensive comprehension of both cultures involved. </a:t>
            </a:r>
          </a:p>
          <a:p>
            <a:r>
              <a:rPr lang="en-GB" sz="1200" kern="1200" dirty="0">
                <a:solidFill>
                  <a:schemeClr val="tx1"/>
                </a:solidFill>
                <a:effectLst/>
                <a:latin typeface="+mn-lt"/>
                <a:ea typeface="+mn-ea"/>
                <a:cs typeface="+mn-cs"/>
              </a:rPr>
              <a:t>In contrast to their counterparts in the United Kingdom, Chinese employees never share their personal thoughts and opinions in group settings such as meetings.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A1E384-843B-45E4-B7D5-89A42BD710FA}" type="slidenum">
              <a:rPr lang="en-US" smtClean="0"/>
              <a:t>25</a:t>
            </a:fld>
            <a:endParaRPr lang="en-US"/>
          </a:p>
        </p:txBody>
      </p:sp>
    </p:spTree>
    <p:extLst>
      <p:ext uri="{BB962C8B-B14F-4D97-AF65-F5344CB8AC3E}">
        <p14:creationId xmlns:p14="http://schemas.microsoft.com/office/powerpoint/2010/main" val="714746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the theory will support the organization in the minimization of conflict from cultural sensitivity and it will enhance a better understanding of each other's culture and avoid cultural differences (Wang</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&amp; Fränti,2022). It will focus on determining the definition of Identity in the entire process of integration. The denying of the cultural differences is considered to be highly effective means of eliminating the barrier of communication. </a:t>
            </a:r>
          </a:p>
          <a:p>
            <a:endParaRPr lang="en-US" dirty="0"/>
          </a:p>
        </p:txBody>
      </p:sp>
      <p:sp>
        <p:nvSpPr>
          <p:cNvPr id="4" name="Slide Number Placeholder 3"/>
          <p:cNvSpPr>
            <a:spLocks noGrp="1"/>
          </p:cNvSpPr>
          <p:nvPr>
            <p:ph type="sldNum" sz="quarter" idx="10"/>
          </p:nvPr>
        </p:nvSpPr>
        <p:spPr/>
        <p:txBody>
          <a:bodyPr/>
          <a:lstStyle/>
          <a:p>
            <a:fld id="{F5A1E384-843B-45E4-B7D5-89A42BD710FA}" type="slidenum">
              <a:rPr lang="en-US" smtClean="0"/>
              <a:t>26</a:t>
            </a:fld>
            <a:endParaRPr lang="en-US"/>
          </a:p>
        </p:txBody>
      </p:sp>
    </p:spTree>
    <p:extLst>
      <p:ext uri="{BB962C8B-B14F-4D97-AF65-F5344CB8AC3E}">
        <p14:creationId xmlns:p14="http://schemas.microsoft.com/office/powerpoint/2010/main" val="18537153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Because the process of globalisation is accelerating at such a rapid rate, multinational corporations are stepping up their efforts to internationalise their businesses by implementing market entry strategies. </a:t>
            </a:r>
          </a:p>
          <a:p>
            <a:r>
              <a:rPr lang="en-GB" sz="1200" kern="1200" dirty="0">
                <a:solidFill>
                  <a:schemeClr val="tx1"/>
                </a:solidFill>
                <a:effectLst/>
                <a:latin typeface="+mn-lt"/>
                <a:ea typeface="+mn-ea"/>
                <a:cs typeface="+mn-cs"/>
              </a:rPr>
              <a:t>Differences in cultures across the world present significant difficulties for businesses that operate on a global scale, particularly joint ventures. </a:t>
            </a:r>
          </a:p>
          <a:p>
            <a:r>
              <a:rPr lang="en-GB" sz="1200" kern="1200" dirty="0">
                <a:solidFill>
                  <a:schemeClr val="tx1"/>
                </a:solidFill>
                <a:effectLst/>
                <a:latin typeface="+mn-lt"/>
                <a:ea typeface="+mn-ea"/>
                <a:cs typeface="+mn-cs"/>
              </a:rPr>
              <a:t>The research investigated the cultural obstacles that would be presented by working together on a project between China and the United Kingdom. </a:t>
            </a:r>
          </a:p>
          <a:p>
            <a:r>
              <a:rPr lang="en-GB" sz="1200" kern="1200" dirty="0">
                <a:solidFill>
                  <a:schemeClr val="tx1"/>
                </a:solidFill>
                <a:effectLst/>
                <a:latin typeface="+mn-lt"/>
                <a:ea typeface="+mn-ea"/>
                <a:cs typeface="+mn-cs"/>
              </a:rPr>
              <a:t>A theoretical model of national cultures is utilised in order to investigate the cultural differences and difficulties that exist between China and the United Kingdom. </a:t>
            </a:r>
          </a:p>
          <a:p>
            <a:r>
              <a:rPr lang="en-GB" sz="1200" kern="1200" dirty="0">
                <a:solidFill>
                  <a:schemeClr val="tx1"/>
                </a:solidFill>
                <a:effectLst/>
                <a:latin typeface="+mn-lt"/>
                <a:ea typeface="+mn-ea"/>
                <a:cs typeface="+mn-cs"/>
              </a:rPr>
              <a:t>In addition to this, a joint venture needs to have an understanding of the connection between national culture and organisational culture.</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A1E384-843B-45E4-B7D5-89A42BD710FA}" type="slidenum">
              <a:rPr lang="en-US" smtClean="0"/>
              <a:t>27</a:t>
            </a:fld>
            <a:endParaRPr lang="en-US"/>
          </a:p>
        </p:txBody>
      </p:sp>
    </p:spTree>
    <p:extLst>
      <p:ext uri="{BB962C8B-B14F-4D97-AF65-F5344CB8AC3E}">
        <p14:creationId xmlns:p14="http://schemas.microsoft.com/office/powerpoint/2010/main" val="33483027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5A1E384-843B-45E4-B7D5-89A42BD710FA}" type="slidenum">
              <a:rPr lang="en-US" smtClean="0"/>
              <a:t>28</a:t>
            </a:fld>
            <a:endParaRPr lang="en-US"/>
          </a:p>
        </p:txBody>
      </p:sp>
    </p:spTree>
    <p:extLst>
      <p:ext uri="{BB962C8B-B14F-4D97-AF65-F5344CB8AC3E}">
        <p14:creationId xmlns:p14="http://schemas.microsoft.com/office/powerpoint/2010/main" val="1654454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F0DBE607-6A15-4273-B7C8-5FFF983F1D01}" type="datetimeFigureOut">
              <a:rPr lang="en-US" smtClean="0"/>
              <a:t>8/21/2022</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92AB892E-DD64-43FC-B3F6-7C9DB371423A}"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0DBE607-6A15-4273-B7C8-5FFF983F1D01}" type="datetimeFigureOut">
              <a:rPr lang="en-US" smtClean="0"/>
              <a:t>8/21/2022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AB892E-DD64-43FC-B3F6-7C9DB371423A}"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F0DBE607-6A15-4273-B7C8-5FFF983F1D01}" type="datetimeFigureOut">
              <a:rPr lang="en-US" smtClean="0"/>
              <a:t>8/21/2022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AB892E-DD64-43FC-B3F6-7C9DB371423A}"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0DBE607-6A15-4273-B7C8-5FFF983F1D01}" type="datetimeFigureOut">
              <a:rPr lang="en-US" smtClean="0"/>
              <a:t>8/21/2022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AB892E-DD64-43FC-B3F6-7C9DB371423A}"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F0DBE607-6A15-4273-B7C8-5FFF983F1D01}" type="datetimeFigureOut">
              <a:rPr lang="en-US" smtClean="0"/>
              <a:t>8/21/2022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2AB892E-DD64-43FC-B3F6-7C9DB371423A}"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F0DBE607-6A15-4273-B7C8-5FFF983F1D01}" type="datetimeFigureOut">
              <a:rPr lang="en-US" smtClean="0"/>
              <a:t>8/21/2022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2AB892E-DD64-43FC-B3F6-7C9DB371423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DBE607-6A15-4273-B7C8-5FFF983F1D01}" type="datetimeFigureOut">
              <a:rPr lang="en-US" smtClean="0"/>
              <a:t>8/21/2022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2AB892E-DD64-43FC-B3F6-7C9DB371423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0DBE607-6A15-4273-B7C8-5FFF983F1D01}" type="datetimeFigureOut">
              <a:rPr lang="en-US" smtClean="0"/>
              <a:t>8/21/2022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AB892E-DD64-43FC-B3F6-7C9DB371423A}"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F0DBE607-6A15-4273-B7C8-5FFF983F1D01}" type="datetimeFigureOut">
              <a:rPr lang="en-US" smtClean="0"/>
              <a:t>8/21/2022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92AB892E-DD64-43FC-B3F6-7C9DB371423A}"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0DBE607-6A15-4273-B7C8-5FFF983F1D01}" type="datetimeFigureOut">
              <a:rPr lang="en-US" smtClean="0"/>
              <a:t>8/21/2022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AB892E-DD64-43FC-B3F6-7C9DB371423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0DBE607-6A15-4273-B7C8-5FFF983F1D01}" type="datetimeFigureOut">
              <a:rPr lang="en-US" smtClean="0"/>
              <a:t>8/21/2022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AB892E-DD64-43FC-B3F6-7C9DB371423A}"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0DBE607-6A15-4273-B7C8-5FFF983F1D01}" type="datetimeFigureOut">
              <a:rPr lang="en-US" smtClean="0"/>
              <a:t>8/21/2022</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2AB892E-DD64-43FC-B3F6-7C9DB371423A}"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sciencedirect.com/science/article/pii/S2211973620300830"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hyperlink" Target="https://www.academia.edu/download/68990921/Brand_personality_on_consumer_selfidentity_the_moderation_effect_of_cultural_orientations_among_british_an.pdf" TargetMode="External"/><Relationship Id="rId4" Type="http://schemas.openxmlformats.org/officeDocument/2006/relationships/hyperlink" Target="https://www.researchgate.net/profile/Thomas-Harvey-22/publication/359958516_How_Chinese_Multinational_Corporations_Solve_Cross-cultural_Conflicts_in_Internationalization_--A_Case_Study_of_SAIC's_Merging_of_Ssangyong_Motor/links/625851ff1c096a380d04439a/How-Chinese-Multinational-Corporations-Solve-Cross-cultural-Conflicts-in-Internationalization--A-Case-Study-of-SAICs-Merging-of-Ssangyong-Motor.pdf"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23BFF6F-9EBB-EB90-8E8E-EEB5E1D2116F}"/>
              </a:ext>
            </a:extLst>
          </p:cNvPr>
          <p:cNvSpPr>
            <a:spLocks noGrp="1"/>
          </p:cNvSpPr>
          <p:nvPr>
            <p:ph type="ctrTitle"/>
          </p:nvPr>
        </p:nvSpPr>
        <p:spPr>
          <a:xfrm>
            <a:off x="533400" y="1371600"/>
            <a:ext cx="7851648" cy="3352800"/>
          </a:xfrm>
        </p:spPr>
        <p:txBody>
          <a:bodyPr>
            <a:normAutofit fontScale="90000"/>
          </a:bodyPr>
          <a:lstStyle/>
          <a:p>
            <a:r>
              <a:rPr lang="en-GB" dirty="0"/>
              <a:t>International </a:t>
            </a:r>
            <a:r>
              <a:rPr lang="en-GB" dirty="0" err="1"/>
              <a:t>Busines</a:t>
            </a:r>
            <a:r>
              <a:rPr lang="en-GB" dirty="0"/>
              <a:t> communications</a:t>
            </a:r>
            <a:br>
              <a:rPr lang="en-GB" dirty="0"/>
            </a:br>
            <a:r>
              <a:rPr lang="en-GB" dirty="0"/>
              <a:t>Module code:LCBB6001</a:t>
            </a:r>
            <a:br>
              <a:rPr lang="en-GB" dirty="0"/>
            </a:br>
            <a:r>
              <a:rPr lang="en-GB" dirty="0"/>
              <a:t>Module Tutor: Charles </a:t>
            </a:r>
            <a:r>
              <a:rPr lang="en-GB" dirty="0" err="1"/>
              <a:t>Nwaogwugwu</a:t>
            </a:r>
            <a:endParaRPr lang="en-GB" dirty="0"/>
          </a:p>
        </p:txBody>
      </p:sp>
    </p:spTree>
    <p:extLst>
      <p:ext uri="{BB962C8B-B14F-4D97-AF65-F5344CB8AC3E}">
        <p14:creationId xmlns:p14="http://schemas.microsoft.com/office/powerpoint/2010/main" val="40585707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38A43B25-A029-C139-940F-9CDB6EAB55FA}"/>
              </a:ext>
            </a:extLst>
          </p:cNvPr>
          <p:cNvSpPr>
            <a:spLocks noGrp="1"/>
          </p:cNvSpPr>
          <p:nvPr>
            <p:ph type="title"/>
          </p:nvPr>
        </p:nvSpPr>
        <p:spPr/>
        <p:txBody>
          <a:bodyPr/>
          <a:lstStyle/>
          <a:p>
            <a:r>
              <a:rPr lang="en-GB" sz="2800" dirty="0"/>
              <a:t>Student 1 :Tatyana Nikolova-1912953</a:t>
            </a:r>
            <a:br>
              <a:rPr lang="en-GB" sz="2800" dirty="0"/>
            </a:br>
            <a:r>
              <a:rPr lang="en-GB" sz="2800" dirty="0"/>
              <a:t>Student 2 :</a:t>
            </a:r>
            <a:r>
              <a:rPr lang="en-GB" sz="2800" dirty="0" err="1"/>
              <a:t>Bozhidar</a:t>
            </a:r>
            <a:r>
              <a:rPr lang="en-GB" sz="2800" dirty="0"/>
              <a:t> </a:t>
            </a:r>
            <a:r>
              <a:rPr lang="en-GB" sz="2800" dirty="0" err="1"/>
              <a:t>Minev</a:t>
            </a:r>
            <a:r>
              <a:rPr lang="en-GB" sz="2800" dirty="0"/>
              <a:t>- 1921806</a:t>
            </a:r>
            <a:br>
              <a:rPr lang="en-GB" sz="2800" dirty="0"/>
            </a:br>
            <a:r>
              <a:rPr lang="en-GB" sz="2800" dirty="0"/>
              <a:t>Student 3: </a:t>
            </a:r>
            <a:r>
              <a:rPr lang="en-GB" sz="2800" dirty="0" err="1"/>
              <a:t>Radoslav</a:t>
            </a:r>
            <a:r>
              <a:rPr lang="en-GB" sz="2800" dirty="0"/>
              <a:t> Ivanov-1909208</a:t>
            </a:r>
            <a:br>
              <a:rPr lang="en-GB" sz="2800" dirty="0"/>
            </a:br>
            <a:r>
              <a:rPr lang="en-GB" sz="2800" dirty="0"/>
              <a:t>Student4 : </a:t>
            </a:r>
            <a:r>
              <a:rPr lang="en-GB" sz="2800" dirty="0" err="1"/>
              <a:t>Radostina</a:t>
            </a:r>
            <a:r>
              <a:rPr lang="en-GB" sz="2800" dirty="0"/>
              <a:t> Ilieva-1921577</a:t>
            </a:r>
            <a:br>
              <a:rPr lang="en-GB" sz="2800" dirty="0"/>
            </a:br>
            <a:r>
              <a:rPr lang="en-GB" sz="2800" dirty="0"/>
              <a:t>Student 5: Lora Yonova(</a:t>
            </a:r>
            <a:r>
              <a:rPr lang="en-GB" sz="2800"/>
              <a:t>team leader)-1917344</a:t>
            </a:r>
            <a:endParaRPr lang="en-GB" dirty="0"/>
          </a:p>
        </p:txBody>
      </p:sp>
      <p:sp>
        <p:nvSpPr>
          <p:cNvPr id="11" name="Text Placeholder 10">
            <a:extLst>
              <a:ext uri="{FF2B5EF4-FFF2-40B4-BE49-F238E27FC236}">
                <a16:creationId xmlns:a16="http://schemas.microsoft.com/office/drawing/2014/main" id="{55FD32A1-2A7D-09C5-44F6-DE23CAE4B6FC}"/>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2381674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Baskerville Old Face" pitchFamily="18" charset="0"/>
              </a:rPr>
              <a:t> Introduction </a:t>
            </a:r>
          </a:p>
        </p:txBody>
      </p:sp>
      <p:sp>
        <p:nvSpPr>
          <p:cNvPr id="3" name="Content Placeholder 2"/>
          <p:cNvSpPr>
            <a:spLocks noGrp="1"/>
          </p:cNvSpPr>
          <p:nvPr>
            <p:ph idx="1"/>
          </p:nvPr>
        </p:nvSpPr>
        <p:spPr>
          <a:xfrm>
            <a:off x="457200" y="1935480"/>
            <a:ext cx="4114800" cy="4389120"/>
          </a:xfrm>
        </p:spPr>
        <p:txBody>
          <a:bodyPr>
            <a:normAutofit fontScale="77500" lnSpcReduction="20000"/>
          </a:bodyPr>
          <a:lstStyle/>
          <a:p>
            <a:pPr lvl="0" algn="just"/>
            <a:r>
              <a:rPr lang="en-US" dirty="0"/>
              <a:t>The purpose of the presentation is to identify the cultural differences. </a:t>
            </a:r>
          </a:p>
          <a:p>
            <a:pPr lvl="0" algn="just"/>
            <a:r>
              <a:rPr lang="en-US" dirty="0"/>
              <a:t>It will identify the issue in the operation using the </a:t>
            </a:r>
            <a:r>
              <a:rPr lang="en-US" dirty="0" err="1"/>
              <a:t>Hofstede</a:t>
            </a:r>
            <a:r>
              <a:rPr lang="en-US" dirty="0"/>
              <a:t> cultural model (</a:t>
            </a:r>
            <a:r>
              <a:rPr lang="en-US" dirty="0" err="1"/>
              <a:t>Minkov</a:t>
            </a:r>
            <a:r>
              <a:rPr lang="en-US" dirty="0"/>
              <a:t> &amp; </a:t>
            </a:r>
            <a:r>
              <a:rPr lang="en-US" dirty="0" err="1"/>
              <a:t>Kaasa</a:t>
            </a:r>
            <a:r>
              <a:rPr lang="en-US" dirty="0"/>
              <a:t>, 2021).</a:t>
            </a:r>
          </a:p>
          <a:p>
            <a:pPr lvl="0" algn="just"/>
            <a:r>
              <a:rPr lang="en-US" dirty="0"/>
              <a:t>The presentation will also address the barrier to operation in the different cultures.</a:t>
            </a:r>
          </a:p>
          <a:p>
            <a:pPr lvl="0" algn="just"/>
            <a:r>
              <a:rPr lang="en-US" dirty="0"/>
              <a:t>The cross cultural communication, attitude of working at the workplace and power relation issues is the major barrier of operations.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7410" y="2133600"/>
            <a:ext cx="4463716"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35942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latin typeface="Baskerville Old Face" pitchFamily="18" charset="0"/>
              </a:rPr>
              <a:t>GlaxoSmithKline </a:t>
            </a:r>
            <a:r>
              <a:rPr lang="en-US" dirty="0" err="1">
                <a:latin typeface="Baskerville Old Face" pitchFamily="18" charset="0"/>
              </a:rPr>
              <a:t>plc</a:t>
            </a:r>
            <a:r>
              <a:rPr lang="en-US" dirty="0">
                <a:latin typeface="Baskerville Old Face" pitchFamily="18" charset="0"/>
              </a:rPr>
              <a:t>(UK culture)</a:t>
            </a:r>
          </a:p>
        </p:txBody>
      </p:sp>
      <p:sp>
        <p:nvSpPr>
          <p:cNvPr id="3" name="Content Placeholder 2"/>
          <p:cNvSpPr>
            <a:spLocks noGrp="1"/>
          </p:cNvSpPr>
          <p:nvPr>
            <p:ph idx="1"/>
          </p:nvPr>
        </p:nvSpPr>
        <p:spPr>
          <a:xfrm>
            <a:off x="457200" y="1935480"/>
            <a:ext cx="4267200" cy="4389120"/>
          </a:xfrm>
        </p:spPr>
        <p:txBody>
          <a:bodyPr>
            <a:normAutofit fontScale="77500" lnSpcReduction="20000"/>
          </a:bodyPr>
          <a:lstStyle/>
          <a:p>
            <a:pPr lvl="0" algn="just"/>
            <a:r>
              <a:rPr lang="en-US" dirty="0"/>
              <a:t>GSK is a British multinational biotechnology and pharmaceutical company.</a:t>
            </a:r>
          </a:p>
          <a:p>
            <a:pPr lvl="0" algn="just"/>
            <a:r>
              <a:rPr lang="en-US" dirty="0"/>
              <a:t>GSK was established in 2000 (Cooke et al., 2019). </a:t>
            </a:r>
          </a:p>
          <a:p>
            <a:pPr lvl="0" algn="just"/>
            <a:r>
              <a:rPr lang="en-US" dirty="0"/>
              <a:t>It is listed on the London stock exchange.</a:t>
            </a:r>
          </a:p>
          <a:p>
            <a:pPr lvl="0" algn="just"/>
            <a:r>
              <a:rPr lang="en-US" dirty="0"/>
              <a:t>The global healthcare giant is concerned with the improvement of quality of life </a:t>
            </a:r>
            <a:r>
              <a:rPr lang="en-US" sz="2800" dirty="0"/>
              <a:t>(</a:t>
            </a:r>
            <a:r>
              <a:rPr lang="en-US" sz="2800" dirty="0" err="1"/>
              <a:t>Morente</a:t>
            </a:r>
            <a:r>
              <a:rPr lang="en-US" sz="2800" dirty="0"/>
              <a:t>, </a:t>
            </a:r>
            <a:r>
              <a:rPr lang="en-US" sz="2800" dirty="0" err="1"/>
              <a:t>Ferràs</a:t>
            </a:r>
            <a:r>
              <a:rPr lang="en-US" sz="2800" dirty="0"/>
              <a:t> &amp; </a:t>
            </a:r>
            <a:r>
              <a:rPr lang="en-US" sz="2800" dirty="0" err="1"/>
              <a:t>Zizlavsky</a:t>
            </a:r>
            <a:r>
              <a:rPr lang="en-US" sz="2800" dirty="0"/>
              <a:t>, 2018)</a:t>
            </a:r>
            <a:r>
              <a:rPr lang="en-US" dirty="0"/>
              <a:t>.</a:t>
            </a:r>
          </a:p>
          <a:p>
            <a:pPr lvl="0" algn="just"/>
            <a:r>
              <a:rPr lang="en-US" dirty="0"/>
              <a:t>GSK is engaged in vaccine development pharmaceutical activity and consumer healthcare </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7100" y="2057400"/>
            <a:ext cx="436880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7120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err="1">
                <a:latin typeface="Baskerville Old Face" pitchFamily="18" charset="0"/>
              </a:rPr>
              <a:t>Walvax</a:t>
            </a:r>
            <a:r>
              <a:rPr lang="en-US" dirty="0">
                <a:latin typeface="Baskerville Old Face" pitchFamily="18" charset="0"/>
              </a:rPr>
              <a:t> Biotech (Chinese Culture) </a:t>
            </a:r>
          </a:p>
        </p:txBody>
      </p:sp>
      <p:sp>
        <p:nvSpPr>
          <p:cNvPr id="3" name="Content Placeholder 2"/>
          <p:cNvSpPr>
            <a:spLocks noGrp="1"/>
          </p:cNvSpPr>
          <p:nvPr>
            <p:ph idx="1"/>
          </p:nvPr>
        </p:nvSpPr>
        <p:spPr>
          <a:xfrm>
            <a:off x="457200" y="1935480"/>
            <a:ext cx="4038600" cy="4389120"/>
          </a:xfrm>
        </p:spPr>
        <p:txBody>
          <a:bodyPr>
            <a:normAutofit fontScale="77500" lnSpcReduction="20000"/>
          </a:bodyPr>
          <a:lstStyle/>
          <a:p>
            <a:pPr lvl="0" algn="just"/>
            <a:r>
              <a:rPr lang="en-US" dirty="0"/>
              <a:t>The organization was established in 2001.</a:t>
            </a:r>
          </a:p>
          <a:p>
            <a:pPr lvl="0" algn="just"/>
            <a:r>
              <a:rPr lang="en-US" dirty="0"/>
              <a:t>It is a China-based multinational company.</a:t>
            </a:r>
          </a:p>
          <a:p>
            <a:pPr lvl="0" algn="just"/>
            <a:r>
              <a:rPr lang="en-US" dirty="0"/>
              <a:t>It is a leading vaccine innovator, producer and distributor (He &amp; </a:t>
            </a:r>
            <a:r>
              <a:rPr lang="en-US" dirty="0" err="1"/>
              <a:t>Filimonau</a:t>
            </a:r>
            <a:r>
              <a:rPr lang="en-US" dirty="0"/>
              <a:t>, (2020).</a:t>
            </a:r>
          </a:p>
          <a:p>
            <a:pPr lvl="0" algn="just"/>
            <a:r>
              <a:rPr lang="en-US" dirty="0"/>
              <a:t>The company produces pharmaceutical and biotechnology-based products. </a:t>
            </a:r>
          </a:p>
          <a:p>
            <a:pPr lvl="0" algn="just"/>
            <a:r>
              <a:rPr lang="en-US" dirty="0" err="1"/>
              <a:t>Walvax</a:t>
            </a:r>
            <a:r>
              <a:rPr lang="en-US" dirty="0"/>
              <a:t> has developed </a:t>
            </a:r>
            <a:r>
              <a:rPr lang="en-US" dirty="0" err="1"/>
              <a:t>ARCoV</a:t>
            </a:r>
            <a:r>
              <a:rPr lang="en-US" dirty="0"/>
              <a:t> that is a Covid-19 vaccine and </a:t>
            </a:r>
            <a:r>
              <a:rPr lang="en-US" dirty="0" err="1"/>
              <a:t>haemophilus</a:t>
            </a:r>
            <a:r>
              <a:rPr lang="en-US" dirty="0"/>
              <a:t> </a:t>
            </a:r>
            <a:r>
              <a:rPr lang="en-US" dirty="0" err="1"/>
              <a:t>influenzae</a:t>
            </a:r>
            <a:r>
              <a:rPr lang="en-US" dirty="0"/>
              <a:t> vaccine. </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2057400"/>
            <a:ext cx="3805237" cy="3504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0697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latin typeface="Baskerville Old Face" pitchFamily="18" charset="0"/>
              </a:rPr>
              <a:t>Difference between the companies</a:t>
            </a:r>
          </a:p>
        </p:txBody>
      </p:sp>
      <p:sp>
        <p:nvSpPr>
          <p:cNvPr id="3" name="Content Placeholder 2"/>
          <p:cNvSpPr>
            <a:spLocks noGrp="1"/>
          </p:cNvSpPr>
          <p:nvPr>
            <p:ph idx="1"/>
          </p:nvPr>
        </p:nvSpPr>
        <p:spPr>
          <a:xfrm>
            <a:off x="0" y="1935480"/>
            <a:ext cx="4572000" cy="4922520"/>
          </a:xfrm>
        </p:spPr>
        <p:txBody>
          <a:bodyPr>
            <a:normAutofit fontScale="70000" lnSpcReduction="20000"/>
          </a:bodyPr>
          <a:lstStyle/>
          <a:p>
            <a:pPr lvl="0" algn="just"/>
            <a:r>
              <a:rPr lang="en-US" dirty="0"/>
              <a:t>GlaxoSmithKline and </a:t>
            </a:r>
            <a:r>
              <a:rPr lang="en-US" dirty="0" err="1"/>
              <a:t>Walvax</a:t>
            </a:r>
            <a:r>
              <a:rPr lang="en-US" dirty="0"/>
              <a:t> Biotech announced the cooperation agreement for a joint venture.</a:t>
            </a:r>
          </a:p>
          <a:p>
            <a:pPr lvl="0" algn="just"/>
            <a:r>
              <a:rPr lang="en-US" dirty="0"/>
              <a:t>The companies belong to different countries and manage different cultures. </a:t>
            </a:r>
          </a:p>
          <a:p>
            <a:pPr lvl="0" algn="just"/>
            <a:r>
              <a:rPr lang="en-US" dirty="0"/>
              <a:t>GSK has a 65% equity partnership and the walkway has 35% (</a:t>
            </a:r>
            <a:r>
              <a:rPr lang="en-US" dirty="0" err="1"/>
              <a:t>Gallego-Álvarez</a:t>
            </a:r>
            <a:r>
              <a:rPr lang="en-US" dirty="0"/>
              <a:t> &amp; </a:t>
            </a:r>
            <a:r>
              <a:rPr lang="en-US" dirty="0" err="1"/>
              <a:t>Pucheta-Martínez</a:t>
            </a:r>
            <a:r>
              <a:rPr lang="en-US" dirty="0"/>
              <a:t>, 2021). </a:t>
            </a:r>
          </a:p>
          <a:p>
            <a:pPr lvl="0" algn="just"/>
            <a:r>
              <a:rPr lang="en-US" dirty="0"/>
              <a:t>The difference in the size of the ownership may influence the management operation and resistance. The Chinese manger will focus on the use of disciplined team while the UK manager may impose the friendly culture </a:t>
            </a:r>
            <a:r>
              <a:rPr lang="en-US" sz="2800" dirty="0"/>
              <a:t>(Dan, 2019)</a:t>
            </a:r>
            <a:r>
              <a:rPr lang="en-US" dirty="0"/>
              <a:t>. </a:t>
            </a:r>
          </a:p>
          <a:p>
            <a:pPr lvl="0" algn="just"/>
            <a:r>
              <a:rPr lang="en-US" dirty="0"/>
              <a:t>GlaxoSmithKline utilizes the potential strategy for expansion. </a:t>
            </a:r>
          </a:p>
          <a:p>
            <a:pPr lvl="0" algn="just"/>
            <a:r>
              <a:rPr lang="en-US" dirty="0"/>
              <a:t>The companies are quite different from each other in terms of size and strength.</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6109" y="2057400"/>
            <a:ext cx="4577892"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39448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Baskerville Old Face" pitchFamily="18" charset="0"/>
              </a:rPr>
              <a:t>Difference between the companies </a:t>
            </a:r>
          </a:p>
        </p:txBody>
      </p:sp>
      <p:sp>
        <p:nvSpPr>
          <p:cNvPr id="3" name="Content Placeholder 2"/>
          <p:cNvSpPr>
            <a:spLocks noGrp="1"/>
          </p:cNvSpPr>
          <p:nvPr>
            <p:ph idx="1"/>
          </p:nvPr>
        </p:nvSpPr>
        <p:spPr>
          <a:xfrm>
            <a:off x="457200" y="1935480"/>
            <a:ext cx="4038600" cy="4389120"/>
          </a:xfrm>
        </p:spPr>
        <p:txBody>
          <a:bodyPr>
            <a:normAutofit fontScale="62500" lnSpcReduction="20000"/>
          </a:bodyPr>
          <a:lstStyle/>
          <a:p>
            <a:pPr lvl="0" algn="just"/>
            <a:r>
              <a:rPr lang="en-US" dirty="0"/>
              <a:t>The employees of the organization belong to the United Kingdom and China.</a:t>
            </a:r>
          </a:p>
          <a:p>
            <a:pPr lvl="0" algn="just"/>
            <a:r>
              <a:rPr lang="en-US" dirty="0"/>
              <a:t>They speak different languages Mandarin and English. </a:t>
            </a:r>
          </a:p>
          <a:p>
            <a:pPr lvl="0" algn="just"/>
            <a:r>
              <a:rPr lang="en-US" dirty="0"/>
              <a:t>GlaxoSmithKline culture is driven by performance (He &amp; </a:t>
            </a:r>
            <a:r>
              <a:rPr lang="en-US" dirty="0" err="1"/>
              <a:t>Filimonau</a:t>
            </a:r>
            <a:r>
              <a:rPr lang="en-US" dirty="0"/>
              <a:t>, (2020).</a:t>
            </a:r>
          </a:p>
          <a:p>
            <a:pPr lvl="0" algn="just"/>
            <a:r>
              <a:rPr lang="en-US" dirty="0"/>
              <a:t>The company requires formation of product as per the consumer requirement. </a:t>
            </a:r>
          </a:p>
          <a:p>
            <a:pPr lvl="0" algn="just"/>
            <a:r>
              <a:rPr lang="en-US" dirty="0"/>
              <a:t>The UK manager needs to have a good understanding of the packaging and safety strategy (</a:t>
            </a:r>
            <a:r>
              <a:rPr lang="en-US" dirty="0" err="1"/>
              <a:t>Pirlog</a:t>
            </a:r>
            <a:r>
              <a:rPr lang="en-US" dirty="0"/>
              <a:t>, 2020). </a:t>
            </a:r>
          </a:p>
          <a:p>
            <a:pPr lvl="0" algn="just"/>
            <a:r>
              <a:rPr lang="en-US" dirty="0"/>
              <a:t>The UK manager will use the UK standard and the Chinese has their own national standard for packing and product safety. </a:t>
            </a: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2271" y="2133600"/>
            <a:ext cx="4449329" cy="2133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0066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Baskerville Old Face" pitchFamily="18" charset="0"/>
              </a:rPr>
              <a:t>Cultural issues in collaboration </a:t>
            </a:r>
          </a:p>
        </p:txBody>
      </p:sp>
      <p:sp>
        <p:nvSpPr>
          <p:cNvPr id="3" name="Content Placeholder 2"/>
          <p:cNvSpPr>
            <a:spLocks noGrp="1"/>
          </p:cNvSpPr>
          <p:nvPr>
            <p:ph idx="1"/>
          </p:nvPr>
        </p:nvSpPr>
        <p:spPr>
          <a:xfrm>
            <a:off x="457200" y="1935480"/>
            <a:ext cx="4114800" cy="4389120"/>
          </a:xfrm>
        </p:spPr>
        <p:txBody>
          <a:bodyPr>
            <a:normAutofit fontScale="70000" lnSpcReduction="20000"/>
          </a:bodyPr>
          <a:lstStyle/>
          <a:p>
            <a:pPr lvl="0" algn="just"/>
            <a:r>
              <a:rPr lang="en-US" dirty="0"/>
              <a:t>Both companies differ in terms of global operation and market size.</a:t>
            </a:r>
          </a:p>
          <a:p>
            <a:pPr lvl="0" algn="just"/>
            <a:r>
              <a:rPr lang="en-US" dirty="0"/>
              <a:t>GSK maintains a more universalized culture as it is a multinational company.</a:t>
            </a:r>
          </a:p>
          <a:p>
            <a:pPr lvl="0" algn="just"/>
            <a:r>
              <a:rPr lang="en-US" dirty="0"/>
              <a:t>The employee of </a:t>
            </a:r>
            <a:r>
              <a:rPr lang="en-US" dirty="0" err="1"/>
              <a:t>Walvax</a:t>
            </a:r>
            <a:r>
              <a:rPr lang="en-US" dirty="0"/>
              <a:t> strictly adheres to language belief and hierarchy (Noll, </a:t>
            </a:r>
            <a:r>
              <a:rPr lang="en-US" dirty="0" err="1"/>
              <a:t>Filatova</a:t>
            </a:r>
            <a:r>
              <a:rPr lang="en-US" dirty="0"/>
              <a:t> &amp; Need, 2020). </a:t>
            </a:r>
          </a:p>
          <a:p>
            <a:pPr lvl="0" algn="just"/>
            <a:r>
              <a:rPr lang="en-US" dirty="0"/>
              <a:t>People from the UK celebrate in the office and consider socializing activities.</a:t>
            </a:r>
          </a:p>
          <a:p>
            <a:pPr lvl="0" algn="just"/>
            <a:r>
              <a:rPr lang="en-US" dirty="0"/>
              <a:t>It is common to visit pubs in the UK. </a:t>
            </a:r>
          </a:p>
          <a:p>
            <a:pPr lvl="0" algn="just"/>
            <a:r>
              <a:rPr lang="en-US" dirty="0"/>
              <a:t>The management of </a:t>
            </a:r>
            <a:r>
              <a:rPr lang="en-US" dirty="0" err="1"/>
              <a:t>Walvax</a:t>
            </a:r>
            <a:r>
              <a:rPr lang="en-US" dirty="0"/>
              <a:t> is found to be more hierarchal. </a:t>
            </a:r>
          </a:p>
          <a:p>
            <a:pPr lvl="0" algn="just"/>
            <a:r>
              <a:rPr lang="en-US" dirty="0"/>
              <a:t>The management values the senior managers.</a:t>
            </a: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2438400"/>
            <a:ext cx="4124325" cy="275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8880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Baskerville Old Face" pitchFamily="18" charset="0"/>
              </a:rPr>
              <a:t>Conflicts</a:t>
            </a:r>
          </a:p>
        </p:txBody>
      </p:sp>
      <p:sp>
        <p:nvSpPr>
          <p:cNvPr id="3" name="Content Placeholder 2"/>
          <p:cNvSpPr>
            <a:spLocks noGrp="1"/>
          </p:cNvSpPr>
          <p:nvPr>
            <p:ph idx="1"/>
          </p:nvPr>
        </p:nvSpPr>
        <p:spPr>
          <a:xfrm>
            <a:off x="457200" y="1935480"/>
            <a:ext cx="4191000" cy="4389120"/>
          </a:xfrm>
        </p:spPr>
        <p:txBody>
          <a:bodyPr>
            <a:normAutofit fontScale="70000" lnSpcReduction="20000"/>
          </a:bodyPr>
          <a:lstStyle/>
          <a:p>
            <a:pPr algn="just"/>
            <a:r>
              <a:rPr lang="en-US" dirty="0"/>
              <a:t>The team from two cultural backgrounds will have varied opinion on marketing and product development (</a:t>
            </a:r>
            <a:r>
              <a:rPr lang="en-US" dirty="0" err="1"/>
              <a:t>Alsanoosy</a:t>
            </a:r>
            <a:r>
              <a:rPr lang="en-US" dirty="0"/>
              <a:t>, </a:t>
            </a:r>
            <a:r>
              <a:rPr lang="en-US" dirty="0" err="1"/>
              <a:t>Spichkova</a:t>
            </a:r>
            <a:r>
              <a:rPr lang="en-US" dirty="0"/>
              <a:t> &amp; Harland, 2020). </a:t>
            </a:r>
          </a:p>
          <a:p>
            <a:pPr algn="just"/>
            <a:r>
              <a:rPr lang="en-US" dirty="0"/>
              <a:t>The marketing team from GlaxoSmithKline uses social media and Google for promoting the product and new initiative.</a:t>
            </a:r>
          </a:p>
          <a:p>
            <a:pPr algn="just"/>
            <a:r>
              <a:rPr lang="en-US" dirty="0"/>
              <a:t>The Chinese government has restricted the use of Facebook and Google.</a:t>
            </a:r>
          </a:p>
          <a:p>
            <a:pPr algn="just"/>
            <a:r>
              <a:rPr lang="en-US" dirty="0"/>
              <a:t>The management of organizational structure will be a major issue as the joint venture is predominantly cubed by GlaxoSmithKline plc. </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2590799"/>
            <a:ext cx="4105275" cy="2390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7153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Baskerville Old Face" pitchFamily="18" charset="0"/>
              </a:rPr>
              <a:t>Employee behavior </a:t>
            </a:r>
          </a:p>
        </p:txBody>
      </p:sp>
      <p:sp>
        <p:nvSpPr>
          <p:cNvPr id="3" name="Content Placeholder 2"/>
          <p:cNvSpPr>
            <a:spLocks noGrp="1"/>
          </p:cNvSpPr>
          <p:nvPr>
            <p:ph idx="1"/>
          </p:nvPr>
        </p:nvSpPr>
        <p:spPr>
          <a:xfrm>
            <a:off x="457200" y="1935480"/>
            <a:ext cx="4114800" cy="4389120"/>
          </a:xfrm>
        </p:spPr>
        <p:txBody>
          <a:bodyPr>
            <a:normAutofit fontScale="77500" lnSpcReduction="20000"/>
          </a:bodyPr>
          <a:lstStyle/>
          <a:p>
            <a:pPr lvl="0" algn="just"/>
            <a:r>
              <a:rPr lang="en-US" dirty="0"/>
              <a:t>The employee in the UK culture is found to be more relaxed in workplace culture.</a:t>
            </a:r>
          </a:p>
          <a:p>
            <a:pPr lvl="0" algn="just"/>
            <a:r>
              <a:rPr lang="en-US" dirty="0" err="1"/>
              <a:t>Walvax</a:t>
            </a:r>
            <a:r>
              <a:rPr lang="en-US" dirty="0"/>
              <a:t> employees are more sincere and disciplined in the management of office culture.</a:t>
            </a:r>
          </a:p>
          <a:p>
            <a:pPr lvl="0" algn="just"/>
            <a:r>
              <a:rPr lang="en-US" dirty="0"/>
              <a:t>There is significant flexibility when it comes to the writing of emails in GlaxoSmithKline (Ferreira &amp; Ferreira, 2018).</a:t>
            </a:r>
          </a:p>
          <a:p>
            <a:pPr lvl="0" algn="just"/>
            <a:r>
              <a:rPr lang="en-US" dirty="0" err="1"/>
              <a:t>Walvax</a:t>
            </a:r>
            <a:r>
              <a:rPr lang="en-US" dirty="0"/>
              <a:t> management maintains formal culture.</a:t>
            </a:r>
          </a:p>
          <a:p>
            <a:pPr lvl="0" algn="just"/>
            <a:r>
              <a:rPr lang="en-US" dirty="0"/>
              <a:t>it is important to understand the employee behavior of the different countries using </a:t>
            </a:r>
            <a:r>
              <a:rPr lang="en-US" dirty="0" err="1"/>
              <a:t>Hofstede</a:t>
            </a:r>
            <a:r>
              <a:rPr lang="en-US" dirty="0"/>
              <a:t> cultural model. </a:t>
            </a:r>
          </a:p>
        </p:txBody>
      </p:sp>
      <p:pic>
        <p:nvPicPr>
          <p:cNvPr id="921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1755" y="2819400"/>
            <a:ext cx="4462245" cy="1765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6175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err="1">
                <a:latin typeface="Baskerville Old Face" pitchFamily="18" charset="0"/>
              </a:rPr>
              <a:t>Hofstede</a:t>
            </a:r>
            <a:r>
              <a:rPr lang="en-US" dirty="0">
                <a:latin typeface="Baskerville Old Face" pitchFamily="18" charset="0"/>
              </a:rPr>
              <a:t> cultural dimensions</a:t>
            </a:r>
          </a:p>
        </p:txBody>
      </p:sp>
      <p:sp>
        <p:nvSpPr>
          <p:cNvPr id="3" name="Content Placeholder 2"/>
          <p:cNvSpPr>
            <a:spLocks noGrp="1"/>
          </p:cNvSpPr>
          <p:nvPr>
            <p:ph idx="1"/>
          </p:nvPr>
        </p:nvSpPr>
        <p:spPr>
          <a:xfrm>
            <a:off x="0" y="1935480"/>
            <a:ext cx="8991600" cy="4922520"/>
          </a:xfrm>
        </p:spPr>
        <p:txBody>
          <a:bodyPr>
            <a:normAutofit fontScale="55000" lnSpcReduction="20000"/>
          </a:bodyPr>
          <a:lstStyle/>
          <a:p>
            <a:pPr algn="just"/>
            <a:r>
              <a:rPr lang="en-US" dirty="0" err="1"/>
              <a:t>Hofstede</a:t>
            </a:r>
            <a:r>
              <a:rPr lang="en-US" dirty="0"/>
              <a:t> provides a proper solution of organizational and intercultural challenges. Cultural differences causes barrier to communication. Hofstede's cultural dimension incorporates six dimensions.</a:t>
            </a:r>
          </a:p>
          <a:p>
            <a:pPr algn="just"/>
            <a:r>
              <a:rPr lang="en-US" dirty="0"/>
              <a:t>The cultural dimension provides a better understanding of the pattern and national differences. </a:t>
            </a:r>
          </a:p>
          <a:p>
            <a:pPr algn="just"/>
            <a:r>
              <a:rPr lang="en-US" dirty="0">
                <a:solidFill>
                  <a:srgbClr val="FF0000"/>
                </a:solidFill>
              </a:rPr>
              <a:t>These are</a:t>
            </a:r>
            <a:r>
              <a:rPr lang="en-US" dirty="0"/>
              <a:t>:</a:t>
            </a:r>
          </a:p>
          <a:p>
            <a:pPr algn="just"/>
            <a:r>
              <a:rPr lang="en-US" dirty="0">
                <a:solidFill>
                  <a:srgbClr val="FF0000"/>
                </a:solidFill>
              </a:rPr>
              <a:t>POWER DISTANCE INDEX</a:t>
            </a:r>
            <a:r>
              <a:rPr lang="en-US" dirty="0"/>
              <a:t>: power indicates equality and inequality. Power allows the building of leadership quality authority and management in time. </a:t>
            </a:r>
          </a:p>
          <a:p>
            <a:r>
              <a:rPr lang="en-US" dirty="0"/>
              <a:t>The UK has 35% score in power distance and China scores 80% for building hierarchy (Dimitrov, 2018). </a:t>
            </a:r>
            <a:r>
              <a:rPr lang="en-GB" dirty="0"/>
              <a:t>An 80 indicates that the vast majority of Chinese people are content with the current level of inequality. </a:t>
            </a:r>
          </a:p>
          <a:p>
            <a:r>
              <a:rPr lang="en-GB" dirty="0"/>
              <a:t>It's in the best interest of a business to encourage employee initiative and leadership. </a:t>
            </a:r>
          </a:p>
          <a:p>
            <a:r>
              <a:rPr lang="en-GB" dirty="0"/>
              <a:t>Only 35 percent of Britons are willing to accept the current inequality in Britain, according to a new poll. </a:t>
            </a:r>
          </a:p>
          <a:p>
            <a:r>
              <a:rPr lang="en-GB" dirty="0"/>
              <a:t>In other words, it implies that people will expect to be treated as equals in some way because they have a sense of fairness. </a:t>
            </a:r>
            <a:endParaRPr lang="en-US" dirty="0"/>
          </a:p>
          <a:p>
            <a:r>
              <a:rPr lang="en-US" dirty="0">
                <a:solidFill>
                  <a:srgbClr val="FF0000"/>
                </a:solidFill>
              </a:rPr>
              <a:t>INDIVIDUALISM VS COLLECTIVISM: </a:t>
            </a:r>
            <a:r>
              <a:rPr lang="en-US" dirty="0"/>
              <a:t> </a:t>
            </a:r>
            <a:r>
              <a:rPr lang="en-GB" dirty="0"/>
              <a:t>Individualism refers to a way of life in which people are preoccupied with their own interests and those of their families. </a:t>
            </a:r>
          </a:p>
          <a:p>
            <a:r>
              <a:rPr lang="en-GB" dirty="0"/>
              <a:t>Groups and teams are more important in a collectivist society. </a:t>
            </a:r>
          </a:p>
          <a:p>
            <a:r>
              <a:rPr lang="en-GB" dirty="0"/>
              <a:t>With an individualistic score of 89, the United Kingdom tops the list. </a:t>
            </a:r>
          </a:p>
          <a:p>
            <a:r>
              <a:rPr lang="en-GB" dirty="0"/>
              <a:t>Individuals in China are expected to put the interests of the group ahead of their own, resulting in a score of 20. </a:t>
            </a:r>
            <a:endParaRPr lang="en-US" dirty="0"/>
          </a:p>
          <a:p>
            <a:pPr algn="just"/>
            <a:r>
              <a:rPr lang="en-US" dirty="0"/>
              <a:t>The individual need and groups may differentiate the element of Identity. Low power distance culture focuses on equality. The difference in the preference of identities influences the operative capability of the organization. 89% people in the UK prefer to develop individualist society (Dan,2019). 20% Chinese population considers the need for collectivist culture. </a:t>
            </a:r>
          </a:p>
        </p:txBody>
      </p:sp>
      <p:pic>
        <p:nvPicPr>
          <p:cNvPr id="5" name="Picture 4" descr="Chart, bar chart">
            <a:extLst>
              <a:ext uri="{FF2B5EF4-FFF2-40B4-BE49-F238E27FC236}">
                <a16:creationId xmlns:a16="http://schemas.microsoft.com/office/drawing/2014/main" id="{5A430245-B75F-2374-C571-F46E5CF054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4000" y="1600200"/>
            <a:ext cx="5453113" cy="2969936"/>
          </a:xfrm>
          <a:prstGeom prst="rect">
            <a:avLst/>
          </a:prstGeom>
        </p:spPr>
      </p:pic>
    </p:spTree>
    <p:extLst>
      <p:ext uri="{BB962C8B-B14F-4D97-AF65-F5344CB8AC3E}">
        <p14:creationId xmlns:p14="http://schemas.microsoft.com/office/powerpoint/2010/main" val="32383595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err="1"/>
              <a:t>Hofstede</a:t>
            </a:r>
            <a:r>
              <a:rPr lang="en-US" dirty="0"/>
              <a:t> cultural dimensions </a:t>
            </a:r>
          </a:p>
        </p:txBody>
      </p:sp>
      <p:sp>
        <p:nvSpPr>
          <p:cNvPr id="3" name="Content Placeholder 2"/>
          <p:cNvSpPr>
            <a:spLocks noGrp="1"/>
          </p:cNvSpPr>
          <p:nvPr>
            <p:ph idx="1"/>
          </p:nvPr>
        </p:nvSpPr>
        <p:spPr>
          <a:xfrm>
            <a:off x="228600" y="1935480"/>
            <a:ext cx="8458200" cy="4693920"/>
          </a:xfrm>
        </p:spPr>
        <p:txBody>
          <a:bodyPr>
            <a:normAutofit fontScale="70000" lnSpcReduction="20000"/>
          </a:bodyPr>
          <a:lstStyle/>
          <a:p>
            <a:pPr algn="just"/>
            <a:r>
              <a:rPr lang="en-US" dirty="0">
                <a:solidFill>
                  <a:srgbClr val="FF0000"/>
                </a:solidFill>
              </a:rPr>
              <a:t>UNCERTAINTY AVOIDANCE</a:t>
            </a:r>
            <a:r>
              <a:rPr lang="en-US" dirty="0"/>
              <a:t>: Uncertainty avoidance </a:t>
            </a:r>
            <a:r>
              <a:rPr lang="en-US" sz="2800" b="1" dirty="0"/>
              <a:t>deals</a:t>
            </a:r>
            <a:r>
              <a:rPr lang="en-US" dirty="0"/>
              <a:t> with a society’s tolerance for uncertainty and ambiguity. The manager high certainty avoidance are rule bond.  At 30% </a:t>
            </a:r>
            <a:r>
              <a:rPr lang="en-US" b="1" dirty="0"/>
              <a:t>China</a:t>
            </a:r>
            <a:r>
              <a:rPr lang="en-US" dirty="0"/>
              <a:t> has a low score on </a:t>
            </a:r>
            <a:r>
              <a:rPr lang="en-US" b="1" dirty="0"/>
              <a:t>Uncertainty Avoidance, </a:t>
            </a:r>
            <a:r>
              <a:rPr lang="en-US" dirty="0"/>
              <a:t>which means Chinese are comfortable with ambiguity</a:t>
            </a:r>
            <a:r>
              <a:rPr lang="en-US" b="1" dirty="0"/>
              <a:t>. </a:t>
            </a:r>
            <a:r>
              <a:rPr lang="en-US" dirty="0"/>
              <a:t>Chinese language is full of ambiguous meanings that can be difficult for western people to follow</a:t>
            </a:r>
            <a:r>
              <a:rPr lang="en-US" b="1" dirty="0"/>
              <a:t>.</a:t>
            </a:r>
            <a:r>
              <a:rPr lang="en-US" dirty="0"/>
              <a:t> UK Scores 35% in uncertainty avoidance, which means that as a nation they are quite happy to wake up not knowing what the day will brings. </a:t>
            </a:r>
          </a:p>
          <a:p>
            <a:r>
              <a:rPr lang="en-US" dirty="0">
                <a:solidFill>
                  <a:srgbClr val="FF0000"/>
                </a:solidFill>
              </a:rPr>
              <a:t>LONG VS SHORT TERM ORIENTATION</a:t>
            </a:r>
            <a:r>
              <a:rPr lang="en-US" dirty="0"/>
              <a:t>: the communities are deeply connected with time and space. The different communities prefer to look back past and manage the challenges of the present and the future. The people with short term orientation manage the present with new method's (</a:t>
            </a:r>
            <a:r>
              <a:rPr lang="en-US" dirty="0" err="1"/>
              <a:t>Beugelsdijk</a:t>
            </a:r>
            <a:r>
              <a:rPr lang="en-US" dirty="0"/>
              <a:t> &amp; </a:t>
            </a:r>
            <a:r>
              <a:rPr lang="en-US" dirty="0" err="1"/>
              <a:t>Welzel</a:t>
            </a:r>
            <a:r>
              <a:rPr lang="en-US" dirty="0"/>
              <a:t>,  (2018).</a:t>
            </a:r>
            <a:r>
              <a:rPr lang="en-GB" dirty="0"/>
              <a:t> A society's ability to maintain ties to the past while also embracing the challenges of the present and the future is captured in this subdimension. </a:t>
            </a:r>
          </a:p>
          <a:p>
            <a:r>
              <a:rPr lang="en-GB" dirty="0"/>
              <a:t>China's score of 87 indicates that people act in the best interests of the group rather than their own. </a:t>
            </a:r>
          </a:p>
          <a:p>
            <a:pPr algn="just"/>
            <a:r>
              <a:rPr lang="en-US" dirty="0"/>
              <a:t> The UK scores of 51% which is neutrally for its time orientation . China scores 87%  in this dimension, which means that it is very pragmatic culture. </a:t>
            </a:r>
          </a:p>
        </p:txBody>
      </p:sp>
    </p:spTree>
    <p:extLst>
      <p:ext uri="{BB962C8B-B14F-4D97-AF65-F5344CB8AC3E}">
        <p14:creationId xmlns:p14="http://schemas.microsoft.com/office/powerpoint/2010/main" val="1991721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35480"/>
            <a:ext cx="4114800" cy="4389120"/>
          </a:xfrm>
        </p:spPr>
        <p:txBody>
          <a:bodyPr>
            <a:normAutofit fontScale="700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000" b="0" i="0" u="none" strike="noStrike" kern="1200" cap="none" spc="0" normalizeH="0" baseline="0" noProof="0" dirty="0">
                <a:ln>
                  <a:noFill/>
                </a:ln>
                <a:solidFill>
                  <a:prstClr val="black"/>
                </a:solidFill>
                <a:effectLst/>
                <a:uLnTx/>
                <a:uFillTx/>
                <a:latin typeface="Myriad Pro"/>
                <a:ea typeface="+mn-ea"/>
                <a:cs typeface="+mn-cs"/>
              </a:rPr>
              <a:t>A high score on this metric indicates that social norms like achievement and achievement-oriented competition are important motivating factors.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000" b="0" i="0" u="none" strike="noStrike" kern="1200" cap="none" spc="0" normalizeH="0" baseline="0" noProof="0" dirty="0">
                <a:ln>
                  <a:noFill/>
                </a:ln>
                <a:solidFill>
                  <a:prstClr val="black"/>
                </a:solidFill>
                <a:effectLst/>
                <a:uLnTx/>
                <a:uFillTx/>
                <a:latin typeface="Myriad Pro"/>
                <a:ea typeface="+mn-ea"/>
                <a:cs typeface="+mn-cs"/>
              </a:rPr>
              <a:t>Societies are concerned with other factors, such as living standards, if they have a low score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000" b="0" i="0" u="none" strike="noStrike" kern="1200" cap="none" spc="0" normalizeH="0" baseline="0" noProof="0" dirty="0">
                <a:ln>
                  <a:noFill/>
                </a:ln>
                <a:solidFill>
                  <a:prstClr val="black"/>
                </a:solidFill>
                <a:effectLst/>
                <a:uLnTx/>
                <a:uFillTx/>
                <a:latin typeface="Myriad Pro"/>
                <a:ea typeface="+mn-ea"/>
                <a:cs typeface="+mn-cs"/>
              </a:rPr>
              <a:t>Both the People's Republic of China and the United Kingdom are 66 out of 100 masculine societies.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000" b="0" i="0" u="none" strike="noStrike" kern="1200" cap="none" spc="0" normalizeH="0" baseline="0" noProof="0" dirty="0">
                <a:ln>
                  <a:noFill/>
                </a:ln>
                <a:solidFill>
                  <a:prstClr val="black"/>
                </a:solidFill>
                <a:effectLst/>
                <a:uLnTx/>
                <a:uFillTx/>
                <a:latin typeface="Myriad Pro"/>
                <a:ea typeface="+mn-ea"/>
                <a:cs typeface="+mn-cs"/>
              </a:rPr>
              <a:t>To many Chinese, work is more important than family or leisure. In recent years, there has been a widespread trend in China.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000" b="0" i="0" u="none" strike="noStrike" kern="1200" cap="none" spc="0" normalizeH="0" baseline="0" noProof="0" dirty="0">
                <a:ln>
                  <a:noFill/>
                </a:ln>
                <a:solidFill>
                  <a:prstClr val="black"/>
                </a:solidFill>
                <a:effectLst/>
                <a:uLnTx/>
                <a:uFillTx/>
                <a:latin typeface="Myriad Pro"/>
                <a:ea typeface="+mn-ea"/>
                <a:cs typeface="+mn-cs"/>
              </a:rPr>
              <a:t>For better wages and working conditions in cities, migrant farm labourers left their families behind.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000" b="0" i="0" u="none" strike="noStrike" kern="1200" cap="none" spc="0" normalizeH="0" baseline="0" noProof="0" dirty="0">
                <a:ln>
                  <a:noFill/>
                </a:ln>
                <a:solidFill>
                  <a:prstClr val="black"/>
                </a:solidFill>
                <a:effectLst/>
                <a:uLnTx/>
                <a:uFillTx/>
                <a:latin typeface="Myriad Pro"/>
                <a:ea typeface="+mn-ea"/>
                <a:cs typeface="+mn-cs"/>
              </a:rPr>
              <a:t>In contrast to more feminine cultures like Scandinavia, people in the United Kingdom have clear expectations for their work and personal lives. </a:t>
            </a:r>
          </a:p>
          <a:p>
            <a:pPr algn="just"/>
            <a:endParaRPr lang="en-US" dirty="0"/>
          </a:p>
        </p:txBody>
      </p:sp>
      <p:pic>
        <p:nvPicPr>
          <p:cNvPr id="1229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95800" y="2383691"/>
            <a:ext cx="4648200" cy="2227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
            <a:extLst>
              <a:ext uri="{FF2B5EF4-FFF2-40B4-BE49-F238E27FC236}">
                <a16:creationId xmlns:a16="http://schemas.microsoft.com/office/drawing/2014/main" id="{977C0226-CE99-46B1-1C5A-A9431AA64DE3}"/>
              </a:ext>
            </a:extLst>
          </p:cNvPr>
          <p:cNvSpPr>
            <a:spLocks noGrp="1"/>
          </p:cNvSpPr>
          <p:nvPr>
            <p:ph type="title"/>
          </p:nvPr>
        </p:nvSpPr>
        <p:spPr/>
        <p:txBody>
          <a:bodyPr/>
          <a:lstStyle/>
          <a:p>
            <a:r>
              <a:rPr kumimoji="0" lang="en-GB" sz="3600" b="0" i="0" u="none" strike="noStrike" kern="1200" cap="none" spc="0" normalizeH="0" baseline="0" noProof="0" dirty="0">
                <a:ln>
                  <a:noFill/>
                </a:ln>
                <a:solidFill>
                  <a:prstClr val="black"/>
                </a:solidFill>
                <a:effectLst/>
                <a:uLnTx/>
                <a:uFillTx/>
                <a:latin typeface="Myriad Pro"/>
                <a:ea typeface="+mj-ea"/>
                <a:cs typeface="+mj-cs"/>
              </a:rPr>
              <a:t>Hofstede cultural Dimensions: UK and China – Masculinity vs Femininity</a:t>
            </a:r>
            <a:endParaRPr lang="en-GB" dirty="0"/>
          </a:p>
        </p:txBody>
      </p:sp>
    </p:spTree>
    <p:extLst>
      <p:ext uri="{BB962C8B-B14F-4D97-AF65-F5344CB8AC3E}">
        <p14:creationId xmlns:p14="http://schemas.microsoft.com/office/powerpoint/2010/main" val="3881651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914560"/>
          </a:xfrm>
        </p:spPr>
        <p:txBody>
          <a:bodyPr>
            <a:normAutofit fontScale="90000"/>
          </a:bodyPr>
          <a:lstStyle/>
          <a:p>
            <a:pPr marL="274320" marR="0" lvl="0" indent="-274320" defTabSz="914400" rtl="0" eaLnBrk="1" fontAlgn="auto" latinLnBrk="0" hangingPunct="1">
              <a:lnSpc>
                <a:spcPct val="100000"/>
              </a:lnSpc>
              <a:spcBef>
                <a:spcPct val="20000"/>
              </a:spcBef>
              <a:spcAft>
                <a:spcPts val="0"/>
              </a:spcAft>
              <a:tabLst/>
              <a:defRPr/>
            </a:pPr>
            <a:r>
              <a:rPr kumimoji="0" lang="en-US" sz="2600" b="0" i="0" u="none" strike="noStrike" kern="1200" cap="none" spc="0" normalizeH="0" baseline="0" noProof="0" dirty="0">
                <a:ln>
                  <a:noFill/>
                </a:ln>
                <a:solidFill>
                  <a:srgbClr val="FF0000"/>
                </a:solidFill>
                <a:effectLst/>
                <a:uLnTx/>
                <a:uFillTx/>
                <a:latin typeface="Constantia"/>
                <a:ea typeface="+mn-ea"/>
                <a:cs typeface="+mn-cs"/>
              </a:rPr>
              <a:t>INDULGENCE VERSUS RESTRAINT UK AND CHINA</a:t>
            </a:r>
            <a:br>
              <a:rPr kumimoji="0" lang="en-US" sz="2600" b="0" i="0" u="none" strike="noStrike" kern="1200" cap="none" spc="0" normalizeH="0" baseline="0" noProof="0" dirty="0">
                <a:ln>
                  <a:noFill/>
                </a:ln>
                <a:solidFill>
                  <a:srgbClr val="FF0000"/>
                </a:solidFill>
                <a:effectLst/>
                <a:uLnTx/>
                <a:uFillTx/>
                <a:latin typeface="Constantia"/>
                <a:ea typeface="+mn-ea"/>
                <a:cs typeface="+mn-cs"/>
              </a:rPr>
            </a:br>
            <a:endParaRPr lang="en-US" dirty="0">
              <a:latin typeface="Baskerville Old Face" pitchFamily="18" charset="0"/>
            </a:endParaRPr>
          </a:p>
        </p:txBody>
      </p:sp>
      <p:sp>
        <p:nvSpPr>
          <p:cNvPr id="3" name="Content Placeholder 2"/>
          <p:cNvSpPr>
            <a:spLocks noGrp="1"/>
          </p:cNvSpPr>
          <p:nvPr>
            <p:ph idx="1"/>
          </p:nvPr>
        </p:nvSpPr>
        <p:spPr>
          <a:xfrm>
            <a:off x="155575" y="1143000"/>
            <a:ext cx="4492625" cy="5702968"/>
          </a:xfrm>
        </p:spPr>
        <p:txBody>
          <a:bodyPr>
            <a:normAutofit/>
          </a:bodyPr>
          <a:lstStyle/>
          <a:p>
            <a:pPr algn="just"/>
            <a:r>
              <a:rPr lang="en-US" dirty="0">
                <a:solidFill>
                  <a:srgbClr val="FF0000"/>
                </a:solidFill>
              </a:rPr>
              <a:t>INDULGENCE- </a:t>
            </a:r>
            <a:r>
              <a:rPr lang="en-US" dirty="0"/>
              <a:t>freedom to have good things in life</a:t>
            </a:r>
          </a:p>
          <a:p>
            <a:pPr algn="just"/>
            <a:r>
              <a:rPr lang="en-US" dirty="0"/>
              <a:t>Weak control- </a:t>
            </a:r>
            <a:r>
              <a:rPr lang="en-US" dirty="0">
                <a:solidFill>
                  <a:srgbClr val="FF0000"/>
                </a:solidFill>
              </a:rPr>
              <a:t>Indulgence</a:t>
            </a:r>
            <a:r>
              <a:rPr lang="en-US" dirty="0"/>
              <a:t> </a:t>
            </a:r>
          </a:p>
          <a:p>
            <a:pPr algn="just"/>
            <a:r>
              <a:rPr lang="en-US" dirty="0"/>
              <a:t> Strong control- </a:t>
            </a:r>
            <a:r>
              <a:rPr lang="en-US" dirty="0">
                <a:solidFill>
                  <a:srgbClr val="0070C0"/>
                </a:solidFill>
              </a:rPr>
              <a:t>Restraint</a:t>
            </a:r>
          </a:p>
          <a:p>
            <a:pPr algn="just"/>
            <a:r>
              <a:rPr lang="en-US" dirty="0"/>
              <a:t>China has a low score of 24%- it is seen as a Restrained society.</a:t>
            </a:r>
          </a:p>
          <a:p>
            <a:pPr algn="just"/>
            <a:r>
              <a:rPr lang="en-US" dirty="0"/>
              <a:t>UK has a high score of 69%-it is classified as Indulgent. </a:t>
            </a:r>
          </a:p>
        </p:txBody>
      </p:sp>
      <p:sp>
        <p:nvSpPr>
          <p:cNvPr id="4" name="AutoShape 4" descr="Hofstede's cultural dimensions theory - Wikiped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descr="Text">
            <a:extLst>
              <a:ext uri="{FF2B5EF4-FFF2-40B4-BE49-F238E27FC236}">
                <a16:creationId xmlns:a16="http://schemas.microsoft.com/office/drawing/2014/main" id="{FD48A816-F702-860F-D7FF-67B51FE71B6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24137" y="1911390"/>
            <a:ext cx="4492624" cy="2355190"/>
          </a:xfrm>
          <a:prstGeom prst="rect">
            <a:avLst/>
          </a:prstGeom>
        </p:spPr>
      </p:pic>
    </p:spTree>
    <p:extLst>
      <p:ext uri="{BB962C8B-B14F-4D97-AF65-F5344CB8AC3E}">
        <p14:creationId xmlns:p14="http://schemas.microsoft.com/office/powerpoint/2010/main" val="2542802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313688"/>
          </a:xfrm>
        </p:spPr>
        <p:txBody>
          <a:bodyPr>
            <a:normAutofit fontScale="90000"/>
          </a:bodyPr>
          <a:lstStyle/>
          <a:p>
            <a:pPr algn="ctr"/>
            <a:r>
              <a:rPr lang="en-GB" dirty="0"/>
              <a:t>Cultural sensitivity in China / The differences from the UK </a:t>
            </a:r>
            <a:endParaRPr lang="en-US" dirty="0">
              <a:latin typeface="Baskerville Old Face" pitchFamily="18" charset="0"/>
            </a:endParaRPr>
          </a:p>
        </p:txBody>
      </p:sp>
      <p:sp>
        <p:nvSpPr>
          <p:cNvPr id="3" name="Content Placeholder 2"/>
          <p:cNvSpPr>
            <a:spLocks noGrp="1"/>
          </p:cNvSpPr>
          <p:nvPr>
            <p:ph idx="1"/>
          </p:nvPr>
        </p:nvSpPr>
        <p:spPr>
          <a:xfrm>
            <a:off x="457200" y="1935480"/>
            <a:ext cx="4114800" cy="4389120"/>
          </a:xfrm>
        </p:spPr>
        <p:txBody>
          <a:bodyPr>
            <a:normAutofit fontScale="70000" lnSpcReduction="20000"/>
          </a:bodyPr>
          <a:lstStyle/>
          <a:p>
            <a:r>
              <a:rPr lang="en-US" dirty="0"/>
              <a:t>. </a:t>
            </a:r>
            <a:r>
              <a:rPr lang="en-GB" dirty="0"/>
              <a:t>A nation's cultural values have a significant impact on its national identity and psychology. </a:t>
            </a:r>
          </a:p>
          <a:p>
            <a:r>
              <a:rPr lang="en-GB" dirty="0"/>
              <a:t>Government leaders are influenced by the public's values and opinions, which are conveyed to them through the media and other means of information, both directly and indirectly. </a:t>
            </a:r>
          </a:p>
          <a:p>
            <a:r>
              <a:rPr lang="en-GB" dirty="0"/>
              <a:t>Traditions that shape the Chinese people's values include harmony and generosity; courtesy; wisdom; honesty; loyalty and filial piety; and benevolence. </a:t>
            </a:r>
          </a:p>
          <a:p>
            <a:r>
              <a:rPr lang="en-GB" dirty="0"/>
              <a:t>Negotiation differences</a:t>
            </a:r>
          </a:p>
          <a:p>
            <a:pPr lvl="0" algn="just"/>
            <a:endParaRPr lang="en-US" dirty="0"/>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7456" y="2133600"/>
            <a:ext cx="3996519"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9869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Baskerville Old Face" pitchFamily="18" charset="0"/>
              </a:rPr>
              <a:t>Face negotiation theory </a:t>
            </a:r>
          </a:p>
        </p:txBody>
      </p:sp>
      <p:sp>
        <p:nvSpPr>
          <p:cNvPr id="3" name="Content Placeholder 2"/>
          <p:cNvSpPr>
            <a:spLocks noGrp="1"/>
          </p:cNvSpPr>
          <p:nvPr>
            <p:ph idx="1"/>
          </p:nvPr>
        </p:nvSpPr>
        <p:spPr>
          <a:xfrm>
            <a:off x="457200" y="1935480"/>
            <a:ext cx="4114800" cy="4389120"/>
          </a:xfrm>
        </p:spPr>
        <p:txBody>
          <a:bodyPr>
            <a:normAutofit fontScale="70000" lnSpcReduction="20000"/>
          </a:bodyPr>
          <a:lstStyle/>
          <a:p>
            <a:pPr lvl="0" algn="just"/>
            <a:r>
              <a:rPr lang="en-US" dirty="0"/>
              <a:t>Face negotiation theory was developed by Stella Ting Toomey in 1985. </a:t>
            </a:r>
          </a:p>
          <a:p>
            <a:pPr lvl="0" algn="just"/>
            <a:r>
              <a:rPr lang="en-US" dirty="0"/>
              <a:t>It helps to understand the cultural differences of the people from different cultures and countries (Wang &amp; </a:t>
            </a:r>
            <a:r>
              <a:rPr lang="en-US" dirty="0" err="1"/>
              <a:t>Fränti</a:t>
            </a:r>
            <a:r>
              <a:rPr lang="en-US" dirty="0"/>
              <a:t>, 2022).</a:t>
            </a:r>
          </a:p>
          <a:p>
            <a:pPr lvl="0" algn="just"/>
            <a:r>
              <a:rPr lang="en-US" dirty="0"/>
              <a:t>the theory posited "face", or self-image when communicating with others, as a universal phenomenon that pervades across cultures.</a:t>
            </a:r>
          </a:p>
          <a:p>
            <a:pPr lvl="0" algn="just"/>
            <a:r>
              <a:rPr lang="en-US" dirty="0"/>
              <a:t>People from UK culture is comfortable with bargaining but avoid haggling. </a:t>
            </a:r>
          </a:p>
          <a:p>
            <a:pPr lvl="0" algn="just"/>
            <a:r>
              <a:rPr lang="en-US" dirty="0"/>
              <a:t>They focus on fair game. </a:t>
            </a:r>
          </a:p>
          <a:p>
            <a:pPr lvl="0" algn="just"/>
            <a:r>
              <a:rPr lang="en-US" dirty="0"/>
              <a:t>In china, The best compromises are derived only through the ritual back-and-forth of haggling.</a:t>
            </a:r>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3025" y="2209800"/>
            <a:ext cx="4551926"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02493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t>Failure factors of joint ventures </a:t>
            </a:r>
            <a:endParaRPr lang="en-US" dirty="0">
              <a:latin typeface="Baskerville Old Face" pitchFamily="18" charset="0"/>
            </a:endParaRPr>
          </a:p>
        </p:txBody>
      </p:sp>
      <p:sp>
        <p:nvSpPr>
          <p:cNvPr id="3" name="Content Placeholder 2"/>
          <p:cNvSpPr>
            <a:spLocks noGrp="1"/>
          </p:cNvSpPr>
          <p:nvPr>
            <p:ph idx="1"/>
          </p:nvPr>
        </p:nvSpPr>
        <p:spPr>
          <a:xfrm>
            <a:off x="0" y="1935480"/>
            <a:ext cx="4495800" cy="4389120"/>
          </a:xfrm>
        </p:spPr>
        <p:txBody>
          <a:bodyPr>
            <a:normAutofit fontScale="92500" lnSpcReduction="20000"/>
          </a:bodyPr>
          <a:lstStyle/>
          <a:p>
            <a:r>
              <a:rPr lang="en-GB" dirty="0"/>
              <a:t>Inability to come to an agreement on a joint venture. Joint venture agreements are extremely important and cannot be understated. </a:t>
            </a:r>
          </a:p>
          <a:p>
            <a:r>
              <a:rPr lang="en-GB" dirty="0"/>
              <a:t>Make certain that your JV's foundation is covered by a comprehensive contract. </a:t>
            </a:r>
          </a:p>
          <a:p>
            <a:r>
              <a:rPr lang="en-GB" dirty="0"/>
              <a:t>The budget is not sufficient. One of the partners in the Joint Venture could go bankrupt if they are having financial difficulties</a:t>
            </a:r>
            <a:endParaRPr lang="en-US" dirty="0"/>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133600"/>
            <a:ext cx="4429125" cy="3538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64627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t>Failure factors of joint ventures </a:t>
            </a:r>
            <a:endParaRPr lang="en-US" dirty="0">
              <a:latin typeface="Baskerville Old Face" pitchFamily="18" charset="0"/>
            </a:endParaRPr>
          </a:p>
        </p:txBody>
      </p:sp>
      <p:sp>
        <p:nvSpPr>
          <p:cNvPr id="3" name="Content Placeholder 2"/>
          <p:cNvSpPr>
            <a:spLocks noGrp="1"/>
          </p:cNvSpPr>
          <p:nvPr>
            <p:ph idx="1"/>
          </p:nvPr>
        </p:nvSpPr>
        <p:spPr>
          <a:xfrm>
            <a:off x="457200" y="1935480"/>
            <a:ext cx="4038600" cy="4389120"/>
          </a:xfrm>
        </p:spPr>
        <p:txBody>
          <a:bodyPr>
            <a:normAutofit fontScale="85000" lnSpcReduction="10000"/>
          </a:bodyPr>
          <a:lstStyle/>
          <a:p>
            <a:r>
              <a:rPr lang="en-US" dirty="0"/>
              <a:t>. </a:t>
            </a:r>
            <a:r>
              <a:rPr lang="en-GB" dirty="0"/>
              <a:t>Control issues. The presence of a leader or decision maker is required in every relationship. </a:t>
            </a:r>
          </a:p>
          <a:p>
            <a:r>
              <a:rPr lang="en-GB" dirty="0"/>
              <a:t>There must be a leader in a joint venture as well. </a:t>
            </a:r>
          </a:p>
          <a:p>
            <a:r>
              <a:rPr lang="en-GB" dirty="0"/>
              <a:t>Check to make sure the right people are chosen to lead. </a:t>
            </a:r>
          </a:p>
          <a:p>
            <a:r>
              <a:rPr lang="en-GB" dirty="0"/>
              <a:t>Compatibility. Businesses should avoid joint ventures with others who do not share their values and ethics in order to secure a contract </a:t>
            </a:r>
            <a:r>
              <a:rPr lang="en-US" dirty="0"/>
              <a:t> </a:t>
            </a:r>
          </a:p>
        </p:txBody>
      </p:sp>
      <p:pic>
        <p:nvPicPr>
          <p:cNvPr id="174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1276" y="2286000"/>
            <a:ext cx="4272699"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80064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Baskerville Old Face" pitchFamily="18" charset="0"/>
              </a:rPr>
              <a:t>Barriers to operation </a:t>
            </a:r>
          </a:p>
        </p:txBody>
      </p:sp>
      <p:sp>
        <p:nvSpPr>
          <p:cNvPr id="3" name="Content Placeholder 2"/>
          <p:cNvSpPr>
            <a:spLocks noGrp="1"/>
          </p:cNvSpPr>
          <p:nvPr>
            <p:ph idx="1"/>
          </p:nvPr>
        </p:nvSpPr>
        <p:spPr>
          <a:xfrm>
            <a:off x="457200" y="1935480"/>
            <a:ext cx="4114800" cy="4389120"/>
          </a:xfrm>
        </p:spPr>
        <p:txBody>
          <a:bodyPr>
            <a:normAutofit fontScale="70000" lnSpcReduction="20000"/>
          </a:bodyPr>
          <a:lstStyle/>
          <a:p>
            <a:pPr lvl="0" algn="just"/>
            <a:r>
              <a:rPr lang="en-US" dirty="0"/>
              <a:t>It has been noted that the study of the cultural dimension theory and face negotiation theory reveal wide gaps.</a:t>
            </a:r>
          </a:p>
          <a:p>
            <a:pPr lvl="0" algn="just"/>
            <a:r>
              <a:rPr lang="en-US" dirty="0"/>
              <a:t>It is difficult for the UK people to manage their communication and behavioral activities in Chinese culture (Wang &amp; </a:t>
            </a:r>
            <a:r>
              <a:rPr lang="en-US" dirty="0" err="1"/>
              <a:t>Fränti</a:t>
            </a:r>
            <a:r>
              <a:rPr lang="en-US" dirty="0"/>
              <a:t>, 2022). </a:t>
            </a:r>
          </a:p>
          <a:p>
            <a:pPr lvl="0" algn="just"/>
            <a:r>
              <a:rPr lang="en-US" dirty="0"/>
              <a:t>Language is a major barrier to communication. </a:t>
            </a:r>
          </a:p>
          <a:p>
            <a:pPr lvl="0" algn="just"/>
            <a:r>
              <a:rPr lang="en-US" dirty="0"/>
              <a:t>The UK and China have a variety of cultural, linguistic and religious gaps. </a:t>
            </a:r>
          </a:p>
          <a:p>
            <a:pPr lvl="0" algn="just"/>
            <a:r>
              <a:rPr lang="en-US" dirty="0"/>
              <a:t>The functional and operational activities are different from each other in the context of the environment. </a:t>
            </a:r>
          </a:p>
        </p:txBody>
      </p:sp>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3400" y="2329543"/>
            <a:ext cx="4953000" cy="189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19419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Baskerville Old Face" pitchFamily="18" charset="0"/>
              </a:rPr>
              <a:t>Religion</a:t>
            </a:r>
          </a:p>
        </p:txBody>
      </p:sp>
      <p:sp>
        <p:nvSpPr>
          <p:cNvPr id="3" name="Content Placeholder 2"/>
          <p:cNvSpPr>
            <a:spLocks noGrp="1"/>
          </p:cNvSpPr>
          <p:nvPr>
            <p:ph idx="1"/>
          </p:nvPr>
        </p:nvSpPr>
        <p:spPr>
          <a:xfrm>
            <a:off x="457200" y="1935480"/>
            <a:ext cx="4114800" cy="4389120"/>
          </a:xfrm>
        </p:spPr>
        <p:txBody>
          <a:bodyPr>
            <a:normAutofit fontScale="85000" lnSpcReduction="20000"/>
          </a:bodyPr>
          <a:lstStyle/>
          <a:p>
            <a:pPr lvl="0" algn="just"/>
            <a:r>
              <a:rPr lang="en-US" dirty="0"/>
              <a:t>The professionals of GlaxoSmithKline follow Christianity. </a:t>
            </a:r>
          </a:p>
          <a:p>
            <a:pPr lvl="0" algn="just"/>
            <a:r>
              <a:rPr lang="en-US" dirty="0"/>
              <a:t>There will be the imposition of value system from Chinese and Christianity religion. </a:t>
            </a:r>
          </a:p>
          <a:p>
            <a:pPr lvl="0" algn="just"/>
            <a:r>
              <a:rPr lang="en-US" dirty="0"/>
              <a:t>The employee from Chinese culture and Christianity require different calendar holidays. </a:t>
            </a:r>
          </a:p>
          <a:p>
            <a:pPr lvl="0" algn="just"/>
            <a:r>
              <a:rPr lang="en-US" dirty="0"/>
              <a:t>The trading cost is high as there is a difference in the shared belief among the partners and workers (</a:t>
            </a:r>
            <a:r>
              <a:rPr lang="en-US" dirty="0" err="1"/>
              <a:t>Hamadneh</a:t>
            </a:r>
            <a:r>
              <a:rPr lang="en-US" dirty="0"/>
              <a:t> et al., 2021). </a:t>
            </a:r>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1388" y="2514600"/>
            <a:ext cx="4007787"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72044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Baskerville Old Face" pitchFamily="18" charset="0"/>
              </a:rPr>
              <a:t>Communication barrier </a:t>
            </a:r>
          </a:p>
        </p:txBody>
      </p:sp>
      <p:sp>
        <p:nvSpPr>
          <p:cNvPr id="3" name="Content Placeholder 2"/>
          <p:cNvSpPr>
            <a:spLocks noGrp="1"/>
          </p:cNvSpPr>
          <p:nvPr>
            <p:ph idx="1"/>
          </p:nvPr>
        </p:nvSpPr>
        <p:spPr>
          <a:xfrm>
            <a:off x="457200" y="1935480"/>
            <a:ext cx="4114800" cy="4389120"/>
          </a:xfrm>
        </p:spPr>
        <p:txBody>
          <a:bodyPr>
            <a:normAutofit fontScale="85000" lnSpcReduction="10000"/>
          </a:bodyPr>
          <a:lstStyle/>
          <a:p>
            <a:pPr lvl="0" algn="just"/>
            <a:r>
              <a:rPr lang="en-US" dirty="0"/>
              <a:t>The people from two different linguistic backgrounds will face difficulty in communication and decision making. </a:t>
            </a:r>
          </a:p>
          <a:p>
            <a:pPr lvl="0" algn="just"/>
            <a:r>
              <a:rPr lang="en-US" dirty="0"/>
              <a:t>Language differences</a:t>
            </a:r>
          </a:p>
          <a:p>
            <a:pPr lvl="0" algn="just"/>
            <a:r>
              <a:rPr lang="en-US" dirty="0"/>
              <a:t>Incorrect and inadequate communication channels </a:t>
            </a:r>
          </a:p>
          <a:p>
            <a:pPr lvl="0" algn="just"/>
            <a:r>
              <a:rPr lang="en-US" dirty="0"/>
              <a:t>The misunderstanding between the worker and the manager may increase if they are unable to communicate properly. </a:t>
            </a:r>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2133600"/>
            <a:ext cx="4143375" cy="2757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84832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Baskerville Old Face" pitchFamily="18" charset="0"/>
              </a:rPr>
              <a:t>Beliefs</a:t>
            </a:r>
          </a:p>
        </p:txBody>
      </p:sp>
      <p:sp>
        <p:nvSpPr>
          <p:cNvPr id="3" name="Content Placeholder 2"/>
          <p:cNvSpPr>
            <a:spLocks noGrp="1"/>
          </p:cNvSpPr>
          <p:nvPr>
            <p:ph idx="1"/>
          </p:nvPr>
        </p:nvSpPr>
        <p:spPr>
          <a:xfrm>
            <a:off x="0" y="1935480"/>
            <a:ext cx="4495800" cy="4922520"/>
          </a:xfrm>
        </p:spPr>
        <p:txBody>
          <a:bodyPr>
            <a:normAutofit fontScale="92500"/>
          </a:bodyPr>
          <a:lstStyle/>
          <a:p>
            <a:pPr lvl="0" algn="just"/>
            <a:r>
              <a:rPr lang="en-US" dirty="0"/>
              <a:t>The UK culture has a tendency of individualism.</a:t>
            </a:r>
          </a:p>
          <a:p>
            <a:pPr lvl="0" algn="just"/>
            <a:r>
              <a:rPr lang="en-US" dirty="0"/>
              <a:t>The Chines people considers fundamental connection and collectivism.</a:t>
            </a:r>
          </a:p>
          <a:p>
            <a:pPr lvl="0" algn="just"/>
            <a:r>
              <a:rPr lang="en-US" dirty="0"/>
              <a:t>The individual leaders are valued in the UK (</a:t>
            </a:r>
            <a:r>
              <a:rPr lang="en-US" dirty="0" err="1"/>
              <a:t>Froese</a:t>
            </a:r>
            <a:r>
              <a:rPr lang="en-US" dirty="0"/>
              <a:t>,  et al., 2019).</a:t>
            </a:r>
          </a:p>
          <a:p>
            <a:pPr lvl="0" algn="just"/>
            <a:r>
              <a:rPr lang="en-US" dirty="0"/>
              <a:t>The responsibility of decision making is entrusted with the entire team (Zhou, 2021). </a:t>
            </a:r>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6131" y="2057400"/>
            <a:ext cx="4596984"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91859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Baskerville Old Face" pitchFamily="18" charset="0"/>
              </a:rPr>
              <a:t>Method of Operation</a:t>
            </a:r>
          </a:p>
        </p:txBody>
      </p:sp>
      <p:sp>
        <p:nvSpPr>
          <p:cNvPr id="3" name="Content Placeholder 2"/>
          <p:cNvSpPr>
            <a:spLocks noGrp="1"/>
          </p:cNvSpPr>
          <p:nvPr>
            <p:ph idx="1"/>
          </p:nvPr>
        </p:nvSpPr>
        <p:spPr>
          <a:xfrm>
            <a:off x="0" y="1935480"/>
            <a:ext cx="4648200" cy="4922520"/>
          </a:xfrm>
        </p:spPr>
        <p:txBody>
          <a:bodyPr>
            <a:normAutofit fontScale="77500" lnSpcReduction="20000"/>
          </a:bodyPr>
          <a:lstStyle/>
          <a:p>
            <a:pPr lvl="0" algn="just"/>
            <a:r>
              <a:rPr lang="en-US" dirty="0"/>
              <a:t>The method of operation is found to be quite different between the two companies. </a:t>
            </a:r>
          </a:p>
          <a:p>
            <a:pPr lvl="0" algn="just"/>
            <a:r>
              <a:rPr lang="en-US" dirty="0" err="1"/>
              <a:t>Glaxo</a:t>
            </a:r>
            <a:r>
              <a:rPr lang="en-US" dirty="0"/>
              <a:t> Smith is a multinational company and functions globally.  </a:t>
            </a:r>
          </a:p>
          <a:p>
            <a:pPr lvl="0" algn="just"/>
            <a:r>
              <a:rPr lang="en-US" dirty="0"/>
              <a:t>It is more concerned with an agile approach in the operation management and management of resources.</a:t>
            </a:r>
          </a:p>
          <a:p>
            <a:pPr lvl="0" algn="just"/>
            <a:r>
              <a:rPr lang="en-US" dirty="0"/>
              <a:t>The UK people prefer quality and Chinese people need to manage control over the entire team(He &amp; </a:t>
            </a:r>
            <a:r>
              <a:rPr lang="en-US" dirty="0" err="1"/>
              <a:t>Filimonau</a:t>
            </a:r>
            <a:r>
              <a:rPr lang="en-US" dirty="0"/>
              <a:t>, 2020).</a:t>
            </a:r>
          </a:p>
          <a:p>
            <a:pPr lvl="0" algn="just"/>
            <a:r>
              <a:rPr lang="en-US" dirty="0" err="1"/>
              <a:t>Walvax</a:t>
            </a:r>
            <a:r>
              <a:rPr lang="en-US" dirty="0"/>
              <a:t> Biotechnology Company manages the innovation and focuses on vaccine development and operation.</a:t>
            </a:r>
          </a:p>
        </p:txBody>
      </p:sp>
      <p:pic>
        <p:nvPicPr>
          <p:cNvPr id="1026" name="Picture 2" descr="Survey assesses challenges faced by food safety and quality team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9354" y="2209800"/>
            <a:ext cx="4584646" cy="304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0352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Recommendations - Training</a:t>
            </a:r>
          </a:p>
        </p:txBody>
      </p:sp>
      <p:sp>
        <p:nvSpPr>
          <p:cNvPr id="3" name="Content Placeholder 2"/>
          <p:cNvSpPr>
            <a:spLocks noGrp="1"/>
          </p:cNvSpPr>
          <p:nvPr>
            <p:ph idx="1"/>
          </p:nvPr>
        </p:nvSpPr>
        <p:spPr/>
        <p:txBody>
          <a:bodyPr>
            <a:normAutofit fontScale="92500"/>
          </a:bodyPr>
          <a:lstStyle/>
          <a:p>
            <a:pPr marL="0" lvl="0" indent="0">
              <a:buNone/>
            </a:pPr>
            <a:endParaRPr lang="en-US" dirty="0"/>
          </a:p>
          <a:p>
            <a:r>
              <a:rPr lang="en-GB" dirty="0"/>
              <a:t>There must be a common language for all employees to communicate with each other. The English language is the most widely used in the world. Consequently, the company needs to encourage and train Chinese employees. </a:t>
            </a:r>
          </a:p>
          <a:p>
            <a:r>
              <a:rPr lang="en-GB" dirty="0"/>
              <a:t>Language should be emphasised in the workplace as a means of conveying concepts and facts. Effective communication necessitates the use of language. </a:t>
            </a:r>
          </a:p>
          <a:p>
            <a:r>
              <a:rPr lang="en-GB" dirty="0"/>
              <a:t>In addition, some employees can learn English in order to better communicate and share information with British colleagues, which will aid in the joint venture's success. </a:t>
            </a:r>
          </a:p>
          <a:p>
            <a:pPr lvl="0"/>
            <a:endParaRPr lang="en-US" dirty="0"/>
          </a:p>
        </p:txBody>
      </p:sp>
    </p:spTree>
    <p:extLst>
      <p:ext uri="{BB962C8B-B14F-4D97-AF65-F5344CB8AC3E}">
        <p14:creationId xmlns:p14="http://schemas.microsoft.com/office/powerpoint/2010/main" val="34979058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Recommendations - Communication</a:t>
            </a:r>
            <a:endParaRPr lang="en-US" dirty="0">
              <a:latin typeface="Baskerville Old Face" pitchFamily="18" charset="0"/>
            </a:endParaRPr>
          </a:p>
        </p:txBody>
      </p:sp>
      <p:sp>
        <p:nvSpPr>
          <p:cNvPr id="3" name="Content Placeholder 2"/>
          <p:cNvSpPr>
            <a:spLocks noGrp="1"/>
          </p:cNvSpPr>
          <p:nvPr>
            <p:ph idx="1"/>
          </p:nvPr>
        </p:nvSpPr>
        <p:spPr>
          <a:xfrm>
            <a:off x="0" y="1905000"/>
            <a:ext cx="4572000" cy="5151120"/>
          </a:xfrm>
        </p:spPr>
        <p:txBody>
          <a:bodyPr>
            <a:normAutofit fontScale="92500" lnSpcReduction="10000"/>
          </a:bodyPr>
          <a:lstStyle/>
          <a:p>
            <a:r>
              <a:rPr lang="en-GB" dirty="0"/>
              <a:t>Communication-The smooth running of a China-United Kingdom joint venture depends on having an efficient communication system in place. </a:t>
            </a:r>
          </a:p>
          <a:p>
            <a:r>
              <a:rPr lang="en-GB" dirty="0"/>
              <a:t>Joint venture communication depends on a thorough understanding of each partner's culture. </a:t>
            </a:r>
          </a:p>
          <a:p>
            <a:r>
              <a:rPr lang="en-GB" dirty="0"/>
              <a:t>Chinese employees, in contrast to their British counterparts, will never voice their personal opinions during meetings. </a:t>
            </a:r>
          </a:p>
          <a:p>
            <a:pPr algn="just"/>
            <a:endParaRPr lang="en-US" dirty="0">
              <a:latin typeface="Baskerville Old Face" pitchFamily="18" charset="0"/>
            </a:endParaRPr>
          </a:p>
        </p:txBody>
      </p:sp>
      <p:pic>
        <p:nvPicPr>
          <p:cNvPr id="2457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0012" y="2209800"/>
            <a:ext cx="4503988"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85849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Baskerville Old Face" pitchFamily="18" charset="0"/>
              </a:rPr>
              <a:t>Application of </a:t>
            </a:r>
            <a:r>
              <a:rPr lang="en-US" dirty="0" err="1">
                <a:latin typeface="Baskerville Old Face" pitchFamily="18" charset="0"/>
              </a:rPr>
              <a:t>Bennet</a:t>
            </a:r>
            <a:r>
              <a:rPr lang="en-US" dirty="0">
                <a:latin typeface="Baskerville Old Face" pitchFamily="18" charset="0"/>
              </a:rPr>
              <a:t> model </a:t>
            </a:r>
          </a:p>
        </p:txBody>
      </p:sp>
      <p:sp>
        <p:nvSpPr>
          <p:cNvPr id="3" name="Content Placeholder 2"/>
          <p:cNvSpPr>
            <a:spLocks noGrp="1"/>
          </p:cNvSpPr>
          <p:nvPr>
            <p:ph idx="1"/>
          </p:nvPr>
        </p:nvSpPr>
        <p:spPr>
          <a:xfrm>
            <a:off x="0" y="1935480"/>
            <a:ext cx="4572000" cy="4770120"/>
          </a:xfrm>
        </p:spPr>
        <p:txBody>
          <a:bodyPr>
            <a:normAutofit fontScale="70000" lnSpcReduction="20000"/>
          </a:bodyPr>
          <a:lstStyle/>
          <a:p>
            <a:pPr lvl="0" algn="just"/>
            <a:r>
              <a:rPr lang="en-US" dirty="0"/>
              <a:t>Development models of intercultural sensitivity enhance the standard of communication in the joint venture.</a:t>
            </a:r>
          </a:p>
          <a:p>
            <a:pPr lvl="0" algn="just"/>
            <a:r>
              <a:rPr lang="en-US" dirty="0"/>
              <a:t>The cultural sensitivity refers to the strong feeling for self culture. Disrespected is not tolerated. </a:t>
            </a:r>
          </a:p>
          <a:p>
            <a:pPr lvl="0" algn="just"/>
            <a:r>
              <a:rPr lang="en-US" dirty="0"/>
              <a:t>It will allow the individual to learn the process to experience, interpret and interact with people from cross-cultural backgrounds (Liu &amp; Meyer, 2020).</a:t>
            </a:r>
          </a:p>
          <a:p>
            <a:pPr lvl="0" algn="just"/>
            <a:r>
              <a:rPr lang="en-US" dirty="0"/>
              <a:t>It has two ways to work together in JV. </a:t>
            </a:r>
          </a:p>
          <a:p>
            <a:pPr lvl="0" algn="just"/>
            <a:r>
              <a:rPr lang="en-US" dirty="0"/>
              <a:t>One allows denying the difference and </a:t>
            </a:r>
            <a:r>
              <a:rPr lang="en-US" dirty="0" err="1"/>
              <a:t>defence</a:t>
            </a:r>
            <a:r>
              <a:rPr lang="en-US" dirty="0"/>
              <a:t> enables to acknowledge each other but is threatened by each other (Zhou, 2021).  </a:t>
            </a:r>
          </a:p>
          <a:p>
            <a:pPr lvl="0" algn="just"/>
            <a:r>
              <a:rPr lang="en-US" b="1" dirty="0"/>
              <a:t>Denial:</a:t>
            </a:r>
            <a:r>
              <a:rPr lang="en-US" dirty="0"/>
              <a:t> The employee of the UK and China may forget that they are working with people from diverse cultures. This denial will unify them into a single team.  </a:t>
            </a:r>
          </a:p>
        </p:txBody>
      </p:sp>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0514" y="3446689"/>
            <a:ext cx="3381375" cy="135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28564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Baskerville Old Face" pitchFamily="18" charset="0"/>
              </a:rPr>
              <a:t>Conclusion </a:t>
            </a:r>
          </a:p>
        </p:txBody>
      </p:sp>
      <p:sp>
        <p:nvSpPr>
          <p:cNvPr id="3" name="Content Placeholder 2"/>
          <p:cNvSpPr>
            <a:spLocks noGrp="1"/>
          </p:cNvSpPr>
          <p:nvPr>
            <p:ph idx="1"/>
          </p:nvPr>
        </p:nvSpPr>
        <p:spPr>
          <a:xfrm>
            <a:off x="457200" y="1935480"/>
            <a:ext cx="4114800" cy="4389120"/>
          </a:xfrm>
        </p:spPr>
        <p:txBody>
          <a:bodyPr>
            <a:normAutofit fontScale="70000" lnSpcReduction="20000"/>
          </a:bodyPr>
          <a:lstStyle/>
          <a:p>
            <a:pPr lvl="0" algn="just"/>
            <a:r>
              <a:rPr lang="en-US" dirty="0"/>
              <a:t>The linguistic barrier and cultural differences are the major issues that the company faces.</a:t>
            </a:r>
          </a:p>
          <a:p>
            <a:pPr lvl="0" algn="just"/>
            <a:r>
              <a:rPr lang="en-US" dirty="0"/>
              <a:t>The power difference has a big gap. </a:t>
            </a:r>
          </a:p>
          <a:p>
            <a:pPr lvl="0" algn="just"/>
            <a:r>
              <a:rPr lang="en-US" dirty="0"/>
              <a:t>There is a good support in the area of cooperative attitude. </a:t>
            </a:r>
          </a:p>
          <a:p>
            <a:pPr lvl="0" algn="just"/>
            <a:r>
              <a:rPr lang="en-US" dirty="0"/>
              <a:t>The </a:t>
            </a:r>
            <a:r>
              <a:rPr lang="en-US" dirty="0" err="1"/>
              <a:t>Bennet</a:t>
            </a:r>
            <a:r>
              <a:rPr lang="en-US" dirty="0"/>
              <a:t> theory will be highly effective in the context of the workplace . </a:t>
            </a:r>
          </a:p>
          <a:p>
            <a:pPr lvl="0" algn="just"/>
            <a:r>
              <a:rPr lang="en-US" dirty="0"/>
              <a:t>the success of JV is dependent on successful elimination of these cultural and linguistic barriers. </a:t>
            </a:r>
          </a:p>
          <a:p>
            <a:pPr algn="just"/>
            <a:r>
              <a:rPr lang="en-US" dirty="0"/>
              <a:t>Cross-cultural competence and linguistic understanding training will help the manager to overcome the differences. </a:t>
            </a:r>
          </a:p>
        </p:txBody>
      </p:sp>
      <p:pic>
        <p:nvPicPr>
          <p:cNvPr id="1026" name="Picture 2" descr="Cultural aspects - meme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2514600"/>
            <a:ext cx="3962400" cy="2914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54400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Baskerville Old Face" pitchFamily="18" charset="0"/>
              </a:rPr>
              <a:t>References </a:t>
            </a:r>
          </a:p>
        </p:txBody>
      </p:sp>
      <p:sp>
        <p:nvSpPr>
          <p:cNvPr id="3" name="Content Placeholder 2"/>
          <p:cNvSpPr>
            <a:spLocks noGrp="1"/>
          </p:cNvSpPr>
          <p:nvPr>
            <p:ph idx="1"/>
          </p:nvPr>
        </p:nvSpPr>
        <p:spPr/>
        <p:txBody>
          <a:bodyPr>
            <a:normAutofit fontScale="25000" lnSpcReduction="20000"/>
          </a:bodyPr>
          <a:lstStyle/>
          <a:p>
            <a:pPr algn="just"/>
            <a:r>
              <a:rPr lang="en-US" dirty="0" err="1"/>
              <a:t>Minkov</a:t>
            </a:r>
            <a:r>
              <a:rPr lang="en-US" dirty="0"/>
              <a:t>, M., &amp; </a:t>
            </a:r>
            <a:r>
              <a:rPr lang="en-US" dirty="0" err="1"/>
              <a:t>Kaasa</a:t>
            </a:r>
            <a:r>
              <a:rPr lang="en-US" dirty="0"/>
              <a:t>, A. (2021). A test of the revised </a:t>
            </a:r>
            <a:r>
              <a:rPr lang="en-US" dirty="0" err="1"/>
              <a:t>Minkov-Hofstede</a:t>
            </a:r>
            <a:r>
              <a:rPr lang="en-US" dirty="0"/>
              <a:t> model of culture: Mirror images of subjective and objective culture across nations and the 50 US states. </a:t>
            </a:r>
            <a:r>
              <a:rPr lang="en-US" i="1" dirty="0"/>
              <a:t>Cross-Cultural Research</a:t>
            </a:r>
            <a:r>
              <a:rPr lang="en-US" dirty="0"/>
              <a:t>, </a:t>
            </a:r>
            <a:r>
              <a:rPr lang="en-US" i="1" dirty="0"/>
              <a:t>55</a:t>
            </a:r>
            <a:r>
              <a:rPr lang="en-US" dirty="0"/>
              <a:t>(2-3), 230-281.</a:t>
            </a:r>
          </a:p>
          <a:p>
            <a:pPr algn="just"/>
            <a:r>
              <a:rPr lang="en-US" dirty="0" err="1"/>
              <a:t>Kaasa</a:t>
            </a:r>
            <a:r>
              <a:rPr lang="en-US" dirty="0"/>
              <a:t>, A. (2021). Merging </a:t>
            </a:r>
            <a:r>
              <a:rPr lang="en-US" dirty="0" err="1"/>
              <a:t>hofstede</a:t>
            </a:r>
            <a:r>
              <a:rPr lang="en-US" dirty="0"/>
              <a:t>, </a:t>
            </a:r>
            <a:r>
              <a:rPr lang="en-US" dirty="0" err="1"/>
              <a:t>schwartz</a:t>
            </a:r>
            <a:r>
              <a:rPr lang="en-US" dirty="0"/>
              <a:t>, and </a:t>
            </a:r>
            <a:r>
              <a:rPr lang="en-US" dirty="0" err="1"/>
              <a:t>inglehart</a:t>
            </a:r>
            <a:r>
              <a:rPr lang="en-US" dirty="0"/>
              <a:t> into a single system. </a:t>
            </a:r>
            <a:r>
              <a:rPr lang="en-US" i="1" dirty="0"/>
              <a:t>Journal of cross-cultural psychology</a:t>
            </a:r>
            <a:r>
              <a:rPr lang="en-US" dirty="0"/>
              <a:t>, </a:t>
            </a:r>
            <a:r>
              <a:rPr lang="en-US" i="1" dirty="0"/>
              <a:t>52</a:t>
            </a:r>
            <a:r>
              <a:rPr lang="en-US" dirty="0"/>
              <a:t>(4), 339-353.</a:t>
            </a:r>
          </a:p>
          <a:p>
            <a:pPr algn="just"/>
            <a:r>
              <a:rPr lang="en-US" dirty="0" err="1"/>
              <a:t>Morente</a:t>
            </a:r>
            <a:r>
              <a:rPr lang="en-US" dirty="0"/>
              <a:t>, F., </a:t>
            </a:r>
            <a:r>
              <a:rPr lang="en-US" dirty="0" err="1"/>
              <a:t>Ferràs</a:t>
            </a:r>
            <a:r>
              <a:rPr lang="en-US" dirty="0"/>
              <a:t>, X., &amp; </a:t>
            </a:r>
            <a:r>
              <a:rPr lang="en-US" dirty="0" err="1"/>
              <a:t>Zizlavsky</a:t>
            </a:r>
            <a:r>
              <a:rPr lang="en-US" dirty="0"/>
              <a:t>, O. (2018). Innovation Cultural Models: Review and proposal for next steps. </a:t>
            </a:r>
            <a:r>
              <a:rPr lang="en-US" i="1" dirty="0" err="1"/>
              <a:t>Revista</a:t>
            </a:r>
            <a:r>
              <a:rPr lang="en-US" i="1" dirty="0"/>
              <a:t> Universidad y </a:t>
            </a:r>
            <a:r>
              <a:rPr lang="en-US" i="1" dirty="0" err="1"/>
              <a:t>Empresa</a:t>
            </a:r>
            <a:r>
              <a:rPr lang="en-US" dirty="0"/>
              <a:t>, </a:t>
            </a:r>
            <a:r>
              <a:rPr lang="en-US" i="1" dirty="0"/>
              <a:t>20</a:t>
            </a:r>
            <a:r>
              <a:rPr lang="en-US" dirty="0"/>
              <a:t>(34), 53-81.</a:t>
            </a:r>
          </a:p>
          <a:p>
            <a:pPr algn="just"/>
            <a:r>
              <a:rPr lang="en-US" dirty="0" err="1"/>
              <a:t>Dimitrov</a:t>
            </a:r>
            <a:r>
              <a:rPr lang="en-US" dirty="0"/>
              <a:t>, K. (2018). Geert </a:t>
            </a:r>
            <a:r>
              <a:rPr lang="en-US" dirty="0" err="1"/>
              <a:t>Hofstede</a:t>
            </a:r>
            <a:r>
              <a:rPr lang="en-US" dirty="0"/>
              <a:t> et </a:t>
            </a:r>
            <a:r>
              <a:rPr lang="en-US" dirty="0" err="1"/>
              <a:t>al's</a:t>
            </a:r>
            <a:r>
              <a:rPr lang="en-US" dirty="0"/>
              <a:t> set of national cultural dimensions-popularity and criticisms. </a:t>
            </a:r>
            <a:r>
              <a:rPr lang="en-US" i="1" dirty="0" err="1"/>
              <a:t>arXiv</a:t>
            </a:r>
            <a:r>
              <a:rPr lang="en-US" i="1" dirty="0"/>
              <a:t> preprint arXiv:1810.02621</a:t>
            </a:r>
            <a:r>
              <a:rPr lang="en-US" dirty="0"/>
              <a:t>.</a:t>
            </a:r>
          </a:p>
          <a:p>
            <a:pPr algn="just"/>
            <a:r>
              <a:rPr lang="en-US" dirty="0" err="1"/>
              <a:t>Beugelsdijk</a:t>
            </a:r>
            <a:r>
              <a:rPr lang="en-US" dirty="0"/>
              <a:t>, S., &amp; </a:t>
            </a:r>
            <a:r>
              <a:rPr lang="en-US" dirty="0" err="1"/>
              <a:t>Welzel</a:t>
            </a:r>
            <a:r>
              <a:rPr lang="en-US" dirty="0"/>
              <a:t>, C. (2018). Dimensions and dynamics of national culture: Synthesizing </a:t>
            </a:r>
            <a:r>
              <a:rPr lang="en-US" dirty="0" err="1"/>
              <a:t>Hofstede</a:t>
            </a:r>
            <a:r>
              <a:rPr lang="en-US" dirty="0"/>
              <a:t> with </a:t>
            </a:r>
            <a:r>
              <a:rPr lang="en-US" dirty="0" err="1"/>
              <a:t>Inglehart</a:t>
            </a:r>
            <a:r>
              <a:rPr lang="en-US" dirty="0"/>
              <a:t>. </a:t>
            </a:r>
            <a:r>
              <a:rPr lang="en-US" i="1" dirty="0"/>
              <a:t>Journal of cross-cultural psychology</a:t>
            </a:r>
            <a:r>
              <a:rPr lang="en-US" dirty="0"/>
              <a:t>, </a:t>
            </a:r>
            <a:r>
              <a:rPr lang="en-US" i="1" dirty="0"/>
              <a:t>49</a:t>
            </a:r>
            <a:r>
              <a:rPr lang="en-US" dirty="0"/>
              <a:t>(10), 1469-1505.</a:t>
            </a:r>
          </a:p>
          <a:p>
            <a:pPr algn="just"/>
            <a:r>
              <a:rPr lang="en-US" dirty="0" err="1"/>
              <a:t>Gallego-Álvarez</a:t>
            </a:r>
            <a:r>
              <a:rPr lang="en-US" dirty="0"/>
              <a:t>, I., &amp; </a:t>
            </a:r>
            <a:r>
              <a:rPr lang="en-US" dirty="0" err="1"/>
              <a:t>Pucheta-Martínez</a:t>
            </a:r>
            <a:r>
              <a:rPr lang="en-US" dirty="0"/>
              <a:t>, M. C. (2021). </a:t>
            </a:r>
            <a:r>
              <a:rPr lang="en-US" dirty="0" err="1"/>
              <a:t>Hofstede’s</a:t>
            </a:r>
            <a:r>
              <a:rPr lang="en-US" dirty="0"/>
              <a:t> cultural dimensions and R&amp;D intensity as an innovation strategy: a view from different institutional contexts. </a:t>
            </a:r>
            <a:r>
              <a:rPr lang="en-US" i="1" dirty="0"/>
              <a:t>Eurasian Business Review</a:t>
            </a:r>
            <a:r>
              <a:rPr lang="en-US" dirty="0"/>
              <a:t>, </a:t>
            </a:r>
            <a:r>
              <a:rPr lang="en-US" i="1" dirty="0"/>
              <a:t>11</a:t>
            </a:r>
            <a:r>
              <a:rPr lang="en-US" dirty="0"/>
              <a:t>(2), 191-220.</a:t>
            </a:r>
          </a:p>
          <a:p>
            <a:pPr algn="just"/>
            <a:r>
              <a:rPr lang="en-US" dirty="0"/>
              <a:t>Dan, H. (2019, June). Culturally green–an investigation into the cultural determinants of environmental performance. In </a:t>
            </a:r>
            <a:r>
              <a:rPr lang="en-US" i="1" dirty="0"/>
              <a:t>Forum Scientiae </a:t>
            </a:r>
            <a:r>
              <a:rPr lang="en-US" i="1" dirty="0" err="1"/>
              <a:t>Oeconomia</a:t>
            </a:r>
            <a:r>
              <a:rPr lang="en-US" dirty="0"/>
              <a:t> (Vol. 7, No. 2, pp. 107-126).</a:t>
            </a:r>
          </a:p>
          <a:p>
            <a:pPr algn="just"/>
            <a:r>
              <a:rPr lang="en-US" dirty="0" err="1"/>
              <a:t>Pirlog</a:t>
            </a:r>
            <a:r>
              <a:rPr lang="en-US" dirty="0"/>
              <a:t>, A. (2020). Intercultural “Diagnosis” of Management in the Republic of Moldova According to Geert </a:t>
            </a:r>
            <a:r>
              <a:rPr lang="en-US" dirty="0" err="1"/>
              <a:t>Hofstede</a:t>
            </a:r>
            <a:r>
              <a:rPr lang="en-US" dirty="0"/>
              <a:t> Model: Comparative Analysis.</a:t>
            </a:r>
          </a:p>
          <a:p>
            <a:pPr algn="just"/>
            <a:r>
              <a:rPr lang="en-US" dirty="0"/>
              <a:t>Noll, B., </a:t>
            </a:r>
            <a:r>
              <a:rPr lang="en-US" dirty="0" err="1"/>
              <a:t>Filatova</a:t>
            </a:r>
            <a:r>
              <a:rPr lang="en-US" dirty="0"/>
              <a:t>, T., &amp; Need, A. (2020). How does private adaptation motivation to climate change vary across cultures? Evidence from a meta-analysis. </a:t>
            </a:r>
            <a:r>
              <a:rPr lang="en-US" i="1" dirty="0"/>
              <a:t>International journal of disaster risk reduction</a:t>
            </a:r>
            <a:r>
              <a:rPr lang="en-US" dirty="0"/>
              <a:t>, </a:t>
            </a:r>
            <a:r>
              <a:rPr lang="en-US" i="1" dirty="0"/>
              <a:t>46</a:t>
            </a:r>
            <a:r>
              <a:rPr lang="en-US" dirty="0"/>
              <a:t>, 101615.</a:t>
            </a:r>
          </a:p>
          <a:p>
            <a:pPr algn="just"/>
            <a:r>
              <a:rPr lang="en-US" dirty="0" err="1"/>
              <a:t>Artina</a:t>
            </a:r>
            <a:r>
              <a:rPr lang="en-US" dirty="0"/>
              <a:t>, B. S., </a:t>
            </a:r>
            <a:r>
              <a:rPr lang="en-US" dirty="0" err="1"/>
              <a:t>Desnasari</a:t>
            </a:r>
            <a:r>
              <a:rPr lang="en-US" dirty="0"/>
              <a:t>, D., </a:t>
            </a:r>
            <a:r>
              <a:rPr lang="en-US" dirty="0" err="1"/>
              <a:t>Fitriyah</a:t>
            </a:r>
            <a:r>
              <a:rPr lang="en-US" dirty="0"/>
              <a:t>, F., &amp; </a:t>
            </a:r>
            <a:r>
              <a:rPr lang="en-US" dirty="0" err="1"/>
              <a:t>Rizkita</a:t>
            </a:r>
            <a:r>
              <a:rPr lang="en-US" dirty="0"/>
              <a:t>, R. G. (2020, May). The workforce in Indonesian organizations: An analysis based upon the cultural dimensions of </a:t>
            </a:r>
            <a:r>
              <a:rPr lang="en-US" dirty="0" err="1"/>
              <a:t>Hofstede’s</a:t>
            </a:r>
            <a:r>
              <a:rPr lang="en-US" dirty="0"/>
              <a:t> model. In </a:t>
            </a:r>
            <a:r>
              <a:rPr lang="en-US" i="1" dirty="0"/>
              <a:t>Journal of International Conference Proceedings (JICP)</a:t>
            </a:r>
            <a:r>
              <a:rPr lang="en-US" dirty="0"/>
              <a:t> (Vol. 3, No. 1, pp. 56-64).</a:t>
            </a:r>
          </a:p>
          <a:p>
            <a:pPr algn="just"/>
            <a:r>
              <a:rPr lang="en-US" dirty="0" err="1"/>
              <a:t>Alsanoosy</a:t>
            </a:r>
            <a:r>
              <a:rPr lang="en-US" dirty="0"/>
              <a:t>, T., </a:t>
            </a:r>
            <a:r>
              <a:rPr lang="en-US" dirty="0" err="1"/>
              <a:t>Spichkova</a:t>
            </a:r>
            <a:r>
              <a:rPr lang="en-US" dirty="0"/>
              <a:t>, M., &amp; Harland, J. (2020, October). Identification of cultural influences on requirements engineering activities. In </a:t>
            </a:r>
            <a:r>
              <a:rPr lang="en-US" i="1" dirty="0"/>
              <a:t>2020 IEEE/ACM 42nd International Conference on Software Engineering: Companion Proceedings (ICSE-Companion)</a:t>
            </a:r>
            <a:r>
              <a:rPr lang="en-US" dirty="0"/>
              <a:t> (pp. 290-291). IEEE. </a:t>
            </a:r>
          </a:p>
          <a:p>
            <a:pPr lvl="0" algn="just"/>
            <a:r>
              <a:rPr lang="en-US" dirty="0"/>
              <a:t>Cooke, F. L., Liu, M., Liu, L. A., &amp; Chen, C. C. (2019). Human resource management and industrial relations in multinational corporations in and from China: Challenges and new insights. </a:t>
            </a:r>
            <a:r>
              <a:rPr lang="en-US" i="1" dirty="0"/>
              <a:t>Human Resource Management</a:t>
            </a:r>
            <a:r>
              <a:rPr lang="en-US" dirty="0"/>
              <a:t>, </a:t>
            </a:r>
            <a:r>
              <a:rPr lang="en-US" i="1" dirty="0"/>
              <a:t>58</a:t>
            </a:r>
            <a:r>
              <a:rPr lang="en-US" dirty="0"/>
              <a:t>(5), 455-471.</a:t>
            </a:r>
          </a:p>
          <a:p>
            <a:pPr lvl="0" algn="just"/>
            <a:r>
              <a:rPr lang="en-US" dirty="0"/>
              <a:t>He, L., &amp; </a:t>
            </a:r>
            <a:r>
              <a:rPr lang="en-US" dirty="0" err="1"/>
              <a:t>Filimonau</a:t>
            </a:r>
            <a:r>
              <a:rPr lang="en-US" dirty="0"/>
              <a:t>, V. (2020). The effect of national culture on pro-environmental </a:t>
            </a:r>
            <a:r>
              <a:rPr lang="en-US" dirty="0" err="1"/>
              <a:t>behavioural</a:t>
            </a:r>
            <a:r>
              <a:rPr lang="en-US" dirty="0"/>
              <a:t> intentions of tourists in the UK and China. </a:t>
            </a:r>
            <a:r>
              <a:rPr lang="en-US" i="1" dirty="0"/>
              <a:t>Tourism management perspectives</a:t>
            </a:r>
            <a:r>
              <a:rPr lang="en-US" dirty="0"/>
              <a:t>, </a:t>
            </a:r>
            <a:r>
              <a:rPr lang="en-US" i="1" dirty="0"/>
              <a:t>35</a:t>
            </a:r>
            <a:r>
              <a:rPr lang="en-US" dirty="0"/>
              <a:t>, 100716.</a:t>
            </a:r>
          </a:p>
          <a:p>
            <a:pPr lvl="0" algn="just"/>
            <a:r>
              <a:rPr lang="en-US" dirty="0"/>
              <a:t>Liu, Y., &amp; Meyer, K. E. (2020). Boundary spanners, HRM practices, and reverse knowledge transfer: The case of Chinese cross-border acquisitions. </a:t>
            </a:r>
            <a:r>
              <a:rPr lang="en-US" i="1" dirty="0"/>
              <a:t>Journal of World Business</a:t>
            </a:r>
            <a:r>
              <a:rPr lang="en-US" dirty="0"/>
              <a:t>, </a:t>
            </a:r>
            <a:r>
              <a:rPr lang="en-US" i="1" dirty="0"/>
              <a:t>55</a:t>
            </a:r>
            <a:r>
              <a:rPr lang="en-US" dirty="0"/>
              <a:t>(2), 100958.</a:t>
            </a:r>
          </a:p>
          <a:p>
            <a:pPr lvl="0" algn="just"/>
            <a:r>
              <a:rPr lang="en-US" dirty="0" err="1"/>
              <a:t>Froese</a:t>
            </a:r>
            <a:r>
              <a:rPr lang="en-US" dirty="0"/>
              <a:t>, F. J., Sutherland, D., Lee, J. Y., Liu, Y., &amp; Pan, Y. (2019). Challenges for foreign companies in China: Implications for research and practice. </a:t>
            </a:r>
            <a:r>
              <a:rPr lang="en-US" i="1" dirty="0"/>
              <a:t>Asian Business &amp; Management</a:t>
            </a:r>
            <a:r>
              <a:rPr lang="en-US" dirty="0"/>
              <a:t>, </a:t>
            </a:r>
            <a:r>
              <a:rPr lang="en-US" i="1" dirty="0"/>
              <a:t>18</a:t>
            </a:r>
            <a:r>
              <a:rPr lang="en-US" dirty="0"/>
              <a:t>(4), 249-262.</a:t>
            </a:r>
          </a:p>
          <a:p>
            <a:pPr lvl="0" algn="just"/>
            <a:r>
              <a:rPr lang="en-US" dirty="0"/>
              <a:t>Lu, C., Yu, Z., Wang, X., &amp; Hong, Y. (2020). Empirical study on the obstacles to the success of joint ventures in construction projects. </a:t>
            </a:r>
            <a:r>
              <a:rPr lang="en-US" i="1" dirty="0"/>
              <a:t>Advances in Civil Engineering</a:t>
            </a:r>
            <a:r>
              <a:rPr lang="en-US" dirty="0"/>
              <a:t>, </a:t>
            </a:r>
            <a:r>
              <a:rPr lang="en-US" i="1" dirty="0"/>
              <a:t>2020</a:t>
            </a:r>
            <a:r>
              <a:rPr lang="en-US" dirty="0"/>
              <a:t>.</a:t>
            </a:r>
          </a:p>
          <a:p>
            <a:pPr lvl="0" algn="just"/>
            <a:r>
              <a:rPr lang="en-US" dirty="0"/>
              <a:t>Ferreira, J., &amp; Ferreira, C. (2018). Challenges and opportunities of new retail horizons in emerging markets: The case of a rising coffee culture in China. </a:t>
            </a:r>
            <a:r>
              <a:rPr lang="en-US" i="1" dirty="0"/>
              <a:t>Business Horizons</a:t>
            </a:r>
            <a:r>
              <a:rPr lang="en-US" dirty="0"/>
              <a:t>, </a:t>
            </a:r>
            <a:r>
              <a:rPr lang="en-US" i="1" dirty="0"/>
              <a:t>61</a:t>
            </a:r>
            <a:r>
              <a:rPr lang="en-US" dirty="0"/>
              <a:t>(5), 783-796.</a:t>
            </a:r>
          </a:p>
          <a:p>
            <a:pPr lvl="0" algn="just"/>
            <a:r>
              <a:rPr lang="en-US" dirty="0"/>
              <a:t>He, L., &amp; </a:t>
            </a:r>
            <a:r>
              <a:rPr lang="en-US" dirty="0" err="1"/>
              <a:t>Filimonau</a:t>
            </a:r>
            <a:r>
              <a:rPr lang="en-US" dirty="0"/>
              <a:t>, V. (2020). The effect of national culture on pro-environmental </a:t>
            </a:r>
            <a:r>
              <a:rPr lang="en-US" dirty="0" err="1"/>
              <a:t>behavioural</a:t>
            </a:r>
            <a:r>
              <a:rPr lang="en-US" dirty="0"/>
              <a:t> intentions of tourists in the UK and China. </a:t>
            </a:r>
            <a:r>
              <a:rPr lang="en-US" i="1" dirty="0"/>
              <a:t>Tourism management perspectives</a:t>
            </a:r>
            <a:r>
              <a:rPr lang="en-US" dirty="0"/>
              <a:t>, </a:t>
            </a:r>
            <a:r>
              <a:rPr lang="en-US" i="1" dirty="0"/>
              <a:t>35</a:t>
            </a:r>
            <a:r>
              <a:rPr lang="en-US" dirty="0"/>
              <a:t>, 100716. </a:t>
            </a:r>
            <a:r>
              <a:rPr lang="en-US" u="sng" dirty="0">
                <a:hlinkClick r:id="rId3"/>
              </a:rPr>
              <a:t>https://www.sciencedirect.com/science/article/pii/S2211973620300830</a:t>
            </a:r>
            <a:endParaRPr lang="en-US" dirty="0"/>
          </a:p>
          <a:p>
            <a:pPr lvl="0" algn="just"/>
            <a:r>
              <a:rPr lang="en-US" dirty="0"/>
              <a:t>Zhou, Y. (2021). How Chinese Multinational Corporations Solve Cross-cultural Conflicts in Internationalization-A Case Study of SAIC’s Merging of </a:t>
            </a:r>
            <a:r>
              <a:rPr lang="en-US" dirty="0" err="1"/>
              <a:t>Ssangyong</a:t>
            </a:r>
            <a:r>
              <a:rPr lang="en-US" dirty="0"/>
              <a:t> Motor. </a:t>
            </a:r>
            <a:r>
              <a:rPr lang="en-US" i="1" dirty="0"/>
              <a:t>Advances in Social Sciences Research Journal</a:t>
            </a:r>
            <a:r>
              <a:rPr lang="en-US" dirty="0"/>
              <a:t>, </a:t>
            </a:r>
            <a:r>
              <a:rPr lang="en-US" i="1" dirty="0"/>
              <a:t>8</a:t>
            </a:r>
            <a:r>
              <a:rPr lang="en-US" dirty="0"/>
              <a:t>(5), 137-156. Zhou, Y. (2021). How Chinese Multinational Corporations Solve Cross-cultural Conflicts in Internationalization-A Case Study of SAIC’s Merging of </a:t>
            </a:r>
            <a:r>
              <a:rPr lang="en-US" dirty="0" err="1"/>
              <a:t>Ssangyong</a:t>
            </a:r>
            <a:r>
              <a:rPr lang="en-US" dirty="0"/>
              <a:t> Motor. </a:t>
            </a:r>
            <a:r>
              <a:rPr lang="en-US" i="1" dirty="0"/>
              <a:t>Advances in Social Sciences Research Journal</a:t>
            </a:r>
            <a:r>
              <a:rPr lang="en-US" dirty="0"/>
              <a:t>, </a:t>
            </a:r>
            <a:r>
              <a:rPr lang="en-US" i="1" dirty="0"/>
              <a:t>8</a:t>
            </a:r>
            <a:r>
              <a:rPr lang="en-US" dirty="0"/>
              <a:t>(5), 137-156. </a:t>
            </a:r>
            <a:r>
              <a:rPr lang="en-US" u="sng" dirty="0">
                <a:hlinkClick r:id="rId4"/>
              </a:rPr>
              <a:t>https://www.researchgate.net/profile/Thomas-Harvey-22/publication/359958516_How_Chinese_Multinational_Corporations_Solve_Cross-cultural_Conflicts_in_Internationalization_--A_Case_Study_of_SAIC's_Merging_of_Ssangyong_Motor/links/625851ff1c096a380d04439a/How-Chinese-Multinational-Corporations-Solve-Cross-cultural-Conflicts-in-Internationalization--A-Case-Study-of-SAICs-Merging-of-Ssangyong-Motor.pdf</a:t>
            </a:r>
            <a:endParaRPr lang="en-US" dirty="0"/>
          </a:p>
          <a:p>
            <a:pPr lvl="0" algn="just"/>
            <a:r>
              <a:rPr lang="en-US" dirty="0"/>
              <a:t>Bajaj, G., </a:t>
            </a:r>
            <a:r>
              <a:rPr lang="en-US" dirty="0" err="1"/>
              <a:t>Khandelwal</a:t>
            </a:r>
            <a:r>
              <a:rPr lang="en-US" dirty="0"/>
              <a:t>, S., &amp; </a:t>
            </a:r>
            <a:r>
              <a:rPr lang="en-US" dirty="0" err="1"/>
              <a:t>Budhwar</a:t>
            </a:r>
            <a:r>
              <a:rPr lang="en-US" dirty="0"/>
              <a:t>, P. (2021). COVID-19 pandemic and the impact of cross-cultural differences on crisis management: A conceptual model of transcultural crisis management. </a:t>
            </a:r>
            <a:r>
              <a:rPr lang="en-US" i="1" dirty="0"/>
              <a:t>International Journal of Cross Cultural Management</a:t>
            </a:r>
            <a:r>
              <a:rPr lang="en-US" dirty="0"/>
              <a:t>, </a:t>
            </a:r>
            <a:r>
              <a:rPr lang="en-US" i="1" dirty="0"/>
              <a:t>21</a:t>
            </a:r>
            <a:r>
              <a:rPr lang="en-US" dirty="0"/>
              <a:t>(3), 569-601.</a:t>
            </a:r>
          </a:p>
          <a:p>
            <a:pPr lvl="0" algn="just"/>
            <a:r>
              <a:rPr lang="en-US" dirty="0" err="1"/>
              <a:t>Hamadneh</a:t>
            </a:r>
            <a:r>
              <a:rPr lang="en-US" dirty="0"/>
              <a:t>, S., Hassan, J., </a:t>
            </a:r>
            <a:r>
              <a:rPr lang="en-US" dirty="0" err="1"/>
              <a:t>Alshurideh</a:t>
            </a:r>
            <a:r>
              <a:rPr lang="en-US" dirty="0"/>
              <a:t>, M., Al </a:t>
            </a:r>
            <a:r>
              <a:rPr lang="en-US" dirty="0" err="1"/>
              <a:t>Kurdi</a:t>
            </a:r>
            <a:r>
              <a:rPr lang="en-US" dirty="0"/>
              <a:t>, B., &amp; </a:t>
            </a:r>
            <a:r>
              <a:rPr lang="en-US" dirty="0" err="1"/>
              <a:t>Aburayya</a:t>
            </a:r>
            <a:r>
              <a:rPr lang="en-US" dirty="0"/>
              <a:t>, A. (2021). The effect of brand personality on consumer self-identity: the moderation effect of cultural orientations among British and Chinese consumers. </a:t>
            </a:r>
            <a:r>
              <a:rPr lang="en-US" i="1" dirty="0"/>
              <a:t>Journal of Legal, Ethical and Regulatory Issues</a:t>
            </a:r>
            <a:r>
              <a:rPr lang="en-US" dirty="0"/>
              <a:t>, </a:t>
            </a:r>
            <a:r>
              <a:rPr lang="en-US" i="1" dirty="0"/>
              <a:t>24</a:t>
            </a:r>
            <a:r>
              <a:rPr lang="en-US" dirty="0"/>
              <a:t>, 1-14. </a:t>
            </a:r>
            <a:r>
              <a:rPr lang="en-US" u="sng" dirty="0">
                <a:hlinkClick r:id="rId5"/>
              </a:rPr>
              <a:t>https://www.academia.edu/download/68990921/Brand_personality_on_consumer_selfidentity_the_moderation_effect_of_cultural_orientations_among_british_an.pdf</a:t>
            </a:r>
            <a:endParaRPr lang="en-US" dirty="0"/>
          </a:p>
          <a:p>
            <a:pPr lvl="0" algn="just"/>
            <a:r>
              <a:rPr lang="en-US" dirty="0"/>
              <a:t>Wang, S., &amp; </a:t>
            </a:r>
            <a:r>
              <a:rPr lang="en-US" dirty="0" err="1"/>
              <a:t>Fränti</a:t>
            </a:r>
            <a:r>
              <a:rPr lang="en-US" dirty="0"/>
              <a:t>, P. (2022). How power distance affect motivation in cross-cultural environment: Findings from Chinese companies in Europe. </a:t>
            </a:r>
            <a:r>
              <a:rPr lang="en-US" i="1" dirty="0"/>
              <a:t>STEM Education</a:t>
            </a:r>
            <a:r>
              <a:rPr lang="en-US" dirty="0"/>
              <a:t>, </a:t>
            </a:r>
            <a:r>
              <a:rPr lang="en-US" i="1" dirty="0"/>
              <a:t>2</a:t>
            </a:r>
            <a:r>
              <a:rPr lang="en-US" dirty="0"/>
              <a:t>(2), 96. https://www.aimsciences.org/article/doi/10.3934/steme.2022008</a:t>
            </a:r>
          </a:p>
        </p:txBody>
      </p:sp>
    </p:spTree>
    <p:extLst>
      <p:ext uri="{BB962C8B-B14F-4D97-AF65-F5344CB8AC3E}">
        <p14:creationId xmlns:p14="http://schemas.microsoft.com/office/powerpoint/2010/main" val="41098853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971800"/>
            <a:ext cx="8229600" cy="1143000"/>
          </a:xfrm>
        </p:spPr>
        <p:txBody>
          <a:bodyPr/>
          <a:lstStyle/>
          <a:p>
            <a:pPr algn="ctr"/>
            <a:r>
              <a:rPr lang="en-US" dirty="0"/>
              <a:t>Thank You</a:t>
            </a:r>
          </a:p>
        </p:txBody>
      </p:sp>
    </p:spTree>
    <p:extLst>
      <p:ext uri="{BB962C8B-B14F-4D97-AF65-F5344CB8AC3E}">
        <p14:creationId xmlns:p14="http://schemas.microsoft.com/office/powerpoint/2010/main" val="36865835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4045</TotalTime>
  <Words>7894</Words>
  <Application>Microsoft Office PowerPoint</Application>
  <PresentationFormat>On-screen Show (4:3)</PresentationFormat>
  <Paragraphs>265</Paragraphs>
  <Slides>29</Slides>
  <Notes>26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Baskerville Old Face</vt:lpstr>
      <vt:lpstr>Calibri</vt:lpstr>
      <vt:lpstr>Constantia</vt:lpstr>
      <vt:lpstr>Myriad Pro</vt:lpstr>
      <vt:lpstr>Wingdings 2</vt:lpstr>
      <vt:lpstr>Flow</vt:lpstr>
      <vt:lpstr>International Busines communications Module code:LCBB6001 Module Tutor: Charles Nwaogwugwu</vt:lpstr>
      <vt:lpstr>Student 1 :Tatyana Nikolova-1912953 Student 2 :Bozhidar Minev- 1921806 Student 3: Radoslav Ivanov-1909208 Student4 : Radostina Ilieva-1921577 Student 5: Lora Yonova(team leader)-1917344</vt:lpstr>
      <vt:lpstr> Introduction </vt:lpstr>
      <vt:lpstr>GlaxoSmithKline plc(UK culture)</vt:lpstr>
      <vt:lpstr>Walvax Biotech (Chinese Culture) </vt:lpstr>
      <vt:lpstr>Difference between the companies</vt:lpstr>
      <vt:lpstr>Difference between the companies </vt:lpstr>
      <vt:lpstr>Cultural issues in collaboration </vt:lpstr>
      <vt:lpstr>Conflicts</vt:lpstr>
      <vt:lpstr>Employee behavior </vt:lpstr>
      <vt:lpstr>Hofstede cultural dimensions</vt:lpstr>
      <vt:lpstr>Hofstede cultural dimensions </vt:lpstr>
      <vt:lpstr>Hofstede cultural Dimensions: UK and China – Masculinity vs Femininity</vt:lpstr>
      <vt:lpstr>INDULGENCE VERSUS RESTRAINT UK AND CHINA </vt:lpstr>
      <vt:lpstr>Cultural sensitivity in China / The differences from the UK </vt:lpstr>
      <vt:lpstr>Face negotiation theory </vt:lpstr>
      <vt:lpstr>Failure factors of joint ventures </vt:lpstr>
      <vt:lpstr>Failure factors of joint ventures </vt:lpstr>
      <vt:lpstr>Barriers to operation </vt:lpstr>
      <vt:lpstr>Religion</vt:lpstr>
      <vt:lpstr>Communication barrier </vt:lpstr>
      <vt:lpstr>Beliefs</vt:lpstr>
      <vt:lpstr>Method of Operation</vt:lpstr>
      <vt:lpstr>Recommendations - Training</vt:lpstr>
      <vt:lpstr>Recommendations - Communication</vt:lpstr>
      <vt:lpstr>Application of Bennet model </vt:lpstr>
      <vt:lpstr>Conclusion </vt:lpstr>
      <vt:lpstr>References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Business Communication</dc:title>
  <dc:creator>Govinda</dc:creator>
  <cp:lastModifiedBy>lora yonova</cp:lastModifiedBy>
  <cp:revision>38</cp:revision>
  <dcterms:created xsi:type="dcterms:W3CDTF">2022-08-13T09:35:01Z</dcterms:created>
  <dcterms:modified xsi:type="dcterms:W3CDTF">2022-08-21T16:50:34Z</dcterms:modified>
</cp:coreProperties>
</file>