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3695" autoAdjust="0"/>
  </p:normalViewPr>
  <p:slideViewPr>
    <p:cSldViewPr snapToGrid="0">
      <p:cViewPr varScale="1">
        <p:scale>
          <a:sx n="85" d="100"/>
          <a:sy n="85" d="100"/>
        </p:scale>
        <p:origin x="28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39216-6A1D-471D-8312-42468F664AAC}" type="datetimeFigureOut">
              <a:rPr lang="en-US" smtClean="0"/>
              <a:t>5/2/2023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27E44-1B3B-41AB-AD52-62D9052451C2}" type="slidenum">
              <a:rPr lang="en-US" smtClean="0"/>
              <a:t>‹#›</a:t>
            </a:fld>
            <a:endParaRPr lang="en-US"/>
          </a:p>
        </p:txBody>
      </p:sp>
    </p:spTree>
    <p:extLst>
      <p:ext uri="{BB962C8B-B14F-4D97-AF65-F5344CB8AC3E}">
        <p14:creationId xmlns:p14="http://schemas.microsoft.com/office/powerpoint/2010/main" val="3903469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presentation will discuss about the business opportunities and challenges which are faced by organisation in new targeted country. It will include some recommendations for the successful and profitable execution of business.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3</a:t>
            </a:fld>
            <a:endParaRPr lang="en-US"/>
          </a:p>
        </p:txBody>
      </p:sp>
    </p:spTree>
    <p:extLst>
      <p:ext uri="{BB962C8B-B14F-4D97-AF65-F5344CB8AC3E}">
        <p14:creationId xmlns:p14="http://schemas.microsoft.com/office/powerpoint/2010/main" val="2317159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Changes in any external factors can fluctuate the  positioning of the organisation and can reduce the overall profitability growth. There is following description about the different types of challenges which can be faced by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while taking their steps in the Indian market.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Competition:</a:t>
            </a:r>
            <a:r>
              <a:rPr lang="en-GB" sz="1200" kern="1200" dirty="0" smtClean="0">
                <a:solidFill>
                  <a:schemeClr val="tx1"/>
                </a:solidFill>
                <a:effectLst/>
                <a:latin typeface="+mn-lt"/>
                <a:ea typeface="+mn-ea"/>
                <a:cs typeface="+mn-cs"/>
              </a:rPr>
              <a:t> There is intensive level of players in the fashion industry of India by which the positioning of the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might be affected. The top competitors consists Zara, H&amp;M, Marks and </a:t>
            </a:r>
            <a:r>
              <a:rPr lang="en-GB" sz="1200" kern="1200" dirty="0" err="1" smtClean="0">
                <a:solidFill>
                  <a:schemeClr val="tx1"/>
                </a:solidFill>
                <a:effectLst/>
                <a:latin typeface="+mn-lt"/>
                <a:ea typeface="+mn-ea"/>
                <a:cs typeface="+mn-cs"/>
              </a:rPr>
              <a:t>spencers</a:t>
            </a:r>
            <a:r>
              <a:rPr lang="en-GB" sz="1200" kern="1200" dirty="0" smtClean="0">
                <a:solidFill>
                  <a:schemeClr val="tx1"/>
                </a:solidFill>
                <a:effectLst/>
                <a:latin typeface="+mn-lt"/>
                <a:ea typeface="+mn-ea"/>
                <a:cs typeface="+mn-cs"/>
              </a:rPr>
              <a:t> and many others who are performing great in the market of India. The high competition can be acted as a big challenge for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There can be chances of new entrants and availability of substitutes by which the performance of brand can be decrease.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4</a:t>
            </a:fld>
            <a:endParaRPr lang="en-US"/>
          </a:p>
        </p:txBody>
      </p:sp>
    </p:spTree>
    <p:extLst>
      <p:ext uri="{BB962C8B-B14F-4D97-AF65-F5344CB8AC3E}">
        <p14:creationId xmlns:p14="http://schemas.microsoft.com/office/powerpoint/2010/main" val="1164338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Changing desires: </a:t>
            </a:r>
            <a:r>
              <a:rPr lang="en-GB" sz="1200" kern="1200" dirty="0" smtClean="0">
                <a:solidFill>
                  <a:schemeClr val="tx1"/>
                </a:solidFill>
                <a:effectLst/>
                <a:latin typeface="+mn-lt"/>
                <a:ea typeface="+mn-ea"/>
                <a:cs typeface="+mn-cs"/>
              </a:rPr>
              <a:t>There is intensive players in the Indian market who have captured high market share , this can become difficult for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to attract those customers towards the brand. The needs and preferences of the customers keeps on changing and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develops its products in accordance with the needs of the Foreign market which can be little challenging.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Political stability: </a:t>
            </a:r>
            <a:r>
              <a:rPr lang="en-GB" sz="1200" kern="1200" dirty="0" smtClean="0">
                <a:solidFill>
                  <a:schemeClr val="tx1"/>
                </a:solidFill>
                <a:effectLst/>
                <a:latin typeface="+mn-lt"/>
                <a:ea typeface="+mn-ea"/>
                <a:cs typeface="+mn-cs"/>
              </a:rPr>
              <a:t>The political stability of India is unstable due to which the company needs to take their steps more carefully.  There are several rules which is implemented on the foreign brands for carrying their business in the Indian market. For example- legal license requirements and acts for company's workforce needs to be taken into practices by the organisation in order to get the stable position of the business in the Indian market.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Economic conditions:</a:t>
            </a:r>
            <a:r>
              <a:rPr lang="en-GB" sz="1200" kern="1200" dirty="0" smtClean="0">
                <a:solidFill>
                  <a:schemeClr val="tx1"/>
                </a:solidFill>
                <a:effectLst/>
                <a:latin typeface="+mn-lt"/>
                <a:ea typeface="+mn-ea"/>
                <a:cs typeface="+mn-cs"/>
              </a:rPr>
              <a:t> There are various factors which involves in the economy like inflation rate, trade barriers, taxes, and employments rate. These factors can be act as a major challenge for the organisation and can affect the overall profitability growth of the organisation. Therefore, it would be crucial for the organisational superiors and marketers to focus on these factors before and while carrying the business practices. High inflation and high  taxes rates can affect the purchasing power of the customers by which the demand and sales of the brand can be fluctuated, that leads direct impact on the profitability rate.</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5</a:t>
            </a:fld>
            <a:endParaRPr lang="en-US"/>
          </a:p>
        </p:txBody>
      </p:sp>
    </p:spTree>
    <p:extLst>
      <p:ext uri="{BB962C8B-B14F-4D97-AF65-F5344CB8AC3E}">
        <p14:creationId xmlns:p14="http://schemas.microsoft.com/office/powerpoint/2010/main" val="3355636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Developing market: </a:t>
            </a:r>
            <a:r>
              <a:rPr lang="en-GB" sz="1200" kern="1200" dirty="0" smtClean="0">
                <a:solidFill>
                  <a:schemeClr val="tx1"/>
                </a:solidFill>
                <a:effectLst/>
                <a:latin typeface="+mn-lt"/>
                <a:ea typeface="+mn-ea"/>
                <a:cs typeface="+mn-cs"/>
              </a:rPr>
              <a:t>The growing market help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in increasing their sales in effective manner which is beneficial for them. Indian customers are increasingly buying products which are offered by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This help organisation in capturing large market area along with generating higher revenues. The increasing employability rate of individuals help organisation in raising their sales on </a:t>
            </a:r>
            <a:r>
              <a:rPr lang="en-GB" sz="1200" kern="1200" dirty="0" err="1" smtClean="0">
                <a:solidFill>
                  <a:schemeClr val="tx1"/>
                </a:solidFill>
                <a:effectLst/>
                <a:latin typeface="+mn-lt"/>
                <a:ea typeface="+mn-ea"/>
                <a:cs typeface="+mn-cs"/>
              </a:rPr>
              <a:t>continuos</a:t>
            </a:r>
            <a:r>
              <a:rPr lang="en-GB" sz="1200" kern="1200" dirty="0" smtClean="0">
                <a:solidFill>
                  <a:schemeClr val="tx1"/>
                </a:solidFill>
                <a:effectLst/>
                <a:latin typeface="+mn-lt"/>
                <a:ea typeface="+mn-ea"/>
                <a:cs typeface="+mn-cs"/>
              </a:rPr>
              <a:t> basis. The per capita growth of population also help organisation in increasing their revenue in strategic manner. </a:t>
            </a: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Technological disruption: </a:t>
            </a:r>
            <a:r>
              <a:rPr lang="en-GB" sz="1200" kern="1200" dirty="0" smtClean="0">
                <a:solidFill>
                  <a:schemeClr val="tx1"/>
                </a:solidFill>
                <a:effectLst/>
                <a:latin typeface="+mn-lt"/>
                <a:ea typeface="+mn-ea"/>
                <a:cs typeface="+mn-cs"/>
              </a:rPr>
              <a:t>This further assist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in improving their overall infrastructure in required manner which results in getting positive outcomes. They can improve the efficiency by eliminating manual errors and mistakes.   Using smart techniques also help in improving quality of products and services which engage customers in effective manner. The digital and cashless India also help organisation in commencing business using online platforms. The e-commerce business increase reachability and accessibility which increase thee number of customers.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6</a:t>
            </a:fld>
            <a:endParaRPr lang="en-US"/>
          </a:p>
        </p:txBody>
      </p:sp>
    </p:spTree>
    <p:extLst>
      <p:ext uri="{BB962C8B-B14F-4D97-AF65-F5344CB8AC3E}">
        <p14:creationId xmlns:p14="http://schemas.microsoft.com/office/powerpoint/2010/main" val="1951491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Affordable human capital:</a:t>
            </a:r>
            <a:r>
              <a:rPr lang="en-GB" sz="1200" kern="1200" dirty="0" smtClean="0">
                <a:solidFill>
                  <a:schemeClr val="tx1"/>
                </a:solidFill>
                <a:effectLst/>
                <a:latin typeface="+mn-lt"/>
                <a:ea typeface="+mn-ea"/>
                <a:cs typeface="+mn-cs"/>
              </a:rPr>
              <a:t> There are different departments involved in organisations like manufacturing plants, research departments. Marketing, finance, distribution, etc.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can pay salaries, wages and benefits to their staff members according to their  performances and skills.  This help them in developing healthy relations with employees which  is beneficial for organisation. </a:t>
            </a:r>
          </a:p>
          <a:p>
            <a:r>
              <a:rPr lang="en-GB" sz="1200" b="1" kern="1200" dirty="0" smtClean="0">
                <a:solidFill>
                  <a:schemeClr val="tx1"/>
                </a:solidFill>
                <a:effectLst/>
                <a:latin typeface="+mn-lt"/>
                <a:ea typeface="+mn-ea"/>
                <a:cs typeface="+mn-cs"/>
              </a:rPr>
              <a:t>Business friendly legislations: </a:t>
            </a:r>
            <a:r>
              <a:rPr lang="en-GB" sz="1200" kern="1200" dirty="0" smtClean="0">
                <a:solidFill>
                  <a:schemeClr val="tx1"/>
                </a:solidFill>
                <a:effectLst/>
                <a:latin typeface="+mn-lt"/>
                <a:ea typeface="+mn-ea"/>
                <a:cs typeface="+mn-cs"/>
              </a:rPr>
              <a:t>This also assist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in lower down their operational cost . Number of supporting tax policies can provide profitable benefits and values to business. The well regulated financial system can help organisation in increasing the revenues in appropriate manner. In India,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can find labour, infrastructure, internet and other valuable resources in lower prices. This provide them required benefits which contribute in better success and growth.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Large trade networks: </a:t>
            </a:r>
            <a:r>
              <a:rPr lang="en-GB" sz="1200" kern="1200" dirty="0" smtClean="0">
                <a:solidFill>
                  <a:schemeClr val="tx1"/>
                </a:solidFill>
                <a:effectLst/>
                <a:latin typeface="+mn-lt"/>
                <a:ea typeface="+mn-ea"/>
                <a:cs typeface="+mn-cs"/>
              </a:rPr>
              <a:t>The large  management institutions and technical institutions help organisations in their efficient operations. They are supported by free trade agreements which help in meeting goals and requirements.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can effectively save cost which help in further operations and expansions.  Businesses can involve themselves in partnerships with local traders so that they can  get various opportunities. It can also provide opportunities for sharing cost and resources which are profitable in nature.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7</a:t>
            </a:fld>
            <a:endParaRPr lang="en-US"/>
          </a:p>
        </p:txBody>
      </p:sp>
    </p:spTree>
    <p:extLst>
      <p:ext uri="{BB962C8B-B14F-4D97-AF65-F5344CB8AC3E}">
        <p14:creationId xmlns:p14="http://schemas.microsoft.com/office/powerpoint/2010/main" val="924469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t>Develop business plan: </a:t>
            </a:r>
            <a:r>
              <a:rPr lang="en-GB" sz="1200" kern="1200" dirty="0" smtClean="0">
                <a:solidFill>
                  <a:schemeClr val="tx1"/>
                </a:solidFill>
                <a:effectLst/>
                <a:latin typeface="+mn-lt"/>
                <a:ea typeface="+mn-ea"/>
                <a:cs typeface="+mn-cs"/>
              </a:rPr>
              <a:t>They have to follow their plans  so that they can eliminate risks and mistakes. They should also focus on their target segment and customers so that they can offer products accordingly. They should also focus on the competition so that they can develop policies and strategies according to the customer demands.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Examine competitors: </a:t>
            </a:r>
            <a:r>
              <a:rPr lang="en-GB" sz="1200" kern="1200" dirty="0" err="1" smtClean="0">
                <a:solidFill>
                  <a:schemeClr val="tx1"/>
                </a:solidFill>
                <a:effectLst/>
                <a:latin typeface="+mn-lt"/>
                <a:ea typeface="+mn-ea"/>
                <a:cs typeface="+mn-cs"/>
              </a:rPr>
              <a:t>Asos</a:t>
            </a:r>
            <a:r>
              <a:rPr lang="en-GB" sz="1200" kern="1200" dirty="0" smtClean="0">
                <a:solidFill>
                  <a:schemeClr val="tx1"/>
                </a:solidFill>
                <a:effectLst/>
                <a:latin typeface="+mn-lt"/>
                <a:ea typeface="+mn-ea"/>
                <a:cs typeface="+mn-cs"/>
              </a:rPr>
              <a:t> need to carry out research for identifying number of competitors present in market. This will also help them in understanding the variety of substitutes and alternatives offered by other businesses. Proper insights need to be identified so that organisation can  produce products which can attract mind of customers.</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Securing funds: </a:t>
            </a:r>
            <a:r>
              <a:rPr lang="en-GB" sz="1200" kern="1200" dirty="0" smtClean="0">
                <a:solidFill>
                  <a:schemeClr val="tx1"/>
                </a:solidFill>
                <a:effectLst/>
                <a:latin typeface="+mn-lt"/>
                <a:ea typeface="+mn-ea"/>
                <a:cs typeface="+mn-cs"/>
              </a:rPr>
              <a:t>Business needs to save cost and capital for smooth operations. They need to improve the quality of services by using appropriate savings.  It is required create contingency plans for future uncertainties. Different financial needs should be </a:t>
            </a:r>
            <a:r>
              <a:rPr lang="en-GB" sz="1200" kern="1200" dirty="0" err="1" smtClean="0">
                <a:solidFill>
                  <a:schemeClr val="tx1"/>
                </a:solidFill>
                <a:effectLst/>
                <a:latin typeface="+mn-lt"/>
                <a:ea typeface="+mn-ea"/>
                <a:cs typeface="+mn-cs"/>
              </a:rPr>
              <a:t>strategical;ly</a:t>
            </a:r>
            <a:r>
              <a:rPr lang="en-GB" sz="1200" kern="1200" dirty="0" smtClean="0">
                <a:solidFill>
                  <a:schemeClr val="tx1"/>
                </a:solidFill>
                <a:effectLst/>
                <a:latin typeface="+mn-lt"/>
                <a:ea typeface="+mn-ea"/>
                <a:cs typeface="+mn-cs"/>
              </a:rPr>
              <a:t> fulfilled by organisation. Monitory funds need to be promoted for different types of threats and risk.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8</a:t>
            </a:fld>
            <a:endParaRPr lang="en-US"/>
          </a:p>
        </p:txBody>
      </p:sp>
    </p:spTree>
    <p:extLst>
      <p:ext uri="{BB962C8B-B14F-4D97-AF65-F5344CB8AC3E}">
        <p14:creationId xmlns:p14="http://schemas.microsoft.com/office/powerpoint/2010/main" val="2823201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Interna</a:t>
            </a:r>
            <a:r>
              <a:rPr lang="en-GB" sz="1200" b="1" kern="1200" dirty="0" smtClean="0">
                <a:solidFill>
                  <a:schemeClr val="tx1"/>
                </a:solidFill>
                <a:effectLst/>
                <a:latin typeface="+mn-lt"/>
                <a:ea typeface="+mn-ea"/>
                <a:cs typeface="+mn-cs"/>
              </a:rPr>
              <a:t>t</a:t>
            </a:r>
            <a:r>
              <a:rPr lang="en-GB" sz="1200" kern="1200" dirty="0" smtClean="0">
                <a:solidFill>
                  <a:schemeClr val="tx1"/>
                </a:solidFill>
                <a:effectLst/>
                <a:latin typeface="+mn-lt"/>
                <a:ea typeface="+mn-ea"/>
                <a:cs typeface="+mn-cs"/>
              </a:rPr>
              <a:t>ional business help organisations in  expanding their operations in number of countries. This presentation  discussed about challenges or issues which are related to the entering in new market. Different opportunities are also discussed which can help business in further growth. This presentation also involve some of the strategies and recommendation are also mentioned. </a:t>
            </a:r>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9</a:t>
            </a:fld>
            <a:endParaRPr lang="en-US"/>
          </a:p>
        </p:txBody>
      </p:sp>
    </p:spTree>
    <p:extLst>
      <p:ext uri="{BB962C8B-B14F-4D97-AF65-F5344CB8AC3E}">
        <p14:creationId xmlns:p14="http://schemas.microsoft.com/office/powerpoint/2010/main" val="1325666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Mohiuddin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Babu</a:t>
            </a:r>
            <a:r>
              <a:rPr lang="en-GB" sz="1200" kern="1200" dirty="0" smtClean="0">
                <a:solidFill>
                  <a:schemeClr val="tx1"/>
                </a:solidFill>
                <a:effectLst/>
                <a:latin typeface="+mn-lt"/>
                <a:ea typeface="+mn-ea"/>
                <a:cs typeface="+mn-cs"/>
              </a:rPr>
              <a:t>, M., and et.al, , 2022. The role of artificial intelligence in shaping the future of Agile fashion industry. Production Planning &amp; Control, pp.1-15.</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Nam, V.H. and </a:t>
            </a:r>
            <a:r>
              <a:rPr lang="en-GB" sz="1200" kern="1200" dirty="0" err="1" smtClean="0">
                <a:solidFill>
                  <a:schemeClr val="tx1"/>
                </a:solidFill>
                <a:effectLst/>
                <a:latin typeface="+mn-lt"/>
                <a:ea typeface="+mn-ea"/>
                <a:cs typeface="+mn-cs"/>
              </a:rPr>
              <a:t>Bao</a:t>
            </a:r>
            <a:r>
              <a:rPr lang="en-GB" sz="1200" kern="1200" dirty="0" smtClean="0">
                <a:solidFill>
                  <a:schemeClr val="tx1"/>
                </a:solidFill>
                <a:effectLst/>
                <a:latin typeface="+mn-lt"/>
                <a:ea typeface="+mn-ea"/>
                <a:cs typeface="+mn-cs"/>
              </a:rPr>
              <a:t> Tram, H., 2021. Business environment and innovation persistence: The case of small-and medium-sized enterprises in Vietnam. Economics of Innovation and New Technology, 30(3), pp.239-261.</a:t>
            </a:r>
            <a:endParaRPr lang="en-US"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Suriyankietkaew</a:t>
            </a:r>
            <a:r>
              <a:rPr lang="en-GB" sz="1200" kern="1200" dirty="0" smtClean="0">
                <a:solidFill>
                  <a:schemeClr val="tx1"/>
                </a:solidFill>
                <a:effectLst/>
                <a:latin typeface="+mn-lt"/>
                <a:ea typeface="+mn-ea"/>
                <a:cs typeface="+mn-cs"/>
              </a:rPr>
              <a:t>, S., 2019. Taking the long view on resilience and sustainability with 5Cs at B. Grimm. Global Business and Organizational Excellence, 38(3), pp.11-17.</a:t>
            </a:r>
            <a:endParaRPr lang="en-US" sz="1200"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3027E44-1B3B-41AB-AD52-62D9052451C2}" type="slidenum">
              <a:rPr lang="en-US" smtClean="0"/>
              <a:t>10</a:t>
            </a:fld>
            <a:endParaRPr lang="en-US"/>
          </a:p>
        </p:txBody>
      </p:sp>
    </p:spTree>
    <p:extLst>
      <p:ext uri="{BB962C8B-B14F-4D97-AF65-F5344CB8AC3E}">
        <p14:creationId xmlns:p14="http://schemas.microsoft.com/office/powerpoint/2010/main" val="25188210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5/2/2023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5/2/2023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5/2/2023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099733"/>
            <a:ext cx="8825658" cy="2031203"/>
          </a:xfrm>
        </p:spPr>
        <p:txBody>
          <a:bodyPr/>
          <a:lstStyle/>
          <a:p>
            <a:pPr algn="ctr"/>
            <a:r>
              <a:rPr lang="en-GB" b="1" dirty="0">
                <a:latin typeface="Times New Roman" panose="02020603050405020304" pitchFamily="18" charset="0"/>
                <a:cs typeface="Times New Roman" panose="02020603050405020304" pitchFamily="18" charset="0"/>
              </a:rPr>
              <a:t>Global Business Environment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10368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a:latin typeface="Times New Roman" panose="02020603050405020304" pitchFamily="18" charset="0"/>
                <a:cs typeface="Times New Roman" panose="02020603050405020304" pitchFamily="18" charset="0"/>
              </a:rPr>
              <a:t>Table of Contents</a:t>
            </a:r>
            <a:r>
              <a:rPr lang="en-US" sz="2800" b="1" dirty="0">
                <a:latin typeface="Times New Roman" panose="02020603050405020304" pitchFamily="18" charset="0"/>
                <a:cs typeface="Times New Roman" panose="02020603050405020304" pitchFamily="18" charset="0"/>
              </a:rPr>
              <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gn="just"/>
            <a:r>
              <a:rPr lang="en-GB" dirty="0" smtClean="0">
                <a:latin typeface="Times New Roman" panose="02020603050405020304" pitchFamily="18" charset="0"/>
                <a:cs typeface="Times New Roman" panose="02020603050405020304" pitchFamily="18" charset="0"/>
              </a:rPr>
              <a:t>Introduction</a:t>
            </a:r>
            <a:endParaRPr lang="en-US" dirty="0" smtClean="0">
              <a:latin typeface="Times New Roman" panose="02020603050405020304" pitchFamily="18" charset="0"/>
              <a:cs typeface="Times New Roman" panose="02020603050405020304" pitchFamily="18" charset="0"/>
            </a:endParaRPr>
          </a:p>
          <a:p>
            <a:pPr marL="342900" lvl="1" indent="-342900" algn="just"/>
            <a:r>
              <a:rPr lang="en-GB" sz="1800" dirty="0" smtClean="0">
                <a:latin typeface="Times New Roman" panose="02020603050405020304" pitchFamily="18" charset="0"/>
                <a:cs typeface="Times New Roman" panose="02020603050405020304" pitchFamily="18" charset="0"/>
              </a:rPr>
              <a:t>Challenges </a:t>
            </a:r>
            <a:endParaRPr lang="en-US" sz="1800" dirty="0" smtClean="0">
              <a:latin typeface="Times New Roman" panose="02020603050405020304" pitchFamily="18" charset="0"/>
              <a:cs typeface="Times New Roman" panose="02020603050405020304" pitchFamily="18" charset="0"/>
            </a:endParaRPr>
          </a:p>
          <a:p>
            <a:pPr algn="just"/>
            <a:r>
              <a:rPr lang="en-GB" dirty="0" smtClean="0">
                <a:latin typeface="Times New Roman" panose="02020603050405020304" pitchFamily="18" charset="0"/>
                <a:cs typeface="Times New Roman" panose="02020603050405020304" pitchFamily="18" charset="0"/>
              </a:rPr>
              <a:t>Opportunities</a:t>
            </a:r>
            <a:endParaRPr lang="en-US" dirty="0" smtClean="0">
              <a:latin typeface="Times New Roman" panose="02020603050405020304" pitchFamily="18" charset="0"/>
              <a:cs typeface="Times New Roman" panose="02020603050405020304" pitchFamily="18" charset="0"/>
            </a:endParaRPr>
          </a:p>
          <a:p>
            <a:pPr algn="just"/>
            <a:r>
              <a:rPr lang="en-GB" dirty="0" smtClean="0">
                <a:latin typeface="Times New Roman" panose="02020603050405020304" pitchFamily="18" charset="0"/>
                <a:cs typeface="Times New Roman" panose="02020603050405020304" pitchFamily="18" charset="0"/>
              </a:rPr>
              <a:t>Recommendations</a:t>
            </a:r>
            <a:endParaRPr lang="en-US" dirty="0" smtClean="0">
              <a:latin typeface="Times New Roman" panose="02020603050405020304" pitchFamily="18" charset="0"/>
              <a:cs typeface="Times New Roman" panose="02020603050405020304" pitchFamily="18" charset="0"/>
            </a:endParaRPr>
          </a:p>
          <a:p>
            <a:pPr algn="just"/>
            <a:r>
              <a:rPr lang="en-GB" dirty="0" smtClean="0">
                <a:latin typeface="Times New Roman" panose="02020603050405020304" pitchFamily="18" charset="0"/>
                <a:cs typeface="Times New Roman" panose="02020603050405020304" pitchFamily="18" charset="0"/>
              </a:rPr>
              <a:t>Conclusion</a:t>
            </a:r>
            <a:endParaRPr lang="en-US" dirty="0" smtClean="0">
              <a:latin typeface="Times New Roman" panose="02020603050405020304" pitchFamily="18" charset="0"/>
              <a:cs typeface="Times New Roman" panose="02020603050405020304" pitchFamily="18" charset="0"/>
            </a:endParaRPr>
          </a:p>
          <a:p>
            <a:pPr lvl="0" algn="just"/>
            <a:r>
              <a:rPr lang="en-GB" dirty="0" smtClean="0">
                <a:latin typeface="Times New Roman" panose="02020603050405020304" pitchFamily="18" charset="0"/>
                <a:cs typeface="Times New Roman" panose="02020603050405020304" pitchFamily="18" charset="0"/>
              </a:rPr>
              <a:t>References</a:t>
            </a:r>
            <a:endParaRPr lang="en-US" dirty="0" smtClean="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5397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sz="2800" b="1" dirty="0">
                <a:latin typeface="Times New Roman" panose="02020603050405020304" pitchFamily="18" charset="0"/>
                <a:cs typeface="Times New Roman" panose="02020603050405020304" pitchFamily="18" charset="0"/>
              </a:rPr>
              <a:t>Introduction</a:t>
            </a:r>
            <a:r>
              <a:rPr lang="en-US" sz="2800" b="1" dirty="0">
                <a:latin typeface="Times New Roman" panose="02020603050405020304" pitchFamily="18" charset="0"/>
                <a:cs typeface="Times New Roman" panose="02020603050405020304" pitchFamily="18" charset="0"/>
              </a:rPr>
              <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5832868" cy="3416300"/>
          </a:xfrm>
        </p:spPr>
        <p:txBody>
          <a:bodyPr/>
          <a:lstStyle/>
          <a:p>
            <a:pPr algn="just">
              <a:lnSpc>
                <a:spcPct val="150000"/>
              </a:lnSpc>
            </a:pPr>
            <a:r>
              <a:rPr lang="en-GB" dirty="0">
                <a:latin typeface="Times New Roman" panose="02020603050405020304" pitchFamily="18" charset="0"/>
                <a:cs typeface="Times New Roman" panose="02020603050405020304" pitchFamily="18" charset="0"/>
              </a:rPr>
              <a:t>Global business environment provide number of growth opportunities to businesses.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international platform can be selected by businesses according to the requirements of their products and services.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dirty="0" smtClean="0">
                <a:latin typeface="Times New Roman" panose="02020603050405020304" pitchFamily="18" charset="0"/>
                <a:cs typeface="Times New Roman" panose="02020603050405020304" pitchFamily="18" charset="0"/>
              </a:rPr>
              <a:t>This </a:t>
            </a:r>
            <a:r>
              <a:rPr lang="en-GB" dirty="0">
                <a:latin typeface="Times New Roman" panose="02020603050405020304" pitchFamily="18" charset="0"/>
                <a:cs typeface="Times New Roman" panose="02020603050405020304" pitchFamily="18" charset="0"/>
              </a:rPr>
              <a:t>presentation will discuss about </a:t>
            </a:r>
            <a:r>
              <a:rPr lang="en-GB" dirty="0" err="1">
                <a:latin typeface="Times New Roman" panose="02020603050405020304" pitchFamily="18" charset="0"/>
                <a:cs typeface="Times New Roman" panose="02020603050405020304" pitchFamily="18" charset="0"/>
              </a:rPr>
              <a:t>Asos</a:t>
            </a:r>
            <a:r>
              <a:rPr lang="en-GB" dirty="0">
                <a:latin typeface="Times New Roman" panose="02020603050405020304" pitchFamily="18" charset="0"/>
                <a:cs typeface="Times New Roman" panose="02020603050405020304" pitchFamily="18" charset="0"/>
              </a:rPr>
              <a:t> who is going to execute their business in India.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21600" y="2937933"/>
            <a:ext cx="3777896" cy="2345267"/>
          </a:xfrm>
          <a:prstGeom prst="rect">
            <a:avLst/>
          </a:prstGeom>
        </p:spPr>
      </p:pic>
    </p:spTree>
    <p:extLst>
      <p:ext uri="{BB962C8B-B14F-4D97-AF65-F5344CB8AC3E}">
        <p14:creationId xmlns:p14="http://schemas.microsoft.com/office/powerpoint/2010/main" val="2907633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2800" b="1" dirty="0">
                <a:solidFill>
                  <a:schemeClr val="bg1"/>
                </a:solidFill>
                <a:latin typeface="Times New Roman" panose="02020603050405020304" pitchFamily="18" charset="0"/>
                <a:cs typeface="Times New Roman" panose="02020603050405020304" pitchFamily="18" charset="0"/>
              </a:rPr>
              <a:t>Challenges </a:t>
            </a:r>
            <a:r>
              <a:rPr lang="en-US" sz="2800" b="1" dirty="0">
                <a:solidFill>
                  <a:schemeClr val="bg1"/>
                </a:solidFill>
                <a:latin typeface="Times New Roman" panose="02020603050405020304" pitchFamily="18" charset="0"/>
                <a:cs typeface="Times New Roman" panose="02020603050405020304" pitchFamily="18" charset="0"/>
              </a:rPr>
              <a:t/>
            </a:r>
            <a:br>
              <a:rPr lang="en-US" sz="2800" b="1" dirty="0">
                <a:solidFill>
                  <a:schemeClr val="bg1"/>
                </a:solidFill>
                <a:latin typeface="Times New Roman" panose="02020603050405020304" pitchFamily="18" charset="0"/>
                <a:cs typeface="Times New Roman" panose="02020603050405020304" pitchFamily="18" charset="0"/>
              </a:rPr>
            </a:b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dirty="0">
                <a:latin typeface="Times New Roman" panose="02020603050405020304" pitchFamily="18" charset="0"/>
                <a:cs typeface="Times New Roman" panose="02020603050405020304" pitchFamily="18" charset="0"/>
              </a:rPr>
              <a:t>For business set-up in India, it would be difficult tasks for </a:t>
            </a:r>
            <a:r>
              <a:rPr lang="en-GB" dirty="0" err="1">
                <a:latin typeface="Times New Roman" panose="02020603050405020304" pitchFamily="18" charset="0"/>
                <a:cs typeface="Times New Roman" panose="02020603050405020304" pitchFamily="18" charset="0"/>
              </a:rPr>
              <a:t>Asos</a:t>
            </a:r>
            <a:r>
              <a:rPr lang="en-GB" dirty="0">
                <a:latin typeface="Times New Roman" panose="02020603050405020304" pitchFamily="18" charset="0"/>
                <a:cs typeface="Times New Roman" panose="02020603050405020304" pitchFamily="18" charset="0"/>
              </a:rPr>
              <a:t> to cope up with the different types of challenges which exits in India.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challenges like high competition, changing desires, political stability and economic </a:t>
            </a:r>
            <a:r>
              <a:rPr lang="en-GB" dirty="0" err="1" smtClean="0">
                <a:latin typeface="Times New Roman" panose="02020603050405020304" pitchFamily="18" charset="0"/>
                <a:cs typeface="Times New Roman" panose="02020603050405020304" pitchFamily="18" charset="0"/>
              </a:rPr>
              <a:t>conditiones</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which is existing in  the fashion market of India can affect the overall profitability and positioning of the organisation.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1260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smtClean="0">
                <a:latin typeface="Times New Roman" panose="02020603050405020304" pitchFamily="18" charset="0"/>
                <a:cs typeface="Times New Roman" panose="02020603050405020304" pitchFamily="18" charset="0"/>
              </a:rPr>
              <a:t>Continue</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6160246" cy="3416300"/>
          </a:xfrm>
        </p:spPr>
        <p:txBody>
          <a:bodyPr/>
          <a:lstStyle/>
          <a:p>
            <a:pPr algn="just">
              <a:lnSpc>
                <a:spcPct val="150000"/>
              </a:lnSpc>
            </a:pPr>
            <a:r>
              <a:rPr lang="en-GB" b="1" dirty="0">
                <a:latin typeface="Times New Roman" panose="02020603050405020304" pitchFamily="18" charset="0"/>
                <a:cs typeface="Times New Roman" panose="02020603050405020304" pitchFamily="18" charset="0"/>
              </a:rPr>
              <a:t>Changing desires: </a:t>
            </a:r>
            <a:r>
              <a:rPr lang="en-GB" dirty="0">
                <a:latin typeface="Times New Roman" panose="02020603050405020304" pitchFamily="18" charset="0"/>
                <a:cs typeface="Times New Roman" panose="02020603050405020304" pitchFamily="18" charset="0"/>
              </a:rPr>
              <a:t>The demands and needs of the customers towards fashion Industry keeps on changing which can be considered as biggest challenge for </a:t>
            </a:r>
            <a:r>
              <a:rPr lang="en-GB" dirty="0" err="1">
                <a:latin typeface="Times New Roman" panose="02020603050405020304" pitchFamily="18" charset="0"/>
                <a:cs typeface="Times New Roman" panose="02020603050405020304" pitchFamily="18" charset="0"/>
              </a:rPr>
              <a:t>Asos</a:t>
            </a:r>
            <a:r>
              <a:rPr lang="en-GB" dirty="0">
                <a:latin typeface="Times New Roman" panose="02020603050405020304" pitchFamily="18" charset="0"/>
                <a:cs typeface="Times New Roman" panose="02020603050405020304" pitchFamily="18" charset="0"/>
              </a:rPr>
              <a:t>.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Political stability: </a:t>
            </a:r>
            <a:r>
              <a:rPr lang="en-GB" dirty="0">
                <a:latin typeface="Times New Roman" panose="02020603050405020304" pitchFamily="18" charset="0"/>
                <a:cs typeface="Times New Roman" panose="02020603050405020304" pitchFamily="18" charset="0"/>
              </a:rPr>
              <a:t>The rules, regulations and legal frameworks of Indian government keeps on changing by which the performance of the brand can be affected. </a:t>
            </a: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89334" y="2739319"/>
            <a:ext cx="4028722" cy="2780947"/>
          </a:xfrm>
          <a:prstGeom prst="rect">
            <a:avLst/>
          </a:prstGeom>
        </p:spPr>
      </p:pic>
    </p:spTree>
    <p:extLst>
      <p:ext uri="{BB962C8B-B14F-4D97-AF65-F5344CB8AC3E}">
        <p14:creationId xmlns:p14="http://schemas.microsoft.com/office/powerpoint/2010/main" val="1215650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b="1" dirty="0">
                <a:latin typeface="Times New Roman" panose="02020603050405020304" pitchFamily="18" charset="0"/>
                <a:cs typeface="Times New Roman" panose="02020603050405020304" pitchFamily="18" charset="0"/>
              </a:rPr>
              <a:t>Opportunities</a:t>
            </a: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6092513" cy="3416300"/>
          </a:xfrm>
        </p:spPr>
        <p:txBody>
          <a:bodyPr/>
          <a:lstStyle/>
          <a:p>
            <a:pPr algn="just">
              <a:lnSpc>
                <a:spcPct val="150000"/>
              </a:lnSpc>
            </a:pPr>
            <a:r>
              <a:rPr lang="en-GB" b="1" dirty="0">
                <a:latin typeface="Times New Roman" panose="02020603050405020304" pitchFamily="18" charset="0"/>
                <a:cs typeface="Times New Roman" panose="02020603050405020304" pitchFamily="18" charset="0"/>
              </a:rPr>
              <a:t>Developing market: </a:t>
            </a:r>
            <a:r>
              <a:rPr lang="en-GB" dirty="0">
                <a:latin typeface="Times New Roman" panose="02020603050405020304" pitchFamily="18" charset="0"/>
                <a:cs typeface="Times New Roman" panose="02020603050405020304" pitchFamily="18" charset="0"/>
              </a:rPr>
              <a:t>India is highly populated country which involve diversified individuals.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Technological disruption</a:t>
            </a:r>
            <a:r>
              <a:rPr lang="en-GB" b="1" dirty="0" smtClean="0">
                <a:latin typeface="Times New Roman" panose="02020603050405020304" pitchFamily="18" charset="0"/>
                <a:cs typeface="Times New Roman" panose="02020603050405020304" pitchFamily="18" charset="0"/>
              </a:rPr>
              <a:t>: </a:t>
            </a:r>
            <a:r>
              <a:rPr lang="en-GB" b="1" dirty="0">
                <a:solidFill>
                  <a:schemeClr val="tx1"/>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India is rapidly involving technological advancement such as artificial intelligence, robotics and automation.</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90933" y="2603500"/>
            <a:ext cx="3697112" cy="2295878"/>
          </a:xfrm>
          <a:prstGeom prst="rect">
            <a:avLst/>
          </a:prstGeom>
        </p:spPr>
      </p:pic>
    </p:spTree>
    <p:extLst>
      <p:ext uri="{BB962C8B-B14F-4D97-AF65-F5344CB8AC3E}">
        <p14:creationId xmlns:p14="http://schemas.microsoft.com/office/powerpoint/2010/main" val="1708724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a:t>
            </a:r>
            <a:r>
              <a:rPr lang="en-US" sz="2800" b="1" dirty="0" smtClean="0">
                <a:latin typeface="Times New Roman" panose="02020603050405020304" pitchFamily="18" charset="0"/>
                <a:cs typeface="Times New Roman" panose="02020603050405020304" pitchFamily="18" charset="0"/>
              </a:rPr>
              <a:t>Continuous</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b="1" dirty="0">
                <a:latin typeface="Times New Roman" panose="02020603050405020304" pitchFamily="18" charset="0"/>
                <a:cs typeface="Times New Roman" panose="02020603050405020304" pitchFamily="18" charset="0"/>
              </a:rPr>
              <a:t>Affordable human capital:</a:t>
            </a:r>
            <a:r>
              <a:rPr lang="en-GB" dirty="0">
                <a:latin typeface="Times New Roman" panose="02020603050405020304" pitchFamily="18" charset="0"/>
                <a:cs typeface="Times New Roman" panose="02020603050405020304" pitchFamily="18" charset="0"/>
              </a:rPr>
              <a:t> Organisation can get opportunity to select the candidate from vast pool. India is famous for their effective and efficient human resource which is beneficial for </a:t>
            </a:r>
            <a:r>
              <a:rPr lang="en-GB" dirty="0" err="1">
                <a:latin typeface="Times New Roman" panose="02020603050405020304" pitchFamily="18" charset="0"/>
                <a:cs typeface="Times New Roman" panose="02020603050405020304" pitchFamily="18" charset="0"/>
              </a:rPr>
              <a:t>Asos</a:t>
            </a:r>
            <a:r>
              <a:rPr lang="en-GB" dirty="0">
                <a:latin typeface="Times New Roman" panose="02020603050405020304" pitchFamily="18" charset="0"/>
                <a:cs typeface="Times New Roman" panose="02020603050405020304" pitchFamily="18" charset="0"/>
              </a:rPr>
              <a:t>.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Business friendly legislations: </a:t>
            </a:r>
            <a:r>
              <a:rPr lang="en-GB" dirty="0">
                <a:latin typeface="Times New Roman" panose="02020603050405020304" pitchFamily="18" charset="0"/>
                <a:cs typeface="Times New Roman" panose="02020603050405020304" pitchFamily="18" charset="0"/>
              </a:rPr>
              <a:t>Indian parliament have passed some of the beneficial policies for organisations which hep them in operating business in successful manner.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0286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a:latin typeface="Times New Roman" panose="02020603050405020304" pitchFamily="18" charset="0"/>
                <a:cs typeface="Times New Roman" panose="02020603050405020304" pitchFamily="18" charset="0"/>
              </a:rPr>
              <a:t>Recommendations</a:t>
            </a:r>
            <a:r>
              <a:rPr lang="en-US" sz="2800" dirty="0">
                <a:latin typeface="Times New Roman" panose="02020603050405020304" pitchFamily="18" charset="0"/>
                <a:cs typeface="Times New Roman" panose="02020603050405020304" pitchFamily="18" charset="0"/>
              </a:rPr>
              <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6431179" cy="3416300"/>
          </a:xfrm>
        </p:spPr>
        <p:txBody>
          <a:bodyPr/>
          <a:lstStyle/>
          <a:p>
            <a:pPr algn="just">
              <a:lnSpc>
                <a:spcPct val="150000"/>
              </a:lnSpc>
            </a:pPr>
            <a:r>
              <a:rPr lang="en-GB" b="1" dirty="0">
                <a:latin typeface="Times New Roman" panose="02020603050405020304" pitchFamily="18" charset="0"/>
                <a:cs typeface="Times New Roman" panose="02020603050405020304" pitchFamily="18" charset="0"/>
              </a:rPr>
              <a:t>Develop business plan: </a:t>
            </a:r>
            <a:r>
              <a:rPr lang="en-GB" dirty="0">
                <a:latin typeface="Times New Roman" panose="02020603050405020304" pitchFamily="18" charset="0"/>
                <a:cs typeface="Times New Roman" panose="02020603050405020304" pitchFamily="18" charset="0"/>
              </a:rPr>
              <a:t>It is important for an organisation to develop business plan before commencing operations. </a:t>
            </a:r>
            <a:r>
              <a:rPr lang="en-GB" dirty="0" err="1">
                <a:latin typeface="Times New Roman" panose="02020603050405020304" pitchFamily="18" charset="0"/>
                <a:cs typeface="Times New Roman" panose="02020603050405020304" pitchFamily="18" charset="0"/>
              </a:rPr>
              <a:t>Asos</a:t>
            </a:r>
            <a:r>
              <a:rPr lang="en-GB" dirty="0">
                <a:latin typeface="Times New Roman" panose="02020603050405020304" pitchFamily="18" charset="0"/>
                <a:cs typeface="Times New Roman" panose="02020603050405020304" pitchFamily="18" charset="0"/>
              </a:rPr>
              <a:t> should focus on  given roadmap so that they can carry opt actions in specific direction.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Examine competitors: </a:t>
            </a:r>
            <a:r>
              <a:rPr lang="en-GB" dirty="0">
                <a:latin typeface="Times New Roman" panose="02020603050405020304" pitchFamily="18" charset="0"/>
                <a:cs typeface="Times New Roman" panose="02020603050405020304" pitchFamily="18" charset="0"/>
              </a:rPr>
              <a:t>Business should also focus on their rivals and competitors so that they can involve uniqueness in their offerings.</a:t>
            </a: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249492" y="2317710"/>
            <a:ext cx="3333750" cy="3333750"/>
          </a:xfrm>
          <a:prstGeom prst="rect">
            <a:avLst/>
          </a:prstGeom>
        </p:spPr>
      </p:pic>
    </p:spTree>
    <p:extLst>
      <p:ext uri="{BB962C8B-B14F-4D97-AF65-F5344CB8AC3E}">
        <p14:creationId xmlns:p14="http://schemas.microsoft.com/office/powerpoint/2010/main" val="3432186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a:latin typeface="Times New Roman" panose="02020603050405020304" pitchFamily="18" charset="0"/>
                <a:cs typeface="Times New Roman" panose="02020603050405020304" pitchFamily="18" charset="0"/>
              </a:rPr>
              <a:t>Conclusion</a:t>
            </a:r>
            <a:r>
              <a:rPr lang="en-US" sz="2800" b="1" dirty="0">
                <a:latin typeface="Times New Roman" panose="02020603050405020304" pitchFamily="18" charset="0"/>
                <a:cs typeface="Times New Roman" panose="02020603050405020304" pitchFamily="18" charset="0"/>
              </a:rPr>
              <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From the  presentation it is concluded that organisations need to focus of different types of factors which can affect business operations. </a:t>
            </a:r>
            <a:endParaRPr lang="en-GB" dirty="0" smtClean="0">
              <a:latin typeface="Times New Roman" panose="02020603050405020304" pitchFamily="18" charset="0"/>
              <a:cs typeface="Times New Roman" panose="02020603050405020304" pitchFamily="18" charset="0"/>
            </a:endParaRPr>
          </a:p>
          <a:p>
            <a:pPr algn="just">
              <a:lnSpc>
                <a:spcPct val="150000"/>
              </a:lnSpc>
            </a:pPr>
            <a:r>
              <a:rPr lang="en-GB" dirty="0" smtClean="0">
                <a:latin typeface="Times New Roman" panose="02020603050405020304" pitchFamily="18" charset="0"/>
                <a:cs typeface="Times New Roman" panose="02020603050405020304" pitchFamily="18" charset="0"/>
              </a:rPr>
              <a:t>It </a:t>
            </a:r>
            <a:r>
              <a:rPr lang="en-GB" dirty="0">
                <a:latin typeface="Times New Roman" panose="02020603050405020304" pitchFamily="18" charset="0"/>
                <a:cs typeface="Times New Roman" panose="02020603050405020304" pitchFamily="18" charset="0"/>
              </a:rPr>
              <a:t>is important to analyse market demands and current market trends so that effective profits can be generated.</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0134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800" b="1" dirty="0" smtClean="0">
                <a:latin typeface="Times New Roman" panose="02020603050405020304" pitchFamily="18" charset="0"/>
                <a:cs typeface="Times New Roman" panose="02020603050405020304" pitchFamily="18" charset="0"/>
              </a:rPr>
              <a:t>References</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456744"/>
            <a:ext cx="9795268" cy="4000500"/>
          </a:xfrm>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Akyuz</a:t>
            </a:r>
            <a:r>
              <a:rPr lang="en-GB" dirty="0">
                <a:latin typeface="Times New Roman" panose="02020603050405020304" pitchFamily="18" charset="0"/>
                <a:cs typeface="Times New Roman" panose="02020603050405020304" pitchFamily="18" charset="0"/>
              </a:rPr>
              <a:t>, G.A. and </a:t>
            </a:r>
            <a:r>
              <a:rPr lang="en-GB" dirty="0" err="1">
                <a:latin typeface="Times New Roman" panose="02020603050405020304" pitchFamily="18" charset="0"/>
                <a:cs typeface="Times New Roman" panose="02020603050405020304" pitchFamily="18" charset="0"/>
              </a:rPr>
              <a:t>Gursoy</a:t>
            </a:r>
            <a:r>
              <a:rPr lang="en-GB" dirty="0">
                <a:latin typeface="Times New Roman" panose="02020603050405020304" pitchFamily="18" charset="0"/>
                <a:cs typeface="Times New Roman" panose="02020603050405020304" pitchFamily="18" charset="0"/>
              </a:rPr>
              <a:t>, G., 2020. Transformation of supply chain activities in </a:t>
            </a:r>
            <a:r>
              <a:rPr lang="en-GB" dirty="0" err="1">
                <a:latin typeface="Times New Roman" panose="02020603050405020304" pitchFamily="18" charset="0"/>
                <a:cs typeface="Times New Roman" panose="02020603050405020304" pitchFamily="18" charset="0"/>
              </a:rPr>
              <a:t>blockchain</a:t>
            </a:r>
            <a:r>
              <a:rPr lang="en-GB" dirty="0">
                <a:latin typeface="Times New Roman" panose="02020603050405020304" pitchFamily="18" charset="0"/>
                <a:cs typeface="Times New Roman" panose="02020603050405020304" pitchFamily="18" charset="0"/>
              </a:rPr>
              <a:t> environment. Digital Business Strategies in </a:t>
            </a:r>
            <a:r>
              <a:rPr lang="en-GB" dirty="0" err="1">
                <a:latin typeface="Times New Roman" panose="02020603050405020304" pitchFamily="18" charset="0"/>
                <a:cs typeface="Times New Roman" panose="02020603050405020304" pitchFamily="18" charset="0"/>
              </a:rPr>
              <a:t>Blockchain</a:t>
            </a:r>
            <a:r>
              <a:rPr lang="en-GB" dirty="0">
                <a:latin typeface="Times New Roman" panose="02020603050405020304" pitchFamily="18" charset="0"/>
                <a:cs typeface="Times New Roman" panose="02020603050405020304" pitchFamily="18" charset="0"/>
              </a:rPr>
              <a:t> Ecosystems: Transformational Design and Future of Global Business, pp.153-175.</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Belyaeva</a:t>
            </a:r>
            <a:r>
              <a:rPr lang="en-GB" dirty="0">
                <a:latin typeface="Times New Roman" panose="02020603050405020304" pitchFamily="18" charset="0"/>
                <a:cs typeface="Times New Roman" panose="02020603050405020304" pitchFamily="18" charset="0"/>
              </a:rPr>
              <a:t>, Z. and </a:t>
            </a:r>
            <a:r>
              <a:rPr lang="en-GB" dirty="0" err="1">
                <a:latin typeface="Times New Roman" panose="02020603050405020304" pitchFamily="18" charset="0"/>
                <a:cs typeface="Times New Roman" panose="02020603050405020304" pitchFamily="18" charset="0"/>
              </a:rPr>
              <a:t>Lopatkova</a:t>
            </a:r>
            <a:r>
              <a:rPr lang="en-GB" dirty="0">
                <a:latin typeface="Times New Roman" panose="02020603050405020304" pitchFamily="18" charset="0"/>
                <a:cs typeface="Times New Roman" panose="02020603050405020304" pitchFamily="18" charset="0"/>
              </a:rPr>
              <a:t>, Y., 2020. The impact of digitalization and sustainable development goals in SMEs’ strategy: a multi-country European study. The Changing Role of SMEs in Global Business: Volume II: Contextual Evolution Across Markets, Disciplines and Sectors, pp.15-38.</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Jain, S. and Mishra, S., 2020. Luxury fashion consumption in sharing economy: A study of Indian millennials. Journal of Global Fashion Marketing, 11(2), pp.171-189.</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56077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15</TotalTime>
  <Words>1437</Words>
  <Application>Microsoft Office PowerPoint</Application>
  <PresentationFormat>Widescreen</PresentationFormat>
  <Paragraphs>61</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Global Business Environment</vt:lpstr>
      <vt:lpstr>Table of Contents </vt:lpstr>
      <vt:lpstr>Introduction </vt:lpstr>
      <vt:lpstr>Challenges  </vt:lpstr>
      <vt:lpstr>Continue</vt:lpstr>
      <vt:lpstr>Opportunities </vt:lpstr>
      <vt:lpstr> Continuous</vt:lpstr>
      <vt:lpstr>Recommendations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cp:revision>
  <dcterms:created xsi:type="dcterms:W3CDTF">2023-05-02T12:57:35Z</dcterms:created>
  <dcterms:modified xsi:type="dcterms:W3CDTF">2023-05-02T13:13:16Z</dcterms:modified>
</cp:coreProperties>
</file>