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01" d="100"/>
          <a:sy n="101" d="100"/>
        </p:scale>
        <p:origin x="2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3524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8046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kern="0" spc="400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VIVA VOCE PRESENTATION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662152" y="1371599"/>
            <a:ext cx="7933207" cy="127070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TOPIC: NHS Virtual Wards:</a:t>
            </a:r>
            <a:endParaRPr lang="en-US" dirty="0"/>
          </a:p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Critical Assessment of Digital Innovation in UK Health and Social Care</a:t>
            </a:r>
            <a:endParaRPr lang="en-US" dirty="0"/>
          </a:p>
        </p:txBody>
      </p:sp>
      <p:sp>
        <p:nvSpPr>
          <p:cNvPr id="5" name="Shape 3"/>
          <p:cNvSpPr/>
          <p:nvPr/>
        </p:nvSpPr>
        <p:spPr>
          <a:xfrm>
            <a:off x="2062130" y="2361275"/>
            <a:ext cx="5486400" cy="45720"/>
          </a:xfrm>
          <a:prstGeom prst="rect">
            <a:avLst/>
          </a:prstGeom>
          <a:solidFill>
            <a:srgbClr val="6B8FA8"/>
          </a:solidFill>
          <a:ln w="12700">
            <a:solidFill>
              <a:srgbClr val="6B8FA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7474" y="1371599"/>
            <a:ext cx="7882758" cy="241172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Transformation in the Health and Care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48640" y="2744776"/>
            <a:ext cx="8046720" cy="9814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BMHP6026</a:t>
            </a:r>
          </a:p>
          <a:p>
            <a:pPr algn="ctr"/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Lecturer: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Zakiyyah Ahmed</a:t>
            </a: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</a:p>
          <a:p>
            <a:pPr algn="ctr"/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  </a:t>
            </a:r>
          </a:p>
          <a:p>
            <a:pPr algn="ctr"/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</a:t>
            </a:r>
            <a:r>
              <a:rPr lang="en-US" sz="1300" b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2331122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548640" y="4320534"/>
            <a:ext cx="8046720" cy="37759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 err="1">
                <a:solidFill>
                  <a:srgbClr val="6B8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</a:t>
            </a:r>
            <a:r>
              <a:rPr lang="en-US" sz="1200" i="1" dirty="0">
                <a:solidFill>
                  <a:srgbClr val="6B8F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BSc ( Hons)Health and Social Care 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65760" y="4800600"/>
            <a:ext cx="8412480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Outline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65760" y="1097280"/>
            <a:ext cx="457200" cy="45720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0972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1B3E"/>
                </a:solidFill>
              </a:rPr>
              <a:t>A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960120" y="1133856"/>
            <a:ext cx="3383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of the Study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365760" y="1783080"/>
            <a:ext cx="457200" cy="45720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17830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1B3E"/>
                </a:solidFill>
              </a:rPr>
              <a:t>B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960120" y="1819656"/>
            <a:ext cx="3383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Statement of the Problem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365760" y="2468880"/>
            <a:ext cx="457200" cy="45720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24688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1B3E"/>
                </a:solidFill>
              </a:rPr>
              <a:t>C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960120" y="2505456"/>
            <a:ext cx="3383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Objectives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65760" y="3154680"/>
            <a:ext cx="457200" cy="45720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65760" y="3154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1B3E"/>
                </a:solidFill>
              </a:rPr>
              <a:t>D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960120" y="3191256"/>
            <a:ext cx="3383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 / Hypotheses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365760" y="3840480"/>
            <a:ext cx="457200" cy="45720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65760" y="38404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1B3E"/>
                </a:solidFill>
              </a:rPr>
              <a:t>E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960120" y="3877056"/>
            <a:ext cx="3383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4663440" y="1097280"/>
            <a:ext cx="457200" cy="457200"/>
          </a:xfrm>
          <a:prstGeom prst="ellipse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663440" y="10972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F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257800" y="1133856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4663440" y="1783080"/>
            <a:ext cx="457200" cy="457200"/>
          </a:xfrm>
          <a:prstGeom prst="ellipse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663440" y="17830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G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5257800" y="1819656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and Findings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4663440" y="2468880"/>
            <a:ext cx="457200" cy="457200"/>
          </a:xfrm>
          <a:prstGeom prst="ellipse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663440" y="24688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H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5257800" y="2505456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 of Findings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4663440" y="3154680"/>
            <a:ext cx="457200" cy="457200"/>
          </a:xfrm>
          <a:prstGeom prst="ellipse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663440" y="3154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I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5257800" y="3191256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Conclusions</a:t>
            </a:r>
            <a:endParaRPr lang="en-US" sz="1400" dirty="0"/>
          </a:p>
        </p:txBody>
      </p:sp>
      <p:sp>
        <p:nvSpPr>
          <p:cNvPr id="31" name="Shape 29"/>
          <p:cNvSpPr/>
          <p:nvPr/>
        </p:nvSpPr>
        <p:spPr>
          <a:xfrm>
            <a:off x="4663440" y="3840480"/>
            <a:ext cx="457200" cy="457200"/>
          </a:xfrm>
          <a:prstGeom prst="ellipse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663440" y="38404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J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5257800" y="3877056"/>
            <a:ext cx="34747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1400" dirty="0"/>
          </a:p>
        </p:txBody>
      </p:sp>
      <p:sp>
        <p:nvSpPr>
          <p:cNvPr id="34" name="Shape 32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35" name="Text 33"/>
          <p:cNvSpPr/>
          <p:nvPr/>
        </p:nvSpPr>
        <p:spPr>
          <a:xfrm>
            <a:off x="189411" y="4809744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36" name="Text 33">
            <a:extLst>
              <a:ext uri="{FF2B5EF4-FFF2-40B4-BE49-F238E27FC236}">
                <a16:creationId xmlns:a16="http://schemas.microsoft.com/office/drawing/2014/main" id="{26DAA49F-E7B0-9EE9-4278-9EC1CA7EF86C}"/>
              </a:ext>
            </a:extLst>
          </p:cNvPr>
          <p:cNvSpPr/>
          <p:nvPr/>
        </p:nvSpPr>
        <p:spPr>
          <a:xfrm>
            <a:off x="6938554" y="4802777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A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Background of the Study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8573DF0D-CFC9-7E13-94B5-08A1E2EB5816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B0D25414-7891-0034-66B3-E8D4B7C7C423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· Background of the Study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Context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health &amp; social care undergoing rapid digital transformation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Virtual Wards ("Hospital at Home") – major innovation of the last decade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Aligns with NHS Long Term Plan: efficiency, patient experience, sustainability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trend: similar "hospital at home" models in USA, Australia, Scandinavia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Accelerated adoption during COVID-19 pandemic (bed capacity, infection control)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Problem Area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 from inpatient hospital care to digitally aided home-based management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monitoring: wearable sensors, pulse oximeters, mobile health apps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data transmission to multidisciplinary clinical teams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Expanded post-pandemic to COPD, heart failure, frailty, respiratory infections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varies greatly across NHS Trusts due to finance, capacity &amp; digital maturity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696A4724-8B84-A4B3-8DDB-343F53A2D260}"/>
              </a:ext>
            </a:extLst>
          </p:cNvPr>
          <p:cNvSpPr/>
          <p:nvPr/>
        </p:nvSpPr>
        <p:spPr>
          <a:xfrm>
            <a:off x="189411" y="4836523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E108136B-AA8D-EF04-2F1A-DC04AF9DE233}"/>
              </a:ext>
            </a:extLst>
          </p:cNvPr>
          <p:cNvSpPr/>
          <p:nvPr/>
        </p:nvSpPr>
        <p:spPr>
          <a:xfrm>
            <a:off x="6938554" y="4818562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B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Statement of the Problem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r>
              <a:rPr lang="en-GB" dirty="0"/>
              <a:t>2</a:t>
            </a:r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58D97932-C62D-C89A-8761-2B3C17C26586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BC60EEA2-3021-5B7B-2D5F-1D4E9DF4CBF3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 · Statement of the Problem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457200" y="1051560"/>
            <a:ext cx="8229600" cy="3657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Gap: Despite growing deployment, limited critical evaluation of NHS virtual wards across workforce, service delivery, patient experience, and community dimensions exists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inequality: underserved populations (elderly, digitally excluded) may not benefit equitably from virtual ward models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sustainability: role changes and workload increases for NHS staff have not been sufficiently examined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cost-effectiveness and scalability of virtual wards remain uncertain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Justification: Critical assessment is needed to inform NHS policy, guide equitable implementation, and protect patient safety in digitally transformed care settings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5DFD74B5-C852-DFF6-63F4-00F1D778955A}"/>
              </a:ext>
            </a:extLst>
          </p:cNvPr>
          <p:cNvSpPr/>
          <p:nvPr/>
        </p:nvSpPr>
        <p:spPr>
          <a:xfrm>
            <a:off x="189411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24CCB395-7986-1023-43AE-3DA3C2690309}"/>
              </a:ext>
            </a:extLst>
          </p:cNvPr>
          <p:cNvSpPr/>
          <p:nvPr/>
        </p:nvSpPr>
        <p:spPr>
          <a:xfrm>
            <a:off x="6938554" y="4799511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C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Objectives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04A216F0-F43A-8C52-19FF-F76537B40C74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119CA3B9-44BC-6AD7-497F-FD2C9B2E5130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 · Research Objectives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General Objective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critically assess the use of NHS Virtual Wards as a major digital innovation in UK health and social care over the past decade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on four dimensions: workforce, service delivery, patient experience, and community impact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Specific Objectives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how virtual wards have transformed healthcare workforce roles and competencies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changes in daily service delivery and operational efficiency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patient and service user experiences, perceptions and safety outcomes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the impact on community, social care systems, and unpaid carers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limitations and equity concerns in virtual ward implementation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15710AF0-7637-3221-9DB7-23C2D478BC2C}"/>
              </a:ext>
            </a:extLst>
          </p:cNvPr>
          <p:cNvSpPr/>
          <p:nvPr/>
        </p:nvSpPr>
        <p:spPr>
          <a:xfrm>
            <a:off x="189411" y="4803866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70AC7185-B07D-0D76-1DC5-1A229BCC0C26}"/>
              </a:ext>
            </a:extLst>
          </p:cNvPr>
          <p:cNvSpPr/>
          <p:nvPr/>
        </p:nvSpPr>
        <p:spPr>
          <a:xfrm>
            <a:off x="6938554" y="4812574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D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Questions / Hypotheses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3910AE73-5823-53CC-93EF-1921D94CB607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5DCCB34E-D395-7861-0F7E-3E90F642CDF6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 · Research Questions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457200" y="1051560"/>
            <a:ext cx="8229600" cy="3657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RQ1: How have NHS Virtual Wards changed workforce roles, competencies, and professional identity in UK health and social care?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RQ2: In what ways have virtual wards altered service delivery structures, efficiency, and daily clinical operations?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RQ3: What are the psychological, emotional, and safety experiences of patients and service users receiving virtual ward care?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RQ4: What impact do virtual wards have on community care systems, informal carers, and equitable access to healthcare?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Hypothesis: Virtual wards improve efficiency and patient satisfaction but create new challenges around digital equity, workforce burden, and carer wellbeing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216D9187-DD2C-6FC8-15C1-30174095183E}"/>
              </a:ext>
            </a:extLst>
          </p:cNvPr>
          <p:cNvSpPr/>
          <p:nvPr/>
        </p:nvSpPr>
        <p:spPr>
          <a:xfrm>
            <a:off x="189411" y="4836523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3F8942C5-B30B-B711-429F-CF9412035FB5}"/>
              </a:ext>
            </a:extLst>
          </p:cNvPr>
          <p:cNvSpPr/>
          <p:nvPr/>
        </p:nvSpPr>
        <p:spPr>
          <a:xfrm>
            <a:off x="6938554" y="4812574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E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04ACE61F-847C-BFE0-6B57-23EA65AA4165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1C3AE6C2-6FCC-D9F6-ACCB-9D3B214C4D9A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 · Major Theories &amp; Concepts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Frameworks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(2019): digital transformation &amp; care closer to home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Care Systems (ICS) framework: continuity and community-based provision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Co-production model: patient as active participant in care management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Telehealth &amp; health informatics: global digitalization of healthcare delivery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health equity theory: equitable access to technology-enabled services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Empirical Studies Reviewed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(2022): COVID virtual wards – bed capacity and infection control outcomes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(2023): Operational framework for virtual ward expansion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(2024): Guidance on remote monitoring &amp; AI decision-support tools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Strategy Unit (2025): Patient &amp; unpaid carer experiences – satisfaction and anxiety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Guardian (2024): Real-world NHS virtual ward implementation and challenges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6144EE7D-4FC2-25A3-1ADB-7DDB630FE628}"/>
              </a:ext>
            </a:extLst>
          </p:cNvPr>
          <p:cNvSpPr/>
          <p:nvPr/>
        </p:nvSpPr>
        <p:spPr>
          <a:xfrm>
            <a:off x="189411" y="48463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F143BC8B-2C7D-D580-109D-998C72ADCC74}"/>
              </a:ext>
            </a:extLst>
          </p:cNvPr>
          <p:cNvSpPr/>
          <p:nvPr/>
        </p:nvSpPr>
        <p:spPr>
          <a:xfrm>
            <a:off x="6938554" y="4806043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 · Identified Research Gap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457200" y="1051560"/>
            <a:ext cx="8229600" cy="3657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empirical evidence focuses on clinical outcomes; psychosocial and workforce dimensions are underexplored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studies from USA, Australia and Scandinavia show benefits but limited generalisability to NHS context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on long-term cost-effectiveness remains inconclusive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research on carer burden and mental health impact on unpaid carers in virtual ward settings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Insufficient data on digital exclusion consequences for older populations and those with low digital literacy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No comprehensive critical review of all four dimensions (workforce, service delivery, patient experience, community) in a single UK-focused analysis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1AE72CEF-9B05-E87F-4561-C5406710EA5D}"/>
              </a:ext>
            </a:extLst>
          </p:cNvPr>
          <p:cNvSpPr/>
          <p:nvPr/>
        </p:nvSpPr>
        <p:spPr>
          <a:xfrm>
            <a:off x="189411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2B2B6A6A-04D4-3599-2DC0-4285EB3FEF31}"/>
              </a:ext>
            </a:extLst>
          </p:cNvPr>
          <p:cNvSpPr/>
          <p:nvPr/>
        </p:nvSpPr>
        <p:spPr>
          <a:xfrm>
            <a:off x="6938554" y="4806042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F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Methodology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910BBDF1-4237-4EC3-DF0F-B46CBC59848B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5FE25590-DB7E-3042-FCC1-8040085C81F8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 · Research Design &amp; Approach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critical literature review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analysis of peer-reviewed literature, NHS policy documents and grey literature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synthesis across four dimensions: workforce, service delivery, patient experience, community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 approach – identifying benefits, limitations, and equity concerns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Population &amp; Sample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Population: NHS Virtual Ward programmes across England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Stakeholders: patients, family/unpaid carers, healthcare professionals (nurses, physicians, AHPs), NHS Trust managers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(literature): NHS England reports (2022–2024), The Strategy Unit (2025), peer-reviewed journals, The Guardian (2024)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6428426D-7C9E-21F1-BA65-E411529A7242}"/>
              </a:ext>
            </a:extLst>
          </p:cNvPr>
          <p:cNvSpPr/>
          <p:nvPr/>
        </p:nvSpPr>
        <p:spPr>
          <a:xfrm>
            <a:off x="189411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9EB8CDDB-9B67-F3E2-176A-6C667383F182}"/>
              </a:ext>
            </a:extLst>
          </p:cNvPr>
          <p:cNvSpPr/>
          <p:nvPr/>
        </p:nvSpPr>
        <p:spPr>
          <a:xfrm>
            <a:off x="6938554" y="4845231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 · Data Collection &amp; Analysis Methods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Sampling &amp; Data Collection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 sampling of policy documents and empirical studies (2020–2025)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Inclusion criteria: UK-focused, published 2020–2025, related to virtual ward / hospital-at-home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sources: NHS England website, Strategy Unit, academic databases, quality news media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data from international settings (USA, Australia, Scandinavia) for context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Analysis &amp; Ethics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analysis: four pre-defined themes aligned to research objectives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synthesis: benefits vs. limitations framework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considerations: no primary data collected; academic integrity maintained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Acknowledges positionality and potential source bias in NHS policy documents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Equitable lens applied throughout: digital exclusion, carer burden, workforce wellbeing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2C2AF1E5-D0AC-CEA1-DEF6-0C29FD76AAEE}"/>
              </a:ext>
            </a:extLst>
          </p:cNvPr>
          <p:cNvSpPr/>
          <p:nvPr/>
        </p:nvSpPr>
        <p:spPr>
          <a:xfrm>
            <a:off x="189411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B1AA2CA5-233D-74EA-BC2F-70705085FBB9}"/>
              </a:ext>
            </a:extLst>
          </p:cNvPr>
          <p:cNvSpPr/>
          <p:nvPr/>
        </p:nvSpPr>
        <p:spPr>
          <a:xfrm>
            <a:off x="6938554" y="4806043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G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Results and Findings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2AF45E9A-CAF7-025B-9E01-8227C2ED457B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76184FF7-9A70-E02C-12BA-34BAD720EA6E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 · Workforce Findings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Role Changes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Emergence of new roles: remote monitoring nurses, virtual ward coordinators, digital health professionals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Transition from reactive, location-based care to proactive, data-driven models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Allied health professionals (OTs, physios) now conducting remote assessments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HCPC and NMC issued revised guidelines to address changing professional boundaries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Workforce Challenges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Alarm fatigue: constant monitoring alerts cause mental stress and decision overload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Uneven training across NHS Trusts – variable workforce confidence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staff report duty increase without changes to job banding or pay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Significant digital literacy gaps, especially among staff with limited tech experience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 for structured CPD programmes and organisational investment in upskilling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A2DCF5AC-096E-C6AE-E040-D14589BD74CD}"/>
              </a:ext>
            </a:extLst>
          </p:cNvPr>
          <p:cNvSpPr/>
          <p:nvPr/>
        </p:nvSpPr>
        <p:spPr>
          <a:xfrm>
            <a:off x="195942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B1D33D87-BB43-3F80-144D-C37630DC510C}"/>
              </a:ext>
            </a:extLst>
          </p:cNvPr>
          <p:cNvSpPr/>
          <p:nvPr/>
        </p:nvSpPr>
        <p:spPr>
          <a:xfrm>
            <a:off x="6938554" y="48463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 · Service Delivery &amp; Patient Experience Findings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Service Delivery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Significant shift: hospital inpatient care → community home-based care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Freed acute hospital beds for critical patients; reduced length of stay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Clinicians manage multiple patients simultaneously via digital dashboards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AI-assisted triage and clinical decision-making increasingly integrated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Concern: virtual wards may shift rather than reduce overall healthcare demand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 Experience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patient satisfaction: freedom, comfort, reduced hospital exposure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Greater engagement and adherence to care plans (Strategy Unit, 2025)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Psychological challenges: anxiety about self-monitoring, fear of deterioration at home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barriers: infrequent/impersonal clinician contact reduces confidence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 remains a major barrier for elderly and low-literacy patients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954BB536-3FE8-E051-B2E1-95883A476EB5}"/>
              </a:ext>
            </a:extLst>
          </p:cNvPr>
          <p:cNvSpPr/>
          <p:nvPr/>
        </p:nvSpPr>
        <p:spPr>
          <a:xfrm>
            <a:off x="189411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CF5A10F6-B281-5597-1DE5-9737815983F6}"/>
              </a:ext>
            </a:extLst>
          </p:cNvPr>
          <p:cNvSpPr/>
          <p:nvPr/>
        </p:nvSpPr>
        <p:spPr>
          <a:xfrm>
            <a:off x="6938554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H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Discussion of Findings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224F7312-4E08-F6EB-D4B0-7B246246DF99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6219CEEE-051A-FAC8-BA94-7EACB6EB7755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 · Discussion: Interpretation &amp; Comparison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Interpretation of Results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 wards demonstrate genuine potential: improved capacity, patient satisfaction, community integration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However, benefits are conditional: require adequate staffing, technology infrastructure &amp; governance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transformation risk: reducing human connection – a core element of holistic care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Carer burden is a significant unintended consequence requiring policy attention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concern: technology-first approach may disadvantage vulnerable populations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023360" cy="3749040"/>
          </a:xfrm>
          <a:prstGeom prst="roundRect">
            <a:avLst>
              <a:gd name="adj" fmla="val 2439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937760" y="1051560"/>
            <a:ext cx="3657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5E7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Comparison with Previous Studies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937760" y="1481328"/>
            <a:ext cx="365760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Consistent with international findings (USA, Australia): efficiency gains and patient satisfaction improvements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UK-specific challenges mirror Australian experience: workforce readiness and digital maturity disparities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The Strategy Unit (2025): carers experience both increased involvement and increased burden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Aligns with NHS England (2023): one-size-fits-all approach unsuitable for diverse NHS Trust contexts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existing evidence: highlights psychological and equity dimensions underexplored in prior studies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33">
            <a:extLst>
              <a:ext uri="{FF2B5EF4-FFF2-40B4-BE49-F238E27FC236}">
                <a16:creationId xmlns:a16="http://schemas.microsoft.com/office/drawing/2014/main" id="{B30F15AD-9AB1-D643-6629-1236CEFD15FF}"/>
              </a:ext>
            </a:extLst>
          </p:cNvPr>
          <p:cNvSpPr/>
          <p:nvPr/>
        </p:nvSpPr>
        <p:spPr>
          <a:xfrm>
            <a:off x="189411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3" name="Text 33">
            <a:extLst>
              <a:ext uri="{FF2B5EF4-FFF2-40B4-BE49-F238E27FC236}">
                <a16:creationId xmlns:a16="http://schemas.microsoft.com/office/drawing/2014/main" id="{1360826D-807A-A851-C48F-DCAE86EB8DA8}"/>
              </a:ext>
            </a:extLst>
          </p:cNvPr>
          <p:cNvSpPr/>
          <p:nvPr/>
        </p:nvSpPr>
        <p:spPr>
          <a:xfrm>
            <a:off x="6938554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I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Conclusions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80ACA1CE-C902-244A-75FA-E983B2EF2A5D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3FDB0CB7-1EB0-091D-D407-3DB764338EB0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 · Conclusions – Summary of Key Findings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457200" y="1051560"/>
            <a:ext cx="8229600" cy="3657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Virtual Wards represent the most significant digital transformation in UK health &amp; social care over the last decade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monitoring technology and multidisciplinary digital teams have successfully shifted care delivery from hospital to home settings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efficiency improved: better bed capacity management, shorter stays, and improved patient flow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satisfaction is generally high, with greater autonomy and reduced hospital exposure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concerns: digital exclusion, workforce burden, alarm fatigue, and increased informal carer responsibilities</a:t>
            </a:r>
            <a:endParaRPr lang="en-US" sz="16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6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viability depends on sustainable funding, equitable access, and comprehensive workforce development strategies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BB91A95C-548D-2F65-F90A-32EF8CDA919C}"/>
              </a:ext>
            </a:extLst>
          </p:cNvPr>
          <p:cNvSpPr/>
          <p:nvPr/>
        </p:nvSpPr>
        <p:spPr>
          <a:xfrm>
            <a:off x="189411" y="480060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76AEA800-28AC-65B7-27D6-7C954A2A966C}"/>
              </a:ext>
            </a:extLst>
          </p:cNvPr>
          <p:cNvSpPr/>
          <p:nvPr/>
        </p:nvSpPr>
        <p:spPr>
          <a:xfrm>
            <a:off x="6938554" y="4799511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463040"/>
            <a:ext cx="1463040" cy="1463040"/>
          </a:xfrm>
          <a:prstGeom prst="ellipse">
            <a:avLst/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463040"/>
            <a:ext cx="14630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0D1B3E"/>
                </a:solidFill>
              </a:rPr>
              <a:t>J</a:t>
            </a:r>
            <a:endParaRPr lang="en-US" sz="4800" dirty="0"/>
          </a:p>
        </p:txBody>
      </p:sp>
      <p:sp>
        <p:nvSpPr>
          <p:cNvPr id="4" name="Text 2"/>
          <p:cNvSpPr/>
          <p:nvPr/>
        </p:nvSpPr>
        <p:spPr>
          <a:xfrm>
            <a:off x="2194560" y="1645920"/>
            <a:ext cx="6400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0" y="4663440"/>
            <a:ext cx="9144000" cy="48006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r>
              <a:rPr lang="en-GB" dirty="0"/>
              <a:t>2</a:t>
            </a:r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C5333B10-5F70-678C-727F-23BC792C1667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7AAA667F-D1C5-93B0-ACFA-091B0298B9A6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3E"/>
          </a:solidFill>
          <a:ln w="12700">
            <a:solidFill>
              <a:srgbClr val="0D1B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 · Recommendations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20040" y="1005840"/>
            <a:ext cx="2743200" cy="3749040"/>
          </a:xfrm>
          <a:prstGeom prst="roundRect">
            <a:avLst>
              <a:gd name="adj" fmla="val 3333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0040" y="1005840"/>
            <a:ext cx="2743200" cy="502920"/>
          </a:xfrm>
          <a:prstGeom prst="roundRect">
            <a:avLst>
              <a:gd name="adj" fmla="val 18182"/>
            </a:avLst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20040" y="1005840"/>
            <a:ext cx="2743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Practical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11480" y="1572768"/>
            <a:ext cx="2560320" cy="3063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Standardise virtual ward training programmes across all NHS Trusts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robust alarm management systems to reduce staff fatigue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digital literacy support and device access for excluded patient groups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246120" y="1005840"/>
            <a:ext cx="2743200" cy="3749040"/>
          </a:xfrm>
          <a:prstGeom prst="roundRect">
            <a:avLst>
              <a:gd name="adj" fmla="val 3333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246120" y="1005840"/>
            <a:ext cx="2743200" cy="502920"/>
          </a:xfrm>
          <a:prstGeom prst="roundRect">
            <a:avLst>
              <a:gd name="adj" fmla="val 18182"/>
            </a:avLst>
          </a:prstGeom>
          <a:solidFill>
            <a:srgbClr val="C9A84C"/>
          </a:solidFill>
          <a:ln w="12700">
            <a:solidFill>
              <a:srgbClr val="C9A8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46120" y="1005840"/>
            <a:ext cx="2743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D1B3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337560" y="1572768"/>
            <a:ext cx="2560320" cy="3063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should mandate equity impact assessments for all virtual ward rollouts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Revise job banding and pay structures to reflect expanded digital responsibilities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 carer support services specifically linked to virtual ward programmes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6172200" y="1005840"/>
            <a:ext cx="2743200" cy="3749040"/>
          </a:xfrm>
          <a:prstGeom prst="roundRect">
            <a:avLst>
              <a:gd name="adj" fmla="val 3333"/>
            </a:avLst>
          </a:prstGeom>
          <a:solidFill>
            <a:srgbClr val="EAF2F8"/>
          </a:solidFill>
          <a:ln w="12700">
            <a:solidFill>
              <a:srgbClr val="D4E6F1"/>
            </a:solidFill>
            <a:prstDash val="solid"/>
          </a:ln>
          <a:effectLst>
            <a:outerShdw blurRad="762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172200" y="1005840"/>
            <a:ext cx="2743200" cy="502920"/>
          </a:xfrm>
          <a:prstGeom prst="roundRect">
            <a:avLst>
              <a:gd name="adj" fmla="val 18182"/>
            </a:avLst>
          </a:prstGeom>
          <a:solidFill>
            <a:srgbClr val="6B4C9A"/>
          </a:solidFill>
          <a:ln w="12700">
            <a:solidFill>
              <a:srgbClr val="6B4C9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172200" y="1005840"/>
            <a:ext cx="2743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Future Research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263640" y="1572768"/>
            <a:ext cx="2560320" cy="3063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Longitudinal studies on long-term cost-effectiveness of virtual wards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research on carer mental health and wellbeing impacts</a:t>
            </a:r>
            <a:endParaRPr lang="en-US" sz="13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1A2B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studies across different NHS Trust contexts and patient populations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33">
            <a:extLst>
              <a:ext uri="{FF2B5EF4-FFF2-40B4-BE49-F238E27FC236}">
                <a16:creationId xmlns:a16="http://schemas.microsoft.com/office/drawing/2014/main" id="{606AB729-0481-7C1B-3BF7-DC0005D98FBD}"/>
              </a:ext>
            </a:extLst>
          </p:cNvPr>
          <p:cNvSpPr/>
          <p:nvPr/>
        </p:nvSpPr>
        <p:spPr>
          <a:xfrm>
            <a:off x="209005" y="4818888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19" name="Text 33">
            <a:extLst>
              <a:ext uri="{FF2B5EF4-FFF2-40B4-BE49-F238E27FC236}">
                <a16:creationId xmlns:a16="http://schemas.microsoft.com/office/drawing/2014/main" id="{A110A037-5372-6156-2839-4A13384637C4}"/>
              </a:ext>
            </a:extLst>
          </p:cNvPr>
          <p:cNvSpPr/>
          <p:nvPr/>
        </p:nvSpPr>
        <p:spPr>
          <a:xfrm>
            <a:off x="6938554" y="4806043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0D1B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chemeClr val="bg1"/>
          </a:solidFill>
          <a:ln w="12700">
            <a:solidFill>
              <a:schemeClr val="bg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D1B3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8229600" cy="3749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(2022) COVID virtual wards and COVID Oximetry @home guidance. Available at: https://www.england.nhs.uk [Accessed: 9 June 2026].</a:t>
            </a:r>
            <a:endParaRPr lang="en-US" sz="12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 Virtual wards operational framework. Available at: https://www.england.nhs.uk [Accessed: 9 June 2026].</a:t>
            </a:r>
            <a:endParaRPr lang="en-US" sz="12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(2024) Virtual wards: Guidance for patients and professionals. NHS Digital. Available at: https://digital.nhs.uk [Accessed: 9 June 2026].</a:t>
            </a:r>
            <a:endParaRPr lang="en-US" sz="12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Strategy Unit (2025) Virtual wards patient and unpaid carer experiences. Available at: https://www.strategyunitwm.nhs.uk [Accessed: 9 June 2026].</a:t>
            </a:r>
            <a:endParaRPr lang="en-US" sz="12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Guardian (2024) How virtual NHS wards are now a reality. Available at: https://www.theguardian.com [Accessed: 9 June 2026].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0" y="4617720"/>
            <a:ext cx="9144000" cy="525780"/>
          </a:xfrm>
          <a:prstGeom prst="rect">
            <a:avLst/>
          </a:prstGeom>
          <a:solidFill>
            <a:srgbClr val="1B5E7B"/>
          </a:solidFill>
          <a:ln w="12700">
            <a:solidFill>
              <a:srgbClr val="1B5E7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4617720"/>
            <a:ext cx="8412480" cy="5257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7" name="Text 33">
            <a:extLst>
              <a:ext uri="{FF2B5EF4-FFF2-40B4-BE49-F238E27FC236}">
                <a16:creationId xmlns:a16="http://schemas.microsoft.com/office/drawing/2014/main" id="{145713BD-7349-F492-2D87-B224F29E021A}"/>
              </a:ext>
            </a:extLst>
          </p:cNvPr>
          <p:cNvSpPr/>
          <p:nvPr/>
        </p:nvSpPr>
        <p:spPr>
          <a:xfrm>
            <a:off x="189411" y="473202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Caroline Zeini</a:t>
            </a:r>
            <a:endParaRPr lang="en-US" sz="1000" dirty="0"/>
          </a:p>
        </p:txBody>
      </p:sp>
      <p:sp>
        <p:nvSpPr>
          <p:cNvPr id="8" name="Text 33">
            <a:extLst>
              <a:ext uri="{FF2B5EF4-FFF2-40B4-BE49-F238E27FC236}">
                <a16:creationId xmlns:a16="http://schemas.microsoft.com/office/drawing/2014/main" id="{2C3D0666-5DC0-1BC0-6F15-B2118A0307FD}"/>
              </a:ext>
            </a:extLst>
          </p:cNvPr>
          <p:cNvSpPr/>
          <p:nvPr/>
        </p:nvSpPr>
        <p:spPr>
          <a:xfrm>
            <a:off x="6938554" y="4747260"/>
            <a:ext cx="2462349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No: 2331122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7F0BAA444E2C478D04B3C300BA99D3" ma:contentTypeVersion="11" ma:contentTypeDescription="Create a new document." ma:contentTypeScope="" ma:versionID="106979c3d68b023dc5f9b277c5ca3788">
  <xsd:schema xmlns:xsd="http://www.w3.org/2001/XMLSchema" xmlns:xs="http://www.w3.org/2001/XMLSchema" xmlns:p="http://schemas.microsoft.com/office/2006/metadata/properties" xmlns:ns3="d97129d6-5105-44aa-8953-de11b416c376" targetNamespace="http://schemas.microsoft.com/office/2006/metadata/properties" ma:root="true" ma:fieldsID="24cfc626d673bd71ab693dd600646cdc" ns3:_="">
    <xsd:import namespace="d97129d6-5105-44aa-8953-de11b416c37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7129d6-5105-44aa-8953-de11b416c37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97129d6-5105-44aa-8953-de11b416c376" xsi:nil="true"/>
  </documentManagement>
</p:properties>
</file>

<file path=customXml/itemProps1.xml><?xml version="1.0" encoding="utf-8"?>
<ds:datastoreItem xmlns:ds="http://schemas.openxmlformats.org/officeDocument/2006/customXml" ds:itemID="{5E46CCD6-B185-419D-BB89-4489153BA9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97129d6-5105-44aa-8953-de11b416c3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D04715-7F68-4EAC-852F-F50D0C8E60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90B22BD-9F5B-4CF5-9268-C58D1CD3FA5E}">
  <ds:schemaRefs>
    <ds:schemaRef ds:uri="http://www.w3.org/XML/1998/namespace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d97129d6-5105-44aa-8953-de11b416c376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2003</Words>
  <Application>Microsoft Office PowerPoint</Application>
  <PresentationFormat>On-screen Show (16:9)</PresentationFormat>
  <Paragraphs>269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BMHP6026 Viva Voce Presentation</dc:title>
  <dc:subject>PptxGenJS Presentation</dc:subject>
  <dc:creator>Caroline Zeini</dc:creator>
  <cp:lastModifiedBy>Caroline Zeini (2331122)</cp:lastModifiedBy>
  <cp:revision>3</cp:revision>
  <dcterms:created xsi:type="dcterms:W3CDTF">2026-06-19T00:42:41Z</dcterms:created>
  <dcterms:modified xsi:type="dcterms:W3CDTF">2026-07-03T03:08:43Z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0x010100F17F0BAA444E2C478D04B3C300BA99D3</vt:lpwstr>
  </property>
</Properties>
</file>