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notesMasterIdLst>
    <p:notesMasterId r:id="rId18"/>
  </p:notesMasterIdLst>
  <p:sldIdLst>
    <p:sldId id="256" r:id="rId5"/>
    <p:sldId id="257" r:id="rId6"/>
    <p:sldId id="287" r:id="rId7"/>
    <p:sldId id="260" r:id="rId8"/>
    <p:sldId id="282" r:id="rId9"/>
    <p:sldId id="288" r:id="rId10"/>
    <p:sldId id="262" r:id="rId11"/>
    <p:sldId id="283" r:id="rId12"/>
    <p:sldId id="267" r:id="rId13"/>
    <p:sldId id="271" r:id="rId14"/>
    <p:sldId id="272" r:id="rId15"/>
    <p:sldId id="274"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D60093"/>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514" autoAdjust="0"/>
    <p:restoredTop sz="94660"/>
  </p:normalViewPr>
  <p:slideViewPr>
    <p:cSldViewPr snapToGrid="0">
      <p:cViewPr varScale="1">
        <p:scale>
          <a:sx n="69" d="100"/>
          <a:sy n="69" d="100"/>
        </p:scale>
        <p:origin x="101"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75255D79-045C-4018-8EA3-0AD014B7BE2A}"/>
    <pc:docChg chg="delSld modSld">
      <pc:chgData name="Julia Ault" userId="448e6d29-d07f-428e-8f66-47be6c4f352b" providerId="ADAL" clId="{75255D79-045C-4018-8EA3-0AD014B7BE2A}" dt="2019-11-16T18:50:08.631" v="127" actId="20577"/>
      <pc:docMkLst>
        <pc:docMk/>
      </pc:docMkLst>
      <pc:sldChg chg="modSp mod">
        <pc:chgData name="Julia Ault" userId="448e6d29-d07f-428e-8f66-47be6c4f352b" providerId="ADAL" clId="{75255D79-045C-4018-8EA3-0AD014B7BE2A}" dt="2019-11-16T18:48:01.015" v="100" actId="6549"/>
        <pc:sldMkLst>
          <pc:docMk/>
          <pc:sldMk cId="2385314557" sldId="257"/>
        </pc:sldMkLst>
        <pc:spChg chg="mod">
          <ac:chgData name="Julia Ault" userId="448e6d29-d07f-428e-8f66-47be6c4f352b" providerId="ADAL" clId="{75255D79-045C-4018-8EA3-0AD014B7BE2A}" dt="2019-11-16T18:48:01.015" v="100" actId="6549"/>
          <ac:spMkLst>
            <pc:docMk/>
            <pc:sldMk cId="2385314557" sldId="257"/>
            <ac:spMk id="3" creationId="{00000000-0000-0000-0000-000000000000}"/>
          </ac:spMkLst>
        </pc:spChg>
      </pc:sldChg>
      <pc:sldChg chg="del">
        <pc:chgData name="Julia Ault" userId="448e6d29-d07f-428e-8f66-47be6c4f352b" providerId="ADAL" clId="{75255D79-045C-4018-8EA3-0AD014B7BE2A}" dt="2019-11-16T18:39:30.489" v="3" actId="2696"/>
        <pc:sldMkLst>
          <pc:docMk/>
          <pc:sldMk cId="2745117700" sldId="258"/>
        </pc:sldMkLst>
      </pc:sldChg>
      <pc:sldChg chg="del">
        <pc:chgData name="Julia Ault" userId="448e6d29-d07f-428e-8f66-47be6c4f352b" providerId="ADAL" clId="{75255D79-045C-4018-8EA3-0AD014B7BE2A}" dt="2019-11-16T18:39:17.181" v="1" actId="2696"/>
        <pc:sldMkLst>
          <pc:docMk/>
          <pc:sldMk cId="3245222371" sldId="259"/>
        </pc:sldMkLst>
      </pc:sldChg>
      <pc:sldChg chg="modSp mod">
        <pc:chgData name="Julia Ault" userId="448e6d29-d07f-428e-8f66-47be6c4f352b" providerId="ADAL" clId="{75255D79-045C-4018-8EA3-0AD014B7BE2A}" dt="2019-11-16T18:50:08.631" v="127" actId="20577"/>
        <pc:sldMkLst>
          <pc:docMk/>
          <pc:sldMk cId="1391721988" sldId="260"/>
        </pc:sldMkLst>
        <pc:spChg chg="mod">
          <ac:chgData name="Julia Ault" userId="448e6d29-d07f-428e-8f66-47be6c4f352b" providerId="ADAL" clId="{75255D79-045C-4018-8EA3-0AD014B7BE2A}" dt="2019-11-16T18:40:15.063" v="8" actId="20577"/>
          <ac:spMkLst>
            <pc:docMk/>
            <pc:sldMk cId="1391721988" sldId="260"/>
            <ac:spMk id="4" creationId="{00000000-0000-0000-0000-000000000000}"/>
          </ac:spMkLst>
        </pc:spChg>
        <pc:spChg chg="mod">
          <ac:chgData name="Julia Ault" userId="448e6d29-d07f-428e-8f66-47be6c4f352b" providerId="ADAL" clId="{75255D79-045C-4018-8EA3-0AD014B7BE2A}" dt="2019-11-16T18:50:08.631" v="127" actId="20577"/>
          <ac:spMkLst>
            <pc:docMk/>
            <pc:sldMk cId="1391721988" sldId="260"/>
            <ac:spMk id="6" creationId="{00000000-0000-0000-0000-000000000000}"/>
          </ac:spMkLst>
        </pc:spChg>
      </pc:sldChg>
      <pc:sldChg chg="del">
        <pc:chgData name="Julia Ault" userId="448e6d29-d07f-428e-8f66-47be6c4f352b" providerId="ADAL" clId="{75255D79-045C-4018-8EA3-0AD014B7BE2A}" dt="2019-11-16T18:39:26.527" v="2" actId="2696"/>
        <pc:sldMkLst>
          <pc:docMk/>
          <pc:sldMk cId="1275588176" sldId="261"/>
        </pc:sldMkLst>
      </pc:sldChg>
      <pc:sldChg chg="modSp mod">
        <pc:chgData name="Julia Ault" userId="448e6d29-d07f-428e-8f66-47be6c4f352b" providerId="ADAL" clId="{75255D79-045C-4018-8EA3-0AD014B7BE2A}" dt="2019-11-16T18:40:22.790" v="9" actId="20577"/>
        <pc:sldMkLst>
          <pc:docMk/>
          <pc:sldMk cId="1276099828" sldId="262"/>
        </pc:sldMkLst>
        <pc:spChg chg="mod">
          <ac:chgData name="Julia Ault" userId="448e6d29-d07f-428e-8f66-47be6c4f352b" providerId="ADAL" clId="{75255D79-045C-4018-8EA3-0AD014B7BE2A}" dt="2019-11-16T18:40:22.790" v="9" actId="20577"/>
          <ac:spMkLst>
            <pc:docMk/>
            <pc:sldMk cId="1276099828" sldId="262"/>
            <ac:spMk id="3" creationId="{00000000-0000-0000-0000-000000000000}"/>
          </ac:spMkLst>
        </pc:spChg>
      </pc:sldChg>
      <pc:sldChg chg="del">
        <pc:chgData name="Julia Ault" userId="448e6d29-d07f-428e-8f66-47be6c4f352b" providerId="ADAL" clId="{75255D79-045C-4018-8EA3-0AD014B7BE2A}" dt="2019-11-16T18:39:54.374" v="6" actId="2696"/>
        <pc:sldMkLst>
          <pc:docMk/>
          <pc:sldMk cId="3081971821" sldId="263"/>
        </pc:sldMkLst>
      </pc:sldChg>
      <pc:sldChg chg="del">
        <pc:chgData name="Julia Ault" userId="448e6d29-d07f-428e-8f66-47be6c4f352b" providerId="ADAL" clId="{75255D79-045C-4018-8EA3-0AD014B7BE2A}" dt="2019-11-16T18:39:43.722" v="5" actId="2696"/>
        <pc:sldMkLst>
          <pc:docMk/>
          <pc:sldMk cId="3309832563" sldId="264"/>
        </pc:sldMkLst>
      </pc:sldChg>
      <pc:sldChg chg="del">
        <pc:chgData name="Julia Ault" userId="448e6d29-d07f-428e-8f66-47be6c4f352b" providerId="ADAL" clId="{75255D79-045C-4018-8EA3-0AD014B7BE2A}" dt="2019-11-16T18:39:59.247" v="7" actId="2696"/>
        <pc:sldMkLst>
          <pc:docMk/>
          <pc:sldMk cId="3577092215" sldId="265"/>
        </pc:sldMkLst>
      </pc:sldChg>
      <pc:sldChg chg="del">
        <pc:chgData name="Julia Ault" userId="448e6d29-d07f-428e-8f66-47be6c4f352b" providerId="ADAL" clId="{75255D79-045C-4018-8EA3-0AD014B7BE2A}" dt="2019-11-16T18:39:34.280" v="4" actId="2696"/>
        <pc:sldMkLst>
          <pc:docMk/>
          <pc:sldMk cId="3179751245" sldId="266"/>
        </pc:sldMkLst>
      </pc:sldChg>
      <pc:sldChg chg="modSp mod">
        <pc:chgData name="Julia Ault" userId="448e6d29-d07f-428e-8f66-47be6c4f352b" providerId="ADAL" clId="{75255D79-045C-4018-8EA3-0AD014B7BE2A}" dt="2019-11-16T18:40:47.798" v="12" actId="20577"/>
        <pc:sldMkLst>
          <pc:docMk/>
          <pc:sldMk cId="3174987344" sldId="267"/>
        </pc:sldMkLst>
        <pc:spChg chg="mod">
          <ac:chgData name="Julia Ault" userId="448e6d29-d07f-428e-8f66-47be6c4f352b" providerId="ADAL" clId="{75255D79-045C-4018-8EA3-0AD014B7BE2A}" dt="2019-11-16T18:40:47.798" v="12" actId="20577"/>
          <ac:spMkLst>
            <pc:docMk/>
            <pc:sldMk cId="3174987344" sldId="267"/>
            <ac:spMk id="3" creationId="{00000000-0000-0000-0000-000000000000}"/>
          </ac:spMkLst>
        </pc:spChg>
      </pc:sldChg>
      <pc:sldChg chg="del">
        <pc:chgData name="Julia Ault" userId="448e6d29-d07f-428e-8f66-47be6c4f352b" providerId="ADAL" clId="{75255D79-045C-4018-8EA3-0AD014B7BE2A}" dt="2019-11-16T18:40:40.676" v="11" actId="2696"/>
        <pc:sldMkLst>
          <pc:docMk/>
          <pc:sldMk cId="2762988094" sldId="268"/>
        </pc:sldMkLst>
      </pc:sldChg>
      <pc:sldChg chg="del">
        <pc:chgData name="Julia Ault" userId="448e6d29-d07f-428e-8f66-47be6c4f352b" providerId="ADAL" clId="{75255D79-045C-4018-8EA3-0AD014B7BE2A}" dt="2019-11-16T18:41:22.168" v="15" actId="2696"/>
        <pc:sldMkLst>
          <pc:docMk/>
          <pc:sldMk cId="1724612488" sldId="269"/>
        </pc:sldMkLst>
      </pc:sldChg>
      <pc:sldChg chg="modSp del mod">
        <pc:chgData name="Julia Ault" userId="448e6d29-d07f-428e-8f66-47be6c4f352b" providerId="ADAL" clId="{75255D79-045C-4018-8EA3-0AD014B7BE2A}" dt="2019-11-16T18:41:17.138" v="14" actId="2696"/>
        <pc:sldMkLst>
          <pc:docMk/>
          <pc:sldMk cId="2835140749" sldId="270"/>
        </pc:sldMkLst>
        <pc:spChg chg="mod">
          <ac:chgData name="Julia Ault" userId="448e6d29-d07f-428e-8f66-47be6c4f352b" providerId="ADAL" clId="{75255D79-045C-4018-8EA3-0AD014B7BE2A}" dt="2019-11-16T18:40:54.597" v="13" actId="20577"/>
          <ac:spMkLst>
            <pc:docMk/>
            <pc:sldMk cId="2835140749" sldId="270"/>
            <ac:spMk id="3" creationId="{00000000-0000-0000-0000-000000000000}"/>
          </ac:spMkLst>
        </pc:spChg>
      </pc:sldChg>
      <pc:sldChg chg="modSp mod">
        <pc:chgData name="Julia Ault" userId="448e6d29-d07f-428e-8f66-47be6c4f352b" providerId="ADAL" clId="{75255D79-045C-4018-8EA3-0AD014B7BE2A}" dt="2019-11-16T18:41:58.319" v="34" actId="20577"/>
        <pc:sldMkLst>
          <pc:docMk/>
          <pc:sldMk cId="2461355857" sldId="271"/>
        </pc:sldMkLst>
        <pc:spChg chg="mod">
          <ac:chgData name="Julia Ault" userId="448e6d29-d07f-428e-8f66-47be6c4f352b" providerId="ADAL" clId="{75255D79-045C-4018-8EA3-0AD014B7BE2A}" dt="2019-11-16T18:41:58.319" v="34" actId="20577"/>
          <ac:spMkLst>
            <pc:docMk/>
            <pc:sldMk cId="2461355857" sldId="271"/>
            <ac:spMk id="2" creationId="{00000000-0000-0000-0000-000000000000}"/>
          </ac:spMkLst>
        </pc:spChg>
        <pc:spChg chg="mod">
          <ac:chgData name="Julia Ault" userId="448e6d29-d07f-428e-8f66-47be6c4f352b" providerId="ADAL" clId="{75255D79-045C-4018-8EA3-0AD014B7BE2A}" dt="2019-11-16T18:41:50.661" v="25" actId="20577"/>
          <ac:spMkLst>
            <pc:docMk/>
            <pc:sldMk cId="2461355857" sldId="271"/>
            <ac:spMk id="3" creationId="{00000000-0000-0000-0000-000000000000}"/>
          </ac:spMkLst>
        </pc:spChg>
      </pc:sldChg>
      <pc:sldChg chg="modSp mod">
        <pc:chgData name="Julia Ault" userId="448e6d29-d07f-428e-8f66-47be6c4f352b" providerId="ADAL" clId="{75255D79-045C-4018-8EA3-0AD014B7BE2A}" dt="2019-11-16T18:42:28.315" v="38" actId="20577"/>
        <pc:sldMkLst>
          <pc:docMk/>
          <pc:sldMk cId="1594496473" sldId="272"/>
        </pc:sldMkLst>
        <pc:spChg chg="mod">
          <ac:chgData name="Julia Ault" userId="448e6d29-d07f-428e-8f66-47be6c4f352b" providerId="ADAL" clId="{75255D79-045C-4018-8EA3-0AD014B7BE2A}" dt="2019-11-16T18:42:28.315" v="38" actId="20577"/>
          <ac:spMkLst>
            <pc:docMk/>
            <pc:sldMk cId="1594496473" sldId="272"/>
            <ac:spMk id="3" creationId="{00000000-0000-0000-0000-000000000000}"/>
          </ac:spMkLst>
        </pc:spChg>
      </pc:sldChg>
      <pc:sldChg chg="del">
        <pc:chgData name="Julia Ault" userId="448e6d29-d07f-428e-8f66-47be6c4f352b" providerId="ADAL" clId="{75255D79-045C-4018-8EA3-0AD014B7BE2A}" dt="2019-11-16T18:42:33.992" v="39" actId="2696"/>
        <pc:sldMkLst>
          <pc:docMk/>
          <pc:sldMk cId="3595065425" sldId="273"/>
        </pc:sldMkLst>
      </pc:sldChg>
      <pc:sldChg chg="modSp mod">
        <pc:chgData name="Julia Ault" userId="448e6d29-d07f-428e-8f66-47be6c4f352b" providerId="ADAL" clId="{75255D79-045C-4018-8EA3-0AD014B7BE2A}" dt="2019-11-16T18:43:38.143" v="63" actId="1076"/>
        <pc:sldMkLst>
          <pc:docMk/>
          <pc:sldMk cId="3171057741" sldId="274"/>
        </pc:sldMkLst>
        <pc:spChg chg="mod">
          <ac:chgData name="Julia Ault" userId="448e6d29-d07f-428e-8f66-47be6c4f352b" providerId="ADAL" clId="{75255D79-045C-4018-8EA3-0AD014B7BE2A}" dt="2019-11-16T18:43:38.143" v="63" actId="1076"/>
          <ac:spMkLst>
            <pc:docMk/>
            <pc:sldMk cId="3171057741" sldId="274"/>
            <ac:spMk id="2" creationId="{00000000-0000-0000-0000-000000000000}"/>
          </ac:spMkLst>
        </pc:spChg>
        <pc:spChg chg="mod">
          <ac:chgData name="Julia Ault" userId="448e6d29-d07f-428e-8f66-47be6c4f352b" providerId="ADAL" clId="{75255D79-045C-4018-8EA3-0AD014B7BE2A}" dt="2019-11-16T18:42:44.362" v="45" actId="20577"/>
          <ac:spMkLst>
            <pc:docMk/>
            <pc:sldMk cId="3171057741" sldId="274"/>
            <ac:spMk id="3" creationId="{00000000-0000-0000-0000-000000000000}"/>
          </ac:spMkLst>
        </pc:spChg>
        <pc:spChg chg="mod">
          <ac:chgData name="Julia Ault" userId="448e6d29-d07f-428e-8f66-47be6c4f352b" providerId="ADAL" clId="{75255D79-045C-4018-8EA3-0AD014B7BE2A}" dt="2019-11-16T18:43:35.367" v="62" actId="1076"/>
          <ac:spMkLst>
            <pc:docMk/>
            <pc:sldMk cId="3171057741" sldId="274"/>
            <ac:spMk id="4" creationId="{00000000-0000-0000-0000-000000000000}"/>
          </ac:spMkLst>
        </pc:spChg>
      </pc:sldChg>
      <pc:sldChg chg="del">
        <pc:chgData name="Julia Ault" userId="448e6d29-d07f-428e-8f66-47be6c4f352b" providerId="ADAL" clId="{75255D79-045C-4018-8EA3-0AD014B7BE2A}" dt="2019-11-16T18:43:45.182" v="64" actId="2696"/>
        <pc:sldMkLst>
          <pc:docMk/>
          <pc:sldMk cId="3000314628" sldId="275"/>
        </pc:sldMkLst>
      </pc:sldChg>
      <pc:sldChg chg="del">
        <pc:chgData name="Julia Ault" userId="448e6d29-d07f-428e-8f66-47be6c4f352b" providerId="ADAL" clId="{75255D79-045C-4018-8EA3-0AD014B7BE2A}" dt="2019-11-16T18:44:41.466" v="82" actId="2696"/>
        <pc:sldMkLst>
          <pc:docMk/>
          <pc:sldMk cId="1108446503" sldId="276"/>
        </pc:sldMkLst>
      </pc:sldChg>
      <pc:sldChg chg="del">
        <pc:chgData name="Julia Ault" userId="448e6d29-d07f-428e-8f66-47be6c4f352b" providerId="ADAL" clId="{75255D79-045C-4018-8EA3-0AD014B7BE2A}" dt="2019-11-16T18:43:55.982" v="65" actId="2696"/>
        <pc:sldMkLst>
          <pc:docMk/>
          <pc:sldMk cId="2419450768" sldId="277"/>
        </pc:sldMkLst>
      </pc:sldChg>
      <pc:sldChg chg="del">
        <pc:chgData name="Julia Ault" userId="448e6d29-d07f-428e-8f66-47be6c4f352b" providerId="ADAL" clId="{75255D79-045C-4018-8EA3-0AD014B7BE2A}" dt="2019-11-16T18:43:59.208" v="66" actId="2696"/>
        <pc:sldMkLst>
          <pc:docMk/>
          <pc:sldMk cId="1095966762" sldId="278"/>
        </pc:sldMkLst>
      </pc:sldChg>
      <pc:sldChg chg="modSp mod">
        <pc:chgData name="Julia Ault" userId="448e6d29-d07f-428e-8f66-47be6c4f352b" providerId="ADAL" clId="{75255D79-045C-4018-8EA3-0AD014B7BE2A}" dt="2019-11-16T18:44:20.825" v="80" actId="20577"/>
        <pc:sldMkLst>
          <pc:docMk/>
          <pc:sldMk cId="3102808499" sldId="279"/>
        </pc:sldMkLst>
        <pc:spChg chg="mod">
          <ac:chgData name="Julia Ault" userId="448e6d29-d07f-428e-8f66-47be6c4f352b" providerId="ADAL" clId="{75255D79-045C-4018-8EA3-0AD014B7BE2A}" dt="2019-11-16T18:44:20.825" v="80" actId="20577"/>
          <ac:spMkLst>
            <pc:docMk/>
            <pc:sldMk cId="3102808499" sldId="279"/>
            <ac:spMk id="2" creationId="{00000000-0000-0000-0000-000000000000}"/>
          </ac:spMkLst>
        </pc:spChg>
        <pc:spChg chg="mod">
          <ac:chgData name="Julia Ault" userId="448e6d29-d07f-428e-8f66-47be6c4f352b" providerId="ADAL" clId="{75255D79-045C-4018-8EA3-0AD014B7BE2A}" dt="2019-11-16T18:44:14.340" v="73" actId="20577"/>
          <ac:spMkLst>
            <pc:docMk/>
            <pc:sldMk cId="3102808499" sldId="279"/>
            <ac:spMk id="3" creationId="{00000000-0000-0000-0000-000000000000}"/>
          </ac:spMkLst>
        </pc:spChg>
      </pc:sldChg>
      <pc:sldChg chg="del">
        <pc:chgData name="Julia Ault" userId="448e6d29-d07f-428e-8f66-47be6c4f352b" providerId="ADAL" clId="{75255D79-045C-4018-8EA3-0AD014B7BE2A}" dt="2019-11-16T18:44:37.942" v="81" actId="2696"/>
        <pc:sldMkLst>
          <pc:docMk/>
          <pc:sldMk cId="2738134156" sldId="280"/>
        </pc:sldMkLst>
      </pc:sldChg>
      <pc:sldChg chg="modSp mod">
        <pc:chgData name="Julia Ault" userId="448e6d29-d07f-428e-8f66-47be6c4f352b" providerId="ADAL" clId="{75255D79-045C-4018-8EA3-0AD014B7BE2A}" dt="2019-11-16T18:40:30.822" v="10" actId="20577"/>
        <pc:sldMkLst>
          <pc:docMk/>
          <pc:sldMk cId="2152185768" sldId="283"/>
        </pc:sldMkLst>
        <pc:spChg chg="mod">
          <ac:chgData name="Julia Ault" userId="448e6d29-d07f-428e-8f66-47be6c4f352b" providerId="ADAL" clId="{75255D79-045C-4018-8EA3-0AD014B7BE2A}" dt="2019-11-16T18:40:30.822" v="10" actId="20577"/>
          <ac:spMkLst>
            <pc:docMk/>
            <pc:sldMk cId="2152185768" sldId="283"/>
            <ac:spMk id="3" creationId="{00000000-0000-0000-0000-000000000000}"/>
          </ac:spMkLst>
        </pc:spChg>
      </pc:sldChg>
      <pc:sldChg chg="del">
        <pc:chgData name="Julia Ault" userId="448e6d29-d07f-428e-8f66-47be6c4f352b" providerId="ADAL" clId="{75255D79-045C-4018-8EA3-0AD014B7BE2A}" dt="2019-11-16T18:38:54.130" v="0" actId="47"/>
        <pc:sldMkLst>
          <pc:docMk/>
          <pc:sldMk cId="1380688893" sldId="284"/>
        </pc:sldMkLst>
      </pc:sldChg>
      <pc:sldChg chg="del">
        <pc:chgData name="Julia Ault" userId="448e6d29-d07f-428e-8f66-47be6c4f352b" providerId="ADAL" clId="{75255D79-045C-4018-8EA3-0AD014B7BE2A}" dt="2019-11-16T18:38:54.130" v="0" actId="47"/>
        <pc:sldMkLst>
          <pc:docMk/>
          <pc:sldMk cId="2224274505" sldId="285"/>
        </pc:sldMkLst>
      </pc:sldChg>
      <pc:sldChg chg="del">
        <pc:chgData name="Julia Ault" userId="448e6d29-d07f-428e-8f66-47be6c4f352b" providerId="ADAL" clId="{75255D79-045C-4018-8EA3-0AD014B7BE2A}" dt="2019-11-16T18:38:54.130" v="0" actId="47"/>
        <pc:sldMkLst>
          <pc:docMk/>
          <pc:sldMk cId="3895450382" sldId="286"/>
        </pc:sldMkLst>
      </pc:sldChg>
      <pc:sldChg chg="modSp mod">
        <pc:chgData name="Julia Ault" userId="448e6d29-d07f-428e-8f66-47be6c4f352b" providerId="ADAL" clId="{75255D79-045C-4018-8EA3-0AD014B7BE2A}" dt="2019-11-16T18:49:43.412" v="113" actId="14100"/>
        <pc:sldMkLst>
          <pc:docMk/>
          <pc:sldMk cId="3471402910" sldId="287"/>
        </pc:sldMkLst>
        <pc:spChg chg="mod">
          <ac:chgData name="Julia Ault" userId="448e6d29-d07f-428e-8f66-47be6c4f352b" providerId="ADAL" clId="{75255D79-045C-4018-8EA3-0AD014B7BE2A}" dt="2019-11-16T18:49:43.412" v="113" actId="14100"/>
          <ac:spMkLst>
            <pc:docMk/>
            <pc:sldMk cId="3471402910" sldId="287"/>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1E5D4-8B6C-4E1E-8A29-EC06860E552B}" type="datetimeFigureOut">
              <a:rPr lang="en-GB" smtClean="0"/>
              <a:t>16/11/2019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B2FE2D-A5D1-40E2-A47F-DFCD2AE60A10}" type="slidenum">
              <a:rPr lang="en-GB" smtClean="0"/>
              <a:t>‹#›</a:t>
            </a:fld>
            <a:endParaRPr lang="en-GB"/>
          </a:p>
        </p:txBody>
      </p:sp>
    </p:spTree>
    <p:extLst>
      <p:ext uri="{BB962C8B-B14F-4D97-AF65-F5344CB8AC3E}">
        <p14:creationId xmlns:p14="http://schemas.microsoft.com/office/powerpoint/2010/main" val="2838059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683FAFC-5BD5-4D18-95FD-B854C9610F52}" type="datetimeFigureOut">
              <a:rPr lang="en-GB" smtClean="0"/>
              <a:t>16/11/2019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999335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16/11/2019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616170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83FAFC-5BD5-4D18-95FD-B854C9610F52}" type="datetimeFigureOut">
              <a:rPr lang="en-GB" smtClean="0"/>
              <a:t>16/11/2019</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49474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683FAFC-5BD5-4D18-95FD-B854C9610F52}" type="datetimeFigureOut">
              <a:rPr lang="en-GB" smtClean="0"/>
              <a:t>16/11/2019</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028577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683FAFC-5BD5-4D18-95FD-B854C9610F52}" type="datetimeFigureOut">
              <a:rPr lang="en-GB" smtClean="0"/>
              <a:t>16/11/2019</a:t>
            </a:fld>
            <a:endParaRPr lang="en-GB"/>
          </a:p>
        </p:txBody>
      </p:sp>
      <p:sp>
        <p:nvSpPr>
          <p:cNvPr id="9" name="Slide Number Placeholder 8"/>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357562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683FAFC-5BD5-4D18-95FD-B854C9610F52}" type="datetimeFigureOut">
              <a:rPr lang="en-GB" smtClean="0"/>
              <a:t>16/11/2019</a:t>
            </a:fld>
            <a:endParaRPr lang="en-GB"/>
          </a:p>
        </p:txBody>
      </p:sp>
      <p:sp>
        <p:nvSpPr>
          <p:cNvPr id="5" name="Slide Number Placeholder 4"/>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00088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3FAFC-5BD5-4D18-95FD-B854C9610F52}" type="datetimeFigureOut">
              <a:rPr lang="en-GB" smtClean="0"/>
              <a:t>16/11/2019</a:t>
            </a:fld>
            <a:endParaRPr lang="en-GB"/>
          </a:p>
        </p:txBody>
      </p:sp>
      <p:sp>
        <p:nvSpPr>
          <p:cNvPr id="4" name="Slide Number Placeholder 3"/>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554449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16/11/2019</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2104199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83FAFC-5BD5-4D18-95FD-B854C9610F52}" type="datetimeFigureOut">
              <a:rPr lang="en-GB" smtClean="0"/>
              <a:t>16/11/2019</a:t>
            </a:fld>
            <a:endParaRPr lang="en-GB"/>
          </a:p>
        </p:txBody>
      </p:sp>
      <p:sp>
        <p:nvSpPr>
          <p:cNvPr id="7" name="Slide Number Placeholder 6"/>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512513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16/11/2019</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4234485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683FAFC-5BD5-4D18-95FD-B854C9610F52}" type="datetimeFigureOut">
              <a:rPr lang="en-GB" smtClean="0"/>
              <a:t>16/11/2019</a:t>
            </a:fld>
            <a:endParaRPr lang="en-GB"/>
          </a:p>
        </p:txBody>
      </p:sp>
      <p:sp>
        <p:nvSpPr>
          <p:cNvPr id="6" name="Slide Number Placeholder 5"/>
          <p:cNvSpPr>
            <a:spLocks noGrp="1"/>
          </p:cNvSpPr>
          <p:nvPr>
            <p:ph type="sldNum" sz="quarter" idx="12"/>
          </p:nvPr>
        </p:nvSpPr>
        <p:spPr/>
        <p:txBody>
          <a:bodyPr/>
          <a:lstStyle/>
          <a:p>
            <a:fld id="{4894BB38-8194-4F2A-BCD5-6CC6852EB64D}" type="slidenum">
              <a:rPr lang="en-GB" smtClean="0"/>
              <a:t>‹#›</a:t>
            </a:fld>
            <a:endParaRPr lang="en-GB"/>
          </a:p>
        </p:txBody>
      </p:sp>
    </p:spTree>
    <p:extLst>
      <p:ext uri="{BB962C8B-B14F-4D97-AF65-F5344CB8AC3E}">
        <p14:creationId xmlns:p14="http://schemas.microsoft.com/office/powerpoint/2010/main" val="1979227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683FAFC-5BD5-4D18-95FD-B854C9610F52}" type="datetimeFigureOut">
              <a:rPr lang="en-GB" smtClean="0"/>
              <a:t>16/11/2019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894BB38-8194-4F2A-BCD5-6CC6852EB64D}" type="slidenum">
              <a:rPr lang="en-GB" smtClean="0"/>
              <a:t>‹#›</a:t>
            </a:fld>
            <a:endParaRPr lang="en-GB"/>
          </a:p>
        </p:txBody>
      </p:sp>
    </p:spTree>
    <p:extLst>
      <p:ext uri="{BB962C8B-B14F-4D97-AF65-F5344CB8AC3E}">
        <p14:creationId xmlns:p14="http://schemas.microsoft.com/office/powerpoint/2010/main" val="412640042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hyperlink" Target="https://uwtsd.ac.uk/media/uwtsd-website/content-assets/documents/library-and-learning-resources/infoskills/Harvard-eng_v.1.2.pdf" TargetMode="Externa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www.forbes.com/sites/quora/2017/12/14/who-is-more-important-to-a-company-its-customers-or-its-employees/#5836e80949f5"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s://hbr.org/2013/05/six-components-of-culture"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322107"/>
            <a:ext cx="8825658" cy="1318382"/>
          </a:xfrm>
        </p:spPr>
        <p:txBody>
          <a:bodyPr>
            <a:normAutofit/>
          </a:bodyPr>
          <a:lstStyle/>
          <a:p>
            <a:r>
              <a:rPr lang="en-GB" sz="6000" dirty="0">
                <a:effectLst>
                  <a:outerShdw blurRad="38100" dist="38100" dir="2700000" algn="tl">
                    <a:srgbClr val="000000">
                      <a:alpha val="43137"/>
                    </a:srgbClr>
                  </a:outerShdw>
                </a:effectLst>
                <a:latin typeface="Arial Rounded MT Bold" panose="020F0704030504030204" pitchFamily="34" charset="0"/>
              </a:rPr>
              <a:t>Academic Skills</a:t>
            </a:r>
          </a:p>
        </p:txBody>
      </p:sp>
      <p:sp>
        <p:nvSpPr>
          <p:cNvPr id="3" name="Subtitle 2"/>
          <p:cNvSpPr>
            <a:spLocks noGrp="1"/>
          </p:cNvSpPr>
          <p:nvPr>
            <p:ph type="subTitle" idx="1"/>
          </p:nvPr>
        </p:nvSpPr>
        <p:spPr>
          <a:xfrm>
            <a:off x="987671" y="3239318"/>
            <a:ext cx="10216657" cy="861420"/>
          </a:xfrm>
        </p:spPr>
        <p:txBody>
          <a:bodyPr>
            <a:noAutofit/>
          </a:bodyPr>
          <a:lstStyle/>
          <a:p>
            <a:pPr algn="ctr"/>
            <a:r>
              <a:rPr lang="en-GB" sz="40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Exercises to improve your Academic Skills</a:t>
            </a:r>
          </a:p>
        </p:txBody>
      </p:sp>
    </p:spTree>
    <p:extLst>
      <p:ext uri="{BB962C8B-B14F-4D97-AF65-F5344CB8AC3E}">
        <p14:creationId xmlns:p14="http://schemas.microsoft.com/office/powerpoint/2010/main" val="2917057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2664" y="1778728"/>
            <a:ext cx="11813521" cy="2581398"/>
          </a:xfrm>
        </p:spPr>
        <p:txBody>
          <a:bodyPr>
            <a:noAutofit/>
          </a:bodyPr>
          <a:lstStyle/>
          <a:p>
            <a:pPr lvl="1"/>
            <a:r>
              <a:rPr lang="en-GB" sz="2400" dirty="0">
                <a:latin typeface="Arial" panose="020B0604020202020204" pitchFamily="34" charset="0"/>
                <a:cs typeface="Arial" panose="020B0604020202020204" pitchFamily="34" charset="0"/>
              </a:rPr>
              <a:t>Present materials that evidence your thoughts and ideas and when lecturers read your work, it is clear that those </a:t>
            </a:r>
            <a:r>
              <a:rPr lang="en-GB" sz="2400" b="1" dirty="0">
                <a:latin typeface="Arial" panose="020B0604020202020204" pitchFamily="34" charset="0"/>
                <a:cs typeface="Arial" panose="020B0604020202020204" pitchFamily="34" charset="0"/>
              </a:rPr>
              <a:t>thoughts and ideas are yours</a:t>
            </a:r>
            <a:r>
              <a:rPr lang="en-GB" sz="2400" dirty="0">
                <a:latin typeface="Arial" panose="020B0604020202020204" pitchFamily="34" charset="0"/>
                <a:cs typeface="Arial" panose="020B0604020202020204" pitchFamily="34" charset="0"/>
              </a:rPr>
              <a:t>. </a:t>
            </a:r>
            <a:r>
              <a:rPr lang="en-GB" sz="2400" dirty="0">
                <a:solidFill>
                  <a:srgbClr val="0000FF"/>
                </a:solidFill>
                <a:latin typeface="Arial" panose="020B0604020202020204" pitchFamily="34" charset="0"/>
                <a:cs typeface="Arial" panose="020B0604020202020204" pitchFamily="34" charset="0"/>
              </a:rPr>
              <a:t>(</a:t>
            </a:r>
            <a:r>
              <a:rPr lang="en-GB" sz="2400" b="1" dirty="0">
                <a:solidFill>
                  <a:srgbClr val="0000FF"/>
                </a:solidFill>
                <a:latin typeface="Arial" panose="020B0604020202020204" pitchFamily="34" charset="0"/>
                <a:cs typeface="Arial" panose="020B0604020202020204" pitchFamily="34" charset="0"/>
              </a:rPr>
              <a:t>First Skill</a:t>
            </a:r>
            <a:r>
              <a:rPr lang="en-GB" sz="2400" dirty="0">
                <a:solidFill>
                  <a:srgbClr val="0000FF"/>
                </a:solidFill>
                <a:latin typeface="Arial" panose="020B0604020202020204" pitchFamily="34" charset="0"/>
                <a:cs typeface="Arial" panose="020B0604020202020204" pitchFamily="34" charset="0"/>
              </a:rPr>
              <a:t>)</a:t>
            </a:r>
          </a:p>
          <a:p>
            <a:pPr lvl="1"/>
            <a:r>
              <a:rPr lang="en-GB" sz="2400" dirty="0">
                <a:latin typeface="Arial" panose="020B0604020202020204" pitchFamily="34" charset="0"/>
                <a:cs typeface="Arial" panose="020B0604020202020204" pitchFamily="34" charset="0"/>
              </a:rPr>
              <a:t>Confirm that you understand other authors’ work and show respect to their work – </a:t>
            </a:r>
            <a:r>
              <a:rPr lang="en-GB" sz="2400" b="1" dirty="0">
                <a:latin typeface="Arial" panose="020B0604020202020204" pitchFamily="34" charset="0"/>
                <a:cs typeface="Arial" panose="020B0604020202020204" pitchFamily="34" charset="0"/>
              </a:rPr>
              <a:t>reference correctly</a:t>
            </a:r>
            <a:r>
              <a:rPr lang="en-GB" sz="2400" dirty="0">
                <a:latin typeface="Arial" panose="020B0604020202020204" pitchFamily="34" charset="0"/>
                <a:cs typeface="Arial" panose="020B0604020202020204" pitchFamily="34" charset="0"/>
              </a:rPr>
              <a:t>. (</a:t>
            </a:r>
            <a:r>
              <a:rPr lang="en-GB" sz="2400" b="1" dirty="0">
                <a:solidFill>
                  <a:srgbClr val="0000FF"/>
                </a:solidFill>
                <a:latin typeface="Arial" panose="020B0604020202020204" pitchFamily="34" charset="0"/>
                <a:cs typeface="Arial" panose="020B0604020202020204" pitchFamily="34" charset="0"/>
              </a:rPr>
              <a:t>Second Skill</a:t>
            </a:r>
            <a:r>
              <a:rPr lang="en-GB" sz="2400" dirty="0">
                <a:latin typeface="Arial" panose="020B0604020202020204" pitchFamily="34" charset="0"/>
                <a:cs typeface="Arial" panose="020B0604020202020204" pitchFamily="34" charset="0"/>
              </a:rPr>
              <a:t>)</a:t>
            </a:r>
          </a:p>
          <a:p>
            <a:pPr lvl="1"/>
            <a:r>
              <a:rPr lang="en-GB" sz="2400" dirty="0">
                <a:latin typeface="Arial" panose="020B0604020202020204" pitchFamily="34" charset="0"/>
                <a:cs typeface="Arial" panose="020B0604020202020204" pitchFamily="34" charset="0"/>
              </a:rPr>
              <a:t>Show that you can tell apart your own thoughts from those of others – </a:t>
            </a:r>
            <a:r>
              <a:rPr lang="en-GB" sz="2400" b="1" dirty="0">
                <a:latin typeface="Arial" panose="020B0604020202020204" pitchFamily="34" charset="0"/>
                <a:cs typeface="Arial" panose="020B0604020202020204" pitchFamily="34" charset="0"/>
              </a:rPr>
              <a:t>originate with you </a:t>
            </a:r>
            <a:r>
              <a:rPr lang="en-GB" sz="2400" dirty="0">
                <a:latin typeface="Arial" panose="020B0604020202020204" pitchFamily="34" charset="0"/>
                <a:cs typeface="Arial" panose="020B0604020202020204" pitchFamily="34" charset="0"/>
              </a:rPr>
              <a:t>(</a:t>
            </a:r>
            <a:r>
              <a:rPr lang="en-GB" sz="2400" b="1" dirty="0">
                <a:solidFill>
                  <a:srgbClr val="0000FF"/>
                </a:solidFill>
                <a:latin typeface="Arial" panose="020B0604020202020204" pitchFamily="34" charset="0"/>
                <a:cs typeface="Arial" panose="020B0604020202020204" pitchFamily="34" charset="0"/>
              </a:rPr>
              <a:t>Third Skill</a:t>
            </a:r>
            <a:r>
              <a:rPr lang="en-GB" sz="2400" dirty="0">
                <a:latin typeface="Arial" panose="020B0604020202020204" pitchFamily="34" charset="0"/>
                <a:cs typeface="Arial" panose="020B0604020202020204" pitchFamily="34" charset="0"/>
              </a:rPr>
              <a:t>)</a:t>
            </a:r>
          </a:p>
          <a:p>
            <a:pPr lvl="1"/>
            <a:endParaRPr lang="en-GB" sz="24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
        <p:nvSpPr>
          <p:cNvPr id="4" name="TextBox 3"/>
          <p:cNvSpPr txBox="1"/>
          <p:nvPr/>
        </p:nvSpPr>
        <p:spPr>
          <a:xfrm>
            <a:off x="255814" y="344738"/>
            <a:ext cx="11680371" cy="584775"/>
          </a:xfrm>
          <a:prstGeom prst="rect">
            <a:avLst/>
          </a:prstGeom>
          <a:noFill/>
        </p:spPr>
        <p:txBody>
          <a:bodyPr wrap="square" rtlCol="0">
            <a:spAutoFit/>
          </a:body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Skills </a:t>
            </a:r>
            <a:r>
              <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Have you successfully developed each of these skills?</a:t>
            </a:r>
          </a:p>
        </p:txBody>
      </p:sp>
    </p:spTree>
    <p:extLst>
      <p:ext uri="{BB962C8B-B14F-4D97-AF65-F5344CB8AC3E}">
        <p14:creationId xmlns:p14="http://schemas.microsoft.com/office/powerpoint/2010/main" val="2385314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8637" y="1566856"/>
            <a:ext cx="11680371" cy="2715212"/>
          </a:xfrm>
        </p:spPr>
        <p:txBody>
          <a:bodyPr>
            <a:noAutofit/>
          </a:bodyPr>
          <a:lstStyle/>
          <a:p>
            <a:pPr lvl="1"/>
            <a:r>
              <a:rPr lang="en-GB" sz="2400" dirty="0">
                <a:latin typeface="Arial" panose="020B0604020202020204" pitchFamily="34" charset="0"/>
                <a:cs typeface="Arial" panose="020B0604020202020204" pitchFamily="34" charset="0"/>
              </a:rPr>
              <a:t>Improve your writing skill /academic literacy – </a:t>
            </a:r>
            <a:r>
              <a:rPr lang="en-GB" sz="2400" b="1" dirty="0">
                <a:latin typeface="Arial" panose="020B0604020202020204" pitchFamily="34" charset="0"/>
                <a:cs typeface="Arial" panose="020B0604020202020204" pitchFamily="34" charset="0"/>
              </a:rPr>
              <a:t>invest in your future starting now </a:t>
            </a:r>
            <a:r>
              <a:rPr lang="en-GB" sz="2400" dirty="0">
                <a:latin typeface="Arial" panose="020B0604020202020204" pitchFamily="34" charset="0"/>
                <a:cs typeface="Arial" panose="020B0604020202020204" pitchFamily="34" charset="0"/>
              </a:rPr>
              <a:t>(</a:t>
            </a:r>
            <a:r>
              <a:rPr lang="en-GB" sz="2400" b="1" dirty="0">
                <a:solidFill>
                  <a:srgbClr val="0000FF"/>
                </a:solidFill>
                <a:latin typeface="Arial" panose="020B0604020202020204" pitchFamily="34" charset="0"/>
                <a:cs typeface="Arial" panose="020B0604020202020204" pitchFamily="34" charset="0"/>
              </a:rPr>
              <a:t>Fourth Skill</a:t>
            </a:r>
            <a:r>
              <a:rPr lang="en-GB" sz="2400" dirty="0">
                <a:latin typeface="Arial" panose="020B0604020202020204" pitchFamily="34" charset="0"/>
                <a:cs typeface="Arial" panose="020B0604020202020204" pitchFamily="34" charset="0"/>
              </a:rPr>
              <a:t>)</a:t>
            </a:r>
          </a:p>
          <a:p>
            <a:pPr lvl="1"/>
            <a:r>
              <a:rPr lang="en-GB" sz="2400" dirty="0">
                <a:latin typeface="Arial" panose="020B0604020202020204" pitchFamily="34" charset="0"/>
                <a:cs typeface="Arial" panose="020B0604020202020204" pitchFamily="34" charset="0"/>
              </a:rPr>
              <a:t>Build your confidence -  Writing in your own words and your own style is central to your learning and development – </a:t>
            </a:r>
            <a:r>
              <a:rPr lang="en-GB" sz="2400" b="1" dirty="0">
                <a:latin typeface="Arial" panose="020B0604020202020204" pitchFamily="34" charset="0"/>
                <a:cs typeface="Arial" panose="020B0604020202020204" pitchFamily="34" charset="0"/>
              </a:rPr>
              <a:t>practice makes perfect  </a:t>
            </a:r>
            <a:r>
              <a:rPr lang="en-GB" sz="2400" dirty="0">
                <a:latin typeface="Arial" panose="020B0604020202020204" pitchFamily="34" charset="0"/>
                <a:cs typeface="Arial" panose="020B0604020202020204" pitchFamily="34" charset="0"/>
              </a:rPr>
              <a:t>(</a:t>
            </a:r>
            <a:r>
              <a:rPr lang="en-GB" sz="2400" b="1" dirty="0">
                <a:solidFill>
                  <a:srgbClr val="0000FF"/>
                </a:solidFill>
                <a:latin typeface="Arial" panose="020B0604020202020204" pitchFamily="34" charset="0"/>
                <a:cs typeface="Arial" panose="020B0604020202020204" pitchFamily="34" charset="0"/>
              </a:rPr>
              <a:t>Fifth Skill</a:t>
            </a:r>
            <a:r>
              <a:rPr lang="en-GB" sz="2400" dirty="0">
                <a:latin typeface="Arial" panose="020B0604020202020204" pitchFamily="34" charset="0"/>
                <a:cs typeface="Arial" panose="020B0604020202020204" pitchFamily="34" charset="0"/>
              </a:rPr>
              <a:t>)</a:t>
            </a:r>
          </a:p>
          <a:p>
            <a:pPr lvl="1"/>
            <a:r>
              <a:rPr lang="en-GB" sz="2400" dirty="0">
                <a:latin typeface="Arial" panose="020B0604020202020204" pitchFamily="34" charset="0"/>
                <a:cs typeface="Arial" panose="020B0604020202020204" pitchFamily="34" charset="0"/>
              </a:rPr>
              <a:t>Develop close reading skills – </a:t>
            </a:r>
            <a:r>
              <a:rPr lang="en-GB" sz="2400" b="1" dirty="0">
                <a:latin typeface="Arial" panose="020B0604020202020204" pitchFamily="34" charset="0"/>
                <a:cs typeface="Arial" panose="020B0604020202020204" pitchFamily="34" charset="0"/>
              </a:rPr>
              <a:t>read, remember, write (</a:t>
            </a:r>
            <a:r>
              <a:rPr lang="en-GB" sz="2400" b="1" dirty="0">
                <a:solidFill>
                  <a:srgbClr val="0000FF"/>
                </a:solidFill>
                <a:latin typeface="Arial" panose="020B0604020202020204" pitchFamily="34" charset="0"/>
                <a:cs typeface="Arial" panose="020B0604020202020204" pitchFamily="34" charset="0"/>
              </a:rPr>
              <a:t>Sixth Skill</a:t>
            </a:r>
            <a:r>
              <a:rPr lang="en-GB" sz="24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p:txBody>
      </p:sp>
      <p:sp>
        <p:nvSpPr>
          <p:cNvPr id="4" name="TextBox 3"/>
          <p:cNvSpPr txBox="1"/>
          <p:nvPr/>
        </p:nvSpPr>
        <p:spPr>
          <a:xfrm>
            <a:off x="384452" y="255528"/>
            <a:ext cx="11680371" cy="584775"/>
          </a:xfrm>
          <a:prstGeom prst="rect">
            <a:avLst/>
          </a:prstGeom>
          <a:noFill/>
        </p:spPr>
        <p:txBody>
          <a:bodyPr wrap="square" rtlCol="0">
            <a:spAutoFit/>
          </a:body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Skills </a:t>
            </a:r>
            <a:r>
              <a:rPr lang="en-GB" sz="32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Have you successfully developed each of these skills?</a:t>
            </a:r>
          </a:p>
        </p:txBody>
      </p:sp>
    </p:spTree>
    <p:extLst>
      <p:ext uri="{BB962C8B-B14F-4D97-AF65-F5344CB8AC3E}">
        <p14:creationId xmlns:p14="http://schemas.microsoft.com/office/powerpoint/2010/main" val="3471402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489755" y="249128"/>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First Skill: Exercise  </a:t>
            </a:r>
          </a:p>
        </p:txBody>
      </p:sp>
      <p:sp>
        <p:nvSpPr>
          <p:cNvPr id="5" name="Rectangle 4"/>
          <p:cNvSpPr/>
          <p:nvPr/>
        </p:nvSpPr>
        <p:spPr>
          <a:xfrm>
            <a:off x="684212" y="1491067"/>
            <a:ext cx="10929856" cy="1631216"/>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Present materials that evidence your thoughts and ideas. (</a:t>
            </a:r>
            <a:r>
              <a:rPr lang="en-GB" sz="2000" b="1" dirty="0">
                <a:solidFill>
                  <a:srgbClr val="0000FF"/>
                </a:solidFill>
                <a:latin typeface="Arial" panose="020B0604020202020204" pitchFamily="34" charset="0"/>
                <a:cs typeface="Arial" panose="020B0604020202020204" pitchFamily="34" charset="0"/>
              </a:rPr>
              <a:t>First Skill</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Practice vocabulary skills –</a:t>
            </a:r>
          </a:p>
          <a:p>
            <a:pPr lvl="1"/>
            <a:r>
              <a:rPr lang="en-GB" sz="2000" dirty="0">
                <a:latin typeface="Arial" panose="020B0604020202020204" pitchFamily="34" charset="0"/>
                <a:cs typeface="Arial" panose="020B0604020202020204" pitchFamily="34" charset="0"/>
              </a:rPr>
              <a:t>Read the following passage -</a:t>
            </a:r>
          </a:p>
        </p:txBody>
      </p:sp>
      <p:sp>
        <p:nvSpPr>
          <p:cNvPr id="6" name="TextBox 5"/>
          <p:cNvSpPr txBox="1"/>
          <p:nvPr/>
        </p:nvSpPr>
        <p:spPr>
          <a:xfrm>
            <a:off x="1387134" y="3592026"/>
            <a:ext cx="9524011" cy="1015663"/>
          </a:xfrm>
          <a:prstGeom prst="rect">
            <a:avLst/>
          </a:prstGeom>
          <a:noFill/>
        </p:spPr>
        <p:txBody>
          <a:bodyPr wrap="square" rtlCol="0">
            <a:spAutoFit/>
          </a:bodyPr>
          <a:lstStyle/>
          <a:p>
            <a:r>
              <a:rPr lang="en-GB" sz="2000" dirty="0">
                <a:solidFill>
                  <a:srgbClr val="0000FF"/>
                </a:solidFill>
                <a:latin typeface="Arial" panose="020B0604020202020204" pitchFamily="34" charset="0"/>
                <a:cs typeface="Arial" panose="020B0604020202020204" pitchFamily="34" charset="0"/>
              </a:rPr>
              <a:t>Page 65 Knowledge retention – (Grant 1996)</a:t>
            </a:r>
            <a:br>
              <a:rPr lang="en-GB" sz="2000" dirty="0">
                <a:solidFill>
                  <a:srgbClr val="0000FF"/>
                </a:solidFill>
                <a:latin typeface="Arial" panose="020B0604020202020204" pitchFamily="34" charset="0"/>
                <a:cs typeface="Arial" panose="020B0604020202020204" pitchFamily="34" charset="0"/>
              </a:rPr>
            </a:br>
            <a:br>
              <a:rPr lang="en-GB" sz="2000" dirty="0">
                <a:solidFill>
                  <a:srgbClr val="0000FF"/>
                </a:solidFill>
                <a:latin typeface="Arial" panose="020B0604020202020204" pitchFamily="34" charset="0"/>
                <a:cs typeface="Arial" panose="020B0604020202020204" pitchFamily="34" charset="0"/>
              </a:rPr>
            </a:br>
            <a:r>
              <a:rPr lang="en-GB" sz="2000" dirty="0">
                <a:solidFill>
                  <a:srgbClr val="0000FF"/>
                </a:solidFill>
                <a:latin typeface="Arial" panose="020B0604020202020204" pitchFamily="34" charset="0"/>
                <a:cs typeface="Arial" panose="020B0604020202020204" pitchFamily="34" charset="0"/>
              </a:rPr>
              <a:t>See </a:t>
            </a:r>
            <a:r>
              <a:rPr lang="en-GB" sz="2000">
                <a:solidFill>
                  <a:srgbClr val="0000FF"/>
                </a:solidFill>
                <a:latin typeface="Arial" panose="020B0604020202020204" pitchFamily="34" charset="0"/>
                <a:cs typeface="Arial" panose="020B0604020202020204" pitchFamily="34" charset="0"/>
              </a:rPr>
              <a:t>next 2 slides </a:t>
            </a:r>
            <a:r>
              <a:rPr lang="en-GB" sz="2000" dirty="0">
                <a:solidFill>
                  <a:srgbClr val="0000FF"/>
                </a:solidFill>
                <a:latin typeface="Arial" panose="020B0604020202020204" pitchFamily="34" charset="0"/>
                <a:cs typeface="Arial" panose="020B0604020202020204" pitchFamily="34" charset="0"/>
              </a:rPr>
              <a:t>for full text.</a:t>
            </a:r>
          </a:p>
        </p:txBody>
      </p:sp>
    </p:spTree>
    <p:extLst>
      <p:ext uri="{BB962C8B-B14F-4D97-AF65-F5344CB8AC3E}">
        <p14:creationId xmlns:p14="http://schemas.microsoft.com/office/powerpoint/2010/main" val="1391721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30925" y="285263"/>
            <a:ext cx="11861075" cy="5524589"/>
          </a:xfrm>
          <a:prstGeom prst="rect">
            <a:avLst/>
          </a:prstGeom>
          <a:noFill/>
        </p:spPr>
        <p:txBody>
          <a:bodyPr wrap="square" rtlCol="0">
            <a:spAutoFit/>
          </a:bodyPr>
          <a:lstStyle/>
          <a:p>
            <a:r>
              <a:rPr lang="en-GB" sz="2400" dirty="0">
                <a:solidFill>
                  <a:schemeClr val="tx2"/>
                </a:solidFill>
                <a:latin typeface="Arial" panose="020B0604020202020204" pitchFamily="34" charset="0"/>
                <a:cs typeface="Arial" panose="020B0604020202020204" pitchFamily="34" charset="0"/>
              </a:rPr>
              <a:t>According to the knowledge-based view of the firm (Grant, 1996), Knowledge is the most important source of competitive advantage because it is very difficult to imitate and socially complex. Yet the knowledge capabilities of an organisation only provide an important source of sustained competitiveness if access to them is restricted. If a particular knowledge base is widely available, there is no distinctive advantage to be gained through its acquisition. Therefore, to fully exploit the benefits of newly acquired knowledge that holds the potential to offer competitive advantage, an organisation must restrict its use, thereby preventing its widespread dissemination. Alternatively, the organisation could gain proprietary rights over the use of the knowledge in order to control its diffusion beyond the organisation's boundaries. When referring to knowledge retention, then, it is important to consider how one stores and protects knowledge so as to prevent or control its widespread dissemination. Consequently this section considers the mechanisms employed to store and protect knowledge and how these mechanisms vary according to the explicit or tacit nature of knowledge.</a:t>
            </a:r>
          </a:p>
          <a:p>
            <a:r>
              <a:rPr lang="en-GB" sz="1700" dirty="0">
                <a:solidFill>
                  <a:srgbClr val="0000FF"/>
                </a:solidFill>
              </a:rPr>
              <a:t> </a:t>
            </a:r>
          </a:p>
        </p:txBody>
      </p:sp>
    </p:spTree>
    <p:extLst>
      <p:ext uri="{BB962C8B-B14F-4D97-AF65-F5344CB8AC3E}">
        <p14:creationId xmlns:p14="http://schemas.microsoft.com/office/powerpoint/2010/main" val="39479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43521" y="0"/>
            <a:ext cx="11861075" cy="5524589"/>
          </a:xfrm>
          <a:prstGeom prst="rect">
            <a:avLst/>
          </a:prstGeom>
          <a:noFill/>
        </p:spPr>
        <p:txBody>
          <a:bodyPr wrap="square" rtlCol="0">
            <a:spAutoFit/>
          </a:bodyPr>
          <a:lstStyle/>
          <a:p>
            <a:r>
              <a:rPr lang="en-GB" sz="1700" dirty="0">
                <a:solidFill>
                  <a:srgbClr val="0000FF"/>
                </a:solidFill>
              </a:rPr>
              <a:t> </a:t>
            </a:r>
          </a:p>
          <a:p>
            <a:r>
              <a:rPr lang="en-GB" sz="2800" dirty="0">
                <a:solidFill>
                  <a:schemeClr val="tx2"/>
                </a:solidFill>
                <a:latin typeface="Arial" panose="020B0604020202020204" pitchFamily="34" charset="0"/>
                <a:cs typeface="Arial" panose="020B0604020202020204" pitchFamily="34" charset="0"/>
              </a:rPr>
              <a:t>Before going on, however, it is important to note that knowledge that is valuable today may hold little value tomorrow. Knowledge can quickly become outdated. For example, the introduction of new products such as the iPod in the recorded music sector, or of new business models like the Amazon online retail platform, has significantly changed the dynamics of competition in respective markets. As a result, the knowledge advantages held by competitors have been rapidly eroded. Consequently, while organisations can develop systems to retain and protect knowledge, radical innovations in the external environment can undermine their efforts. It is for this reason that organisations must, alongside these efforts to retain and protect knowledge, invest in the acquisition of new knowledge through creativity and innovation.</a:t>
            </a:r>
          </a:p>
        </p:txBody>
      </p:sp>
    </p:spTree>
    <p:extLst>
      <p:ext uri="{BB962C8B-B14F-4D97-AF65-F5344CB8AC3E}">
        <p14:creationId xmlns:p14="http://schemas.microsoft.com/office/powerpoint/2010/main" val="1286865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715" y="973014"/>
            <a:ext cx="10711543" cy="1938992"/>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Confirm that you understand other authors’ work and show respect to their work – </a:t>
            </a:r>
            <a:r>
              <a:rPr lang="en-GB" sz="2000" b="1" dirty="0">
                <a:latin typeface="Arial" panose="020B0604020202020204" pitchFamily="34" charset="0"/>
                <a:cs typeface="Arial" panose="020B0604020202020204" pitchFamily="34" charset="0"/>
              </a:rPr>
              <a:t>reference correctly</a:t>
            </a:r>
            <a:r>
              <a:rPr lang="en-GB" sz="2000" dirty="0">
                <a:latin typeface="Arial" panose="020B0604020202020204" pitchFamily="34" charset="0"/>
                <a:cs typeface="Arial" panose="020B0604020202020204" pitchFamily="34" charset="0"/>
              </a:rPr>
              <a:t>. (</a:t>
            </a:r>
            <a:r>
              <a:rPr lang="en-GB" sz="2000" b="1" dirty="0">
                <a:solidFill>
                  <a:srgbClr val="0000FF"/>
                </a:solidFill>
                <a:latin typeface="Arial" panose="020B0604020202020204" pitchFamily="34" charset="0"/>
                <a:cs typeface="Arial" panose="020B0604020202020204" pitchFamily="34" charset="0"/>
              </a:rPr>
              <a:t>Second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Have you read and understood the reference guide?</a:t>
            </a:r>
          </a:p>
          <a:p>
            <a:pPr lvl="1"/>
            <a:endParaRPr lang="en-GB" sz="20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
        <p:nvSpPr>
          <p:cNvPr id="3" name="Title 1"/>
          <p:cNvSpPr txBox="1">
            <a:spLocks/>
          </p:cNvSpPr>
          <p:nvPr/>
        </p:nvSpPr>
        <p:spPr>
          <a:xfrm>
            <a:off x="1489755" y="249129"/>
            <a:ext cx="8534400" cy="810238"/>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Second Skill: Exercise  </a:t>
            </a:r>
          </a:p>
        </p:txBody>
      </p:sp>
      <p:pic>
        <p:nvPicPr>
          <p:cNvPr id="6" name="Picture 5">
            <a:extLst>
              <a:ext uri="{FF2B5EF4-FFF2-40B4-BE49-F238E27FC236}">
                <a16:creationId xmlns:a16="http://schemas.microsoft.com/office/drawing/2014/main" id="{8DFA1515-E7E7-1549-B62F-4FBDADB663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7732934" y="2479839"/>
            <a:ext cx="2405358" cy="31106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descr="A close up of a logo&#10;&#10;Description automatically generated">
            <a:hlinkClick r:id="rId4"/>
            <a:extLst>
              <a:ext uri="{FF2B5EF4-FFF2-40B4-BE49-F238E27FC236}">
                <a16:creationId xmlns:a16="http://schemas.microsoft.com/office/drawing/2014/main" id="{BFCA5785-CD7D-453B-821D-A541096F52DE}"/>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 uri="{28A0092B-C50C-407E-A947-70E740481C1C}">
                <a14:useLocalDpi xmlns:a14="http://schemas.microsoft.com/office/drawing/2010/main" val="0"/>
              </a:ext>
            </a:extLst>
          </a:blip>
          <a:stretch>
            <a:fillRect/>
          </a:stretch>
        </p:blipFill>
        <p:spPr>
          <a:xfrm>
            <a:off x="2410148" y="2344118"/>
            <a:ext cx="2048919" cy="32463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276099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037805" y="421069"/>
            <a:ext cx="7163389" cy="956218"/>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Second Skill: Exercise  </a:t>
            </a:r>
          </a:p>
        </p:txBody>
      </p:sp>
      <p:sp>
        <p:nvSpPr>
          <p:cNvPr id="5" name="TextBox 4"/>
          <p:cNvSpPr txBox="1"/>
          <p:nvPr/>
        </p:nvSpPr>
        <p:spPr>
          <a:xfrm>
            <a:off x="2759430" y="1205346"/>
            <a:ext cx="9049394" cy="4154984"/>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1400" b="1" dirty="0">
                <a:solidFill>
                  <a:schemeClr val="tx2"/>
                </a:solidFill>
                <a:latin typeface="Arial" panose="020B0604020202020204" pitchFamily="34" charset="0"/>
                <a:cs typeface="Arial" panose="020B0604020202020204" pitchFamily="34" charset="0"/>
              </a:rPr>
              <a:t>According to Johansson  (Johansson et al (1993)), a process can be defined as the constitution of links between activities and the transformation that takes place within the process. This can include the upstream part of the value chain as a possible recipient of the process outfit therefore, every process has the following characteristics:</a:t>
            </a:r>
          </a:p>
          <a:p>
            <a:r>
              <a:rPr lang="en-GB" sz="1400" b="1" dirty="0">
                <a:solidFill>
                  <a:schemeClr val="tx2"/>
                </a:solidFill>
                <a:latin typeface="Arial" panose="020B0604020202020204" pitchFamily="34" charset="0"/>
                <a:cs typeface="Arial" panose="020B0604020202020204" pitchFamily="34" charset="0"/>
              </a:rPr>
              <a:t> </a:t>
            </a:r>
          </a:p>
          <a:p>
            <a:pPr lvl="0"/>
            <a:r>
              <a:rPr lang="en-GB" sz="1400" b="1" dirty="0">
                <a:solidFill>
                  <a:schemeClr val="tx2"/>
                </a:solidFill>
                <a:latin typeface="Arial" panose="020B0604020202020204" pitchFamily="34" charset="0"/>
                <a:cs typeface="Arial" panose="020B0604020202020204" pitchFamily="34" charset="0"/>
              </a:rPr>
              <a:t>Definability: it must have clearly defined boundaries, input and output.</a:t>
            </a:r>
          </a:p>
          <a:p>
            <a:pPr lvl="0"/>
            <a:r>
              <a:rPr lang="en-GB" sz="1400" b="1" dirty="0">
                <a:solidFill>
                  <a:schemeClr val="tx2"/>
                </a:solidFill>
                <a:latin typeface="Arial" panose="020B0604020202020204" pitchFamily="34" charset="0"/>
                <a:cs typeface="Arial" panose="020B0604020202020204" pitchFamily="34" charset="0"/>
              </a:rPr>
              <a:t>Order: it must consist of activities that are ordered according to their position in time and space.</a:t>
            </a:r>
          </a:p>
          <a:p>
            <a:pPr lvl="0"/>
            <a:r>
              <a:rPr lang="en-GB" sz="1400" b="1" dirty="0">
                <a:solidFill>
                  <a:schemeClr val="tx2"/>
                </a:solidFill>
                <a:latin typeface="Arial" panose="020B0604020202020204" pitchFamily="34" charset="0"/>
                <a:cs typeface="Arial" panose="020B0604020202020204" pitchFamily="34" charset="0"/>
              </a:rPr>
              <a:t>Customer: there must be a recipient of the process as outcome.</a:t>
            </a:r>
          </a:p>
          <a:p>
            <a:pPr lvl="0"/>
            <a:r>
              <a:rPr lang="en-GB" sz="1400" b="1" dirty="0">
                <a:solidFill>
                  <a:schemeClr val="tx2"/>
                </a:solidFill>
                <a:latin typeface="Arial" panose="020B0604020202020204" pitchFamily="34" charset="0"/>
                <a:cs typeface="Arial" panose="020B0604020202020204" pitchFamily="34" charset="0"/>
              </a:rPr>
              <a:t>Value adding: the transformation taking place within the process must add value to the recipient, either upstream downstream</a:t>
            </a:r>
          </a:p>
          <a:p>
            <a:pPr lvl="0"/>
            <a:r>
              <a:rPr lang="en-GB" sz="1400" b="1" dirty="0">
                <a:solidFill>
                  <a:schemeClr val="tx2"/>
                </a:solidFill>
                <a:latin typeface="Arial" panose="020B0604020202020204" pitchFamily="34" charset="0"/>
                <a:cs typeface="Arial" panose="020B0604020202020204" pitchFamily="34" charset="0"/>
              </a:rPr>
              <a:t>Embeddedness: a process cannot exist in and of itself; it must be embedded in an organisational structure.</a:t>
            </a:r>
          </a:p>
          <a:p>
            <a:pPr lvl="0"/>
            <a:r>
              <a:rPr lang="en-GB" sz="1400" b="1" dirty="0">
                <a:solidFill>
                  <a:schemeClr val="tx2"/>
                </a:solidFill>
                <a:latin typeface="Arial" panose="020B0604020202020204" pitchFamily="34" charset="0"/>
                <a:cs typeface="Arial" panose="020B0604020202020204" pitchFamily="34" charset="0"/>
              </a:rPr>
              <a:t>Cross functionality: a process regularly can, but not necessarily must, span several functions.</a:t>
            </a:r>
          </a:p>
          <a:p>
            <a:endParaRPr lang="en-GB" sz="2000" dirty="0">
              <a:solidFill>
                <a:schemeClr val="tx2"/>
              </a:solidFill>
              <a:latin typeface="Arial" panose="020B0604020202020204" pitchFamily="34" charset="0"/>
              <a:cs typeface="Arial" panose="020B0604020202020204" pitchFamily="34" charset="0"/>
            </a:endParaRPr>
          </a:p>
          <a:p>
            <a:r>
              <a:rPr lang="en-GB" sz="1400" b="1" dirty="0">
                <a:solidFill>
                  <a:schemeClr val="tx2"/>
                </a:solidFill>
                <a:latin typeface="Arial" panose="020B0604020202020204" pitchFamily="34" charset="0"/>
                <a:cs typeface="Arial" panose="020B0604020202020204" pitchFamily="34" charset="0"/>
              </a:rPr>
              <a:t>Bookboon – Project management page 12 – https://</a:t>
            </a:r>
            <a:r>
              <a:rPr lang="en-GB" sz="1400" b="1" dirty="0" err="1">
                <a:solidFill>
                  <a:schemeClr val="tx2"/>
                </a:solidFill>
                <a:latin typeface="Arial" panose="020B0604020202020204" pitchFamily="34" charset="0"/>
                <a:cs typeface="Arial" panose="020B0604020202020204" pitchFamily="34" charset="0"/>
              </a:rPr>
              <a:t>bookboon.com</a:t>
            </a:r>
            <a:r>
              <a:rPr lang="en-GB" sz="1400" b="1" dirty="0">
                <a:solidFill>
                  <a:schemeClr val="tx2"/>
                </a:solidFill>
                <a:latin typeface="Arial" panose="020B0604020202020204" pitchFamily="34" charset="0"/>
                <a:cs typeface="Arial" panose="020B0604020202020204" pitchFamily="34" charset="0"/>
              </a:rPr>
              <a:t>/</a:t>
            </a:r>
            <a:r>
              <a:rPr lang="en-GB" sz="1400" b="1" dirty="0" err="1">
                <a:solidFill>
                  <a:schemeClr val="tx2"/>
                </a:solidFill>
                <a:latin typeface="Arial" panose="020B0604020202020204" pitchFamily="34" charset="0"/>
                <a:cs typeface="Arial" panose="020B0604020202020204" pitchFamily="34" charset="0"/>
              </a:rPr>
              <a:t>en</a:t>
            </a:r>
            <a:r>
              <a:rPr lang="en-GB" sz="1400" b="1" dirty="0">
                <a:solidFill>
                  <a:schemeClr val="tx2"/>
                </a:solidFill>
                <a:latin typeface="Arial" panose="020B0604020202020204" pitchFamily="34" charset="0"/>
                <a:cs typeface="Arial" panose="020B0604020202020204" pitchFamily="34" charset="0"/>
              </a:rPr>
              <a:t>/</a:t>
            </a:r>
            <a:r>
              <a:rPr lang="en-GB" sz="1400" b="1" dirty="0" err="1">
                <a:solidFill>
                  <a:schemeClr val="tx2"/>
                </a:solidFill>
                <a:latin typeface="Arial" panose="020B0604020202020204" pitchFamily="34" charset="0"/>
                <a:cs typeface="Arial" panose="020B0604020202020204" pitchFamily="34" charset="0"/>
              </a:rPr>
              <a:t>projectmanagement-ebook</a:t>
            </a:r>
            <a:endParaRPr lang="en-GB" sz="1400" b="1" dirty="0">
              <a:solidFill>
                <a:schemeClr val="tx2"/>
              </a:solidFill>
              <a:latin typeface="Arial" panose="020B0604020202020204" pitchFamily="34" charset="0"/>
              <a:cs typeface="Arial" panose="020B0604020202020204" pitchFamily="34" charset="0"/>
            </a:endParaRPr>
          </a:p>
          <a:p>
            <a:endParaRPr lang="en-GB" sz="1400" b="1" dirty="0">
              <a:solidFill>
                <a:schemeClr val="tx2"/>
              </a:solidFill>
              <a:latin typeface="Arial" panose="020B0604020202020204" pitchFamily="34" charset="0"/>
              <a:cs typeface="Arial" panose="020B0604020202020204" pitchFamily="34" charset="0"/>
            </a:endParaRPr>
          </a:p>
          <a:p>
            <a:r>
              <a:rPr lang="en-GB" sz="1400" b="1" dirty="0">
                <a:solidFill>
                  <a:schemeClr val="tx2"/>
                </a:solidFill>
                <a:latin typeface="Arial" panose="020B0604020202020204" pitchFamily="34" charset="0"/>
                <a:cs typeface="Arial" panose="020B0604020202020204" pitchFamily="34" charset="0"/>
              </a:rPr>
              <a:t>Write out as a correct reference.</a:t>
            </a:r>
          </a:p>
        </p:txBody>
      </p:sp>
      <p:pic>
        <p:nvPicPr>
          <p:cNvPr id="6" name="Picture 5">
            <a:extLst>
              <a:ext uri="{FF2B5EF4-FFF2-40B4-BE49-F238E27FC236}">
                <a16:creationId xmlns:a16="http://schemas.microsoft.com/office/drawing/2014/main" id="{8DFA1515-E7E7-1549-B62F-4FBDADB6638E}"/>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151800" y="1377287"/>
            <a:ext cx="2410016" cy="311664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52185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4933" y="1163275"/>
            <a:ext cx="10664041" cy="1323439"/>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Show that you can tell apart your own thoughts from those of others – </a:t>
            </a:r>
            <a:r>
              <a:rPr lang="en-GB" sz="2000" b="1" dirty="0">
                <a:latin typeface="Arial" panose="020B0604020202020204" pitchFamily="34" charset="0"/>
                <a:cs typeface="Arial" panose="020B0604020202020204" pitchFamily="34" charset="0"/>
              </a:rPr>
              <a:t>originate with you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Third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endParaRPr lang="en-GB" sz="2000" dirty="0">
              <a:latin typeface="Arial" panose="020B0604020202020204" pitchFamily="34" charset="0"/>
              <a:cs typeface="Arial" panose="020B0604020202020204" pitchFamily="34" charset="0"/>
            </a:endParaRPr>
          </a:p>
        </p:txBody>
      </p:sp>
      <p:sp>
        <p:nvSpPr>
          <p:cNvPr id="3" name="Title 1"/>
          <p:cNvSpPr txBox="1">
            <a:spLocks/>
          </p:cNvSpPr>
          <p:nvPr/>
        </p:nvSpPr>
        <p:spPr>
          <a:xfrm>
            <a:off x="1489754" y="46742"/>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Third Skill: Exercise  </a:t>
            </a:r>
          </a:p>
        </p:txBody>
      </p:sp>
      <p:sp>
        <p:nvSpPr>
          <p:cNvPr id="4" name="TextBox 3"/>
          <p:cNvSpPr txBox="1"/>
          <p:nvPr/>
        </p:nvSpPr>
        <p:spPr>
          <a:xfrm>
            <a:off x="941712" y="1988366"/>
            <a:ext cx="10527476" cy="2862322"/>
          </a:xfrm>
          <a:prstGeom prst="rect">
            <a:avLst/>
          </a:prstGeom>
          <a:noFill/>
        </p:spPr>
        <p:txBody>
          <a:bodyPr wrap="square" rtlCol="0">
            <a:spAutoFit/>
          </a:bodyPr>
          <a:lstStyle/>
          <a:p>
            <a:r>
              <a:rPr lang="en-GB" sz="2000" dirty="0">
                <a:solidFill>
                  <a:schemeClr val="tx2"/>
                </a:solidFill>
                <a:latin typeface="Arial" panose="020B0604020202020204" pitchFamily="34" charset="0"/>
                <a:cs typeface="Arial" panose="020B0604020202020204" pitchFamily="34" charset="0"/>
              </a:rPr>
              <a:t>Referring to the statement below write down if you agree or disagree with the statement, and state why you agree or disagree with the statement?</a:t>
            </a:r>
          </a:p>
          <a:p>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hlinkClick r:id="rId2"/>
              </a:rPr>
              <a:t>Who Is More Important To A Company: Its Customers Or Its Employees?</a:t>
            </a:r>
            <a:endParaRPr lang="en-GB" sz="2000" dirty="0">
              <a:solidFill>
                <a:schemeClr val="tx2"/>
              </a:solidFill>
              <a:latin typeface="Arial" panose="020B0604020202020204" pitchFamily="34" charset="0"/>
              <a:cs typeface="Arial" panose="020B0604020202020204" pitchFamily="34" charset="0"/>
            </a:endParaRPr>
          </a:p>
          <a:p>
            <a:br>
              <a:rPr lang="en-GB" sz="2000" dirty="0">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Write an account of your agreement or disagreement with the statement and include the statement in quotes along with the correct reference.  </a:t>
            </a:r>
          </a:p>
          <a:p>
            <a:endParaRPr lang="en-GB" sz="2000"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Remember you are practicing writing your own thoughts - original thought on the matter.</a:t>
            </a:r>
          </a:p>
        </p:txBody>
      </p:sp>
    </p:spTree>
    <p:extLst>
      <p:ext uri="{BB962C8B-B14F-4D97-AF65-F5344CB8AC3E}">
        <p14:creationId xmlns:p14="http://schemas.microsoft.com/office/powerpoint/2010/main" val="317498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924" y="1074509"/>
            <a:ext cx="11495314" cy="4708981"/>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Improve your writing skill /academic literacy – </a:t>
            </a:r>
            <a:r>
              <a:rPr lang="en-GB" sz="2000" b="1" dirty="0">
                <a:latin typeface="Arial" panose="020B0604020202020204" pitchFamily="34" charset="0"/>
                <a:cs typeface="Arial" panose="020B0604020202020204" pitchFamily="34" charset="0"/>
              </a:rPr>
              <a:t>invest in your future starting now </a:t>
            </a:r>
            <a:r>
              <a:rPr lang="en-GB" sz="2000"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Fourth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Reading Skills – When we read, we need to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choice of words used,</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tone and style of the passage,</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organisation of ideas,</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draw an informed conclusion.</a:t>
            </a:r>
          </a:p>
          <a:p>
            <a:pPr lvl="1"/>
            <a:endParaRPr lang="en-GB" sz="2000" dirty="0">
              <a:latin typeface="Arial" panose="020B0604020202020204" pitchFamily="34" charset="0"/>
              <a:cs typeface="Arial" panose="020B0604020202020204" pitchFamily="34" charset="0"/>
            </a:endParaRPr>
          </a:p>
          <a:p>
            <a:pPr lvl="1"/>
            <a:r>
              <a:rPr lang="en-GB" sz="2000" dirty="0">
                <a:latin typeface="Arial" panose="020B0604020202020204" pitchFamily="34" charset="0"/>
                <a:cs typeface="Arial" panose="020B0604020202020204" pitchFamily="34" charset="0"/>
              </a:rPr>
              <a:t>Writing Skills – When we write, we need to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think about the choice of words,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have good sentence structure, </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manage good grammatical structure,</a:t>
            </a:r>
          </a:p>
          <a:p>
            <a:pPr marL="800100" lvl="1"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show clarity and meaning so that you are improving the progression of ideas along paragraphs.</a:t>
            </a:r>
          </a:p>
          <a:p>
            <a:pPr lvl="1"/>
            <a:endParaRPr lang="en-GB" sz="2000" dirty="0">
              <a:latin typeface="Arial" panose="020B0604020202020204" pitchFamily="34" charset="0"/>
              <a:cs typeface="Arial" panose="020B0604020202020204" pitchFamily="34" charset="0"/>
            </a:endParaRPr>
          </a:p>
        </p:txBody>
      </p:sp>
      <p:sp>
        <p:nvSpPr>
          <p:cNvPr id="3" name="Title 1"/>
          <p:cNvSpPr txBox="1">
            <a:spLocks/>
          </p:cNvSpPr>
          <p:nvPr/>
        </p:nvSpPr>
        <p:spPr>
          <a:xfrm>
            <a:off x="1525381" y="0"/>
            <a:ext cx="8534400" cy="1116533"/>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FOURTH Skill: Exercise </a:t>
            </a:r>
            <a:r>
              <a:rPr lang="en-GB" sz="3200" dirty="0">
                <a:solidFill>
                  <a:srgbClr val="D60093"/>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613558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39" y="794685"/>
            <a:ext cx="11874137" cy="5401479"/>
          </a:xfrm>
          <a:prstGeom prst="rect">
            <a:avLst/>
          </a:prstGeom>
          <a:noFill/>
        </p:spPr>
        <p:txBody>
          <a:bodyPr wrap="square" rtlCol="0">
            <a:spAutoFit/>
          </a:bodyPr>
          <a:lstStyle/>
          <a:p>
            <a:r>
              <a:rPr lang="en-GB" sz="1900" b="1" dirty="0">
                <a:latin typeface="Arial" panose="020B0604020202020204" pitchFamily="34" charset="0"/>
                <a:cs typeface="Arial" panose="020B0604020202020204" pitchFamily="34" charset="0"/>
              </a:rPr>
              <a:t>Paraphrase the following passage:</a:t>
            </a:r>
            <a:br>
              <a:rPr lang="en-GB" sz="1900" b="1" dirty="0">
                <a:solidFill>
                  <a:srgbClr val="0000FF"/>
                </a:solidFill>
                <a:latin typeface="Arial" panose="020B0604020202020204" pitchFamily="34" charset="0"/>
                <a:cs typeface="Arial" panose="020B0604020202020204" pitchFamily="34" charset="0"/>
              </a:rPr>
            </a:br>
            <a:br>
              <a:rPr lang="en-GB" sz="1900" b="1" dirty="0">
                <a:solidFill>
                  <a:srgbClr val="0000FF"/>
                </a:solidFill>
                <a:latin typeface="Arial" panose="020B0604020202020204" pitchFamily="34" charset="0"/>
                <a:cs typeface="Arial" panose="020B0604020202020204" pitchFamily="34" charset="0"/>
              </a:rPr>
            </a:br>
            <a:r>
              <a:rPr lang="en-GB" sz="1900" b="1" dirty="0">
                <a:solidFill>
                  <a:schemeClr val="tx2"/>
                </a:solidFill>
                <a:latin typeface="Arial" panose="020B0604020202020204" pitchFamily="34" charset="0"/>
                <a:cs typeface="Arial" panose="020B0604020202020204" pitchFamily="34" charset="0"/>
              </a:rPr>
              <a:t>There are two key reasons for the problem. First, customer value is a dual construct (Kumar &amp; Reinartz, 2016). Forefathers customer value is ultimately defined as the monetary contributions a customer provides to the firm. We argue that this contribution must be considered relative to the customer spending levels at competing organisations. Specifically, how do customers divide their share of category spending? For customers, it is their perceptions of relative values (i.e. the value offered by the firm relative to the competitive alternatives). Specifically, how do customers perceive that competing firms (ranked from best to worst) in delivering value to them?</a:t>
            </a:r>
          </a:p>
          <a:p>
            <a:r>
              <a:rPr lang="en-GB" sz="1900" b="1" dirty="0">
                <a:solidFill>
                  <a:schemeClr val="tx2"/>
                </a:solidFill>
                <a:latin typeface="Arial" panose="020B0604020202020204" pitchFamily="34" charset="0"/>
                <a:cs typeface="Arial" panose="020B0604020202020204" pitchFamily="34" charset="0"/>
              </a:rPr>
              <a:t> </a:t>
            </a:r>
          </a:p>
          <a:p>
            <a:r>
              <a:rPr lang="en-GB" sz="1900" b="1" dirty="0">
                <a:solidFill>
                  <a:schemeClr val="tx2"/>
                </a:solidFill>
                <a:latin typeface="Arial" panose="020B0604020202020204" pitchFamily="34" charset="0"/>
                <a:cs typeface="Arial" panose="020B0604020202020204" pitchFamily="34" charset="0"/>
              </a:rPr>
              <a:t>The end goal is to have the firms and customers views of value aligned. This has proven to be no easy task. Recent scientific discoveries, however, shed light on how to make this a reality.</a:t>
            </a:r>
          </a:p>
          <a:p>
            <a:endParaRPr lang="en-GB" sz="1900" dirty="0">
              <a:solidFill>
                <a:schemeClr val="tx2"/>
              </a:solidFill>
              <a:latin typeface="Arial" panose="020B0604020202020204" pitchFamily="34" charset="0"/>
              <a:cs typeface="Arial" panose="020B0604020202020204" pitchFamily="34" charset="0"/>
            </a:endParaRPr>
          </a:p>
          <a:p>
            <a:r>
              <a:rPr lang="en-GB" sz="1900" b="1" dirty="0">
                <a:solidFill>
                  <a:schemeClr val="tx2"/>
                </a:solidFill>
                <a:latin typeface="Arial" panose="020B0604020202020204" pitchFamily="34" charset="0"/>
                <a:cs typeface="Arial" panose="020B0604020202020204" pitchFamily="34" charset="0"/>
              </a:rPr>
              <a:t>Write in your own words</a:t>
            </a:r>
            <a:br>
              <a:rPr lang="en-GB" sz="1900" b="1" dirty="0">
                <a:solidFill>
                  <a:schemeClr val="tx2"/>
                </a:solidFill>
                <a:latin typeface="Arial" panose="020B0604020202020204" pitchFamily="34" charset="0"/>
                <a:cs typeface="Arial" panose="020B0604020202020204" pitchFamily="34" charset="0"/>
              </a:rPr>
            </a:br>
            <a:endParaRPr lang="en-GB" sz="1900" b="1" dirty="0">
              <a:solidFill>
                <a:schemeClr val="tx2"/>
              </a:solidFill>
              <a:latin typeface="Arial" panose="020B0604020202020204" pitchFamily="34" charset="0"/>
              <a:cs typeface="Arial" panose="020B0604020202020204" pitchFamily="34" charset="0"/>
            </a:endParaRPr>
          </a:p>
          <a:p>
            <a:r>
              <a:rPr lang="en-GB" sz="2000" dirty="0">
                <a:solidFill>
                  <a:schemeClr val="tx2"/>
                </a:solidFill>
                <a:latin typeface="Arial" panose="020B0604020202020204" pitchFamily="34" charset="0"/>
                <a:cs typeface="Arial" panose="020B0604020202020204" pitchFamily="34" charset="0"/>
              </a:rPr>
              <a:t>Remember you are practicing paraphrasing – your choice of words to explore the passage.</a:t>
            </a:r>
          </a:p>
          <a:p>
            <a:endParaRPr lang="en-GB" sz="2000" dirty="0">
              <a:solidFill>
                <a:srgbClr val="0000FF"/>
              </a:solidFill>
              <a:latin typeface="Arial" panose="020B0604020202020204" pitchFamily="34" charset="0"/>
              <a:cs typeface="Arial" panose="020B0604020202020204" pitchFamily="34" charset="0"/>
            </a:endParaRPr>
          </a:p>
          <a:p>
            <a:r>
              <a:rPr lang="en-GB" sz="2000" dirty="0">
                <a:solidFill>
                  <a:srgbClr val="0000FF"/>
                </a:solidFill>
                <a:latin typeface="Arial" panose="020B0604020202020204" pitchFamily="34" charset="0"/>
                <a:cs typeface="Arial" panose="020B0604020202020204" pitchFamily="34" charset="0"/>
              </a:rPr>
              <a:t>	</a:t>
            </a:r>
          </a:p>
        </p:txBody>
      </p:sp>
      <p:sp>
        <p:nvSpPr>
          <p:cNvPr id="3" name="Title 1"/>
          <p:cNvSpPr txBox="1">
            <a:spLocks/>
          </p:cNvSpPr>
          <p:nvPr/>
        </p:nvSpPr>
        <p:spPr>
          <a:xfrm>
            <a:off x="1656010" y="0"/>
            <a:ext cx="8534400" cy="661836"/>
          </a:xfrm>
          <a:prstGeom prst="rect">
            <a:avLst/>
          </a:prstGeom>
          <a:effectLst/>
        </p:spPr>
        <p:txBody>
          <a:bodyPr vert="horz" lIns="91440" tIns="45720" rIns="91440" bIns="45720" rtlCol="0" anchor="ctr">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dirty="0" err="1">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FOurth</a:t>
            </a: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Skill: Exercise  </a:t>
            </a:r>
          </a:p>
        </p:txBody>
      </p:sp>
    </p:spTree>
    <p:extLst>
      <p:ext uri="{BB962C8B-B14F-4D97-AF65-F5344CB8AC3E}">
        <p14:creationId xmlns:p14="http://schemas.microsoft.com/office/powerpoint/2010/main" val="1594496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0484" y="1195753"/>
            <a:ext cx="10652167" cy="707886"/>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Build your Confidence -  Writing in your own words and your own style is central to your learning and development and this takes practice (</a:t>
            </a:r>
            <a:r>
              <a:rPr lang="en-GB" sz="2000" b="1" dirty="0">
                <a:solidFill>
                  <a:srgbClr val="0000FF"/>
                </a:solidFill>
                <a:latin typeface="Arial" panose="020B0604020202020204" pitchFamily="34" charset="0"/>
                <a:cs typeface="Arial" panose="020B0604020202020204" pitchFamily="34" charset="0"/>
              </a:rPr>
              <a:t>Fifth Skill</a:t>
            </a:r>
            <a:r>
              <a:rPr lang="en-GB" sz="2000" dirty="0">
                <a:latin typeface="Arial" panose="020B0604020202020204" pitchFamily="34" charset="0"/>
                <a:cs typeface="Arial" panose="020B0604020202020204" pitchFamily="34" charset="0"/>
              </a:rPr>
              <a:t>)</a:t>
            </a:r>
          </a:p>
        </p:txBody>
      </p:sp>
      <p:sp>
        <p:nvSpPr>
          <p:cNvPr id="3" name="Rectangle 2"/>
          <p:cNvSpPr/>
          <p:nvPr/>
        </p:nvSpPr>
        <p:spPr>
          <a:xfrm>
            <a:off x="2836222" y="138500"/>
            <a:ext cx="6096000" cy="584775"/>
          </a:xfrm>
          <a:prstGeom prst="rect">
            <a:avLst/>
          </a:prstGeom>
        </p:spPr>
        <p:txBody>
          <a:bodyPr>
            <a:spAutoFit/>
          </a:body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FIFTH SKILL: EXERCISE 1 </a:t>
            </a:r>
          </a:p>
        </p:txBody>
      </p:sp>
      <p:sp>
        <p:nvSpPr>
          <p:cNvPr id="4" name="TextBox 3"/>
          <p:cNvSpPr txBox="1"/>
          <p:nvPr/>
        </p:nvSpPr>
        <p:spPr>
          <a:xfrm>
            <a:off x="682830" y="2376118"/>
            <a:ext cx="10527476" cy="286232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Paraphrase </a:t>
            </a:r>
            <a:r>
              <a:rPr lang="en-GB" sz="2000" b="1" dirty="0">
                <a:latin typeface="Arial" panose="020B0604020202020204" pitchFamily="34" charset="0"/>
                <a:cs typeface="Arial" panose="020B0604020202020204" pitchFamily="34" charset="0"/>
              </a:rPr>
              <a:t>any 2 of the 6 components</a:t>
            </a:r>
            <a:r>
              <a:rPr lang="en-GB" sz="2000" dirty="0">
                <a:latin typeface="Arial" panose="020B0604020202020204" pitchFamily="34" charset="0"/>
                <a:cs typeface="Arial" panose="020B0604020202020204" pitchFamily="34" charset="0"/>
              </a:rPr>
              <a:t> listed in the following transcript: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2"/>
              </a:rPr>
              <a:t>Six Components of a Great Corporate Culture</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You must write in your own words, </a:t>
            </a:r>
            <a:r>
              <a:rPr lang="en-GB" sz="2000" dirty="0">
                <a:latin typeface="Arial" panose="020B0604020202020204" pitchFamily="34" charset="0"/>
                <a:cs typeface="Arial" panose="020B0604020202020204" pitchFamily="34" charset="0"/>
              </a:rPr>
              <a:t>so you are encouraged to change the words in the passage to your choice of alternative words while keeping the overall meaning of the passage intact.</a:t>
            </a:r>
          </a:p>
          <a:p>
            <a:br>
              <a:rPr lang="en-GB" sz="2000" dirty="0">
                <a:latin typeface="Arial" panose="020B0604020202020204" pitchFamily="34" charset="0"/>
                <a:cs typeface="Arial" panose="020B0604020202020204" pitchFamily="34" charset="0"/>
              </a:rPr>
            </a:br>
            <a:endParaRPr lang="en-GB" sz="20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1057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804" y="885404"/>
            <a:ext cx="11900262" cy="4401205"/>
          </a:xfrm>
          <a:prstGeom prst="rect">
            <a:avLst/>
          </a:prstGeom>
        </p:spPr>
        <p:txBody>
          <a:bodyPr wrap="square">
            <a:spAutoFit/>
          </a:bodyPr>
          <a:lstStyle/>
          <a:p>
            <a:pPr lvl="1"/>
            <a:r>
              <a:rPr lang="en-GB" sz="2000" dirty="0">
                <a:latin typeface="Arial" panose="020B0604020202020204" pitchFamily="34" charset="0"/>
                <a:cs typeface="Arial" panose="020B0604020202020204" pitchFamily="34" charset="0"/>
              </a:rPr>
              <a:t>Develop close reading skills – </a:t>
            </a:r>
            <a:r>
              <a:rPr lang="en-GB" sz="2000" b="1" dirty="0">
                <a:latin typeface="Arial" panose="020B0604020202020204" pitchFamily="34" charset="0"/>
                <a:cs typeface="Arial" panose="020B0604020202020204" pitchFamily="34" charset="0"/>
              </a:rPr>
              <a:t>read, remember, write</a:t>
            </a:r>
            <a:r>
              <a:rPr lang="en-GB" sz="2000" b="1" dirty="0">
                <a:solidFill>
                  <a:schemeClr val="bg1"/>
                </a:solidFill>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a:t>
            </a:r>
            <a:r>
              <a:rPr lang="en-GB" sz="2000" b="1" dirty="0">
                <a:solidFill>
                  <a:srgbClr val="0000FF"/>
                </a:solidFill>
                <a:latin typeface="Arial" panose="020B0604020202020204" pitchFamily="34" charset="0"/>
                <a:cs typeface="Arial" panose="020B0604020202020204" pitchFamily="34" charset="0"/>
              </a:rPr>
              <a:t>Sixth Skill</a:t>
            </a:r>
            <a:r>
              <a:rPr lang="en-GB" sz="2000" dirty="0">
                <a:latin typeface="Arial" panose="020B0604020202020204" pitchFamily="34" charset="0"/>
                <a:cs typeface="Arial" panose="020B0604020202020204" pitchFamily="34" charset="0"/>
              </a:rPr>
              <a:t>)</a:t>
            </a:r>
          </a:p>
          <a:p>
            <a:pPr lvl="1"/>
            <a:endParaRPr lang="en-GB" sz="2000" dirty="0">
              <a:latin typeface="Arial" panose="020B0604020202020204" pitchFamily="34" charset="0"/>
              <a:cs typeface="Arial" panose="020B0604020202020204" pitchFamily="34" charset="0"/>
            </a:endParaRPr>
          </a:p>
          <a:p>
            <a:pPr lvl="1"/>
            <a:r>
              <a:rPr lang="en-GB" sz="2000" dirty="0">
                <a:solidFill>
                  <a:schemeClr val="tx2"/>
                </a:solidFill>
                <a:latin typeface="Arial" panose="020B0604020202020204" pitchFamily="34" charset="0"/>
                <a:cs typeface="Arial" panose="020B0604020202020204" pitchFamily="34" charset="0"/>
              </a:rPr>
              <a:t>Research the topic ‘</a:t>
            </a:r>
            <a:r>
              <a:rPr lang="en-GB" sz="2000" b="1" dirty="0">
                <a:solidFill>
                  <a:schemeClr val="tx2"/>
                </a:solidFill>
                <a:latin typeface="Arial" panose="020B0604020202020204" pitchFamily="34" charset="0"/>
                <a:cs typeface="Arial" panose="020B0604020202020204" pitchFamily="34" charset="0"/>
              </a:rPr>
              <a:t>Critical Thinking</a:t>
            </a:r>
            <a:r>
              <a:rPr lang="en-GB" sz="2000" dirty="0">
                <a:solidFill>
                  <a:schemeClr val="tx2"/>
                </a:solidFill>
                <a:latin typeface="Arial" panose="020B0604020202020204" pitchFamily="34" charset="0"/>
                <a:cs typeface="Arial" panose="020B0604020202020204" pitchFamily="34" charset="0"/>
              </a:rPr>
              <a:t>’ using internet sources.</a:t>
            </a:r>
          </a:p>
          <a:p>
            <a:pPr lvl="2"/>
            <a:br>
              <a:rPr lang="en-GB" sz="2000" dirty="0">
                <a:solidFill>
                  <a:schemeClr val="tx2"/>
                </a:solidFill>
                <a:latin typeface="Arial" panose="020B0604020202020204" pitchFamily="34" charset="0"/>
                <a:cs typeface="Arial" panose="020B0604020202020204" pitchFamily="34" charset="0"/>
              </a:rPr>
            </a:br>
            <a:r>
              <a:rPr lang="en-GB" sz="2000" dirty="0">
                <a:solidFill>
                  <a:schemeClr val="tx2"/>
                </a:solidFill>
                <a:latin typeface="Arial" panose="020B0604020202020204" pitchFamily="34" charset="0"/>
                <a:cs typeface="Arial" panose="020B0604020202020204" pitchFamily="34" charset="0"/>
              </a:rPr>
              <a:t>Read some passages relating to the topic and make a note of the URL – Web site address and record as a correct reference source.</a:t>
            </a:r>
          </a:p>
          <a:p>
            <a:pPr lvl="2"/>
            <a:r>
              <a:rPr lang="en-GB" sz="2000" dirty="0">
                <a:solidFill>
                  <a:schemeClr val="tx2"/>
                </a:solidFill>
                <a:latin typeface="Arial" panose="020B0604020202020204" pitchFamily="34" charset="0"/>
                <a:cs typeface="Arial" panose="020B0604020202020204" pitchFamily="34" charset="0"/>
              </a:rPr>
              <a:t>Close down the browser tab.</a:t>
            </a:r>
          </a:p>
          <a:p>
            <a:pPr lvl="2"/>
            <a:r>
              <a:rPr lang="en-GB" sz="2000" dirty="0">
                <a:solidFill>
                  <a:schemeClr val="tx2"/>
                </a:solidFill>
                <a:latin typeface="Arial" panose="020B0604020202020204" pitchFamily="34" charset="0"/>
                <a:cs typeface="Arial" panose="020B0604020202020204" pitchFamily="34" charset="0"/>
              </a:rPr>
              <a:t>Think through what you read and its meaning.</a:t>
            </a:r>
          </a:p>
          <a:p>
            <a:pPr lvl="2"/>
            <a:r>
              <a:rPr lang="en-GB" sz="2000" dirty="0">
                <a:solidFill>
                  <a:schemeClr val="tx2"/>
                </a:solidFill>
                <a:latin typeface="Arial" panose="020B0604020202020204" pitchFamily="34" charset="0"/>
                <a:cs typeface="Arial" panose="020B0604020202020204" pitchFamily="34" charset="0"/>
              </a:rPr>
              <a:t>Write in your own words what you understood as the salient points form the passage.</a:t>
            </a:r>
          </a:p>
          <a:p>
            <a:pPr lvl="2"/>
            <a:endParaRPr lang="en-GB" sz="2000" dirty="0">
              <a:solidFill>
                <a:srgbClr val="FFFF00"/>
              </a:solidFill>
              <a:latin typeface="Arial" panose="020B0604020202020204" pitchFamily="34" charset="0"/>
              <a:cs typeface="Arial" panose="020B0604020202020204" pitchFamily="34" charset="0"/>
            </a:endParaRPr>
          </a:p>
          <a:p>
            <a:pPr lvl="2"/>
            <a:r>
              <a:rPr lang="en-GB" sz="2000" dirty="0">
                <a:solidFill>
                  <a:srgbClr val="FF0000"/>
                </a:solidFill>
                <a:latin typeface="Arial" panose="020B0604020202020204" pitchFamily="34" charset="0"/>
                <a:cs typeface="Arial" panose="020B0604020202020204" pitchFamily="34" charset="0"/>
              </a:rPr>
              <a:t>REMEMBER </a:t>
            </a:r>
            <a:r>
              <a:rPr lang="en-GB" sz="2000" dirty="0">
                <a:latin typeface="Arial" panose="020B0604020202020204" pitchFamily="34" charset="0"/>
                <a:cs typeface="Arial" panose="020B0604020202020204" pitchFamily="34" charset="0"/>
              </a:rPr>
              <a:t> - Do NOT be tempted to write your version of the passage while the content is open in the browser.  You will be tempted to use the words </a:t>
            </a:r>
            <a:r>
              <a:rPr lang="en-GB" sz="2000" i="1" dirty="0">
                <a:latin typeface="Arial" panose="020B0604020202020204" pitchFamily="34" charset="0"/>
                <a:cs typeface="Arial" panose="020B0604020202020204" pitchFamily="34" charset="0"/>
              </a:rPr>
              <a:t>verbatim</a:t>
            </a:r>
            <a:r>
              <a:rPr lang="en-GB" sz="2000" dirty="0">
                <a:latin typeface="Arial" panose="020B0604020202020204" pitchFamily="34" charset="0"/>
                <a:cs typeface="Arial" panose="020B0604020202020204" pitchFamily="34" charset="0"/>
              </a:rPr>
              <a:t> and that is poor practice.  </a:t>
            </a:r>
          </a:p>
          <a:p>
            <a:pPr lvl="2"/>
            <a:r>
              <a:rPr lang="en-GB" sz="2000" dirty="0">
                <a:latin typeface="Arial" panose="020B0604020202020204" pitchFamily="34" charset="0"/>
                <a:cs typeface="Arial" panose="020B0604020202020204" pitchFamily="34" charset="0"/>
              </a:rPr>
              <a:t>Develop close reading skills instead and you are investing time in improving your style, your memory, your understanding and most importantly </a:t>
            </a:r>
            <a:r>
              <a:rPr lang="en-GB" sz="2000" b="1" dirty="0">
                <a:latin typeface="Arial" panose="020B0604020202020204" pitchFamily="34" charset="0"/>
                <a:cs typeface="Arial" panose="020B0604020202020204" pitchFamily="34" charset="0"/>
              </a:rPr>
              <a:t>your own version </a:t>
            </a:r>
            <a:r>
              <a:rPr lang="en-GB" sz="2000" dirty="0">
                <a:latin typeface="Arial" panose="020B0604020202020204" pitchFamily="34" charset="0"/>
                <a:cs typeface="Arial" panose="020B0604020202020204" pitchFamily="34" charset="0"/>
              </a:rPr>
              <a:t>of the content. </a:t>
            </a:r>
          </a:p>
        </p:txBody>
      </p:sp>
      <p:sp>
        <p:nvSpPr>
          <p:cNvPr id="3" name="Rectangle 2"/>
          <p:cNvSpPr/>
          <p:nvPr/>
        </p:nvSpPr>
        <p:spPr>
          <a:xfrm>
            <a:off x="2885505" y="117566"/>
            <a:ext cx="6096000" cy="584775"/>
          </a:xfrm>
          <a:prstGeom prst="rect">
            <a:avLst/>
          </a:prstGeom>
        </p:spPr>
        <p:txBody>
          <a:bodyPr>
            <a:spAutoFit/>
          </a:bodyPr>
          <a:lstStyle/>
          <a:p>
            <a:pPr algn="ctr"/>
            <a:r>
              <a:rPr lang="en-GB" sz="3200" dirty="0">
                <a:solidFill>
                  <a:srgbClr val="D6009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SIXTH SKILL: EXERCISE 1 </a:t>
            </a:r>
          </a:p>
        </p:txBody>
      </p:sp>
    </p:spTree>
    <p:extLst>
      <p:ext uri="{BB962C8B-B14F-4D97-AF65-F5344CB8AC3E}">
        <p14:creationId xmlns:p14="http://schemas.microsoft.com/office/powerpoint/2010/main" val="3102808499"/>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28" ma:contentTypeDescription="Create a new document." ma:contentTypeScope="" ma:versionID="d4f1f5070a5e1371c134f5d6697633fe">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51329232f19f79e6f9c5b52c8393e862"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5011747A-BA83-400E-8FE3-A8C52E5407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850A9A-5058-49C4-A873-7364857A54AB}">
  <ds:schemaRefs>
    <ds:schemaRef ds:uri="http://schemas.microsoft.com/sharepoint/v3/contenttype/forms"/>
  </ds:schemaRefs>
</ds:datastoreItem>
</file>

<file path=customXml/itemProps3.xml><?xml version="1.0" encoding="utf-8"?>
<ds:datastoreItem xmlns:ds="http://schemas.openxmlformats.org/officeDocument/2006/customXml" ds:itemID="{09B2FE64-BC68-4A26-8456-36C602931525}">
  <ds:schemaRefs>
    <ds:schemaRef ds:uri="http://purl.org/dc/dcmitype/"/>
    <ds:schemaRef ds:uri="http://schemas.microsoft.com/office/infopath/2007/PartnerControls"/>
    <ds:schemaRef ds:uri="http://schemas.microsoft.com/office/2006/metadata/properties"/>
    <ds:schemaRef ds:uri="29175ae9-5035-4541-baef-9062a3a44232"/>
    <ds:schemaRef ds:uri="http://www.w3.org/XML/1998/namespace"/>
    <ds:schemaRef ds:uri="http://purl.org/dc/terms/"/>
    <ds:schemaRef ds:uri="http://purl.org/dc/elements/1.1/"/>
    <ds:schemaRef ds:uri="http://schemas.microsoft.com/office/2006/documentManagement/types"/>
    <ds:schemaRef ds:uri="http://schemas.openxmlformats.org/package/2006/metadata/core-properties"/>
    <ds:schemaRef ds:uri="af73078d-a5bc-48dc-b246-bc0132131284"/>
  </ds:schemaRefs>
</ds:datastoreItem>
</file>

<file path=docProps/app.xml><?xml version="1.0" encoding="utf-8"?>
<Properties xmlns="http://schemas.openxmlformats.org/officeDocument/2006/extended-properties" xmlns:vt="http://schemas.openxmlformats.org/officeDocument/2006/docPropsVTypes">
  <Template>Default Theme</Template>
  <TotalTime>3793</TotalTime>
  <Words>1415</Words>
  <Application>Microsoft Office PowerPoint</Application>
  <PresentationFormat>Widescreen</PresentationFormat>
  <Paragraphs>87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Arial Rounded MT Bold</vt:lpstr>
      <vt:lpstr>Calibri</vt:lpstr>
      <vt:lpstr>Myriad Pro</vt:lpstr>
      <vt:lpstr>Default Theme</vt:lpstr>
      <vt:lpstr>Academic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SfWP Improving Your Academic Skills</dc:title>
  <dc:creator>Andrew  Maund</dc:creator>
  <cp:lastModifiedBy>Julia Ault</cp:lastModifiedBy>
  <cp:revision>78</cp:revision>
  <dcterms:created xsi:type="dcterms:W3CDTF">2018-10-03T13:35:26Z</dcterms:created>
  <dcterms:modified xsi:type="dcterms:W3CDTF">2019-11-16T18:50:09Z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