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sldIdLst>
    <p:sldId id="256" r:id="rId5"/>
    <p:sldId id="259" r:id="rId6"/>
    <p:sldId id="262" r:id="rId7"/>
    <p:sldId id="296" r:id="rId8"/>
    <p:sldId id="265" r:id="rId9"/>
    <p:sldId id="309" r:id="rId10"/>
    <p:sldId id="298" r:id="rId11"/>
    <p:sldId id="316" r:id="rId12"/>
    <p:sldId id="300" r:id="rId13"/>
    <p:sldId id="308" r:id="rId14"/>
    <p:sldId id="314" r:id="rId15"/>
    <p:sldId id="301" r:id="rId16"/>
    <p:sldId id="266" r:id="rId17"/>
    <p:sldId id="267" r:id="rId18"/>
    <p:sldId id="315" r:id="rId19"/>
    <p:sldId id="268" r:id="rId20"/>
    <p:sldId id="270" r:id="rId21"/>
    <p:sldId id="303" r:id="rId22"/>
    <p:sldId id="305" r:id="rId23"/>
    <p:sldId id="306" r:id="rId24"/>
    <p:sldId id="307" r:id="rId25"/>
    <p:sldId id="273" r:id="rId26"/>
    <p:sldId id="313" r:id="rId27"/>
    <p:sldId id="274" r:id="rId28"/>
    <p:sldId id="276" r:id="rId29"/>
    <p:sldId id="278" r:id="rId30"/>
    <p:sldId id="317" r:id="rId31"/>
    <p:sldId id="279" r:id="rId32"/>
    <p:sldId id="280" r:id="rId33"/>
    <p:sldId id="282" r:id="rId34"/>
    <p:sldId id="311" r:id="rId35"/>
    <p:sldId id="312" r:id="rId36"/>
    <p:sldId id="293" r:id="rId37"/>
    <p:sldId id="295" r:id="rId38"/>
  </p:sldIdLst>
  <p:sldSz cx="9144000" cy="6858000" type="screen4x3"/>
  <p:notesSz cx="9144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15CCB6-8C5F-4090-87A7-4EE4A9C5DC42}" v="4" dt="2026-07-16T11:16:42.561"/>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86"/>
  </p:normalViewPr>
  <p:slideViewPr>
    <p:cSldViewPr>
      <p:cViewPr varScale="1">
        <p:scale>
          <a:sx n="78" d="100"/>
          <a:sy n="78" d="100"/>
        </p:scale>
        <p:origin x="1594" y="6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0c89b7dc58ba05c7" providerId="LiveId" clId="{633D0E4D-177C-4605-947F-312036DBBE28}"/>
    <pc:docChg chg="undo custSel addSld delSld modSld sldOrd">
      <pc:chgData name="laila surani" userId="0c89b7dc58ba05c7" providerId="LiveId" clId="{633D0E4D-177C-4605-947F-312036DBBE28}" dt="2026-07-16T11:17:08.551" v="738" actId="20577"/>
      <pc:docMkLst>
        <pc:docMk/>
      </pc:docMkLst>
      <pc:sldChg chg="modSp mod">
        <pc:chgData name="laila surani" userId="0c89b7dc58ba05c7" providerId="LiveId" clId="{633D0E4D-177C-4605-947F-312036DBBE28}" dt="2026-07-16T11:13:04.366" v="710" actId="5793"/>
        <pc:sldMkLst>
          <pc:docMk/>
          <pc:sldMk cId="0" sldId="273"/>
        </pc:sldMkLst>
        <pc:spChg chg="mod">
          <ac:chgData name="laila surani" userId="0c89b7dc58ba05c7" providerId="LiveId" clId="{633D0E4D-177C-4605-947F-312036DBBE28}" dt="2026-07-16T11:13:04.366" v="710" actId="5793"/>
          <ac:spMkLst>
            <pc:docMk/>
            <pc:sldMk cId="0" sldId="273"/>
            <ac:spMk id="11" creationId="{7A1154DE-007E-8325-0628-65898BB87C2B}"/>
          </ac:spMkLst>
        </pc:spChg>
      </pc:sldChg>
      <pc:sldChg chg="modSp mod">
        <pc:chgData name="laila surani" userId="0c89b7dc58ba05c7" providerId="LiveId" clId="{633D0E4D-177C-4605-947F-312036DBBE28}" dt="2026-07-16T11:14:58.226" v="721" actId="1076"/>
        <pc:sldMkLst>
          <pc:docMk/>
          <pc:sldMk cId="0" sldId="274"/>
        </pc:sldMkLst>
        <pc:spChg chg="mod">
          <ac:chgData name="laila surani" userId="0c89b7dc58ba05c7" providerId="LiveId" clId="{633D0E4D-177C-4605-947F-312036DBBE28}" dt="2026-07-16T11:14:55.014" v="720" actId="1076"/>
          <ac:spMkLst>
            <pc:docMk/>
            <pc:sldMk cId="0" sldId="274"/>
            <ac:spMk id="2" creationId="{00000000-0000-0000-0000-000000000000}"/>
          </ac:spMkLst>
        </pc:spChg>
        <pc:spChg chg="mod">
          <ac:chgData name="laila surani" userId="0c89b7dc58ba05c7" providerId="LiveId" clId="{633D0E4D-177C-4605-947F-312036DBBE28}" dt="2026-07-16T11:14:58.226" v="721" actId="1076"/>
          <ac:spMkLst>
            <pc:docMk/>
            <pc:sldMk cId="0" sldId="274"/>
            <ac:spMk id="5" creationId="{B463AB08-EAB0-3880-ACF3-D522243E7DFA}"/>
          </ac:spMkLst>
        </pc:spChg>
      </pc:sldChg>
      <pc:sldChg chg="modSp mod">
        <pc:chgData name="laila surani" userId="0c89b7dc58ba05c7" providerId="LiveId" clId="{633D0E4D-177C-4605-947F-312036DBBE28}" dt="2026-07-16T11:11:23.508" v="703" actId="20577"/>
        <pc:sldMkLst>
          <pc:docMk/>
          <pc:sldMk cId="844757379" sldId="306"/>
        </pc:sldMkLst>
        <pc:spChg chg="mod">
          <ac:chgData name="laila surani" userId="0c89b7dc58ba05c7" providerId="LiveId" clId="{633D0E4D-177C-4605-947F-312036DBBE28}" dt="2026-07-16T11:11:23.508" v="703" actId="20577"/>
          <ac:spMkLst>
            <pc:docMk/>
            <pc:sldMk cId="844757379" sldId="306"/>
            <ac:spMk id="6" creationId="{874BEE4B-0D73-EDAD-1F73-C55FD28527E7}"/>
          </ac:spMkLst>
        </pc:spChg>
      </pc:sldChg>
      <pc:sldChg chg="addSp delSp modSp mod">
        <pc:chgData name="laila surani" userId="0c89b7dc58ba05c7" providerId="LiveId" clId="{633D0E4D-177C-4605-947F-312036DBBE28}" dt="2026-07-16T11:17:08.551" v="738" actId="20577"/>
        <pc:sldMkLst>
          <pc:docMk/>
          <pc:sldMk cId="4022556411" sldId="311"/>
        </pc:sldMkLst>
        <pc:spChg chg="add del">
          <ac:chgData name="laila surani" userId="0c89b7dc58ba05c7" providerId="LiveId" clId="{633D0E4D-177C-4605-947F-312036DBBE28}" dt="2026-07-16T11:16:17.043" v="724" actId="22"/>
          <ac:spMkLst>
            <pc:docMk/>
            <pc:sldMk cId="4022556411" sldId="311"/>
            <ac:spMk id="3" creationId="{25076132-B69D-6A39-42D7-0982CD0C0DD4}"/>
          </ac:spMkLst>
        </pc:spChg>
        <pc:spChg chg="add del mod">
          <ac:chgData name="laila surani" userId="0c89b7dc58ba05c7" providerId="LiveId" clId="{633D0E4D-177C-4605-947F-312036DBBE28}" dt="2026-07-16T11:17:08.551" v="738" actId="20577"/>
          <ac:spMkLst>
            <pc:docMk/>
            <pc:sldMk cId="4022556411" sldId="311"/>
            <ac:spMk id="4" creationId="{F28283C2-0CF8-4A38-2655-51689A053014}"/>
          </ac:spMkLst>
        </pc:spChg>
        <pc:spChg chg="add del">
          <ac:chgData name="laila surani" userId="0c89b7dc58ba05c7" providerId="LiveId" clId="{633D0E4D-177C-4605-947F-312036DBBE28}" dt="2026-07-16T11:16:21.714" v="728" actId="22"/>
          <ac:spMkLst>
            <pc:docMk/>
            <pc:sldMk cId="4022556411" sldId="311"/>
            <ac:spMk id="7" creationId="{FC7D56D2-D29E-BD66-642C-6D77677556EF}"/>
          </ac:spMkLst>
        </pc:spChg>
        <pc:picChg chg="mod">
          <ac:chgData name="laila surani" userId="0c89b7dc58ba05c7" providerId="LiveId" clId="{633D0E4D-177C-4605-947F-312036DBBE28}" dt="2026-07-16T11:16:58.694" v="736" actId="14100"/>
          <ac:picMkLst>
            <pc:docMk/>
            <pc:sldMk cId="4022556411" sldId="311"/>
            <ac:picMk id="6" creationId="{3AC7AB38-69D7-0C13-0CAD-BAC560E0791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sz="3000" b="0" i="0">
                <a:solidFill>
                  <a:schemeClr val="tx1"/>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3999" cy="6857998"/>
          </a:xfrm>
          <a:prstGeom prst="rect">
            <a:avLst/>
          </a:prstGeom>
        </p:spPr>
      </p:pic>
      <p:sp>
        <p:nvSpPr>
          <p:cNvPr id="2" name="Holder 2"/>
          <p:cNvSpPr>
            <a:spLocks noGrp="1"/>
          </p:cNvSpPr>
          <p:nvPr>
            <p:ph type="title"/>
          </p:nvPr>
        </p:nvSpPr>
        <p:spPr>
          <a:xfrm>
            <a:off x="435660" y="18415"/>
            <a:ext cx="8272678" cy="2043810"/>
          </a:xfrm>
          <a:prstGeom prst="rect">
            <a:avLst/>
          </a:prstGeom>
        </p:spPr>
        <p:txBody>
          <a:bodyPr wrap="square" lIns="0" tIns="0" rIns="0" bIns="0">
            <a:spAutoFit/>
          </a:bodyPr>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a:xfrm>
            <a:off x="258267" y="1051305"/>
            <a:ext cx="8242934" cy="4328795"/>
          </a:xfrm>
          <a:prstGeom prst="rect">
            <a:avLst/>
          </a:prstGeom>
        </p:spPr>
        <p:txBody>
          <a:bodyPr wrap="square" lIns="0" tIns="0" rIns="0" bIns="0">
            <a:spAutoFit/>
          </a:bodyPr>
          <a:lstStyle>
            <a:lvl1pPr>
              <a:defRPr sz="3000" b="0" i="0">
                <a:solidFill>
                  <a:schemeClr val="tx1"/>
                </a:solidFill>
                <a:latin typeface="Segoe UI"/>
                <a:cs typeface="Segoe U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7/16/2026</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ZS9Rh_1sJjw"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PaumQ4RGD0" TargetMode="Externa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hyperlink" Target="https://www.lloydsbank.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
            <a:ext cx="9144000" cy="6857998"/>
          </a:xfrm>
          <a:prstGeom prst="rect">
            <a:avLst/>
          </a:prstGeom>
        </p:spPr>
      </p:pic>
      <p:sp>
        <p:nvSpPr>
          <p:cNvPr id="7" name="TextBox 6">
            <a:extLst>
              <a:ext uri="{FF2B5EF4-FFF2-40B4-BE49-F238E27FC236}">
                <a16:creationId xmlns:a16="http://schemas.microsoft.com/office/drawing/2014/main" id="{9CE32CD6-AE34-F1FB-F478-903104B5B0DA}"/>
              </a:ext>
            </a:extLst>
          </p:cNvPr>
          <p:cNvSpPr txBox="1"/>
          <p:nvPr/>
        </p:nvSpPr>
        <p:spPr>
          <a:xfrm>
            <a:off x="381000" y="1524000"/>
            <a:ext cx="8763000" cy="4524315"/>
          </a:xfrm>
          <a:prstGeom prst="rect">
            <a:avLst/>
          </a:prstGeom>
          <a:noFill/>
        </p:spPr>
        <p:txBody>
          <a:bodyPr wrap="square">
            <a:spAutoFit/>
          </a:bodyPr>
          <a:lstStyle/>
          <a:p>
            <a:pPr algn="ctr"/>
            <a:r>
              <a:rPr lang="en-GB" sz="3600" b="1" i="1" dirty="0">
                <a:solidFill>
                  <a:schemeClr val="bg1"/>
                </a:solidFill>
                <a:cs typeface="Arial" panose="020B0604020202020204" pitchFamily="34" charset="0"/>
              </a:rPr>
              <a:t>Digital Transformation in the Health and Care Professionals</a:t>
            </a:r>
            <a:br>
              <a:rPr lang="en-GB" sz="3600" b="1" i="1" dirty="0">
                <a:solidFill>
                  <a:schemeClr val="bg1"/>
                </a:solidFill>
                <a:cs typeface="Arial" panose="020B0604020202020204" pitchFamily="34" charset="0"/>
              </a:rPr>
            </a:br>
            <a:r>
              <a:rPr lang="en-GB" sz="3600" b="1" i="1" dirty="0">
                <a:solidFill>
                  <a:schemeClr val="bg1"/>
                </a:solidFill>
                <a:cs typeface="Arial" panose="020B0604020202020204" pitchFamily="34" charset="0"/>
              </a:rPr>
              <a:t>BMHP6026_LON</a:t>
            </a:r>
          </a:p>
          <a:p>
            <a:pPr algn="ctr"/>
            <a:endParaRPr lang="en-GB" sz="3600" b="1" i="1" dirty="0">
              <a:solidFill>
                <a:schemeClr val="bg1"/>
              </a:solidFill>
              <a:cs typeface="Arial" panose="020B0604020202020204" pitchFamily="34" charset="0"/>
            </a:endParaRPr>
          </a:p>
          <a:p>
            <a:pPr algn="ctr"/>
            <a:endParaRPr lang="en-GB" sz="3600" b="1" i="1" dirty="0">
              <a:solidFill>
                <a:schemeClr val="bg1"/>
              </a:solidFill>
              <a:cs typeface="Arial" panose="020B0604020202020204" pitchFamily="34" charset="0"/>
            </a:endParaRPr>
          </a:p>
          <a:p>
            <a:pPr algn="ctr"/>
            <a:r>
              <a:rPr lang="en-GB" sz="3600" b="1" i="1" dirty="0">
                <a:solidFill>
                  <a:schemeClr val="bg1"/>
                </a:solidFill>
                <a:cs typeface="Arial" panose="020B0604020202020204" pitchFamily="34" charset="0"/>
              </a:rPr>
              <a:t>Week 7: Impact of Use of Digital Innovations on Communities, including Digital Literacy and Inclusion.</a:t>
            </a: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5173" y="40081"/>
            <a:ext cx="4075429" cy="697230"/>
          </a:xfrm>
          <a:prstGeom prst="rect">
            <a:avLst/>
          </a:prstGeom>
        </p:spPr>
        <p:txBody>
          <a:bodyPr vert="horz" wrap="square" lIns="0" tIns="13335" rIns="0" bIns="0" rtlCol="0">
            <a:spAutoFit/>
          </a:bodyPr>
          <a:lstStyle/>
          <a:p>
            <a:pPr marL="12700">
              <a:lnSpc>
                <a:spcPct val="100000"/>
              </a:lnSpc>
              <a:spcBef>
                <a:spcPts val="105"/>
              </a:spcBef>
            </a:pPr>
            <a:r>
              <a:rPr sz="4400" spc="-45" dirty="0"/>
              <a:t>Today</a:t>
            </a:r>
            <a:r>
              <a:rPr sz="4400" spc="-140" dirty="0"/>
              <a:t> </a:t>
            </a:r>
            <a:r>
              <a:rPr sz="4400" dirty="0"/>
              <a:t>we</a:t>
            </a:r>
            <a:r>
              <a:rPr sz="4400" spc="-110" dirty="0"/>
              <a:t> </a:t>
            </a:r>
            <a:r>
              <a:rPr sz="4400" spc="-10" dirty="0"/>
              <a:t>will…</a:t>
            </a:r>
            <a:endParaRPr sz="4400"/>
          </a:p>
        </p:txBody>
      </p:sp>
      <p:sp>
        <p:nvSpPr>
          <p:cNvPr id="3" name="object 3"/>
          <p:cNvSpPr txBox="1"/>
          <p:nvPr/>
        </p:nvSpPr>
        <p:spPr>
          <a:xfrm>
            <a:off x="221615" y="1143000"/>
            <a:ext cx="8700770" cy="3314496"/>
          </a:xfrm>
          <a:prstGeom prst="rect">
            <a:avLst/>
          </a:prstGeom>
        </p:spPr>
        <p:txBody>
          <a:bodyPr vert="horz" wrap="square" lIns="0" tIns="61594" rIns="0" bIns="0" rtlCol="0">
            <a:spAutoFit/>
          </a:bodyPr>
          <a:lstStyle/>
          <a:p>
            <a:pPr marL="342900" lvl="0" indent="-342900">
              <a:lnSpc>
                <a:spcPct val="115000"/>
              </a:lnSpc>
              <a:spcAft>
                <a:spcPts val="800"/>
              </a:spcAft>
              <a:buSzPts val="1000"/>
              <a:buFont typeface="Symbol" pitchFamily="2" charset="2"/>
              <a:buChar char=""/>
              <a:tabLst>
                <a:tab pos="457200" algn="l"/>
              </a:tabLst>
            </a:pPr>
            <a:endPar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Explore how digital innovations affect communities, focusing on digital literacy and inclusion, and their implications for public health and social equity.</a:t>
            </a:r>
            <a:endParaRPr lang="en-GB" sz="36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1365" y="1828800"/>
            <a:ext cx="7621270" cy="1120820"/>
          </a:xfrm>
          <a:prstGeom prst="rect">
            <a:avLst/>
          </a:prstGeom>
        </p:spPr>
        <p:txBody>
          <a:bodyPr vert="horz" wrap="square" lIns="0" tIns="12700" rIns="0" bIns="0" rtlCol="0">
            <a:spAutoFit/>
          </a:bodyPr>
          <a:lstStyle/>
          <a:p>
            <a:pPr marL="12700" marR="5080" indent="1270" algn="ctr">
              <a:lnSpc>
                <a:spcPct val="100000"/>
              </a:lnSpc>
              <a:spcBef>
                <a:spcPts val="100"/>
              </a:spcBef>
            </a:pPr>
            <a:r>
              <a:rPr lang="en-GB" sz="3600" kern="0" dirty="0">
                <a:effectLst/>
                <a:latin typeface="Times New Roman" panose="02020603050405020304" pitchFamily="18" charset="0"/>
                <a:ea typeface="Times New Roman" panose="02020603050405020304" pitchFamily="18" charset="0"/>
              </a:rPr>
              <a:t>What are the Roles of Digital Innovation in Communities?</a:t>
            </a:r>
            <a:endParaRPr sz="3600" dirty="0"/>
          </a:p>
        </p:txBody>
      </p:sp>
      <p:pic>
        <p:nvPicPr>
          <p:cNvPr id="7" name="Picture 6" descr="A white person with a red question mark&#10;&#10;Description automatically generated">
            <a:extLst>
              <a:ext uri="{FF2B5EF4-FFF2-40B4-BE49-F238E27FC236}">
                <a16:creationId xmlns:a16="http://schemas.microsoft.com/office/drawing/2014/main" id="{BFE7CE06-263B-E898-FDB4-FFBA72BA7A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6815" y="3308350"/>
            <a:ext cx="2603500" cy="23749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D99BF-640E-87A4-1306-6E62163FC572}"/>
              </a:ext>
            </a:extLst>
          </p:cNvPr>
          <p:cNvSpPr>
            <a:spLocks noGrp="1"/>
          </p:cNvSpPr>
          <p:nvPr>
            <p:ph type="title"/>
          </p:nvPr>
        </p:nvSpPr>
        <p:spPr>
          <a:xfrm>
            <a:off x="283952" y="304800"/>
            <a:ext cx="8450071" cy="553998"/>
          </a:xfrm>
        </p:spPr>
        <p:txBody>
          <a:bodyPr/>
          <a:lstStyle/>
          <a:p>
            <a:r>
              <a:rPr lang="en-GB" sz="3600" b="1" kern="0" dirty="0">
                <a:effectLst/>
                <a:latin typeface="Times New Roman" panose="02020603050405020304" pitchFamily="18" charset="0"/>
                <a:ea typeface="Times New Roman" panose="02020603050405020304" pitchFamily="18" charset="0"/>
              </a:rPr>
              <a:t>Digital Tools Transforming Communities</a:t>
            </a:r>
            <a:r>
              <a:rPr lang="en-GB" sz="3600" dirty="0">
                <a:effectLst/>
              </a:rPr>
              <a:t> </a:t>
            </a:r>
            <a:endParaRPr lang="en-GB" sz="3600" dirty="0"/>
          </a:p>
        </p:txBody>
      </p:sp>
      <p:sp>
        <p:nvSpPr>
          <p:cNvPr id="3" name="Text Placeholder 2">
            <a:extLst>
              <a:ext uri="{FF2B5EF4-FFF2-40B4-BE49-F238E27FC236}">
                <a16:creationId xmlns:a16="http://schemas.microsoft.com/office/drawing/2014/main" id="{75B7993C-46C0-69D5-89A0-4D461F29498A}"/>
              </a:ext>
            </a:extLst>
          </p:cNvPr>
          <p:cNvSpPr>
            <a:spLocks noGrp="1"/>
          </p:cNvSpPr>
          <p:nvPr>
            <p:ph type="body" idx="1"/>
          </p:nvPr>
        </p:nvSpPr>
        <p:spPr>
          <a:xfrm>
            <a:off x="152400" y="871498"/>
            <a:ext cx="8239527" cy="5000343"/>
          </a:xfrm>
        </p:spPr>
        <p:txBody>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Mobile Health Apps (mHealth):</a:t>
            </a: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 These are smartphone applications designed to </a:t>
            </a: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help individuals monitor their health, manage chronic conditions, and access healthcare ser</a:t>
            </a: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vices remotely.</a:t>
            </a:r>
          </a:p>
          <a:p>
            <a:pPr marL="1600200" lvl="3" indent="-228600">
              <a:lnSpc>
                <a:spcPct val="115000"/>
              </a:lnSpc>
              <a:spcAft>
                <a:spcPts val="800"/>
              </a:spcAft>
              <a:buSzPts val="1000"/>
              <a:buFont typeface="Wingdings" pitchFamily="2" charset="2"/>
              <a:buChar char=""/>
              <a:tabLst>
                <a:tab pos="13716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Examples i</a:t>
            </a: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nclude </a:t>
            </a:r>
            <a:r>
              <a:rPr lang="en-GB" sz="2800" u="sng" kern="0" dirty="0">
                <a:effectLst/>
                <a:latin typeface="Times New Roman" panose="02020603050405020304" pitchFamily="18" charset="0"/>
                <a:ea typeface="Times New Roman" panose="02020603050405020304" pitchFamily="18" charset="0"/>
                <a:cs typeface="Times New Roman" panose="02020603050405020304" pitchFamily="18" charset="0"/>
              </a:rPr>
              <a:t>apps for diabetes management, mental health support, and teleconsultation with doctors.</a:t>
            </a:r>
            <a:endParaRPr lang="en-GB" sz="2800" u="sng"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944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3440D7-52AC-21CE-FE3A-6C2CBEEF3D2C}"/>
              </a:ext>
            </a:extLst>
          </p:cNvPr>
          <p:cNvSpPr txBox="1"/>
          <p:nvPr/>
        </p:nvSpPr>
        <p:spPr>
          <a:xfrm>
            <a:off x="9832" y="1219200"/>
            <a:ext cx="5218471" cy="4168064"/>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Telemedicine and Virtual Care Platforms:</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Telemedicine allows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healthcare professionals to provide consultations and treatment to patients remotely</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400" u="sng" kern="0" dirty="0">
                <a:effectLst/>
                <a:latin typeface="Times New Roman" panose="02020603050405020304" pitchFamily="18" charset="0"/>
                <a:ea typeface="Times New Roman" panose="02020603050405020304" pitchFamily="18" charset="0"/>
                <a:cs typeface="Times New Roman" panose="02020603050405020304" pitchFamily="18" charset="0"/>
              </a:rPr>
              <a:t>reducing the need for in-person visits, particularly in rural or underserved areas.</a:t>
            </a:r>
            <a:endParaRPr lang="en-GB" sz="2400" u="sng"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359A06CD-C517-9CFA-8201-554400221A54}"/>
              </a:ext>
            </a:extLst>
          </p:cNvPr>
          <p:cNvSpPr txBox="1"/>
          <p:nvPr/>
        </p:nvSpPr>
        <p:spPr>
          <a:xfrm>
            <a:off x="1600200" y="381000"/>
            <a:ext cx="6934200" cy="954107"/>
          </a:xfrm>
          <a:prstGeom prst="rect">
            <a:avLst/>
          </a:prstGeom>
          <a:noFill/>
        </p:spPr>
        <p:txBody>
          <a:bodyPr wrap="square">
            <a:spAutoFit/>
          </a:bodyPr>
          <a:lstStyle/>
          <a:p>
            <a:r>
              <a:rPr lang="en-GB" sz="2800" b="1" dirty="0" err="1">
                <a:latin typeface="Times New Roman" panose="02020603050405020304" pitchFamily="18" charset="0"/>
                <a:ea typeface="Times New Roman" panose="02020603050405020304" pitchFamily="18" charset="0"/>
              </a:rPr>
              <a:t>Cont</a:t>
            </a:r>
            <a:r>
              <a:rPr lang="en-GB" sz="2800" b="1" dirty="0">
                <a:latin typeface="Times New Roman" panose="02020603050405020304" pitchFamily="18" charset="0"/>
                <a:ea typeface="Times New Roman" panose="02020603050405020304" pitchFamily="18" charset="0"/>
              </a:rPr>
              <a:t>- </a:t>
            </a:r>
            <a:r>
              <a:rPr lang="en-GB" sz="2800" b="1" kern="0" dirty="0">
                <a:effectLst/>
                <a:latin typeface="Times New Roman" panose="02020603050405020304" pitchFamily="18" charset="0"/>
                <a:ea typeface="Times New Roman" panose="02020603050405020304" pitchFamily="18" charset="0"/>
              </a:rPr>
              <a:t>Digital Tools Transforming Communities</a:t>
            </a:r>
            <a:r>
              <a:rPr lang="en-GB" sz="2800" dirty="0">
                <a:effectLst/>
              </a:rPr>
              <a:t> </a:t>
            </a:r>
            <a:endParaRPr lang="en-GB" sz="2800" dirty="0"/>
          </a:p>
        </p:txBody>
      </p:sp>
      <p:pic>
        <p:nvPicPr>
          <p:cNvPr id="2" name="Picture 1">
            <a:extLst>
              <a:ext uri="{FF2B5EF4-FFF2-40B4-BE49-F238E27FC236}">
                <a16:creationId xmlns:a16="http://schemas.microsoft.com/office/drawing/2014/main" id="{D418BE80-22E6-3156-2960-AF81EB9964CB}"/>
              </a:ext>
            </a:extLst>
          </p:cNvPr>
          <p:cNvPicPr>
            <a:picLocks noChangeAspect="1"/>
          </p:cNvPicPr>
          <p:nvPr/>
        </p:nvPicPr>
        <p:blipFill>
          <a:blip r:embed="rId2"/>
          <a:stretch>
            <a:fillRect/>
          </a:stretch>
        </p:blipFill>
        <p:spPr>
          <a:xfrm>
            <a:off x="5638800" y="2337364"/>
            <a:ext cx="3228975" cy="204764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health and care technology&#10;&#10;Description automatically generated">
            <a:extLst>
              <a:ext uri="{FF2B5EF4-FFF2-40B4-BE49-F238E27FC236}">
                <a16:creationId xmlns:a16="http://schemas.microsoft.com/office/drawing/2014/main" id="{785553E1-531C-F53E-5009-753F52356C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838200"/>
            <a:ext cx="8610600" cy="4876800"/>
          </a:xfrm>
          <a:prstGeom prst="rect">
            <a:avLst/>
          </a:prstGeom>
        </p:spPr>
      </p:pic>
      <p:sp>
        <p:nvSpPr>
          <p:cNvPr id="5" name="TextBox 4">
            <a:extLst>
              <a:ext uri="{FF2B5EF4-FFF2-40B4-BE49-F238E27FC236}">
                <a16:creationId xmlns:a16="http://schemas.microsoft.com/office/drawing/2014/main" id="{3E20F501-CCF6-03B4-2D40-F1F1D394FAEB}"/>
              </a:ext>
            </a:extLst>
          </p:cNvPr>
          <p:cNvSpPr txBox="1"/>
          <p:nvPr/>
        </p:nvSpPr>
        <p:spPr>
          <a:xfrm>
            <a:off x="2895600" y="12700"/>
            <a:ext cx="2954655" cy="646331"/>
          </a:xfrm>
          <a:prstGeom prst="rect">
            <a:avLst/>
          </a:prstGeom>
          <a:noFill/>
        </p:spPr>
        <p:txBody>
          <a:bodyPr wrap="none" rtlCol="0">
            <a:spAutoFit/>
          </a:bodyPr>
          <a:lstStyle/>
          <a:p>
            <a:r>
              <a:rPr lang="en-US" sz="3600" b="1" dirty="0"/>
              <a:t>Digital Tools</a:t>
            </a:r>
          </a:p>
        </p:txBody>
      </p:sp>
    </p:spTree>
    <p:extLst>
      <p:ext uri="{BB962C8B-B14F-4D97-AF65-F5344CB8AC3E}">
        <p14:creationId xmlns:p14="http://schemas.microsoft.com/office/powerpoint/2010/main" val="350703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54FA9-51A7-B99C-F8CC-AB44C0DF4CB7}"/>
              </a:ext>
            </a:extLst>
          </p:cNvPr>
          <p:cNvSpPr>
            <a:spLocks noGrp="1"/>
          </p:cNvSpPr>
          <p:nvPr>
            <p:ph type="title"/>
          </p:nvPr>
        </p:nvSpPr>
        <p:spPr>
          <a:xfrm>
            <a:off x="258267" y="304800"/>
            <a:ext cx="8450071" cy="615553"/>
          </a:xfrm>
        </p:spPr>
        <p:txBody>
          <a:bodyPr/>
          <a:lstStyle/>
          <a:p>
            <a:r>
              <a:rPr lang="en-GB" dirty="0"/>
              <a:t>Digital Innovations in Healthcare</a:t>
            </a:r>
          </a:p>
        </p:txBody>
      </p:sp>
      <p:pic>
        <p:nvPicPr>
          <p:cNvPr id="6" name="Picture 5" descr="A circular chart with different symbols&#10;&#10;Description automatically generated with medium confidence">
            <a:extLst>
              <a:ext uri="{FF2B5EF4-FFF2-40B4-BE49-F238E27FC236}">
                <a16:creationId xmlns:a16="http://schemas.microsoft.com/office/drawing/2014/main" id="{80DA85DF-3BEE-8AC0-5545-F5D62F824D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0413" y="1066800"/>
            <a:ext cx="7043173" cy="4572000"/>
          </a:xfrm>
          <a:prstGeom prst="rect">
            <a:avLst/>
          </a:prstGeom>
        </p:spPr>
      </p:pic>
    </p:spTree>
    <p:extLst>
      <p:ext uri="{BB962C8B-B14F-4D97-AF65-F5344CB8AC3E}">
        <p14:creationId xmlns:p14="http://schemas.microsoft.com/office/powerpoint/2010/main" val="2972708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1B9C9-DE65-402D-6D4B-8D4E10E452A4}"/>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154A931C-82AD-FE83-9FB2-F51ADC07665D}"/>
              </a:ext>
            </a:extLst>
          </p:cNvPr>
          <p:cNvSpPr>
            <a:spLocks noGrp="1"/>
          </p:cNvSpPr>
          <p:nvPr>
            <p:ph type="body" idx="1"/>
          </p:nvPr>
        </p:nvSpPr>
        <p:spPr>
          <a:xfrm>
            <a:off x="258267" y="1051305"/>
            <a:ext cx="8242934" cy="923330"/>
          </a:xfrm>
        </p:spPr>
        <p:txBody>
          <a:bodyPr/>
          <a:lstStyle/>
          <a:p>
            <a:r>
              <a:rPr lang="en-GB" dirty="0"/>
              <a:t>Example :</a:t>
            </a:r>
            <a:r>
              <a:rPr lang="en-GB" dirty="0">
                <a:hlinkClick r:id="rId2"/>
              </a:rPr>
              <a:t>What is dominating the health tech agenda in 2026? | BBC News</a:t>
            </a:r>
            <a:endParaRPr lang="en-GB" dirty="0"/>
          </a:p>
        </p:txBody>
      </p:sp>
    </p:spTree>
    <p:extLst>
      <p:ext uri="{BB962C8B-B14F-4D97-AF65-F5344CB8AC3E}">
        <p14:creationId xmlns:p14="http://schemas.microsoft.com/office/powerpoint/2010/main" val="1912624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4BDB-0D07-F2B9-67EA-4909E14520BD}"/>
              </a:ext>
            </a:extLst>
          </p:cNvPr>
          <p:cNvSpPr>
            <a:spLocks noGrp="1"/>
          </p:cNvSpPr>
          <p:nvPr>
            <p:ph type="title"/>
          </p:nvPr>
        </p:nvSpPr>
        <p:spPr>
          <a:xfrm>
            <a:off x="1669733" y="2057400"/>
            <a:ext cx="5804534" cy="668132"/>
          </a:xfrm>
        </p:spPr>
        <p:txBody>
          <a:bodyPr/>
          <a:lstStyle/>
          <a:p>
            <a:pPr lvl="0">
              <a:lnSpc>
                <a:spcPct val="115000"/>
              </a:lnSpc>
              <a:spcAft>
                <a:spcPts val="800"/>
              </a:spcAft>
              <a:buSzPts val="1000"/>
              <a:tabLst>
                <a:tab pos="4572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What is Digital Literacy?</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descr="A white person with a red question mark&#10;&#10;Description automatically generated">
            <a:extLst>
              <a:ext uri="{FF2B5EF4-FFF2-40B4-BE49-F238E27FC236}">
                <a16:creationId xmlns:a16="http://schemas.microsoft.com/office/drawing/2014/main" id="{D94403B4-7875-573F-6D23-D9942AB8C9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5700" y="3048000"/>
            <a:ext cx="2908300" cy="2603500"/>
          </a:xfrm>
          <a:prstGeom prst="rect">
            <a:avLst/>
          </a:prstGeom>
        </p:spPr>
      </p:pic>
    </p:spTree>
    <p:extLst>
      <p:ext uri="{BB962C8B-B14F-4D97-AF65-F5344CB8AC3E}">
        <p14:creationId xmlns:p14="http://schemas.microsoft.com/office/powerpoint/2010/main" val="3370046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145C-6A75-6927-7B28-9552B3CA67C0}"/>
              </a:ext>
            </a:extLst>
          </p:cNvPr>
          <p:cNvSpPr>
            <a:spLocks noGrp="1"/>
          </p:cNvSpPr>
          <p:nvPr>
            <p:ph type="title"/>
          </p:nvPr>
        </p:nvSpPr>
        <p:spPr>
          <a:xfrm>
            <a:off x="281494" y="304800"/>
            <a:ext cx="8319211" cy="615553"/>
          </a:xfrm>
        </p:spPr>
        <p:txBody>
          <a:bodyPr/>
          <a:lstStyle/>
          <a:p>
            <a:r>
              <a:rPr lang="en-GB" dirty="0"/>
              <a:t>		What is Digital Literacy? </a:t>
            </a:r>
          </a:p>
        </p:txBody>
      </p:sp>
      <p:sp>
        <p:nvSpPr>
          <p:cNvPr id="7" name="TextBox 6">
            <a:extLst>
              <a:ext uri="{FF2B5EF4-FFF2-40B4-BE49-F238E27FC236}">
                <a16:creationId xmlns:a16="http://schemas.microsoft.com/office/drawing/2014/main" id="{8305DDC5-36FF-6DC5-79AD-AEB612F65197}"/>
              </a:ext>
            </a:extLst>
          </p:cNvPr>
          <p:cNvSpPr txBox="1"/>
          <p:nvPr/>
        </p:nvSpPr>
        <p:spPr>
          <a:xfrm>
            <a:off x="152400" y="1143000"/>
            <a:ext cx="8839200" cy="4520981"/>
          </a:xfrm>
          <a:prstGeom prst="rect">
            <a:avLst/>
          </a:prstGeom>
          <a:noFill/>
        </p:spPr>
        <p:txBody>
          <a:bodyPr wrap="square" rtlCol="0">
            <a:spAutoFit/>
          </a:bodyPr>
          <a:lstStyle/>
          <a:p>
            <a:pPr marL="1143000" lvl="2" indent="-228600">
              <a:lnSpc>
                <a:spcPct val="115000"/>
              </a:lnSpc>
              <a:spcAft>
                <a:spcPts val="800"/>
              </a:spcAft>
              <a:buSzPts val="1000"/>
              <a:buFont typeface="Wingdings" pitchFamily="2" charset="2"/>
              <a:buChar char=""/>
              <a:tabLst>
                <a:tab pos="13716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Digital literacy is the ability to effectively use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digital tools and platforms to locate</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evaluate, use, and create information</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1143000" lvl="2" indent="-228600">
              <a:lnSpc>
                <a:spcPct val="115000"/>
              </a:lnSpc>
              <a:spcAft>
                <a:spcPts val="800"/>
              </a:spcAft>
              <a:buSzPts val="1000"/>
              <a:buFont typeface="Wingdings" pitchFamily="2" charset="2"/>
              <a:buChar char=""/>
              <a:tabLst>
                <a:tab pos="13716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It includes skills like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navigating the internet</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using mobile apps, managing online accounts, understanding data privacy, and digital communication</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Digital literacy is a foundational skill for participating in a technology-driven society</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and its importance has grown with the increasing reliance on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digital tools in healthcare, education, and employment.</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80474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8576CA-D203-F7A1-D3CB-D35747A4BAC0}"/>
              </a:ext>
            </a:extLst>
          </p:cNvPr>
          <p:cNvSpPr>
            <a:spLocks noGrp="1"/>
          </p:cNvSpPr>
          <p:nvPr>
            <p:ph type="body" idx="1"/>
          </p:nvPr>
        </p:nvSpPr>
        <p:spPr>
          <a:xfrm>
            <a:off x="990599" y="1051305"/>
            <a:ext cx="7510601" cy="3693319"/>
          </a:xfrm>
        </p:spPr>
        <p:txBody>
          <a:bodyPr/>
          <a:lstStyle/>
          <a:p>
            <a:r>
              <a:rPr lang="en-GB" b="1" dirty="0"/>
              <a:t>Discuss in a pair for 20 mint</a:t>
            </a:r>
          </a:p>
          <a:p>
            <a:endParaRPr lang="en-GB" b="1" dirty="0"/>
          </a:p>
          <a:p>
            <a:pPr marL="457200" indent="-457200">
              <a:buFont typeface="Arial" panose="020B0604020202020204" pitchFamily="34" charset="0"/>
              <a:buChar char="•"/>
            </a:pPr>
            <a:r>
              <a:rPr lang="en-GB" b="1" dirty="0"/>
              <a:t>What digital technology can be innovated for older adults ?</a:t>
            </a:r>
          </a:p>
          <a:p>
            <a:pPr marL="457200" indent="-457200">
              <a:buFont typeface="Arial" panose="020B0604020202020204" pitchFamily="34" charset="0"/>
              <a:buChar char="•"/>
            </a:pPr>
            <a:endParaRPr lang="en-GB" b="1" dirty="0"/>
          </a:p>
          <a:p>
            <a:pPr marL="457200" indent="-457200">
              <a:buFont typeface="Arial" panose="020B0604020202020204" pitchFamily="34" charset="0"/>
              <a:buChar char="•"/>
            </a:pPr>
            <a:r>
              <a:rPr lang="en-GB" b="1" dirty="0"/>
              <a:t> What to do to improve digital literacy in older adults, produce some innovative idea?</a:t>
            </a:r>
            <a:endParaRPr lang="en-GB" dirty="0"/>
          </a:p>
        </p:txBody>
      </p:sp>
    </p:spTree>
    <p:extLst>
      <p:ext uri="{BB962C8B-B14F-4D97-AF65-F5344CB8AC3E}">
        <p14:creationId xmlns:p14="http://schemas.microsoft.com/office/powerpoint/2010/main" val="1695986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56AB-F3E7-FE40-2006-D607C00F1F35}"/>
              </a:ext>
            </a:extLst>
          </p:cNvPr>
          <p:cNvSpPr>
            <a:spLocks noGrp="1"/>
          </p:cNvSpPr>
          <p:nvPr>
            <p:ph type="title"/>
          </p:nvPr>
        </p:nvSpPr>
        <p:spPr>
          <a:xfrm>
            <a:off x="490096" y="2057400"/>
            <a:ext cx="8163807" cy="1231106"/>
          </a:xfrm>
        </p:spPr>
        <p:txBody>
          <a:bodyPr/>
          <a:lstStyle/>
          <a:p>
            <a:pPr algn="ctr"/>
            <a:r>
              <a:rPr lang="en-GB" dirty="0"/>
              <a:t>What are the Core Aspects of Digital Literacy?  </a:t>
            </a:r>
          </a:p>
        </p:txBody>
      </p:sp>
      <p:pic>
        <p:nvPicPr>
          <p:cNvPr id="6" name="Picture 5" descr="A white person with a red question mark&#10;&#10;Description automatically generated">
            <a:extLst>
              <a:ext uri="{FF2B5EF4-FFF2-40B4-BE49-F238E27FC236}">
                <a16:creationId xmlns:a16="http://schemas.microsoft.com/office/drawing/2014/main" id="{1CAF7F56-AD52-2C98-3D1C-BB26574FFF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3900" y="3124200"/>
            <a:ext cx="2070100" cy="2527300"/>
          </a:xfrm>
          <a:prstGeom prst="rect">
            <a:avLst/>
          </a:prstGeom>
        </p:spPr>
      </p:pic>
    </p:spTree>
    <p:extLst>
      <p:ext uri="{BB962C8B-B14F-4D97-AF65-F5344CB8AC3E}">
        <p14:creationId xmlns:p14="http://schemas.microsoft.com/office/powerpoint/2010/main" val="2461860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5660" y="18415"/>
            <a:ext cx="8272678" cy="761618"/>
          </a:xfrm>
          <a:prstGeom prst="rect">
            <a:avLst/>
          </a:prstGeom>
        </p:spPr>
        <p:txBody>
          <a:bodyPr vert="horz" wrap="square" lIns="0" tIns="205612" rIns="0" bIns="0" rtlCol="0">
            <a:spAutoFit/>
          </a:bodyPr>
          <a:lstStyle/>
          <a:p>
            <a:pPr marL="561340" marR="5080" indent="650240">
              <a:lnSpc>
                <a:spcPct val="100000"/>
              </a:lnSpc>
              <a:spcBef>
                <a:spcPts val="95"/>
              </a:spcBef>
            </a:pPr>
            <a:r>
              <a:rPr lang="en-GB" sz="3600" b="1" kern="0" dirty="0">
                <a:effectLst/>
                <a:latin typeface="Times New Roman" panose="02020603050405020304" pitchFamily="18" charset="0"/>
                <a:ea typeface="Times New Roman" panose="02020603050405020304" pitchFamily="18" charset="0"/>
              </a:rPr>
              <a:t>Core Aspects of Digital Literacy</a:t>
            </a:r>
            <a:r>
              <a:rPr lang="en-GB" sz="3600" dirty="0">
                <a:effectLst/>
              </a:rPr>
              <a:t> </a:t>
            </a:r>
            <a:endParaRPr sz="3600" spc="-10" dirty="0"/>
          </a:p>
        </p:txBody>
      </p:sp>
      <p:sp>
        <p:nvSpPr>
          <p:cNvPr id="6" name="TextBox 5">
            <a:extLst>
              <a:ext uri="{FF2B5EF4-FFF2-40B4-BE49-F238E27FC236}">
                <a16:creationId xmlns:a16="http://schemas.microsoft.com/office/drawing/2014/main" id="{7C73BB9C-B5AA-5B78-1C5A-654DFDA60EBA}"/>
              </a:ext>
            </a:extLst>
          </p:cNvPr>
          <p:cNvSpPr txBox="1"/>
          <p:nvPr/>
        </p:nvSpPr>
        <p:spPr>
          <a:xfrm>
            <a:off x="0" y="914400"/>
            <a:ext cx="8839200" cy="3845412"/>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Navigating (directing)</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Digital Platforms: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it </a:t>
            </a:r>
            <a:r>
              <a:rPr lang="en-GB" sz="2400" dirty="0"/>
              <a:t>means being able to use apps and websites (like health apps or online services) to find information and get the help or services you need.</a:t>
            </a:r>
          </a:p>
          <a:p>
            <a:pPr marL="1143000" lvl="2" indent="-228600">
              <a:lnSpc>
                <a:spcPct val="115000"/>
              </a:lnSpc>
              <a:spcAft>
                <a:spcPts val="800"/>
              </a:spcAft>
              <a:buSzPts val="1000"/>
              <a:buFont typeface="Wingdings" pitchFamily="2" charset="2"/>
              <a:buChar char=""/>
              <a:tabLst>
                <a:tab pos="1371600" algn="l"/>
              </a:tabLst>
            </a:pPr>
            <a:r>
              <a:rPr lang="en-GB" sz="2400" b="1" dirty="0"/>
              <a:t>Understanding data privacy and security</a:t>
            </a:r>
            <a:r>
              <a:rPr lang="en-GB" sz="2400" dirty="0"/>
              <a:t> means knowing how to keep your personal information safe online—like using strong passwords, understanding privacy settings, and avoiding scams or data theft.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CE6DA-78FA-6BA1-BC35-2AA172516316}"/>
              </a:ext>
            </a:extLst>
          </p:cNvPr>
          <p:cNvSpPr txBox="1"/>
          <p:nvPr/>
        </p:nvSpPr>
        <p:spPr>
          <a:xfrm>
            <a:off x="228600" y="990600"/>
            <a:ext cx="8458200" cy="4475328"/>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400" b="1" dirty="0"/>
              <a:t>Digital communication skills:</a:t>
            </a:r>
            <a:r>
              <a:rPr lang="en-GB" sz="2400" dirty="0"/>
              <a:t> means being able to use emails, messages, and social media to communicate clearly and respectfully, and work with others online.</a:t>
            </a:r>
          </a:p>
          <a:p>
            <a:pPr marL="1143000" lvl="2" indent="-228600">
              <a:lnSpc>
                <a:spcPct val="115000"/>
              </a:lnSpc>
              <a:spcAft>
                <a:spcPts val="800"/>
              </a:spcAft>
              <a:buSzPts val="1000"/>
              <a:buFont typeface="Wingdings" pitchFamily="2" charset="2"/>
              <a:buChar char=""/>
              <a:tabLst>
                <a:tab pos="1371600" algn="l"/>
              </a:tabLst>
            </a:pPr>
            <a:endPar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914400" lvl="2">
              <a:lnSpc>
                <a:spcPct val="115000"/>
              </a:lnSpc>
              <a:spcAft>
                <a:spcPts val="800"/>
              </a:spcAft>
              <a:buSzPts val="1000"/>
              <a:tabLst>
                <a:tab pos="1371600" algn="l"/>
              </a:tabLst>
            </a:pPr>
            <a:endPar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Basic Troubleshooting:</a:t>
            </a:r>
            <a:r>
              <a:rPr lang="en-GB" sz="2400" dirty="0"/>
              <a:t> means being able to fix simple tech issues—like internet problems, app settings, and keeping devices updated.</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14424BD-8A93-42FC-4872-785E14F45352}"/>
              </a:ext>
            </a:extLst>
          </p:cNvPr>
          <p:cNvSpPr txBox="1"/>
          <p:nvPr/>
        </p:nvSpPr>
        <p:spPr>
          <a:xfrm>
            <a:off x="1600200" y="304800"/>
            <a:ext cx="6781800" cy="523220"/>
          </a:xfrm>
          <a:prstGeom prst="rect">
            <a:avLst/>
          </a:prstGeom>
          <a:noFill/>
        </p:spPr>
        <p:txBody>
          <a:bodyPr wrap="square">
            <a:spAutoFit/>
          </a:bodyPr>
          <a:lstStyle/>
          <a:p>
            <a:r>
              <a:rPr lang="en-GB" sz="2800" b="1" dirty="0"/>
              <a:t>Core Aspects of Digital Literacy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ABF2CFC-FDEF-EC8C-996A-505D5B324A58}"/>
              </a:ext>
            </a:extLst>
          </p:cNvPr>
          <p:cNvSpPr>
            <a:spLocks noGrp="1"/>
          </p:cNvSpPr>
          <p:nvPr>
            <p:ph type="body" idx="1"/>
          </p:nvPr>
        </p:nvSpPr>
        <p:spPr>
          <a:xfrm>
            <a:off x="450533" y="2667000"/>
            <a:ext cx="8242934" cy="923330"/>
          </a:xfrm>
        </p:spPr>
        <p:txBody>
          <a:bodyPr/>
          <a:lstStyle/>
          <a:p>
            <a:r>
              <a:rPr lang="en-GB" b="1" dirty="0"/>
              <a:t>Why digital literacy is important in public health</a:t>
            </a:r>
            <a:r>
              <a:rPr lang="en-GB" dirty="0"/>
              <a:t>?</a:t>
            </a:r>
          </a:p>
        </p:txBody>
      </p:sp>
    </p:spTree>
    <p:extLst>
      <p:ext uri="{BB962C8B-B14F-4D97-AF65-F5344CB8AC3E}">
        <p14:creationId xmlns:p14="http://schemas.microsoft.com/office/powerpoint/2010/main" val="1325515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BB0215-FE69-E64D-77ED-88066B91D354}"/>
              </a:ext>
            </a:extLst>
          </p:cNvPr>
          <p:cNvSpPr txBox="1"/>
          <p:nvPr/>
        </p:nvSpPr>
        <p:spPr>
          <a:xfrm>
            <a:off x="-533400" y="609600"/>
            <a:ext cx="5943600" cy="5645648"/>
          </a:xfrm>
          <a:prstGeom prst="rect">
            <a:avLst/>
          </a:prstGeom>
          <a:noFill/>
        </p:spPr>
        <p:txBody>
          <a:bodyPr wrap="square" rtlCol="0">
            <a:spAutoFit/>
          </a:bodyPr>
          <a:lstStyle/>
          <a:p>
            <a:pPr marL="914400" lvl="2">
              <a:lnSpc>
                <a:spcPct val="115000"/>
              </a:lnSpc>
              <a:spcAft>
                <a:spcPts val="800"/>
              </a:spcAft>
              <a:buSzPts val="1000"/>
              <a:tabLst>
                <a:tab pos="13716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Digital literacy:</a:t>
            </a:r>
          </a:p>
          <a:p>
            <a:pPr marL="1257300" lvl="5" indent="-342900">
              <a:lnSpc>
                <a:spcPct val="115000"/>
              </a:lnSpc>
              <a:spcAft>
                <a:spcPts val="800"/>
              </a:spcAft>
              <a:buSzPts val="1000"/>
              <a:buFont typeface="Wingdings" panose="05000000000000000000" pitchFamily="2" charset="2"/>
              <a:buChar char="q"/>
              <a:tabLst>
                <a:tab pos="1371600" algn="l"/>
              </a:tabLst>
            </a:pPr>
            <a:r>
              <a:rPr lang="en-GB" sz="2000" b="1" dirty="0">
                <a:latin typeface="Times New Roman" panose="02020603050405020304" pitchFamily="18" charset="0"/>
                <a:ea typeface="Times New Roman" panose="02020603050405020304" pitchFamily="18" charset="0"/>
                <a:cs typeface="Times New Roman" panose="02020603050405020304" pitchFamily="18" charset="0"/>
              </a:rPr>
              <a:t>Allows</a:t>
            </a: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 individuals </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to </a:t>
            </a: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access critical health information</a:t>
            </a:r>
            <a:r>
              <a:rPr lang="en-GB" sz="2000" b="1" dirty="0">
                <a:latin typeface="Times New Roman" panose="02020603050405020304" pitchFamily="18" charset="0"/>
                <a:ea typeface="Times New Roman" panose="02020603050405020304" pitchFamily="18" charset="0"/>
                <a:cs typeface="Times New Roman" panose="02020603050405020304" pitchFamily="18" charset="0"/>
              </a:rPr>
              <a:t>.</a:t>
            </a:r>
          </a:p>
          <a:p>
            <a:pPr marL="1257300" lvl="6" indent="-342900">
              <a:lnSpc>
                <a:spcPct val="115000"/>
              </a:lnSpc>
              <a:spcAft>
                <a:spcPts val="800"/>
              </a:spcAft>
              <a:buSzPts val="1000"/>
              <a:buFont typeface="Wingdings" panose="05000000000000000000" pitchFamily="2" charset="2"/>
              <a:buChar char="q"/>
              <a:tabLst>
                <a:tab pos="1371600" algn="l"/>
              </a:tabLs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P</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articipate in telemedicine</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257300" lvl="6" indent="-342900">
              <a:lnSpc>
                <a:spcPct val="115000"/>
              </a:lnSpc>
              <a:spcAft>
                <a:spcPts val="800"/>
              </a:spcAft>
              <a:buSzPts val="1000"/>
              <a:buFont typeface="Wingdings" panose="05000000000000000000" pitchFamily="2" charset="2"/>
              <a:buChar char="q"/>
              <a:tabLst>
                <a:tab pos="1371600" algn="l"/>
              </a:tabLs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Access to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health-monitoring tools. </a:t>
            </a:r>
          </a:p>
          <a:p>
            <a:pPr marL="1257300" lvl="6" indent="-342900">
              <a:lnSpc>
                <a:spcPct val="115000"/>
              </a:lnSpc>
              <a:spcAft>
                <a:spcPts val="800"/>
              </a:spcAft>
              <a:buSzPts val="1000"/>
              <a:buFont typeface="Wingdings" panose="05000000000000000000" pitchFamily="2" charset="2"/>
              <a:buChar char="q"/>
              <a:tabLst>
                <a:tab pos="13716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also plays a key role in </a:t>
            </a: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health promotion and disease prevention, as individuals can use digital resources to access evidence-based health </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advice and updates, especially during emergencies like pandemics.</a:t>
            </a:r>
          </a:p>
          <a:p>
            <a:pPr marL="914400" lvl="6">
              <a:lnSpc>
                <a:spcPct val="115000"/>
              </a:lnSpc>
              <a:spcAft>
                <a:spcPts val="800"/>
              </a:spcAft>
              <a:buSzPts val="1000"/>
              <a:tabLst>
                <a:tab pos="13716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thereby </a:t>
            </a: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empowering</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them to manage their health more proactively.</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914400" lvl="5">
              <a:lnSpc>
                <a:spcPct val="115000"/>
              </a:lnSpc>
              <a:spcAft>
                <a:spcPts val="800"/>
              </a:spcAft>
              <a:buSzPts val="1000"/>
              <a:tabLst>
                <a:tab pos="1371600" algn="l"/>
              </a:tabLs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81A0818-A8C1-C1C3-710B-AC312380CEC0}"/>
              </a:ext>
            </a:extLst>
          </p:cNvPr>
          <p:cNvSpPr txBox="1"/>
          <p:nvPr/>
        </p:nvSpPr>
        <p:spPr>
          <a:xfrm>
            <a:off x="1219200" y="134717"/>
            <a:ext cx="6564618" cy="693651"/>
          </a:xfrm>
          <a:prstGeom prst="rect">
            <a:avLst/>
          </a:prstGeom>
          <a:noFill/>
        </p:spPr>
        <p:txBody>
          <a:bodyPr wrap="none" rtlCol="0">
            <a:spAutoFit/>
          </a:bodyPr>
          <a:lstStyle/>
          <a:p>
            <a:pPr marL="742950" lvl="1" indent="-285750">
              <a:lnSpc>
                <a:spcPct val="115000"/>
              </a:lnSpc>
              <a:spcAft>
                <a:spcPts val="800"/>
              </a:spcAft>
              <a:buSzPts val="1000"/>
              <a:buFont typeface="Courier New" panose="02070309020205020404" pitchFamily="49" charset="0"/>
              <a:buChar char="o"/>
              <a:tabLst>
                <a:tab pos="914400" algn="l"/>
              </a:tabLs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Importance in Public Health</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AE544D74-4D73-5332-DB95-CFA1187B07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1200" y="2209800"/>
            <a:ext cx="3200400" cy="308801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208031-2B68-7631-9009-C1441419AAB6}"/>
              </a:ext>
            </a:extLst>
          </p:cNvPr>
          <p:cNvSpPr txBox="1"/>
          <p:nvPr/>
        </p:nvSpPr>
        <p:spPr>
          <a:xfrm>
            <a:off x="685800" y="1077328"/>
            <a:ext cx="7580023" cy="2487219"/>
          </a:xfrm>
          <a:prstGeom prst="rect">
            <a:avLst/>
          </a:prstGeom>
          <a:noFill/>
        </p:spPr>
        <p:txBody>
          <a:bodyPr wrap="square" rtlCol="0">
            <a:spAutoFit/>
          </a:bodyPr>
          <a:lstStyle/>
          <a:p>
            <a:pPr lvl="0">
              <a:lnSpc>
                <a:spcPct val="115000"/>
              </a:lnSpc>
              <a:spcAft>
                <a:spcPts val="800"/>
              </a:spcAft>
              <a:buSzPts val="1000"/>
              <a:tabLst>
                <a:tab pos="457200" algn="l"/>
              </a:tabLst>
            </a:pPr>
            <a:r>
              <a:rPr lang="en-GB" sz="4400" b="1" dirty="0">
                <a:latin typeface="Times New Roman" panose="02020603050405020304" pitchFamily="18" charset="0"/>
                <a:ea typeface="Times New Roman" panose="02020603050405020304" pitchFamily="18" charset="0"/>
                <a:cs typeface="Times New Roman" panose="02020603050405020304" pitchFamily="18" charset="0"/>
              </a:rPr>
              <a:t>Discuss in pair 10 min:</a:t>
            </a:r>
          </a:p>
          <a:p>
            <a:pPr lvl="0">
              <a:lnSpc>
                <a:spcPct val="115000"/>
              </a:lnSpc>
              <a:spcAft>
                <a:spcPts val="800"/>
              </a:spcAft>
              <a:buSzPts val="1000"/>
              <a:tabLst>
                <a:tab pos="457200" algn="l"/>
              </a:tabLst>
            </a:pPr>
            <a:r>
              <a:rPr lang="en-GB" sz="4400" b="1" dirty="0">
                <a:latin typeface="Times New Roman" panose="02020603050405020304" pitchFamily="18" charset="0"/>
                <a:ea typeface="Times New Roman" panose="02020603050405020304" pitchFamily="18" charset="0"/>
                <a:cs typeface="Times New Roman" panose="02020603050405020304" pitchFamily="18" charset="0"/>
              </a:rPr>
              <a:t>What does </a:t>
            </a:r>
            <a:r>
              <a:rPr lang="en-GB" sz="4400" b="1" kern="0" dirty="0">
                <a:effectLst/>
                <a:latin typeface="Times New Roman" panose="02020603050405020304" pitchFamily="18" charset="0"/>
                <a:ea typeface="Times New Roman" panose="02020603050405020304" pitchFamily="18" charset="0"/>
                <a:cs typeface="Times New Roman" panose="02020603050405020304" pitchFamily="18" charset="0"/>
              </a:rPr>
              <a:t>Digital Inclusion mean?</a:t>
            </a:r>
            <a:endParaRPr lang="en-GB" sz="4400" b="1"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descr="A white person with a red question mark&#10;&#10;Description automatically generated">
            <a:extLst>
              <a:ext uri="{FF2B5EF4-FFF2-40B4-BE49-F238E27FC236}">
                <a16:creationId xmlns:a16="http://schemas.microsoft.com/office/drawing/2014/main" id="{7DE624F3-ED8E-EA01-5F4F-CFBD27E4A0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6200" y="2785873"/>
            <a:ext cx="2679700" cy="28321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4D1ED0-BD3F-FA3C-336D-0E2BAF0C4044}"/>
              </a:ext>
            </a:extLst>
          </p:cNvPr>
          <p:cNvSpPr txBox="1"/>
          <p:nvPr/>
        </p:nvSpPr>
        <p:spPr>
          <a:xfrm>
            <a:off x="1524000" y="76200"/>
            <a:ext cx="6596678" cy="693651"/>
          </a:xfrm>
          <a:prstGeom prst="rect">
            <a:avLst/>
          </a:prstGeom>
          <a:noFill/>
        </p:spPr>
        <p:txBody>
          <a:bodyPr wrap="none" rtlCol="0">
            <a:spAutoFit/>
          </a:bodyPr>
          <a:lstStyle/>
          <a:p>
            <a:pPr lvl="0">
              <a:lnSpc>
                <a:spcPct val="115000"/>
              </a:lnSpc>
              <a:spcAft>
                <a:spcPts val="800"/>
              </a:spcAft>
              <a:buSzPts val="1000"/>
              <a:tabLst>
                <a:tab pos="457200" algn="l"/>
              </a:tabLs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The Concept of Digital Inclusion</a:t>
            </a:r>
            <a:endParaRPr lang="en-GB" sz="36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7E8069DE-3376-6679-E141-3AD6C2E8E43D}"/>
              </a:ext>
            </a:extLst>
          </p:cNvPr>
          <p:cNvSpPr txBox="1"/>
          <p:nvPr/>
        </p:nvSpPr>
        <p:spPr>
          <a:xfrm>
            <a:off x="0" y="1518037"/>
            <a:ext cx="8915400" cy="2571730"/>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Digital inclusion refers to the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efforts made to ensure </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that all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individuals</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particularly those from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marginalized or underserved communities, have access to digital technologies and the skills needed</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to use them.</a:t>
            </a:r>
          </a:p>
          <a:p>
            <a:pPr marL="914400" lvl="2">
              <a:lnSpc>
                <a:spcPct val="115000"/>
              </a:lnSpc>
              <a:spcAft>
                <a:spcPts val="800"/>
              </a:spcAft>
              <a:buSzPts val="1000"/>
              <a:tabLst>
                <a:tab pos="1371600" algn="l"/>
              </a:tabLs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82107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8199-9445-1E08-89E9-3C37E1500DB5}"/>
              </a:ext>
            </a:extLst>
          </p:cNvPr>
          <p:cNvSpPr>
            <a:spLocks noGrp="1"/>
          </p:cNvSpPr>
          <p:nvPr>
            <p:ph type="title"/>
          </p:nvPr>
        </p:nvSpPr>
        <p:spPr>
          <a:xfrm>
            <a:off x="838200" y="1524000"/>
            <a:ext cx="6988439" cy="1231106"/>
          </a:xfrm>
        </p:spPr>
        <p:txBody>
          <a:bodyPr/>
          <a:lstStyle/>
          <a:p>
            <a:pPr algn="ctr"/>
            <a:r>
              <a:rPr lang="en-GB" dirty="0">
                <a:latin typeface="Times New Roman" panose="02020603050405020304" pitchFamily="18" charset="0"/>
                <a:ea typeface="Times New Roman" panose="02020603050405020304" pitchFamily="18" charset="0"/>
              </a:rPr>
              <a:t>What are the </a:t>
            </a:r>
            <a:r>
              <a:rPr lang="en-GB" b="1" kern="0" dirty="0">
                <a:effectLst/>
                <a:latin typeface="Times New Roman" panose="02020603050405020304" pitchFamily="18" charset="0"/>
                <a:ea typeface="Times New Roman" panose="02020603050405020304" pitchFamily="18" charset="0"/>
              </a:rPr>
              <a:t>Key Aspects of Digital Inclusion?</a:t>
            </a:r>
            <a:r>
              <a:rPr lang="en-GB" dirty="0">
                <a:effectLst/>
              </a:rPr>
              <a:t> </a:t>
            </a:r>
            <a:endParaRPr lang="en-GB" dirty="0"/>
          </a:p>
        </p:txBody>
      </p:sp>
      <p:pic>
        <p:nvPicPr>
          <p:cNvPr id="8" name="Picture 7" descr="A white person with a red question mark&#10;&#10;Description automatically generated">
            <a:extLst>
              <a:ext uri="{FF2B5EF4-FFF2-40B4-BE49-F238E27FC236}">
                <a16:creationId xmlns:a16="http://schemas.microsoft.com/office/drawing/2014/main" id="{85708D0F-72CA-E80C-6C79-916ECCD7E3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7650" y="2793206"/>
            <a:ext cx="2451100" cy="2755900"/>
          </a:xfrm>
          <a:prstGeom prst="rect">
            <a:avLst/>
          </a:prstGeom>
        </p:spPr>
      </p:pic>
    </p:spTree>
    <p:extLst>
      <p:ext uri="{BB962C8B-B14F-4D97-AF65-F5344CB8AC3E}">
        <p14:creationId xmlns:p14="http://schemas.microsoft.com/office/powerpoint/2010/main" val="1079652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8088-D209-8A54-B2F8-755B239E32CD}"/>
              </a:ext>
            </a:extLst>
          </p:cNvPr>
          <p:cNvSpPr>
            <a:spLocks noGrp="1"/>
          </p:cNvSpPr>
          <p:nvPr>
            <p:ph type="title"/>
          </p:nvPr>
        </p:nvSpPr>
        <p:spPr>
          <a:xfrm>
            <a:off x="1287004" y="228600"/>
            <a:ext cx="6705600" cy="553998"/>
          </a:xfrm>
        </p:spPr>
        <p:txBody>
          <a:bodyPr/>
          <a:lstStyle/>
          <a:p>
            <a:r>
              <a:rPr lang="en-GB" sz="3600" b="1" kern="0" dirty="0">
                <a:effectLst/>
                <a:latin typeface="Times New Roman" panose="02020603050405020304" pitchFamily="18" charset="0"/>
                <a:ea typeface="Times New Roman" panose="02020603050405020304" pitchFamily="18" charset="0"/>
              </a:rPr>
              <a:t>Key Aspects of Digital Inclusion</a:t>
            </a:r>
            <a:r>
              <a:rPr lang="en-GB" sz="3600" dirty="0">
                <a:effectLst/>
              </a:rPr>
              <a:t> </a:t>
            </a:r>
            <a:endParaRPr lang="en-GB" sz="3600" dirty="0"/>
          </a:p>
        </p:txBody>
      </p:sp>
      <p:sp>
        <p:nvSpPr>
          <p:cNvPr id="6" name="TextBox 5">
            <a:extLst>
              <a:ext uri="{FF2B5EF4-FFF2-40B4-BE49-F238E27FC236}">
                <a16:creationId xmlns:a16="http://schemas.microsoft.com/office/drawing/2014/main" id="{874BEE4B-0D73-EDAD-1F73-C55FD28527E7}"/>
              </a:ext>
            </a:extLst>
          </p:cNvPr>
          <p:cNvSpPr txBox="1"/>
          <p:nvPr/>
        </p:nvSpPr>
        <p:spPr>
          <a:xfrm>
            <a:off x="457200" y="1219200"/>
            <a:ext cx="7696200" cy="3416320"/>
          </a:xfrm>
          <a:prstGeom prst="rect">
            <a:avLst/>
          </a:prstGeom>
          <a:noFill/>
        </p:spPr>
        <p:txBody>
          <a:bodyPr wrap="square" rtlCol="0">
            <a:spAutoFit/>
          </a:bodyPr>
          <a:lstStyle/>
          <a:p>
            <a:r>
              <a:rPr lang="en-GB" b="1" dirty="0"/>
              <a:t>Access to Affordable and Reliable Internet:</a:t>
            </a:r>
            <a:br>
              <a:rPr lang="en-GB" dirty="0"/>
            </a:br>
            <a:r>
              <a:rPr lang="en-GB" dirty="0"/>
              <a:t>People need good and affordable internet to use online services. Some communities, especially rural and low-income areas, do not have reliable internet, so improving access is important. </a:t>
            </a:r>
          </a:p>
          <a:p>
            <a:endParaRPr lang="en-GB" dirty="0"/>
          </a:p>
          <a:p>
            <a:endParaRPr lang="en-GB" dirty="0"/>
          </a:p>
          <a:p>
            <a:endParaRPr lang="en-GB" dirty="0"/>
          </a:p>
          <a:p>
            <a:endParaRPr lang="en-GB" dirty="0"/>
          </a:p>
          <a:p>
            <a:r>
              <a:rPr lang="en-GB" b="1" dirty="0"/>
              <a:t>Access to Digital Devices:</a:t>
            </a:r>
            <a:br>
              <a:rPr lang="en-GB" dirty="0"/>
            </a:br>
            <a:r>
              <a:rPr lang="en-GB" dirty="0"/>
              <a:t>People also need a device such as a </a:t>
            </a:r>
            <a:r>
              <a:rPr lang="en-GB" b="1" dirty="0"/>
              <a:t>smartphone, tablet, or computer</a:t>
            </a:r>
            <a:r>
              <a:rPr lang="en-GB" dirty="0"/>
              <a:t> to use digital services. Providing free or low-cost devices can help more people get online and reduce digital inequality. </a:t>
            </a:r>
          </a:p>
        </p:txBody>
      </p:sp>
    </p:spTree>
    <p:extLst>
      <p:ext uri="{BB962C8B-B14F-4D97-AF65-F5344CB8AC3E}">
        <p14:creationId xmlns:p14="http://schemas.microsoft.com/office/powerpoint/2010/main" val="844757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B34B3A6-D4BF-2701-92F7-C8520DAF1A2A}"/>
              </a:ext>
            </a:extLst>
          </p:cNvPr>
          <p:cNvSpPr txBox="1"/>
          <p:nvPr/>
        </p:nvSpPr>
        <p:spPr>
          <a:xfrm>
            <a:off x="228600" y="685800"/>
            <a:ext cx="8458200" cy="4695388"/>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Providing Digital Literacy Training:</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Beyond access to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devices and the internet, individuals need the skills to use these technologies</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Community programs that offer digital literacy training are essential to help people navigate digital platforms.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Accessibility for People with Disabilities:</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Digital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inclusion also means ensuring that digital content is accessible to people with </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disabilities, such as providing screen readers, voice-activated commands, and other assistive technologies.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BD4A1C91-5EF5-B126-E1EE-E06B2C1F9952}"/>
              </a:ext>
            </a:extLst>
          </p:cNvPr>
          <p:cNvSpPr txBox="1"/>
          <p:nvPr/>
        </p:nvSpPr>
        <p:spPr>
          <a:xfrm>
            <a:off x="1752600" y="228600"/>
            <a:ext cx="6858000" cy="584775"/>
          </a:xfrm>
          <a:prstGeom prst="rect">
            <a:avLst/>
          </a:prstGeom>
          <a:noFill/>
        </p:spPr>
        <p:txBody>
          <a:bodyPr wrap="square">
            <a:spAutoFit/>
          </a:bodyPr>
          <a:lstStyle/>
          <a:p>
            <a:r>
              <a:rPr lang="en-GB" sz="3200" b="1" kern="0" dirty="0">
                <a:effectLst/>
                <a:latin typeface="Times New Roman" panose="02020603050405020304" pitchFamily="18" charset="0"/>
                <a:ea typeface="Times New Roman" panose="02020603050405020304" pitchFamily="18" charset="0"/>
              </a:rPr>
              <a:t>Key Aspects of Digital Inclusion</a:t>
            </a:r>
            <a:r>
              <a:rPr lang="en-GB" sz="3200" b="1" dirty="0">
                <a:effectLst/>
              </a:rPr>
              <a:t> </a:t>
            </a:r>
            <a:endParaRPr lang="en-GB" sz="3200" b="1" dirty="0"/>
          </a:p>
        </p:txBody>
      </p:sp>
    </p:spTree>
    <p:extLst>
      <p:ext uri="{BB962C8B-B14F-4D97-AF65-F5344CB8AC3E}">
        <p14:creationId xmlns:p14="http://schemas.microsoft.com/office/powerpoint/2010/main" val="3911419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268397" y="2178621"/>
            <a:ext cx="3413125" cy="756285"/>
          </a:xfrm>
          <a:prstGeom prst="rect">
            <a:avLst/>
          </a:prstGeom>
        </p:spPr>
        <p:txBody>
          <a:bodyPr vert="horz" wrap="square" lIns="0" tIns="12700" rIns="0" bIns="0" rtlCol="0">
            <a:spAutoFit/>
          </a:bodyPr>
          <a:lstStyle/>
          <a:p>
            <a:pPr algn="ctr">
              <a:lnSpc>
                <a:spcPts val="2875"/>
              </a:lnSpc>
              <a:spcBef>
                <a:spcPts val="100"/>
              </a:spcBef>
            </a:pPr>
            <a:r>
              <a:rPr sz="2400" b="1" dirty="0">
                <a:solidFill>
                  <a:srgbClr val="FFFFFF"/>
                </a:solidFill>
                <a:latin typeface="Segoe UI"/>
                <a:cs typeface="Segoe UI"/>
              </a:rPr>
              <a:t>The</a:t>
            </a:r>
            <a:r>
              <a:rPr sz="2400" b="1" spc="-25" dirty="0">
                <a:solidFill>
                  <a:srgbClr val="FFFFFF"/>
                </a:solidFill>
                <a:latin typeface="Segoe UI"/>
                <a:cs typeface="Segoe UI"/>
              </a:rPr>
              <a:t> </a:t>
            </a:r>
            <a:r>
              <a:rPr sz="2400" b="1" dirty="0">
                <a:solidFill>
                  <a:srgbClr val="FFFFFF"/>
                </a:solidFill>
                <a:latin typeface="Segoe UI"/>
                <a:cs typeface="Segoe UI"/>
              </a:rPr>
              <a:t>context</a:t>
            </a:r>
            <a:r>
              <a:rPr sz="2400" b="1" spc="-20" dirty="0">
                <a:solidFill>
                  <a:srgbClr val="FFFFFF"/>
                </a:solidFill>
                <a:latin typeface="Segoe UI"/>
                <a:cs typeface="Segoe UI"/>
              </a:rPr>
              <a:t> </a:t>
            </a:r>
            <a:r>
              <a:rPr sz="2400" b="1" dirty="0">
                <a:solidFill>
                  <a:srgbClr val="FFFFFF"/>
                </a:solidFill>
                <a:latin typeface="Segoe UI"/>
                <a:cs typeface="Segoe UI"/>
              </a:rPr>
              <a:t>of</a:t>
            </a:r>
            <a:r>
              <a:rPr sz="2400" b="1" spc="-25" dirty="0">
                <a:solidFill>
                  <a:srgbClr val="FFFFFF"/>
                </a:solidFill>
                <a:latin typeface="Segoe UI"/>
                <a:cs typeface="Segoe UI"/>
              </a:rPr>
              <a:t> </a:t>
            </a:r>
            <a:r>
              <a:rPr sz="2400" b="1" dirty="0">
                <a:solidFill>
                  <a:srgbClr val="FFFFFF"/>
                </a:solidFill>
                <a:latin typeface="Segoe UI"/>
                <a:cs typeface="Segoe UI"/>
              </a:rPr>
              <a:t>the</a:t>
            </a:r>
            <a:r>
              <a:rPr sz="2400" b="1" spc="-15" dirty="0">
                <a:solidFill>
                  <a:srgbClr val="FFFFFF"/>
                </a:solidFill>
                <a:latin typeface="Segoe UI"/>
                <a:cs typeface="Segoe UI"/>
              </a:rPr>
              <a:t> </a:t>
            </a:r>
            <a:r>
              <a:rPr sz="2400" b="1" spc="-20" dirty="0">
                <a:solidFill>
                  <a:srgbClr val="FFFFFF"/>
                </a:solidFill>
                <a:latin typeface="Segoe UI"/>
                <a:cs typeface="Segoe UI"/>
              </a:rPr>
              <a:t>Data</a:t>
            </a:r>
            <a:endParaRPr sz="2400" dirty="0">
              <a:latin typeface="Segoe UI"/>
              <a:cs typeface="Segoe UI"/>
            </a:endParaRPr>
          </a:p>
          <a:p>
            <a:pPr algn="ctr">
              <a:lnSpc>
                <a:spcPts val="2875"/>
              </a:lnSpc>
            </a:pPr>
            <a:r>
              <a:rPr sz="2400" b="1" dirty="0">
                <a:solidFill>
                  <a:srgbClr val="FFFFFF"/>
                </a:solidFill>
                <a:latin typeface="Segoe UI"/>
                <a:cs typeface="Segoe UI"/>
              </a:rPr>
              <a:t>Protection</a:t>
            </a:r>
            <a:r>
              <a:rPr sz="2400" b="1" spc="-45" dirty="0">
                <a:solidFill>
                  <a:srgbClr val="FFFFFF"/>
                </a:solidFill>
                <a:latin typeface="Segoe UI"/>
                <a:cs typeface="Segoe UI"/>
              </a:rPr>
              <a:t> </a:t>
            </a:r>
            <a:r>
              <a:rPr sz="2400" b="1" dirty="0">
                <a:solidFill>
                  <a:srgbClr val="FFFFFF"/>
                </a:solidFill>
                <a:latin typeface="Segoe UI"/>
                <a:cs typeface="Segoe UI"/>
              </a:rPr>
              <a:t>Act</a:t>
            </a:r>
            <a:r>
              <a:rPr sz="2400" b="1" spc="-35" dirty="0">
                <a:solidFill>
                  <a:srgbClr val="FFFFFF"/>
                </a:solidFill>
                <a:latin typeface="Segoe UI"/>
                <a:cs typeface="Segoe UI"/>
              </a:rPr>
              <a:t> </a:t>
            </a:r>
            <a:r>
              <a:rPr sz="2400" b="1" spc="-20" dirty="0">
                <a:solidFill>
                  <a:srgbClr val="FFFFFF"/>
                </a:solidFill>
                <a:latin typeface="Segoe UI"/>
                <a:cs typeface="Segoe UI"/>
              </a:rPr>
              <a:t>2018</a:t>
            </a:r>
            <a:endParaRPr sz="2400" dirty="0">
              <a:latin typeface="Segoe UI"/>
              <a:cs typeface="Segoe UI"/>
            </a:endParaRPr>
          </a:p>
        </p:txBody>
      </p:sp>
      <p:sp>
        <p:nvSpPr>
          <p:cNvPr id="10" name="TextBox 9">
            <a:extLst>
              <a:ext uri="{FF2B5EF4-FFF2-40B4-BE49-F238E27FC236}">
                <a16:creationId xmlns:a16="http://schemas.microsoft.com/office/drawing/2014/main" id="{E4FE0ED5-6A04-5A7A-CB35-87C670323901}"/>
              </a:ext>
            </a:extLst>
          </p:cNvPr>
          <p:cNvSpPr txBox="1"/>
          <p:nvPr/>
        </p:nvSpPr>
        <p:spPr>
          <a:xfrm>
            <a:off x="2398969" y="152400"/>
            <a:ext cx="4346062" cy="707886"/>
          </a:xfrm>
          <a:prstGeom prst="rect">
            <a:avLst/>
          </a:prstGeom>
          <a:noFill/>
        </p:spPr>
        <p:txBody>
          <a:bodyPr wrap="none" rtlCol="0">
            <a:spAutoFit/>
          </a:bodyPr>
          <a:lstStyle/>
          <a:p>
            <a:r>
              <a:rPr lang="en-GB" sz="4000" b="1" kern="0" dirty="0">
                <a:effectLst/>
                <a:latin typeface="Times New Roman" panose="02020603050405020304" pitchFamily="18" charset="0"/>
                <a:ea typeface="Times New Roman" panose="02020603050405020304" pitchFamily="18" charset="0"/>
              </a:rPr>
              <a:t>The Digital Divide</a:t>
            </a:r>
            <a:r>
              <a:rPr lang="en-GB" sz="4000" dirty="0">
                <a:effectLst/>
              </a:rPr>
              <a:t> </a:t>
            </a:r>
            <a:endParaRPr lang="en-US" sz="4000" dirty="0"/>
          </a:p>
        </p:txBody>
      </p:sp>
      <p:sp>
        <p:nvSpPr>
          <p:cNvPr id="11" name="TextBox 10">
            <a:extLst>
              <a:ext uri="{FF2B5EF4-FFF2-40B4-BE49-F238E27FC236}">
                <a16:creationId xmlns:a16="http://schemas.microsoft.com/office/drawing/2014/main" id="{7A1154DE-007E-8325-0628-65898BB87C2B}"/>
              </a:ext>
            </a:extLst>
          </p:cNvPr>
          <p:cNvSpPr txBox="1"/>
          <p:nvPr/>
        </p:nvSpPr>
        <p:spPr>
          <a:xfrm>
            <a:off x="533400" y="990600"/>
            <a:ext cx="7848600" cy="4524315"/>
          </a:xfrm>
          <a:prstGeom prst="rect">
            <a:avLst/>
          </a:prstGeom>
          <a:noFill/>
        </p:spPr>
        <p:txBody>
          <a:bodyPr wrap="square" rtlCol="0">
            <a:spAutoFit/>
          </a:bodyPr>
          <a:lstStyle/>
          <a:p>
            <a:pPr marL="285750" indent="-285750">
              <a:buFont typeface="Arial" panose="020B0604020202020204" pitchFamily="34" charset="0"/>
              <a:buChar char="•"/>
            </a:pPr>
            <a:r>
              <a:rPr lang="en-GB" dirty="0"/>
              <a:t>The </a:t>
            </a:r>
            <a:r>
              <a:rPr lang="en-GB" b="1" dirty="0"/>
              <a:t>digital divide</a:t>
            </a:r>
            <a:r>
              <a:rPr lang="en-GB" dirty="0"/>
              <a:t> is the gap between people who have access to technology and the internet and those who do not.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gap can be caused by </a:t>
            </a:r>
            <a:r>
              <a:rPr lang="en-GB" b="1" dirty="0"/>
              <a:t>low income, where people live, age, education, or lack of digital skills</a:t>
            </a:r>
            <a:r>
              <a:rPr lang="en-GB" dirty="0"/>
              <a:t>.</a:t>
            </a:r>
          </a:p>
          <a:p>
            <a:r>
              <a:rPr lang="en-GB" dirty="0"/>
              <a:t> </a:t>
            </a:r>
          </a:p>
          <a:p>
            <a:r>
              <a:rPr lang="en-GB" dirty="0"/>
              <a:t>Without digital access and skills, people may miss out on: </a:t>
            </a:r>
          </a:p>
          <a:p>
            <a:pPr lvl="1"/>
            <a:r>
              <a:rPr lang="en-GB" dirty="0"/>
              <a:t>🏥 Healthcare services </a:t>
            </a:r>
          </a:p>
          <a:p>
            <a:pPr lvl="1"/>
            <a:r>
              <a:rPr lang="en-GB" dirty="0"/>
              <a:t>🎓 Education and learning </a:t>
            </a:r>
          </a:p>
          <a:p>
            <a:pPr lvl="1"/>
            <a:r>
              <a:rPr lang="en-GB" dirty="0"/>
              <a:t>💼 Jobs and employment opportunities </a:t>
            </a:r>
          </a:p>
          <a:p>
            <a:pPr lvl="1"/>
            <a:r>
              <a:rPr lang="en-GB" dirty="0"/>
              <a:t>🤝 Social connections and community support </a:t>
            </a:r>
          </a:p>
          <a:p>
            <a:pPr lvl="1"/>
            <a:endParaRPr lang="en-GB" dirty="0"/>
          </a:p>
          <a:p>
            <a:r>
              <a:rPr lang="en-GB" b="1" dirty="0"/>
              <a:t>Key message:</a:t>
            </a:r>
            <a:br>
              <a:rPr lang="en-GB" dirty="0"/>
            </a:br>
            <a:r>
              <a:rPr lang="en-GB" b="1" dirty="0"/>
              <a:t>Digital inclusion helps ensure everyone can access the technology, skills, and opportunities they need to participate fully in modern society</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28F9DF-AF76-2EC3-D42C-5D9673310EEB}"/>
              </a:ext>
            </a:extLst>
          </p:cNvPr>
          <p:cNvSpPr txBox="1"/>
          <p:nvPr/>
        </p:nvSpPr>
        <p:spPr>
          <a:xfrm>
            <a:off x="1219200" y="2057400"/>
            <a:ext cx="7086600" cy="1754326"/>
          </a:xfrm>
          <a:prstGeom prst="rect">
            <a:avLst/>
          </a:prstGeom>
          <a:noFill/>
        </p:spPr>
        <p:txBody>
          <a:bodyPr wrap="square">
            <a:sp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Discussion : How Digital Literacy and Inclusion Affect Community Health?</a:t>
            </a:r>
            <a:endParaRPr lang="en-GB" sz="3600" b="1" dirty="0"/>
          </a:p>
        </p:txBody>
      </p:sp>
    </p:spTree>
    <p:extLst>
      <p:ext uri="{BB962C8B-B14F-4D97-AF65-F5344CB8AC3E}">
        <p14:creationId xmlns:p14="http://schemas.microsoft.com/office/powerpoint/2010/main" val="608350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7819" y="76200"/>
            <a:ext cx="8686798" cy="975395"/>
          </a:xfrm>
          <a:prstGeom prst="rect">
            <a:avLst/>
          </a:prstGeom>
        </p:spPr>
        <p:txBody>
          <a:bodyPr vert="horz" wrap="square" lIns="0" tIns="12065" rIns="0" bIns="0" rtlCol="0">
            <a:spAutoFit/>
          </a:bodyPr>
          <a:lstStyle/>
          <a:p>
            <a:pPr marL="342900" lvl="0" indent="-342900" algn="ctr">
              <a:lnSpc>
                <a:spcPct val="115000"/>
              </a:lnSpc>
              <a:spcAft>
                <a:spcPts val="800"/>
              </a:spcAft>
              <a:buSzPts val="1000"/>
              <a:buFont typeface="Symbol" pitchFamily="2" charset="2"/>
              <a:buChar char=""/>
              <a:tabLst>
                <a:tab pos="4572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How Digital Literacy and Inclusion Affect Community Health</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B463AB08-EAB0-3880-ACF3-D522243E7DFA}"/>
              </a:ext>
            </a:extLst>
          </p:cNvPr>
          <p:cNvSpPr txBox="1"/>
          <p:nvPr/>
        </p:nvSpPr>
        <p:spPr>
          <a:xfrm>
            <a:off x="228601" y="1083550"/>
            <a:ext cx="8686798" cy="4247317"/>
          </a:xfrm>
          <a:prstGeom prst="rect">
            <a:avLst/>
          </a:prstGeom>
          <a:noFill/>
        </p:spPr>
        <p:txBody>
          <a:bodyPr wrap="square" rtlCol="0">
            <a:spAutoFit/>
          </a:bodyPr>
          <a:lstStyle/>
          <a:p>
            <a:r>
              <a:rPr lang="en-GB" b="1" dirty="0"/>
              <a:t>Health Literacy and Digital Tools</a:t>
            </a:r>
          </a:p>
          <a:p>
            <a:endParaRPr lang="en-GB" b="1" dirty="0"/>
          </a:p>
          <a:p>
            <a:pPr marL="285750" indent="-285750">
              <a:buFont typeface="Arial" panose="020B0604020202020204" pitchFamily="34" charset="0"/>
              <a:buChar char="•"/>
            </a:pPr>
            <a:r>
              <a:rPr lang="en-GB" b="1" dirty="0"/>
              <a:t>Digital literacy</a:t>
            </a:r>
            <a:r>
              <a:rPr lang="en-GB" dirty="0"/>
              <a:t> helps people find, understand, and use health information online.</a:t>
            </a:r>
          </a:p>
          <a:p>
            <a:r>
              <a:rPr lang="en-GB" dirty="0"/>
              <a:t> </a:t>
            </a:r>
          </a:p>
          <a:p>
            <a:pPr marL="285750" indent="-285750">
              <a:buFont typeface="Arial" panose="020B0604020202020204" pitchFamily="34" charset="0"/>
              <a:buChar char="•"/>
            </a:pPr>
            <a:r>
              <a:rPr lang="en-GB" dirty="0"/>
              <a:t>People with good digital skills can use </a:t>
            </a:r>
            <a:r>
              <a:rPr lang="en-GB" b="1" dirty="0"/>
              <a:t>health apps</a:t>
            </a:r>
            <a:r>
              <a:rPr lang="en-GB" dirty="0"/>
              <a:t> and </a:t>
            </a:r>
            <a:r>
              <a:rPr lang="en-GB" b="1" dirty="0"/>
              <a:t>online health services</a:t>
            </a:r>
            <a:r>
              <a:rPr lang="en-GB" dirty="0"/>
              <a:t> to manage their health.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Digital tools, such as </a:t>
            </a:r>
            <a:r>
              <a:rPr lang="en-GB" b="1" dirty="0"/>
              <a:t>Fitbit, smartwatches, glucose monitors, and blood pressure monitors</a:t>
            </a:r>
            <a:r>
              <a:rPr lang="en-GB" dirty="0"/>
              <a:t>, help people track their health every day. </a:t>
            </a:r>
          </a:p>
          <a:p>
            <a:pPr marL="285750" indent="-285750">
              <a:buFont typeface="Arial" panose="020B0604020202020204" pitchFamily="34" charset="0"/>
              <a:buChar char="•"/>
            </a:pPr>
            <a:r>
              <a:rPr lang="en-GB" dirty="0"/>
              <a:t>These tools encourage </a:t>
            </a:r>
            <a:r>
              <a:rPr lang="en-GB" b="1" dirty="0"/>
              <a:t>early detection, disease prevention, and better management of long-term conditions</a:t>
            </a:r>
            <a:r>
              <a:rPr lang="en-GB" dirty="0"/>
              <a:t>. </a:t>
            </a:r>
          </a:p>
          <a:p>
            <a:endParaRPr lang="en-GB" dirty="0"/>
          </a:p>
          <a:p>
            <a:r>
              <a:rPr lang="en-GB" b="1" dirty="0"/>
              <a:t>Key message:</a:t>
            </a:r>
            <a:br>
              <a:rPr lang="en-GB" dirty="0"/>
            </a:br>
            <a:r>
              <a:rPr lang="en-GB" b="1" dirty="0"/>
              <a:t>Digital skills help people take control of their health and make better healthcare decisions.</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944F00-B3BA-5E83-11B7-6EB9837B57B0}"/>
              </a:ext>
            </a:extLst>
          </p:cNvPr>
          <p:cNvSpPr txBox="1"/>
          <p:nvPr/>
        </p:nvSpPr>
        <p:spPr>
          <a:xfrm>
            <a:off x="152400" y="685800"/>
            <a:ext cx="8915400" cy="4373248"/>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Public Health Campaigns and Information Dissemination: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Digital platforms are used for public health campaigns, delivering timely health information to communities</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This includes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updates on disease outbreaks, vaccination schedules, and preventive measures (e.g., during the COVID-19 pandemic).</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Communities with low digital inclusion are often left out of such campaigns, leading to delayed responses to health crises and worse health outcomes</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5564745-1FCF-AA0A-01CB-2F054EA8E89A}"/>
              </a:ext>
            </a:extLst>
          </p:cNvPr>
          <p:cNvSpPr txBox="1"/>
          <p:nvPr/>
        </p:nvSpPr>
        <p:spPr>
          <a:xfrm>
            <a:off x="0" y="533400"/>
            <a:ext cx="8991600" cy="4797980"/>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in Low-Digital-Literacy Populations: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Populations with low digital literacy or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those lacking access to digital technologies may struggle to navigate telehealth </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services,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online medical portals, or apps designed for health management. T</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his can delay access to care or result in the misuse of online health resources.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For example, during the pandemic, many elderly individuals who were not digitally literate found it difficult to book vaccine appointments online or participate in telemedicine consultations, creating barriers to timely healthcare.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2A0CB4-C6FB-18BD-D072-02CE03E27626}"/>
              </a:ext>
            </a:extLst>
          </p:cNvPr>
          <p:cNvSpPr txBox="1"/>
          <p:nvPr/>
        </p:nvSpPr>
        <p:spPr>
          <a:xfrm>
            <a:off x="685800" y="2209800"/>
            <a:ext cx="6172200" cy="1200329"/>
          </a:xfrm>
          <a:prstGeom prst="rect">
            <a:avLst/>
          </a:prstGeom>
          <a:noFill/>
        </p:spPr>
        <p:txBody>
          <a:bodyPr wrap="square">
            <a:spAutoFit/>
          </a:bodyPr>
          <a:lstStyle/>
          <a:p>
            <a:r>
              <a:rPr lang="en-GB" dirty="0">
                <a:hlinkClick r:id="rId2"/>
              </a:rPr>
              <a:t>Digital inclusion story</a:t>
            </a:r>
          </a:p>
          <a:p>
            <a:endParaRPr lang="en-GB" dirty="0">
              <a:hlinkClick r:id="rId2"/>
            </a:endParaRPr>
          </a:p>
          <a:p>
            <a:r>
              <a:rPr lang="en-GB" dirty="0">
                <a:hlinkClick r:id="rId2"/>
              </a:rPr>
              <a:t>https://www.youtube.com/watch?v=-PaumQ4RGD0</a:t>
            </a:r>
            <a:endParaRPr lang="en-GB" dirty="0"/>
          </a:p>
          <a:p>
            <a:endParaRPr lang="en-GB" dirty="0"/>
          </a:p>
        </p:txBody>
      </p:sp>
    </p:spTree>
    <p:extLst>
      <p:ext uri="{BB962C8B-B14F-4D97-AF65-F5344CB8AC3E}">
        <p14:creationId xmlns:p14="http://schemas.microsoft.com/office/powerpoint/2010/main" val="1861356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5661" y="1524000"/>
            <a:ext cx="8272678" cy="1366399"/>
          </a:xfrm>
          <a:prstGeom prst="rect">
            <a:avLst/>
          </a:prstGeom>
        </p:spPr>
        <p:txBody>
          <a:bodyPr vert="horz" wrap="square" lIns="0" tIns="255904" rIns="0" bIns="0" rtlCol="0">
            <a:spAutoFit/>
          </a:bodyPr>
          <a:lstStyle/>
          <a:p>
            <a:pPr marL="259715" algn="ctr">
              <a:lnSpc>
                <a:spcPct val="100000"/>
              </a:lnSpc>
              <a:spcBef>
                <a:spcPts val="95"/>
              </a:spcBef>
            </a:pPr>
            <a:r>
              <a:rPr lang="en-GB" sz="3600" kern="0" dirty="0">
                <a:effectLst/>
                <a:latin typeface="Times New Roman" panose="02020603050405020304" pitchFamily="18" charset="0"/>
                <a:ea typeface="Times New Roman" panose="02020603050405020304" pitchFamily="18" charset="0"/>
              </a:rPr>
              <a:t>What are the Ethical Implications of Digital Innovation?</a:t>
            </a:r>
            <a:r>
              <a:rPr lang="en-GB" sz="3600" dirty="0">
                <a:effectLst/>
              </a:rPr>
              <a:t> </a:t>
            </a:r>
            <a:endParaRPr sz="3600" spc="-20" dirty="0"/>
          </a:p>
        </p:txBody>
      </p:sp>
      <p:pic>
        <p:nvPicPr>
          <p:cNvPr id="6" name="Picture 5" descr="A white person with a red question mark&#10;&#10;Description automatically generated">
            <a:extLst>
              <a:ext uri="{FF2B5EF4-FFF2-40B4-BE49-F238E27FC236}">
                <a16:creationId xmlns:a16="http://schemas.microsoft.com/office/drawing/2014/main" id="{63BD8920-376F-9479-D7F6-887BD4CE7A1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72300" y="3423799"/>
            <a:ext cx="2146300" cy="2303901"/>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5660" y="18415"/>
            <a:ext cx="8272678" cy="1466427"/>
          </a:xfrm>
          <a:prstGeom prst="rect">
            <a:avLst/>
          </a:prstGeom>
        </p:spPr>
        <p:txBody>
          <a:bodyPr vert="horz" wrap="square" lIns="0" tIns="354965" rIns="0" bIns="0" rtlCol="0">
            <a:spAutoFit/>
          </a:bodyPr>
          <a:lstStyle/>
          <a:p>
            <a:pPr marL="767080" algn="ctr">
              <a:lnSpc>
                <a:spcPct val="100000"/>
              </a:lnSpc>
              <a:spcBef>
                <a:spcPts val="105"/>
              </a:spcBef>
            </a:pPr>
            <a:r>
              <a:rPr lang="en-GB" sz="3600" kern="0" dirty="0">
                <a:effectLst/>
                <a:latin typeface="Times New Roman" panose="02020603050405020304" pitchFamily="18" charset="0"/>
                <a:ea typeface="Times New Roman" panose="02020603050405020304" pitchFamily="18" charset="0"/>
              </a:rPr>
              <a:t>Ethical Implications of Digital Innovation</a:t>
            </a:r>
            <a:r>
              <a:rPr lang="en-GB" sz="3600" dirty="0">
                <a:effectLst/>
              </a:rPr>
              <a:t> </a:t>
            </a:r>
            <a:endParaRPr sz="3600" dirty="0"/>
          </a:p>
        </p:txBody>
      </p:sp>
      <p:sp>
        <p:nvSpPr>
          <p:cNvPr id="5" name="TextBox 4">
            <a:extLst>
              <a:ext uri="{FF2B5EF4-FFF2-40B4-BE49-F238E27FC236}">
                <a16:creationId xmlns:a16="http://schemas.microsoft.com/office/drawing/2014/main" id="{F7ADA9BE-6CD9-4E65-7DB1-E10264BB33B2}"/>
              </a:ext>
            </a:extLst>
          </p:cNvPr>
          <p:cNvSpPr txBox="1"/>
          <p:nvPr/>
        </p:nvSpPr>
        <p:spPr>
          <a:xfrm>
            <a:off x="152400" y="1484842"/>
            <a:ext cx="8991600" cy="3386120"/>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Data Privacy and Security:</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One of the major ethical concerns with digital health innovations is </a:t>
            </a: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ensuring the privacy and security of personal health </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data. As more people use health apps and wearable devices, the risk of data breaches and misuse increases.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Ethical digital innovation requires transparent policies about how data is collected, stored, and shared, as well as strong security measures to protect users’ information.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91B4F76-0409-0C6A-DBBD-2507A43A2F19}"/>
              </a:ext>
            </a:extLst>
          </p:cNvPr>
          <p:cNvSpPr txBox="1"/>
          <p:nvPr/>
        </p:nvSpPr>
        <p:spPr>
          <a:xfrm>
            <a:off x="533400" y="1066800"/>
            <a:ext cx="8153400" cy="3845412"/>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Digital Exclusion and Marginalised Populations: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400" b="1" dirty="0"/>
              <a:t>Digital exclusion is an ethical issue</a:t>
            </a:r>
            <a:r>
              <a:rPr lang="en-GB" sz="2400" dirty="0"/>
              <a:t> because it affects some groups more than others—like low-income people, ethnic minorities, rural communities, and older adults.</a:t>
            </a:r>
            <a:br>
              <a:rPr lang="en-GB" sz="2400" dirty="0"/>
            </a:br>
            <a:r>
              <a:rPr lang="en-GB" sz="2400" dirty="0"/>
              <a:t>They may struggle to use digital health services, which can lead to worse health outcomes and increased inequality.</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267A47E5-92CE-7721-47BF-51008A4120C5}"/>
              </a:ext>
            </a:extLst>
          </p:cNvPr>
          <p:cNvPicPr>
            <a:picLocks noChangeAspect="1"/>
          </p:cNvPicPr>
          <p:nvPr/>
        </p:nvPicPr>
        <p:blipFill>
          <a:blip r:embed="rId2"/>
          <a:stretch>
            <a:fillRect/>
          </a:stretch>
        </p:blipFill>
        <p:spPr>
          <a:xfrm>
            <a:off x="457200" y="228600"/>
            <a:ext cx="8657070" cy="963251"/>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28283C2-0CF8-4A38-2655-51689A053014}"/>
              </a:ext>
            </a:extLst>
          </p:cNvPr>
          <p:cNvSpPr txBox="1"/>
          <p:nvPr/>
        </p:nvSpPr>
        <p:spPr>
          <a:xfrm>
            <a:off x="304800" y="838200"/>
            <a:ext cx="8534400" cy="5205079"/>
          </a:xfrm>
          <a:prstGeom prst="rect">
            <a:avLst/>
          </a:prstGeom>
          <a:noFill/>
        </p:spPr>
        <p:txBody>
          <a:bodyPr wrap="square" rtlCol="0">
            <a:spAutoFit/>
          </a:bodyPr>
          <a:lstStyle/>
          <a:p>
            <a:r>
              <a:rPr lang="en-GB" b="1" dirty="0"/>
              <a:t>Algorithmic Bias in AI Healthcare</a:t>
            </a:r>
          </a:p>
          <a:p>
            <a:endParaRPr lang="en-GB" b="1" dirty="0"/>
          </a:p>
          <a:p>
            <a:r>
              <a:rPr lang="en-GB" b="1" dirty="0"/>
              <a:t>AI systems learn from the data they are given.</a:t>
            </a:r>
            <a:r>
              <a:rPr lang="en-GB" dirty="0"/>
              <a:t> </a:t>
            </a:r>
          </a:p>
          <a:p>
            <a:r>
              <a:rPr lang="en-GB" dirty="0"/>
              <a:t>If the data is biased or does not include all groups of people, the AI may give </a:t>
            </a:r>
            <a:r>
              <a:rPr lang="en-GB" b="1" dirty="0"/>
              <a:t>unfair or inaccurate results</a:t>
            </a:r>
            <a:r>
              <a:rPr lang="en-GB" dirty="0"/>
              <a:t>. </a:t>
            </a:r>
          </a:p>
          <a:p>
            <a:endParaRPr lang="en-GB" dirty="0"/>
          </a:p>
          <a:p>
            <a:r>
              <a:rPr lang="en-GB" dirty="0"/>
              <a:t>This can affect people from </a:t>
            </a:r>
            <a:r>
              <a:rPr lang="en-GB" b="1" dirty="0"/>
              <a:t>ethnic minority communities</a:t>
            </a:r>
            <a:r>
              <a:rPr lang="en-GB" dirty="0"/>
              <a:t> or those with complex health conditions. </a:t>
            </a:r>
          </a:p>
          <a:p>
            <a:endParaRPr lang="en-GB" dirty="0"/>
          </a:p>
          <a:p>
            <a:r>
              <a:rPr lang="en-GB" b="1" dirty="0"/>
              <a:t>Example:</a:t>
            </a:r>
            <a:br>
              <a:rPr lang="en-GB" dirty="0"/>
            </a:br>
            <a:r>
              <a:rPr lang="en-GB" dirty="0"/>
              <a:t>📱 A health app reminds people to take their medicine, but it is only available in </a:t>
            </a:r>
            <a:r>
              <a:rPr lang="en-GB" b="1" dirty="0"/>
              <a:t>English</a:t>
            </a:r>
            <a:r>
              <a:rPr lang="en-GB" dirty="0"/>
              <a:t>. People who do not understand English may not use the app correctly and could miss their medication.</a:t>
            </a:r>
          </a:p>
          <a:p>
            <a:endParaRPr lang="en-GB" dirty="0"/>
          </a:p>
          <a:p>
            <a:r>
              <a:rPr lang="en-GB" b="1" dirty="0"/>
              <a:t>Key message:</a:t>
            </a:r>
            <a:br>
              <a:rPr lang="en-GB" dirty="0"/>
            </a:br>
            <a:r>
              <a:rPr lang="en-GB" b="1" dirty="0"/>
              <a:t>AI and digital health tools should be fair, inclusive, and available in different languages so everyone can benefit equally.</a:t>
            </a:r>
            <a:endParaRPr lang="en-GB" dirty="0"/>
          </a:p>
          <a:p>
            <a:pPr marL="742950" lvl="1" indent="-285750">
              <a:lnSpc>
                <a:spcPct val="115000"/>
              </a:lnSpc>
              <a:spcAft>
                <a:spcPts val="800"/>
              </a:spcAft>
              <a:buSzPts val="1000"/>
              <a:buFont typeface="Courier New" panose="02070309020205020404" pitchFamily="49" charset="0"/>
              <a:buChar char="o"/>
              <a:tabLst>
                <a:tab pos="914400" algn="l"/>
              </a:tabLs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3AC7AB38-69D7-0C13-0CAD-BAC560E07915}"/>
              </a:ext>
            </a:extLst>
          </p:cNvPr>
          <p:cNvPicPr>
            <a:picLocks noChangeAspect="1"/>
          </p:cNvPicPr>
          <p:nvPr/>
        </p:nvPicPr>
        <p:blipFill>
          <a:blip r:embed="rId2"/>
          <a:stretch>
            <a:fillRect/>
          </a:stretch>
        </p:blipFill>
        <p:spPr>
          <a:xfrm>
            <a:off x="339213" y="152401"/>
            <a:ext cx="8657070" cy="569988"/>
          </a:xfrm>
          <a:prstGeom prst="rect">
            <a:avLst/>
          </a:prstGeom>
        </p:spPr>
      </p:pic>
    </p:spTree>
    <p:extLst>
      <p:ext uri="{BB962C8B-B14F-4D97-AF65-F5344CB8AC3E}">
        <p14:creationId xmlns:p14="http://schemas.microsoft.com/office/powerpoint/2010/main" val="40225564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D0094-E695-E735-0613-4BF31E5C7C04}"/>
              </a:ext>
            </a:extLst>
          </p:cNvPr>
          <p:cNvSpPr txBox="1"/>
          <p:nvPr/>
        </p:nvSpPr>
        <p:spPr>
          <a:xfrm>
            <a:off x="342900" y="1905000"/>
            <a:ext cx="8458200" cy="2574616"/>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Informed Consent: </a:t>
            </a:r>
            <a:r>
              <a:rPr lang="en-GB" sz="2400" b="1" dirty="0"/>
              <a:t>In digital health, people should know what data they are sharing and how it is used.</a:t>
            </a:r>
            <a:br>
              <a:rPr lang="en-GB" sz="2400" dirty="0"/>
            </a:br>
            <a:r>
              <a:rPr lang="en-GB" sz="2400" dirty="0"/>
              <a:t>This helps them make informed choices and builds trust in apps and online health services.</a:t>
            </a:r>
          </a:p>
          <a:p>
            <a:pPr marL="742950" lvl="1" indent="-285750">
              <a:lnSpc>
                <a:spcPct val="115000"/>
              </a:lnSpc>
              <a:spcAft>
                <a:spcPts val="800"/>
              </a:spcAft>
              <a:buSzPts val="1000"/>
              <a:buFont typeface="Courier New" panose="02070309020205020404" pitchFamily="49" charset="0"/>
              <a:buChar char="o"/>
              <a:tabLst>
                <a:tab pos="914400" algn="l"/>
              </a:tabLs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BB47EBAE-B4CA-6655-E56B-F605B2C5BE22}"/>
              </a:ext>
            </a:extLst>
          </p:cNvPr>
          <p:cNvPicPr>
            <a:picLocks noChangeAspect="1"/>
          </p:cNvPicPr>
          <p:nvPr/>
        </p:nvPicPr>
        <p:blipFill>
          <a:blip r:embed="rId2"/>
          <a:stretch>
            <a:fillRect/>
          </a:stretch>
        </p:blipFill>
        <p:spPr>
          <a:xfrm>
            <a:off x="243465" y="381000"/>
            <a:ext cx="8657070" cy="963251"/>
          </a:xfrm>
          <a:prstGeom prst="rect">
            <a:avLst/>
          </a:prstGeom>
        </p:spPr>
      </p:pic>
    </p:spTree>
    <p:extLst>
      <p:ext uri="{BB962C8B-B14F-4D97-AF65-F5344CB8AC3E}">
        <p14:creationId xmlns:p14="http://schemas.microsoft.com/office/powerpoint/2010/main" val="18141033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55904" rIns="0" bIns="0" rtlCol="0">
            <a:spAutoFit/>
          </a:bodyPr>
          <a:lstStyle/>
          <a:p>
            <a:pPr marL="2837180">
              <a:lnSpc>
                <a:spcPct val="100000"/>
              </a:lnSpc>
              <a:spcBef>
                <a:spcPts val="95"/>
              </a:spcBef>
            </a:pPr>
            <a:r>
              <a:rPr spc="-10" dirty="0"/>
              <a:t>Questions?</a:t>
            </a:r>
          </a:p>
        </p:txBody>
      </p:sp>
      <p:pic>
        <p:nvPicPr>
          <p:cNvPr id="3" name="object 3"/>
          <p:cNvPicPr/>
          <p:nvPr/>
        </p:nvPicPr>
        <p:blipFill>
          <a:blip r:embed="rId2" cstate="print"/>
          <a:stretch>
            <a:fillRect/>
          </a:stretch>
        </p:blipFill>
        <p:spPr>
          <a:xfrm>
            <a:off x="457200" y="1124711"/>
            <a:ext cx="8229600" cy="4392167"/>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6694" y="36067"/>
            <a:ext cx="2613025" cy="635000"/>
          </a:xfrm>
          <a:prstGeom prst="rect">
            <a:avLst/>
          </a:prstGeom>
        </p:spPr>
        <p:txBody>
          <a:bodyPr vert="horz" wrap="square" lIns="0" tIns="12065" rIns="0" bIns="0" rtlCol="0">
            <a:spAutoFit/>
          </a:bodyPr>
          <a:lstStyle/>
          <a:p>
            <a:pPr marL="12700">
              <a:lnSpc>
                <a:spcPct val="100000"/>
              </a:lnSpc>
              <a:spcBef>
                <a:spcPts val="95"/>
              </a:spcBef>
            </a:pPr>
            <a:r>
              <a:rPr spc="-10" dirty="0"/>
              <a:t>References</a:t>
            </a:r>
          </a:p>
        </p:txBody>
      </p:sp>
      <p:sp>
        <p:nvSpPr>
          <p:cNvPr id="4" name="TextBox 3">
            <a:extLst>
              <a:ext uri="{FF2B5EF4-FFF2-40B4-BE49-F238E27FC236}">
                <a16:creationId xmlns:a16="http://schemas.microsoft.com/office/drawing/2014/main" id="{6B2A5919-F00A-18D8-9299-8253ACE0A739}"/>
              </a:ext>
            </a:extLst>
          </p:cNvPr>
          <p:cNvSpPr txBox="1"/>
          <p:nvPr/>
        </p:nvSpPr>
        <p:spPr>
          <a:xfrm>
            <a:off x="495300" y="838200"/>
            <a:ext cx="8420100" cy="4196598"/>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Figueroa, C. A., &amp; Aguilera, A. (2020). The need for a mental health technology revolution in the COVID-19 pandemic. </a:t>
            </a:r>
            <a:r>
              <a:rPr lang="en-GB" sz="2000" i="1" kern="0" dirty="0">
                <a:effectLst/>
                <a:latin typeface="Times New Roman" panose="02020603050405020304" pitchFamily="18" charset="0"/>
                <a:ea typeface="Times New Roman" panose="02020603050405020304" pitchFamily="18" charset="0"/>
                <a:cs typeface="Times New Roman" panose="02020603050405020304" pitchFamily="18" charset="0"/>
              </a:rPr>
              <a:t>Frontiers in Psychiatry</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11, 523.</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Lloyds Bank (2020). </a:t>
            </a:r>
            <a:r>
              <a:rPr lang="en-GB" sz="2000" i="1" kern="0" dirty="0">
                <a:effectLst/>
                <a:latin typeface="Times New Roman" panose="02020603050405020304" pitchFamily="18" charset="0"/>
                <a:ea typeface="Times New Roman" panose="02020603050405020304" pitchFamily="18" charset="0"/>
                <a:cs typeface="Times New Roman" panose="02020603050405020304" pitchFamily="18" charset="0"/>
              </a:rPr>
              <a:t>UK Consumer Digital Index 2020</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20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https://www.lloydsbank.com</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Van Dijk, J. (2020). The digital divide in healthcare: Telemedicine's benefits and challenges during the pandemic. </a:t>
            </a:r>
            <a:r>
              <a:rPr lang="en-GB" sz="20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Public Health Policy</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41(4), 641-650.</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Mossberger</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K., Tolbert, C. J., &amp; McNeal, R. S. (2008). </a:t>
            </a:r>
            <a:r>
              <a:rPr lang="en-GB" sz="2000" i="1" kern="0" dirty="0">
                <a:effectLst/>
                <a:latin typeface="Times New Roman" panose="02020603050405020304" pitchFamily="18" charset="0"/>
                <a:ea typeface="Times New Roman" panose="02020603050405020304" pitchFamily="18" charset="0"/>
                <a:cs typeface="Times New Roman" panose="02020603050405020304" pitchFamily="18" charset="0"/>
              </a:rPr>
              <a:t>Digital citizenship: The internet, society, and participation</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MIT Press.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5" ma:contentTypeDescription="Create a new document." ma:contentTypeScope="" ma:versionID="75b8b3155239ce74477859a8f1f7f6f1">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6be0f49642d00edf1af75732f65b38ce"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LengthInSeconds"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hidden="true" ma:internalName="SharingHintHash" ma:readOnly="true">
      <xsd:simpleType>
        <xsd:restriction base="dms:Text"/>
      </xsd:simpleType>
    </xsd:element>
    <xsd:element name="SharedWithDetails" ma:index="1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DBB399-33C3-416F-9D79-20E378C0C9CF}">
  <ds:schemaRefs>
    <ds:schemaRef ds:uri="http://schemas.microsoft.com/sharepoint/v3/contenttype/forms"/>
  </ds:schemaRefs>
</ds:datastoreItem>
</file>

<file path=customXml/itemProps2.xml><?xml version="1.0" encoding="utf-8"?>
<ds:datastoreItem xmlns:ds="http://schemas.openxmlformats.org/officeDocument/2006/customXml" ds:itemID="{94696015-0B3E-42A2-92A7-769918E4540F}">
  <ds:schemaRefs>
    <ds:schemaRef ds:uri="http://purl.org/dc/terms/"/>
    <ds:schemaRef ds:uri="2185e222-3c8d-40d1-8655-532d5209bd26"/>
    <ds:schemaRef ds:uri="http://purl.org/dc/dcmitype/"/>
    <ds:schemaRef ds:uri="http://schemas.microsoft.com/office/infopath/2007/PartnerControls"/>
    <ds:schemaRef ds:uri="2fff46f4-612e-44ba-884a-bcd0b08f5dc6"/>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1674ADA-B115-45E1-940F-C1453AA186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2971</TotalTime>
  <Words>1570</Words>
  <Application>Microsoft Office PowerPoint</Application>
  <PresentationFormat>On-screen Show (4:3)</PresentationFormat>
  <Paragraphs>129</Paragraphs>
  <Slides>34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Aptos</vt:lpstr>
      <vt:lpstr>Arial</vt:lpstr>
      <vt:lpstr>Courier New</vt:lpstr>
      <vt:lpstr>Segoe UI</vt:lpstr>
      <vt:lpstr>Symbol</vt:lpstr>
      <vt:lpstr>Times New Roman</vt:lpstr>
      <vt:lpstr>Wingdings</vt:lpstr>
      <vt:lpstr>Office Theme</vt:lpstr>
      <vt:lpstr>PowerPoint Presentation</vt:lpstr>
      <vt:lpstr>Today we will…</vt:lpstr>
      <vt:lpstr>What are the Roles of Digital Innovation in Communities?</vt:lpstr>
      <vt:lpstr>Digital Tools Transforming Communities </vt:lpstr>
      <vt:lpstr>PowerPoint Presentation</vt:lpstr>
      <vt:lpstr>PowerPoint Presentation</vt:lpstr>
      <vt:lpstr>Digital Innovations in Healthcare</vt:lpstr>
      <vt:lpstr>PowerPoint Presentation</vt:lpstr>
      <vt:lpstr>What is Digital Literacy?</vt:lpstr>
      <vt:lpstr>  What is Digital Literacy? </vt:lpstr>
      <vt:lpstr>PowerPoint Presentation</vt:lpstr>
      <vt:lpstr>What are the Core Aspects of Digital Literacy?  </vt:lpstr>
      <vt:lpstr>Core Aspects of Digital Literacy </vt:lpstr>
      <vt:lpstr>PowerPoint Presentation</vt:lpstr>
      <vt:lpstr>PowerPoint Presentation</vt:lpstr>
      <vt:lpstr>PowerPoint Presentation</vt:lpstr>
      <vt:lpstr>PowerPoint Presentation</vt:lpstr>
      <vt:lpstr>PowerPoint Presentation</vt:lpstr>
      <vt:lpstr>What are the Key Aspects of Digital Inclusion? </vt:lpstr>
      <vt:lpstr>Key Aspects of Digital Inclusion </vt:lpstr>
      <vt:lpstr>PowerPoint Presentation</vt:lpstr>
      <vt:lpstr>PowerPoint Presentation</vt:lpstr>
      <vt:lpstr>PowerPoint Presentation</vt:lpstr>
      <vt:lpstr>How Digital Literacy and Inclusion Affect Community Health</vt:lpstr>
      <vt:lpstr>PowerPoint Presentation</vt:lpstr>
      <vt:lpstr>PowerPoint Presentation</vt:lpstr>
      <vt:lpstr>PowerPoint Presentation</vt:lpstr>
      <vt:lpstr>What are the Ethical Implications of Digital Innovation? </vt:lpstr>
      <vt:lpstr>Ethical Implications of Digital Innovation </vt:lpstr>
      <vt:lpstr>PowerPoint Presentation</vt:lpstr>
      <vt:lpstr>PowerPoint Presentation</vt:lpstr>
      <vt:lpstr>PowerPoint Presentation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laila surani</cp:lastModifiedBy>
  <cp:revision>19</cp:revision>
  <dcterms:created xsi:type="dcterms:W3CDTF">2022-11-21T15:21:44Z</dcterms:created>
  <dcterms:modified xsi:type="dcterms:W3CDTF">2026-07-16T11:17:13Z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2022-10-21T00:00:00Z</vt:filetime>
  </property>
  <property fmtid="{D5CDD505-2E9C-101B-9397-08002B2CF9AE}" pid="3" name="Creator">
    <vt:lpwstr>Microsoft® PowerPoint® for Microsoft 365</vt:lpwstr>
  </property>
  <property fmtid="{D5CDD505-2E9C-101B-9397-08002B2CF9AE}" pid="4" name="LastSaved">
    <vt:filetime>2022-11-21T00:00:00Z</vt:filetime>
  </property>
  <property fmtid="{D5CDD505-2E9C-101B-9397-08002B2CF9AE}" pid="5" name="Producer">
    <vt:lpwstr>Microsoft® PowerPoint® for Microsoft 365</vt:lpwstr>
  </property>
  <property fmtid="{D5CDD505-2E9C-101B-9397-08002B2CF9AE}" pid="6" name="ContentTypeId">
    <vt:lpwstr>0x01010007410AC8C6F95F4D9E71F942A85CABE2</vt:lpwstr>
  </property>
</Properties>
</file>