
<file path=[Content_Types].xml><?xml version="1.0" encoding="utf-8"?>
<Types xmlns="http://schemas.openxmlformats.org/package/2006/content-types">
  <Default Extension="png" ContentType="image/png"/>
  <Default Extension="jfif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730" r:id="rId1"/>
  </p:sldMasterIdLst>
  <p:sldIdLst>
    <p:sldId id="257" r:id="rId2"/>
  </p:sldIdLst>
  <p:sldSz cx="30275213" cy="21383625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735" userDrawn="1">
          <p15:clr>
            <a:srgbClr val="000000"/>
          </p15:clr>
        </p15:guide>
        <p15:guide id="2" pos="9536" userDrawn="1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660" autoAdjust="0"/>
    <p:restoredTop sz="96921" autoAdjust="0"/>
  </p:normalViewPr>
  <p:slideViewPr>
    <p:cSldViewPr snapToGrid="0">
      <p:cViewPr>
        <p:scale>
          <a:sx n="40" d="100"/>
          <a:sy n="40" d="100"/>
        </p:scale>
        <p:origin x="120" y="-1661"/>
      </p:cViewPr>
      <p:guideLst>
        <p:guide orient="horz" pos="6735"/>
        <p:guide pos="953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28031" y="-26402"/>
            <a:ext cx="30365655" cy="21436429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43331" y="7497471"/>
            <a:ext cx="19291903" cy="5133261"/>
          </a:xfrm>
        </p:spPr>
        <p:txBody>
          <a:bodyPr anchor="b">
            <a:noAutofit/>
          </a:bodyPr>
          <a:lstStyle>
            <a:lvl1pPr algn="r">
              <a:defRPr sz="16838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31" y="12630727"/>
            <a:ext cx="19291903" cy="3420192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55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8511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2767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57023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71279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85535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99791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40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11225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066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3" y="8421458"/>
            <a:ext cx="21016888" cy="5695381"/>
          </a:xfrm>
        </p:spPr>
        <p:txBody>
          <a:bodyPr anchor="b"/>
          <a:lstStyle>
            <a:lvl1pPr algn="l">
              <a:defRPr sz="12472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3" y="14116834"/>
            <a:ext cx="21016888" cy="2682775"/>
          </a:xfrm>
        </p:spPr>
        <p:txBody>
          <a:bodyPr anchor="t"/>
          <a:lstStyle>
            <a:lvl1pPr marL="0" indent="0" algn="l">
              <a:buNone/>
              <a:defRPr sz="6236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5595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367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7" y="1900767"/>
            <a:ext cx="21016885" cy="41183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18349" y="6736836"/>
            <a:ext cx="10224536" cy="12100463"/>
          </a:xfrm>
        </p:spPr>
        <p:txBody>
          <a:bodyPr>
            <a:normAutofit/>
          </a:bodyPr>
          <a:lstStyle>
            <a:lvl1pPr>
              <a:defRPr sz="5613"/>
            </a:lvl1pPr>
            <a:lvl2pPr>
              <a:defRPr sz="4989"/>
            </a:lvl2pPr>
            <a:lvl3pPr>
              <a:defRPr sz="4365"/>
            </a:lvl3pPr>
            <a:lvl4pPr>
              <a:defRPr sz="3742"/>
            </a:lvl4pPr>
            <a:lvl5pPr>
              <a:defRPr sz="3742"/>
            </a:lvl5pPr>
            <a:lvl6pPr>
              <a:defRPr sz="3742"/>
            </a:lvl6pPr>
            <a:lvl7pPr>
              <a:defRPr sz="3742"/>
            </a:lvl7pPr>
            <a:lvl8pPr>
              <a:defRPr sz="3742"/>
            </a:lvl8pPr>
            <a:lvl9pPr>
              <a:defRPr sz="3742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810693" y="6736841"/>
            <a:ext cx="10224539" cy="12100466"/>
          </a:xfrm>
        </p:spPr>
        <p:txBody>
          <a:bodyPr>
            <a:normAutofit/>
          </a:bodyPr>
          <a:lstStyle>
            <a:lvl1pPr>
              <a:defRPr sz="5613"/>
            </a:lvl1pPr>
            <a:lvl2pPr>
              <a:defRPr sz="4989"/>
            </a:lvl2pPr>
            <a:lvl3pPr>
              <a:defRPr sz="4365"/>
            </a:lvl3pPr>
            <a:lvl4pPr>
              <a:defRPr sz="3742"/>
            </a:lvl4pPr>
            <a:lvl5pPr>
              <a:defRPr sz="3742"/>
            </a:lvl5pPr>
            <a:lvl6pPr>
              <a:defRPr sz="3742"/>
            </a:lvl6pPr>
            <a:lvl7pPr>
              <a:defRPr sz="3742"/>
            </a:lvl7pPr>
            <a:lvl8pPr>
              <a:defRPr sz="3742"/>
            </a:lvl8pPr>
            <a:lvl9pPr>
              <a:defRPr sz="3742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547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6" y="1900767"/>
            <a:ext cx="21016881" cy="4118328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4" y="6738065"/>
            <a:ext cx="10233022" cy="1796817"/>
          </a:xfrm>
        </p:spPr>
        <p:txBody>
          <a:bodyPr anchor="b">
            <a:noAutofit/>
          </a:bodyPr>
          <a:lstStyle>
            <a:lvl1pPr marL="0" indent="0">
              <a:buNone/>
              <a:defRPr sz="7483" b="0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18344" y="8534887"/>
            <a:ext cx="10233022" cy="1030242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2802204" y="6738065"/>
            <a:ext cx="10233022" cy="1796817"/>
          </a:xfrm>
        </p:spPr>
        <p:txBody>
          <a:bodyPr anchor="b">
            <a:noAutofit/>
          </a:bodyPr>
          <a:lstStyle>
            <a:lvl1pPr marL="0" indent="0">
              <a:buNone/>
              <a:defRPr sz="7483" b="0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2802204" y="8534887"/>
            <a:ext cx="10233022" cy="1030242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482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4" y="1900767"/>
            <a:ext cx="21016885" cy="41183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996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666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4" y="4672731"/>
            <a:ext cx="9238118" cy="3986328"/>
          </a:xfrm>
        </p:spPr>
        <p:txBody>
          <a:bodyPr anchor="b">
            <a:normAutofit/>
          </a:bodyPr>
          <a:lstStyle>
            <a:lvl1pPr>
              <a:defRPr sz="6236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4270" y="1605566"/>
            <a:ext cx="11210957" cy="1723173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18344" y="8659057"/>
            <a:ext cx="9238118" cy="8058456"/>
          </a:xfrm>
        </p:spPr>
        <p:txBody>
          <a:bodyPr>
            <a:normAutofit/>
          </a:bodyPr>
          <a:lstStyle>
            <a:lvl1pPr marL="0" indent="0">
              <a:buNone/>
              <a:defRPr sz="4365"/>
            </a:lvl1pPr>
            <a:lvl2pPr marL="1069196" indent="0">
              <a:buNone/>
              <a:defRPr sz="3274"/>
            </a:lvl2pPr>
            <a:lvl3pPr marL="2138393" indent="0">
              <a:buNone/>
              <a:defRPr sz="2806"/>
            </a:lvl3pPr>
            <a:lvl4pPr marL="3207589" indent="0">
              <a:buNone/>
              <a:defRPr sz="2339"/>
            </a:lvl4pPr>
            <a:lvl5pPr marL="4276786" indent="0">
              <a:buNone/>
              <a:defRPr sz="2339"/>
            </a:lvl5pPr>
            <a:lvl6pPr marL="5345982" indent="0">
              <a:buNone/>
              <a:defRPr sz="2339"/>
            </a:lvl6pPr>
            <a:lvl7pPr marL="6415179" indent="0">
              <a:buNone/>
              <a:defRPr sz="2339"/>
            </a:lvl7pPr>
            <a:lvl8pPr marL="7484375" indent="0">
              <a:buNone/>
              <a:defRPr sz="2339"/>
            </a:lvl8pPr>
            <a:lvl9pPr marL="8553572" indent="0">
              <a:buNone/>
              <a:defRPr sz="2339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032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4" y="14968537"/>
            <a:ext cx="21016885" cy="1767121"/>
          </a:xfrm>
        </p:spPr>
        <p:txBody>
          <a:bodyPr anchor="b">
            <a:normAutofit/>
          </a:bodyPr>
          <a:lstStyle>
            <a:lvl1pPr algn="l">
              <a:defRPr sz="7483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018344" y="1900767"/>
            <a:ext cx="21016885" cy="11991162"/>
          </a:xfrm>
        </p:spPr>
        <p:txBody>
          <a:bodyPr anchor="t">
            <a:normAutofit/>
          </a:bodyPr>
          <a:lstStyle>
            <a:lvl1pPr marL="0" indent="0" algn="ctr">
              <a:buNone/>
              <a:defRPr sz="4989"/>
            </a:lvl1pPr>
            <a:lvl2pPr marL="1425595" indent="0">
              <a:buNone/>
              <a:defRPr sz="4989"/>
            </a:lvl2pPr>
            <a:lvl3pPr marL="2851191" indent="0">
              <a:buNone/>
              <a:defRPr sz="4989"/>
            </a:lvl3pPr>
            <a:lvl4pPr marL="4276786" indent="0">
              <a:buNone/>
              <a:defRPr sz="4989"/>
            </a:lvl4pPr>
            <a:lvl5pPr marL="5702381" indent="0">
              <a:buNone/>
              <a:defRPr sz="4989"/>
            </a:lvl5pPr>
            <a:lvl6pPr marL="7127977" indent="0">
              <a:buNone/>
              <a:defRPr sz="4989"/>
            </a:lvl6pPr>
            <a:lvl7pPr marL="8553572" indent="0">
              <a:buNone/>
              <a:defRPr sz="4989"/>
            </a:lvl7pPr>
            <a:lvl8pPr marL="9979167" indent="0">
              <a:buNone/>
              <a:defRPr sz="4989"/>
            </a:lvl8pPr>
            <a:lvl9pPr marL="11404763" indent="0">
              <a:buNone/>
              <a:defRPr sz="4989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18344" y="16735658"/>
            <a:ext cx="21016885" cy="2101644"/>
          </a:xfrm>
        </p:spPr>
        <p:txBody>
          <a:bodyPr>
            <a:normAutofit/>
          </a:bodyPr>
          <a:lstStyle>
            <a:lvl1pPr marL="0" indent="0">
              <a:buNone/>
              <a:defRPr sz="3742"/>
            </a:lvl1pPr>
            <a:lvl2pPr marL="1425595" indent="0">
              <a:buNone/>
              <a:defRPr sz="3742"/>
            </a:lvl2pPr>
            <a:lvl3pPr marL="2851191" indent="0">
              <a:buNone/>
              <a:defRPr sz="3118"/>
            </a:lvl3pPr>
            <a:lvl4pPr marL="4276786" indent="0">
              <a:buNone/>
              <a:defRPr sz="2806"/>
            </a:lvl4pPr>
            <a:lvl5pPr marL="5702381" indent="0">
              <a:buNone/>
              <a:defRPr sz="2806"/>
            </a:lvl5pPr>
            <a:lvl6pPr marL="7127977" indent="0">
              <a:buNone/>
              <a:defRPr sz="2806"/>
            </a:lvl6pPr>
            <a:lvl7pPr marL="8553572" indent="0">
              <a:buNone/>
              <a:defRPr sz="2806"/>
            </a:lvl7pPr>
            <a:lvl8pPr marL="9979167" indent="0">
              <a:buNone/>
              <a:defRPr sz="2806"/>
            </a:lvl8pPr>
            <a:lvl9pPr marL="11404763" indent="0">
              <a:buNone/>
              <a:defRPr sz="2806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967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7" y="1900767"/>
            <a:ext cx="21016885" cy="10612614"/>
          </a:xfrm>
        </p:spPr>
        <p:txBody>
          <a:bodyPr anchor="ctr">
            <a:normAutofit/>
          </a:bodyPr>
          <a:lstStyle>
            <a:lvl1pPr algn="l">
              <a:defRPr sz="1372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7" y="13938955"/>
            <a:ext cx="21016885" cy="4898347"/>
          </a:xfrm>
        </p:spPr>
        <p:txBody>
          <a:bodyPr anchor="ctr">
            <a:normAutofit/>
          </a:bodyPr>
          <a:lstStyle>
            <a:lvl1pPr marL="0" indent="0" algn="l">
              <a:buNone/>
              <a:defRPr sz="5613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425595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974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5596" y="1900767"/>
            <a:ext cx="20104615" cy="9424635"/>
          </a:xfrm>
        </p:spPr>
        <p:txBody>
          <a:bodyPr anchor="ctr">
            <a:normAutofit/>
          </a:bodyPr>
          <a:lstStyle>
            <a:lvl1pPr algn="l">
              <a:defRPr sz="1372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645587" y="11325401"/>
            <a:ext cx="17944633" cy="1187979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4989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5595" indent="0">
              <a:buFontTx/>
              <a:buNone/>
              <a:defRPr/>
            </a:lvl2pPr>
            <a:lvl3pPr marL="2851191" indent="0">
              <a:buFontTx/>
              <a:buNone/>
              <a:defRPr/>
            </a:lvl3pPr>
            <a:lvl4pPr marL="4276786" indent="0">
              <a:buFontTx/>
              <a:buNone/>
              <a:defRPr/>
            </a:lvl4pPr>
            <a:lvl5pPr marL="5702381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3" y="13938955"/>
            <a:ext cx="21016888" cy="4898347"/>
          </a:xfrm>
        </p:spPr>
        <p:txBody>
          <a:bodyPr anchor="ctr">
            <a:normAutofit/>
          </a:bodyPr>
          <a:lstStyle>
            <a:lvl1pPr marL="0" indent="0" algn="l">
              <a:buNone/>
              <a:defRPr sz="5613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425595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598227" y="2464443"/>
            <a:ext cx="1514155" cy="1823364"/>
          </a:xfrm>
          <a:prstGeom prst="rect">
            <a:avLst/>
          </a:prstGeom>
        </p:spPr>
        <p:txBody>
          <a:bodyPr vert="horz" lIns="285115" tIns="142558" rIns="285115" bIns="142558" rtlCol="0" anchor="ctr">
            <a:noAutofit/>
          </a:bodyPr>
          <a:lstStyle/>
          <a:p>
            <a:pPr lvl="0"/>
            <a:r>
              <a:rPr lang="en-US" sz="24945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2341212" y="9000442"/>
            <a:ext cx="1514155" cy="1823364"/>
          </a:xfrm>
          <a:prstGeom prst="rect">
            <a:avLst/>
          </a:prstGeom>
        </p:spPr>
        <p:txBody>
          <a:bodyPr vert="horz" lIns="285115" tIns="142558" rIns="285115" bIns="142558" rtlCol="0" anchor="ctr">
            <a:noAutofit/>
          </a:bodyPr>
          <a:lstStyle/>
          <a:p>
            <a:pPr lvl="0"/>
            <a:r>
              <a:rPr lang="en-US" sz="24945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312726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8343" y="6024046"/>
            <a:ext cx="21016888" cy="8092788"/>
          </a:xfrm>
        </p:spPr>
        <p:txBody>
          <a:bodyPr anchor="b">
            <a:normAutofit/>
          </a:bodyPr>
          <a:lstStyle>
            <a:lvl1pPr algn="l">
              <a:defRPr sz="1372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3" y="14116834"/>
            <a:ext cx="21016888" cy="4720468"/>
          </a:xfrm>
        </p:spPr>
        <p:txBody>
          <a:bodyPr anchor="t">
            <a:normAutofit/>
          </a:bodyPr>
          <a:lstStyle>
            <a:lvl1pPr marL="0" indent="0" algn="l">
              <a:buNone/>
              <a:defRPr sz="5613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425595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5314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5596" y="1900767"/>
            <a:ext cx="20104615" cy="9424635"/>
          </a:xfrm>
        </p:spPr>
        <p:txBody>
          <a:bodyPr anchor="ctr">
            <a:normAutofit/>
          </a:bodyPr>
          <a:lstStyle>
            <a:lvl1pPr algn="l">
              <a:defRPr sz="1372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18338" y="12513380"/>
            <a:ext cx="21016891" cy="1603454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7483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425595" indent="0">
              <a:buFontTx/>
              <a:buNone/>
              <a:defRPr/>
            </a:lvl2pPr>
            <a:lvl3pPr marL="2851191" indent="0">
              <a:buFontTx/>
              <a:buNone/>
              <a:defRPr/>
            </a:lvl3pPr>
            <a:lvl4pPr marL="4276786" indent="0">
              <a:buFontTx/>
              <a:buNone/>
              <a:defRPr/>
            </a:lvl4pPr>
            <a:lvl5pPr marL="5702381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3" y="14116834"/>
            <a:ext cx="21016888" cy="4720468"/>
          </a:xfrm>
        </p:spPr>
        <p:txBody>
          <a:bodyPr anchor="t">
            <a:normAutofit/>
          </a:bodyPr>
          <a:lstStyle>
            <a:lvl1pPr marL="0" indent="0" algn="l">
              <a:buNone/>
              <a:defRPr sz="5613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5595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598227" y="2464443"/>
            <a:ext cx="1514155" cy="1823364"/>
          </a:xfrm>
          <a:prstGeom prst="rect">
            <a:avLst/>
          </a:prstGeom>
        </p:spPr>
        <p:txBody>
          <a:bodyPr vert="horz" lIns="285115" tIns="142558" rIns="285115" bIns="142558" rtlCol="0" anchor="ctr">
            <a:noAutofit/>
          </a:bodyPr>
          <a:lstStyle/>
          <a:p>
            <a:pPr lvl="0"/>
            <a:r>
              <a:rPr lang="en-US" sz="24945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2341212" y="9000442"/>
            <a:ext cx="1514155" cy="1823364"/>
          </a:xfrm>
          <a:prstGeom prst="rect">
            <a:avLst/>
          </a:prstGeom>
        </p:spPr>
        <p:txBody>
          <a:bodyPr vert="horz" lIns="285115" tIns="142558" rIns="285115" bIns="142558" rtlCol="0" anchor="ctr">
            <a:noAutofit/>
          </a:bodyPr>
          <a:lstStyle/>
          <a:p>
            <a:pPr lvl="0"/>
            <a:r>
              <a:rPr lang="en-US" sz="24945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550092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9036" y="1900767"/>
            <a:ext cx="20996195" cy="9424635"/>
          </a:xfrm>
        </p:spPr>
        <p:txBody>
          <a:bodyPr anchor="ctr">
            <a:normAutofit/>
          </a:bodyPr>
          <a:lstStyle>
            <a:lvl1pPr algn="l">
              <a:defRPr sz="1372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18338" y="12513380"/>
            <a:ext cx="21016891" cy="1603454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7483">
                <a:solidFill>
                  <a:schemeClr val="accent1"/>
                </a:solidFill>
              </a:defRPr>
            </a:lvl1pPr>
            <a:lvl2pPr marL="1425595" indent="0">
              <a:buFontTx/>
              <a:buNone/>
              <a:defRPr/>
            </a:lvl2pPr>
            <a:lvl3pPr marL="2851191" indent="0">
              <a:buFontTx/>
              <a:buNone/>
              <a:defRPr/>
            </a:lvl3pPr>
            <a:lvl4pPr marL="4276786" indent="0">
              <a:buFontTx/>
              <a:buNone/>
              <a:defRPr/>
            </a:lvl4pPr>
            <a:lvl5pPr marL="5702381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3" y="14116834"/>
            <a:ext cx="21016888" cy="4720468"/>
          </a:xfrm>
        </p:spPr>
        <p:txBody>
          <a:bodyPr anchor="t">
            <a:normAutofit/>
          </a:bodyPr>
          <a:lstStyle>
            <a:lvl1pPr marL="0" indent="0" algn="l">
              <a:buNone/>
              <a:defRPr sz="5613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5595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3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6863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164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9790507" y="1900768"/>
            <a:ext cx="3240785" cy="16374316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18344" y="1900768"/>
            <a:ext cx="17200407" cy="16374316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272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28032" y="-26402"/>
            <a:ext cx="30365658" cy="21436429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18346" y="1900767"/>
            <a:ext cx="21016881" cy="41183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8344" y="6736841"/>
            <a:ext cx="21016885" cy="121004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7896472" y="18837307"/>
            <a:ext cx="2265118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8346" y="18837307"/>
            <a:ext cx="15306375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37920" y="18837307"/>
            <a:ext cx="1697312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accent1"/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MSIPCMContentMarking" descr="{&quot;HashCode&quot;:-1484644562,&quot;Placement&quot;:&quot;Header&quot;,&quot;Top&quot;:0.0,&quot;Left&quot;:1146.959,&quot;SlideWidth&quot;:2383,&quot;SlideHeight&quot;:1683}"/>
          <p:cNvSpPr txBox="1"/>
          <p:nvPr userDrawn="1"/>
        </p:nvSpPr>
        <p:spPr>
          <a:xfrm>
            <a:off x="14566379" y="0"/>
            <a:ext cx="1142456" cy="262344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sz="1000" smtClean="0">
                <a:solidFill>
                  <a:srgbClr val="FF8C00"/>
                </a:solidFill>
                <a:latin typeface="Calibri" panose="020F0502020204030204" pitchFamily="34" charset="0"/>
              </a:rPr>
              <a:t>C2 - Confidential</a:t>
            </a:r>
            <a:endParaRPr lang="en-GB" sz="1000">
              <a:solidFill>
                <a:srgbClr val="FF8C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8973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</p:sldLayoutIdLst>
  <p:txStyles>
    <p:titleStyle>
      <a:lvl1pPr algn="l" defTabSz="1425595" rtl="0" eaLnBrk="1" latinLnBrk="0" hangingPunct="1">
        <a:spcBef>
          <a:spcPct val="0"/>
        </a:spcBef>
        <a:buNone/>
        <a:defRPr sz="11225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1069196" indent="-1069196" algn="l" defTabSz="1425595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5613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2316592" indent="-890997" algn="l" defTabSz="1425595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498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3563988" indent="-712798" algn="l" defTabSz="1425595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436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4989584" indent="-712798" algn="l" defTabSz="1425595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74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6415179" indent="-712798" algn="l" defTabSz="1425595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74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7840774" indent="-712798" algn="l" defTabSz="1425595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74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9266370" indent="-712798" algn="l" defTabSz="1425595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74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0691965" indent="-712798" algn="l" defTabSz="1425595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74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2117560" indent="-712798" algn="l" defTabSz="1425595" rtl="0" eaLnBrk="1" latinLnBrk="0" hangingPunct="1">
        <a:spcBef>
          <a:spcPts val="3118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74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1425595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f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/>
          <p:cNvSpPr/>
          <p:nvPr/>
        </p:nvSpPr>
        <p:spPr>
          <a:xfrm>
            <a:off x="218052" y="12513246"/>
            <a:ext cx="15051080" cy="7734701"/>
          </a:xfrm>
          <a:prstGeom prst="rect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Rectangle 36"/>
          <p:cNvSpPr/>
          <p:nvPr/>
        </p:nvSpPr>
        <p:spPr>
          <a:xfrm>
            <a:off x="218052" y="8143180"/>
            <a:ext cx="15051080" cy="4224841"/>
          </a:xfrm>
          <a:prstGeom prst="rect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4015699" y="1923730"/>
            <a:ext cx="23424717" cy="3020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7350" tIns="73675" rIns="147350" bIns="73675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US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Introduction of an Advanced Product Quality Planning  </a:t>
            </a:r>
            <a:r>
              <a:rPr lang="en-US" altLang="en-US" sz="4800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(</a:t>
            </a:r>
            <a:r>
              <a:rPr lang="en-US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APQP) Framework at a low-volume </a:t>
            </a:r>
            <a:endParaRPr lang="en-US" altLang="en-US" sz="4800" dirty="0" smtClean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US" altLang="en-US" sz="4800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aerospace </a:t>
            </a:r>
            <a:r>
              <a:rPr lang="en-US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manufacturing </a:t>
            </a: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company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Owen Evans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Andrew Thorn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27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2543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2543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2543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2543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2543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US" altLang="en-US" sz="2543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Manufacturing Systems Engineering</a:t>
            </a:r>
            <a:endParaRPr lang="en-US" altLang="zh-CN" sz="2543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463" y="306013"/>
            <a:ext cx="2585176" cy="90404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44077" y="96619"/>
            <a:ext cx="1003099" cy="1113439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780342" y="1309524"/>
            <a:ext cx="2878525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250433" y="5376587"/>
            <a:ext cx="29781771" cy="265518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shade val="50000"/>
              </a:schemeClr>
            </a:solidFill>
          </a:ln>
          <a:extLst/>
        </p:spPr>
        <p:txBody>
          <a:bodyPr wrap="square" lIns="186991" tIns="186991" rIns="186991" bIns="186991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sz="2800" b="1" dirty="0" smtClean="0"/>
              <a:t>Advanced </a:t>
            </a:r>
            <a:r>
              <a:rPr lang="en-GB" sz="2800" b="1" dirty="0"/>
              <a:t>Product Quality Planning (APQP)</a:t>
            </a:r>
            <a:r>
              <a:rPr lang="en-GB" sz="2800" b="1" dirty="0" smtClean="0"/>
              <a:t> </a:t>
            </a:r>
            <a:r>
              <a:rPr lang="en-GB" sz="2800" dirty="0"/>
              <a:t>is a relatively new concept within the aviation industry, applied only when a supplier is contractually obliged to implement the aviation APQP </a:t>
            </a:r>
            <a:r>
              <a:rPr lang="en-GB" sz="2800" dirty="0" smtClean="0"/>
              <a:t>standard (</a:t>
            </a:r>
            <a:r>
              <a:rPr lang="en-GB" sz="2800" b="1" dirty="0" smtClean="0"/>
              <a:t>AS9145</a:t>
            </a:r>
            <a:r>
              <a:rPr lang="en-GB" sz="2800" dirty="0" smtClean="0"/>
              <a:t>). The </a:t>
            </a:r>
            <a:r>
              <a:rPr lang="en-GB" sz="2800" dirty="0"/>
              <a:t>activities are evidenced as a collection of the outputs of the activities, known as deliverables, into a </a:t>
            </a:r>
            <a:r>
              <a:rPr lang="en-GB" sz="2800" b="1" dirty="0"/>
              <a:t>Production Part Approval Pack (PPAP</a:t>
            </a:r>
            <a:r>
              <a:rPr lang="en-GB" sz="2800" b="1" dirty="0" smtClean="0"/>
              <a:t>). </a:t>
            </a:r>
            <a:r>
              <a:rPr lang="en-GB" sz="2800" dirty="0" smtClean="0"/>
              <a:t>This is </a:t>
            </a:r>
            <a:r>
              <a:rPr lang="en-GB" sz="2800" dirty="0"/>
              <a:t>a case study of an </a:t>
            </a:r>
            <a:r>
              <a:rPr lang="en-GB" sz="2800" dirty="0" smtClean="0"/>
              <a:t>aviation </a:t>
            </a:r>
            <a:r>
              <a:rPr lang="en-GB" sz="2800" dirty="0"/>
              <a:t>company, </a:t>
            </a:r>
            <a:r>
              <a:rPr lang="en-GB" sz="2800" b="1" dirty="0"/>
              <a:t>Safran Seats GB (SGB)</a:t>
            </a:r>
            <a:r>
              <a:rPr lang="en-GB" sz="2800" dirty="0"/>
              <a:t>, who manufacturer low-volume first and business-class seats for aircraft. The aim is to understand the requirements for APQP, define a methodology for an APQP project and assess SGBs current capability to undertake an AS9145 project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5417831" y="18030473"/>
            <a:ext cx="14614373" cy="2162738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shade val="50000"/>
              </a:schemeClr>
            </a:solidFill>
          </a:ln>
          <a:extLst/>
        </p:spPr>
        <p:txBody>
          <a:bodyPr wrap="square" lIns="186991" tIns="186991" rIns="186991" bIns="186991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3600" b="1" dirty="0" smtClean="0">
                <a:ea typeface="Arial" charset="0"/>
                <a:cs typeface="Arial" charset="0"/>
              </a:rPr>
              <a:t>References</a:t>
            </a:r>
            <a:endParaRPr lang="en-AU" altLang="en-US" sz="3200" b="1" dirty="0" smtClean="0">
              <a:ea typeface="Arial" charset="0"/>
              <a:cs typeface="Arial" charset="0"/>
            </a:endParaRPr>
          </a:p>
          <a:p>
            <a:r>
              <a:rPr lang="en-GB" sz="2000" b="1" dirty="0" smtClean="0"/>
              <a:t>IAQG. (2017). </a:t>
            </a:r>
            <a:r>
              <a:rPr lang="en-GB" sz="2000" i="1" dirty="0" smtClean="0"/>
              <a:t>Aerospace </a:t>
            </a:r>
            <a:r>
              <a:rPr lang="en-GB" sz="2000" i="1" dirty="0"/>
              <a:t>APQP/PPAP Manual Guidance material for International Aerospace Standard 9145</a:t>
            </a:r>
            <a:r>
              <a:rPr lang="en-GB" sz="2000" dirty="0"/>
              <a:t>.</a:t>
            </a:r>
          </a:p>
          <a:p>
            <a:r>
              <a:rPr lang="en-GB" sz="2000" b="1" dirty="0" smtClean="0"/>
              <a:t>SAE International</a:t>
            </a:r>
            <a:r>
              <a:rPr lang="en-GB" sz="2000" b="1" dirty="0"/>
              <a:t>. (2016). </a:t>
            </a:r>
            <a:r>
              <a:rPr lang="en-GB" sz="2000" i="1" dirty="0"/>
              <a:t>Aerospace Standard AS9145</a:t>
            </a:r>
            <a:r>
              <a:rPr lang="en-GB" sz="2000" dirty="0"/>
              <a:t>.</a:t>
            </a:r>
          </a:p>
          <a:p>
            <a:r>
              <a:rPr lang="en-GB" sz="2000" b="1" dirty="0" smtClean="0"/>
              <a:t>SCMH</a:t>
            </a:r>
            <a:r>
              <a:rPr lang="en-GB" sz="2000" b="1" dirty="0"/>
              <a:t>. (2021). </a:t>
            </a:r>
            <a:r>
              <a:rPr lang="en-GB" sz="2000" i="1" dirty="0"/>
              <a:t>Plan and Manage - Advanced Product Quality Planning (APQP) 9145</a:t>
            </a:r>
            <a:r>
              <a:rPr lang="en-GB" sz="2000" dirty="0"/>
              <a:t>. https://scmh.iaqg.org/plan-manage/#1612365454613-62320-undefined</a:t>
            </a: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7971596" y="13306870"/>
            <a:ext cx="4354523" cy="988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7350" tIns="73675" rIns="147350" bIns="73675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339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7915717" y="19111061"/>
            <a:ext cx="4354523" cy="988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7350" tIns="73675" rIns="147350" bIns="73675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339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463" y="1874727"/>
            <a:ext cx="2718133" cy="2718133"/>
          </a:xfrm>
          <a:prstGeom prst="rect">
            <a:avLst/>
          </a:prstGeom>
        </p:spPr>
      </p:pic>
      <p:cxnSp>
        <p:nvCxnSpPr>
          <p:cNvPr id="36" name="Straight Connector 35"/>
          <p:cNvCxnSpPr/>
          <p:nvPr/>
        </p:nvCxnSpPr>
        <p:spPr>
          <a:xfrm>
            <a:off x="116950" y="20416456"/>
            <a:ext cx="29915255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23735187" y="20787925"/>
            <a:ext cx="6297018" cy="4401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226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226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226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226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226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2260" dirty="0"/>
          </a:p>
        </p:txBody>
      </p:sp>
      <p:sp>
        <p:nvSpPr>
          <p:cNvPr id="46" name="Text Box 6"/>
          <p:cNvSpPr txBox="1">
            <a:spLocks noChangeArrowheads="1"/>
          </p:cNvSpPr>
          <p:nvPr/>
        </p:nvSpPr>
        <p:spPr bwMode="auto">
          <a:xfrm>
            <a:off x="15417831" y="8143180"/>
            <a:ext cx="14614374" cy="3086068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shade val="50000"/>
              </a:schemeClr>
            </a:solidFill>
          </a:ln>
          <a:extLst/>
        </p:spPr>
        <p:txBody>
          <a:bodyPr wrap="square" lIns="186991" tIns="186991" rIns="186991" bIns="186991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Create timeline to update SGB processes in line with</a:t>
            </a:r>
            <a:r>
              <a:rPr lang="en-AU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International Aerospace Quality Group (IAQG) APQP manual and Supply </a:t>
            </a:r>
            <a:r>
              <a:rPr lang="en-AU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AU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hain Management Handbook (SCMH) </a:t>
            </a:r>
            <a:r>
              <a:rPr lang="en-AU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audit checklist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altLang="en-US" sz="2800" dirty="0"/>
              <a:t>Compress AS9145 standard into </a:t>
            </a:r>
            <a:r>
              <a:rPr lang="en-AU" altLang="en-US" sz="2800" b="1" dirty="0"/>
              <a:t>audit </a:t>
            </a:r>
            <a:r>
              <a:rPr lang="en-AU" altLang="en-US" sz="2800" b="1" dirty="0" smtClean="0"/>
              <a:t>checklist </a:t>
            </a:r>
            <a:r>
              <a:rPr lang="en-AU" altLang="en-US" sz="2800" dirty="0" smtClean="0"/>
              <a:t>and complete audit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altLang="en-US" sz="2800" dirty="0" smtClean="0"/>
              <a:t>Identify actions to improve SGB audit score and identify </a:t>
            </a:r>
            <a:r>
              <a:rPr lang="en-AU" altLang="en-US" sz="2800" b="1" dirty="0" smtClean="0"/>
              <a:t>potential deviations</a:t>
            </a:r>
            <a:endParaRPr lang="en-AU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 Box 6"/>
          <p:cNvSpPr txBox="1">
            <a:spLocks noChangeArrowheads="1"/>
          </p:cNvSpPr>
          <p:nvPr/>
        </p:nvSpPr>
        <p:spPr bwMode="auto">
          <a:xfrm>
            <a:off x="250433" y="12492677"/>
            <a:ext cx="14013027" cy="3086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86991" tIns="186991" rIns="186991" bIns="186991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Post project, SGB have an APQP/PPAP capability of </a:t>
            </a:r>
            <a:r>
              <a:rPr lang="en-GB" sz="2800" b="1" dirty="0" smtClean="0"/>
              <a:t>26%</a:t>
            </a:r>
            <a:r>
              <a:rPr lang="en-GB" sz="2800" dirty="0" smtClean="0"/>
              <a:t>. By deploying the PPAP deliverable rollout, SGB can achieve </a:t>
            </a:r>
            <a:r>
              <a:rPr lang="en-GB" sz="2800" b="1" dirty="0" smtClean="0"/>
              <a:t>75% </a:t>
            </a:r>
            <a:r>
              <a:rPr lang="en-GB" sz="2800" dirty="0" smtClean="0"/>
              <a:t>conformity.</a:t>
            </a:r>
          </a:p>
          <a:p>
            <a:pPr>
              <a:spcBef>
                <a:spcPct val="50000"/>
              </a:spcBef>
            </a:pPr>
            <a:r>
              <a:rPr lang="en-GB" altLang="en-US" sz="2800" dirty="0" smtClean="0"/>
              <a:t>The conformity of APQP requirements is currently </a:t>
            </a:r>
            <a:r>
              <a:rPr lang="en-GB" altLang="en-US" sz="2800" b="1" dirty="0" smtClean="0"/>
              <a:t>21%</a:t>
            </a:r>
            <a:r>
              <a:rPr lang="en-GB" altLang="en-US" sz="2800" dirty="0" smtClean="0"/>
              <a:t>, raising to </a:t>
            </a:r>
            <a:r>
              <a:rPr lang="en-GB" altLang="en-US" sz="2800" b="1" dirty="0" smtClean="0"/>
              <a:t>79%</a:t>
            </a:r>
            <a:r>
              <a:rPr lang="en-GB" altLang="en-US" sz="2800" dirty="0" smtClean="0"/>
              <a:t> when the rollout is complete and the PPAP requirements are </a:t>
            </a:r>
            <a:r>
              <a:rPr lang="en-GB" altLang="en-US" sz="2800" b="1" dirty="0" smtClean="0"/>
              <a:t>54%</a:t>
            </a:r>
            <a:r>
              <a:rPr lang="en-GB" altLang="en-US" sz="2800" dirty="0" smtClean="0"/>
              <a:t>.</a:t>
            </a:r>
            <a:endParaRPr lang="en-US" altLang="en-US" sz="2800" dirty="0"/>
          </a:p>
        </p:txBody>
      </p:sp>
      <p:sp>
        <p:nvSpPr>
          <p:cNvPr id="48" name="Text Box 6"/>
          <p:cNvSpPr txBox="1">
            <a:spLocks noChangeArrowheads="1"/>
          </p:cNvSpPr>
          <p:nvPr/>
        </p:nvSpPr>
        <p:spPr bwMode="auto">
          <a:xfrm>
            <a:off x="15417831" y="11357883"/>
            <a:ext cx="14614374" cy="6533165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shade val="50000"/>
              </a:schemeClr>
            </a:solidFill>
          </a:ln>
          <a:extLst/>
        </p:spPr>
        <p:txBody>
          <a:bodyPr wrap="square" lIns="186991" tIns="186991" rIns="186991" bIns="186991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  <a:endParaRPr lang="en-AU" altLang="en-US" sz="2543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/>
              <a:t>AS9145 </a:t>
            </a:r>
            <a:r>
              <a:rPr lang="en-GB" altLang="en-US" sz="2800" dirty="0"/>
              <a:t>Standard requires an update for:</a:t>
            </a:r>
            <a:endParaRPr lang="en-GB" sz="2800" dirty="0"/>
          </a:p>
          <a:p>
            <a:pPr marL="322907" indent="-322907">
              <a:buFont typeface="Arial" panose="020B0604020202020204" pitchFamily="34" charset="0"/>
              <a:buChar char="•"/>
            </a:pPr>
            <a:r>
              <a:rPr lang="en-GB" altLang="en-US" sz="2800" b="1" dirty="0"/>
              <a:t>Small production quantities </a:t>
            </a:r>
            <a:r>
              <a:rPr lang="en-GB" altLang="en-US" sz="2800" dirty="0"/>
              <a:t>acceptable APQP thresholds</a:t>
            </a:r>
          </a:p>
          <a:p>
            <a:pPr marL="322907" indent="-322907">
              <a:buFont typeface="Arial" panose="020B0604020202020204" pitchFamily="34" charset="0"/>
              <a:buChar char="•"/>
            </a:pPr>
            <a:r>
              <a:rPr lang="en-GB" altLang="en-US" sz="2800" b="1" dirty="0"/>
              <a:t>Risk based module selection </a:t>
            </a:r>
            <a:r>
              <a:rPr lang="en-GB" altLang="en-US" sz="2800" dirty="0"/>
              <a:t>approach to APQP applicability</a:t>
            </a:r>
          </a:p>
          <a:p>
            <a:endParaRPr lang="en-GB" altLang="en-US" sz="2800" dirty="0"/>
          </a:p>
          <a:p>
            <a:r>
              <a:rPr lang="en-GB" altLang="en-US" sz="2800" dirty="0"/>
              <a:t>SGB to undertake the following actions to improve AS9145 conformity:</a:t>
            </a:r>
          </a:p>
          <a:p>
            <a:pPr marL="322907" indent="-322907">
              <a:buFont typeface="Arial" panose="020B0604020202020204" pitchFamily="34" charset="0"/>
              <a:buChar char="•"/>
            </a:pPr>
            <a:r>
              <a:rPr lang="en-GB" altLang="en-US" sz="2800" dirty="0"/>
              <a:t>Apply for</a:t>
            </a:r>
            <a:r>
              <a:rPr lang="en-GB" altLang="en-US" sz="2800" b="1" dirty="0"/>
              <a:t> deviations </a:t>
            </a:r>
            <a:r>
              <a:rPr lang="en-GB" altLang="en-US" sz="2800" dirty="0"/>
              <a:t>from the standard or agree alternative APQP requirements for low-volume orders</a:t>
            </a:r>
          </a:p>
          <a:p>
            <a:pPr marL="322907" indent="-322907">
              <a:buFont typeface="Arial" panose="020B0604020202020204" pitchFamily="34" charset="0"/>
              <a:buChar char="•"/>
            </a:pPr>
            <a:r>
              <a:rPr lang="en-GB" altLang="en-US" sz="2800" dirty="0"/>
              <a:t>Update shipping processes to define </a:t>
            </a:r>
            <a:r>
              <a:rPr lang="en-GB" altLang="en-US" sz="2800" b="1" dirty="0"/>
              <a:t>authorised PPAP </a:t>
            </a:r>
            <a:r>
              <a:rPr lang="en-GB" altLang="en-US" sz="2800" dirty="0"/>
              <a:t>as a prerequisite to product dispatch</a:t>
            </a:r>
          </a:p>
          <a:p>
            <a:pPr marL="322907" indent="-322907">
              <a:buFont typeface="Arial" panose="020B0604020202020204" pitchFamily="34" charset="0"/>
              <a:buChar char="•"/>
            </a:pPr>
            <a:r>
              <a:rPr lang="en-GB" altLang="en-US" sz="2800" dirty="0"/>
              <a:t>Develop </a:t>
            </a:r>
            <a:r>
              <a:rPr lang="en-GB" altLang="en-US" sz="2800" b="1" dirty="0"/>
              <a:t>Lessons Learnt </a:t>
            </a:r>
            <a:r>
              <a:rPr lang="en-GB" altLang="en-US" sz="2800" dirty="0"/>
              <a:t>process to capture defects and build failure modes back into design deliverables for next projects </a:t>
            </a:r>
          </a:p>
          <a:p>
            <a:pPr marL="322907" indent="-322907">
              <a:buFont typeface="Arial" panose="020B0604020202020204" pitchFamily="34" charset="0"/>
              <a:buChar char="•"/>
            </a:pPr>
            <a:r>
              <a:rPr lang="en-GB" altLang="en-US" sz="2800" dirty="0"/>
              <a:t>Develop PPAP </a:t>
            </a:r>
            <a:r>
              <a:rPr lang="en-GB" altLang="en-US" sz="2800" b="1" dirty="0"/>
              <a:t>submittal/resubmittal</a:t>
            </a:r>
            <a:r>
              <a:rPr lang="en-GB" altLang="en-US" sz="2800" dirty="0"/>
              <a:t> process into Quality process and formalise within customer specific Quality Plan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950" y="20547644"/>
            <a:ext cx="3270062" cy="74686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0596" y="20794613"/>
            <a:ext cx="1110206" cy="343155"/>
          </a:xfrm>
          <a:prstGeom prst="rect">
            <a:avLst/>
          </a:prstGeom>
        </p:spPr>
      </p:pic>
      <p:sp>
        <p:nvSpPr>
          <p:cNvPr id="44" name="Text Box 6"/>
          <p:cNvSpPr txBox="1">
            <a:spLocks noChangeArrowheads="1"/>
          </p:cNvSpPr>
          <p:nvPr/>
        </p:nvSpPr>
        <p:spPr bwMode="auto">
          <a:xfrm>
            <a:off x="250433" y="8256853"/>
            <a:ext cx="7876190" cy="37477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xtLst/>
        </p:spPr>
        <p:txBody>
          <a:bodyPr wrap="square" lIns="186991" tIns="186991" rIns="186991" bIns="186991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</a:t>
            </a:r>
            <a:r>
              <a:rPr lang="en-AU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Aims</a:t>
            </a:r>
          </a:p>
          <a:p>
            <a:pPr>
              <a:spcBef>
                <a:spcPct val="50000"/>
              </a:spcBef>
            </a:pPr>
            <a:endParaRPr lang="en-AU" alt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Understand SGB’s compliance to </a:t>
            </a:r>
            <a:r>
              <a:rPr lang="en-GB" sz="2800" dirty="0" smtClean="0"/>
              <a:t>AS9145</a:t>
            </a:r>
          </a:p>
          <a:p>
            <a:pPr marL="709613" indent="-447675">
              <a:buFont typeface="Courier New" panose="02070309020205020404" pitchFamily="49" charset="0"/>
              <a:buChar char="o"/>
            </a:pPr>
            <a:r>
              <a:rPr lang="en-GB" sz="2800" dirty="0" smtClean="0"/>
              <a:t>Establish </a:t>
            </a:r>
            <a:r>
              <a:rPr lang="en-GB" sz="2800" b="1" dirty="0"/>
              <a:t>PPAP deliverables</a:t>
            </a:r>
          </a:p>
          <a:p>
            <a:pPr marL="709613" indent="-447675">
              <a:buFont typeface="Courier New" panose="02070309020205020404" pitchFamily="49" charset="0"/>
              <a:buChar char="o"/>
            </a:pPr>
            <a:r>
              <a:rPr lang="en-GB" sz="2800" dirty="0"/>
              <a:t>Determine </a:t>
            </a:r>
            <a:r>
              <a:rPr lang="en-GB" sz="2800" dirty="0" smtClean="0"/>
              <a:t>current PPAP </a:t>
            </a:r>
            <a:r>
              <a:rPr lang="en-GB" sz="2800" b="1" dirty="0" smtClean="0"/>
              <a:t>capability</a:t>
            </a:r>
            <a:endParaRPr lang="en-GB" sz="2800" b="1" dirty="0"/>
          </a:p>
          <a:p>
            <a:pPr marL="709613" indent="-447675">
              <a:buFont typeface="Courier New" panose="02070309020205020404" pitchFamily="49" charset="0"/>
              <a:buChar char="o"/>
            </a:pPr>
            <a:r>
              <a:rPr lang="en-GB" sz="2800" dirty="0" smtClean="0"/>
              <a:t>Understand PPAP deliverables </a:t>
            </a:r>
            <a:r>
              <a:rPr lang="en-GB" sz="2800" b="1" dirty="0" smtClean="0"/>
              <a:t>scheduled</a:t>
            </a:r>
          </a:p>
          <a:p>
            <a:pPr marL="709613" indent="-447675">
              <a:buFont typeface="Courier New" panose="02070309020205020404" pitchFamily="49" charset="0"/>
              <a:buChar char="o"/>
            </a:pPr>
            <a:r>
              <a:rPr lang="en-GB" sz="2800" dirty="0" smtClean="0"/>
              <a:t>Compile/complete AS9145 </a:t>
            </a:r>
            <a:r>
              <a:rPr lang="en-GB" sz="2800" b="1" dirty="0" smtClean="0"/>
              <a:t>audit checklist</a:t>
            </a:r>
          </a:p>
          <a:p>
            <a:pPr marL="709613" indent="-447675">
              <a:buFont typeface="Courier New" panose="02070309020205020404" pitchFamily="49" charset="0"/>
              <a:buChar char="o"/>
            </a:pPr>
            <a:r>
              <a:rPr lang="en-GB" sz="2800" dirty="0" smtClean="0"/>
              <a:t>Provide SGB </a:t>
            </a:r>
            <a:r>
              <a:rPr lang="en-GB" sz="2800" b="1" dirty="0" smtClean="0"/>
              <a:t>current APQP </a:t>
            </a:r>
            <a:r>
              <a:rPr lang="en-GB" sz="2800" dirty="0" smtClean="0"/>
              <a:t>percentage</a:t>
            </a:r>
          </a:p>
        </p:txBody>
      </p:sp>
      <p:sp>
        <p:nvSpPr>
          <p:cNvPr id="38" name="Text Box 6"/>
          <p:cNvSpPr txBox="1">
            <a:spLocks noChangeArrowheads="1"/>
          </p:cNvSpPr>
          <p:nvPr/>
        </p:nvSpPr>
        <p:spPr bwMode="auto">
          <a:xfrm>
            <a:off x="7919513" y="8681405"/>
            <a:ext cx="7307355" cy="365468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xtLst/>
        </p:spPr>
        <p:txBody>
          <a:bodyPr wrap="square" lIns="186991" tIns="186991" rIns="186991" bIns="186991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lvl="0"/>
            <a:endParaRPr lang="en-GB" sz="1695" dirty="0"/>
          </a:p>
          <a:p>
            <a:pPr marL="242180" indent="-242180">
              <a:buFont typeface="Arial" panose="020B0604020202020204" pitchFamily="34" charset="0"/>
              <a:buChar char="•"/>
            </a:pPr>
            <a:r>
              <a:rPr lang="en-GB" sz="2800" dirty="0"/>
              <a:t>Introduce an AS9145 </a:t>
            </a:r>
            <a:r>
              <a:rPr lang="en-GB" sz="2800" dirty="0" smtClean="0"/>
              <a:t>framework </a:t>
            </a:r>
          </a:p>
          <a:p>
            <a:pPr marL="635000" indent="-447675">
              <a:buFont typeface="Courier New" panose="02070309020205020404" pitchFamily="49" charset="0"/>
              <a:buChar char="o"/>
            </a:pPr>
            <a:r>
              <a:rPr lang="en-GB" sz="2800" dirty="0" smtClean="0"/>
              <a:t>Carry out </a:t>
            </a:r>
            <a:r>
              <a:rPr lang="en-GB" sz="2800" b="1" dirty="0" smtClean="0"/>
              <a:t>Literature Review</a:t>
            </a:r>
            <a:r>
              <a:rPr lang="en-GB" sz="2800" b="1" dirty="0"/>
              <a:t> </a:t>
            </a:r>
            <a:endParaRPr lang="en-GB" sz="2800" b="1" dirty="0" smtClean="0"/>
          </a:p>
          <a:p>
            <a:pPr marL="635000" indent="-447675">
              <a:buFont typeface="Courier New" panose="02070309020205020404" pitchFamily="49" charset="0"/>
              <a:buChar char="o"/>
            </a:pPr>
            <a:r>
              <a:rPr lang="en-GB" altLang="en-US" sz="2800" dirty="0" smtClean="0"/>
              <a:t>Alignment of SGB processes to </a:t>
            </a:r>
            <a:r>
              <a:rPr lang="en-GB" altLang="en-US" sz="2800" b="1" dirty="0" smtClean="0"/>
              <a:t>Industry Standard</a:t>
            </a:r>
          </a:p>
          <a:p>
            <a:pPr marL="635000" indent="-447675">
              <a:buFont typeface="Courier New" panose="02070309020205020404" pitchFamily="49" charset="0"/>
              <a:buChar char="o"/>
            </a:pPr>
            <a:r>
              <a:rPr lang="en-GB" altLang="en-US" sz="2800" dirty="0" smtClean="0"/>
              <a:t>Develop PPAP </a:t>
            </a:r>
            <a:r>
              <a:rPr lang="en-GB" altLang="en-US" sz="2800" b="1" dirty="0" smtClean="0"/>
              <a:t>monitoring tool</a:t>
            </a:r>
          </a:p>
          <a:p>
            <a:pPr marL="635000" indent="-447675">
              <a:buFont typeface="Courier New" panose="02070309020205020404" pitchFamily="49" charset="0"/>
              <a:buChar char="o"/>
            </a:pPr>
            <a:r>
              <a:rPr lang="en-GB" altLang="en-US" sz="2800" dirty="0" smtClean="0"/>
              <a:t>Determine</a:t>
            </a:r>
            <a:r>
              <a:rPr lang="en-GB" altLang="en-US" sz="2800" b="1" dirty="0" smtClean="0"/>
              <a:t> Roles and Responsibilities</a:t>
            </a:r>
          </a:p>
          <a:p>
            <a:pPr marL="635000" indent="-447675">
              <a:buFont typeface="Courier New" panose="02070309020205020404" pitchFamily="49" charset="0"/>
              <a:buChar char="o"/>
            </a:pPr>
            <a:r>
              <a:rPr lang="en-GB" altLang="en-US" sz="2800" dirty="0" smtClean="0"/>
              <a:t>Establish SGB APQP rollout </a:t>
            </a:r>
            <a:r>
              <a:rPr lang="en-GB" altLang="en-US" sz="2800" b="1" dirty="0" smtClean="0"/>
              <a:t>timeline</a:t>
            </a:r>
            <a:endParaRPr lang="en-US" altLang="en-US" sz="2800" b="1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7994157" y="9152511"/>
            <a:ext cx="32567" cy="2823059"/>
          </a:xfrm>
          <a:prstGeom prst="line">
            <a:avLst/>
          </a:prstGeom>
          <a:solidFill>
            <a:schemeClr val="bg1"/>
          </a:solidFill>
          <a:ln w="38100"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4590" y="15496942"/>
            <a:ext cx="6127766" cy="368317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51470" y="15496942"/>
            <a:ext cx="6127768" cy="3683179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1444590" y="19330562"/>
            <a:ext cx="61277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Figure 1</a:t>
            </a:r>
            <a:r>
              <a:rPr lang="en-GB" b="1" i="1" dirty="0" smtClean="0"/>
              <a:t>: </a:t>
            </a:r>
            <a:r>
              <a:rPr lang="en-GB" b="1" i="1" dirty="0"/>
              <a:t>APQP Conformity to AS9145</a:t>
            </a:r>
            <a:r>
              <a:rPr lang="en-GB" i="1" dirty="0"/>
              <a:t> results by 'In Progress' (IP), 'Non-Conforming' (N), ‘Not Applicable' (N/A), &amp; 'Yes' (Y)</a:t>
            </a:r>
          </a:p>
          <a:p>
            <a:endParaRPr lang="en-GB" dirty="0"/>
          </a:p>
        </p:txBody>
      </p:sp>
      <p:sp>
        <p:nvSpPr>
          <p:cNvPr id="40" name="TextBox 39"/>
          <p:cNvSpPr txBox="1"/>
          <p:nvPr/>
        </p:nvSpPr>
        <p:spPr>
          <a:xfrm>
            <a:off x="7951470" y="19330562"/>
            <a:ext cx="61277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Figure </a:t>
            </a:r>
            <a:r>
              <a:rPr lang="en-GB" b="1" i="1" dirty="0" smtClean="0"/>
              <a:t>2: </a:t>
            </a:r>
            <a:r>
              <a:rPr lang="en-GB" b="1" i="1" dirty="0"/>
              <a:t>PPAP Conformity to AS9145</a:t>
            </a:r>
            <a:r>
              <a:rPr lang="en-GB" i="1" dirty="0"/>
              <a:t> results by 'Non-Conforming' (N) &amp; 'Yes' (Y</a:t>
            </a:r>
            <a:r>
              <a:rPr lang="en-GB" i="1" dirty="0" smtClean="0"/>
              <a:t>)</a:t>
            </a:r>
            <a:endParaRPr lang="en-GB" i="1" dirty="0"/>
          </a:p>
        </p:txBody>
      </p:sp>
      <p:cxnSp>
        <p:nvCxnSpPr>
          <p:cNvPr id="41" name="Straight Connector 40"/>
          <p:cNvCxnSpPr/>
          <p:nvPr/>
        </p:nvCxnSpPr>
        <p:spPr>
          <a:xfrm>
            <a:off x="8021113" y="9152511"/>
            <a:ext cx="0" cy="282305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6078</TotalTime>
  <Words>501</Words>
  <Application>Microsoft Office PowerPoint</Application>
  <PresentationFormat>Custom</PresentationFormat>
  <Paragraphs>48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0" baseType="lpstr">
      <vt:lpstr>MS PGothic</vt:lpstr>
      <vt:lpstr>MS PGothic</vt:lpstr>
      <vt:lpstr>Arial</vt:lpstr>
      <vt:lpstr>Calibri</vt:lpstr>
      <vt:lpstr>Courier New</vt:lpstr>
      <vt:lpstr>Georgia</vt:lpstr>
      <vt:lpstr>Trebuchet MS</vt:lpstr>
      <vt:lpstr>Wingdings 3</vt:lpstr>
      <vt:lpstr>Facet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EVANS Owen (SAFRAN SEATS)</dc:creator>
  <cp:lastModifiedBy>EVANS Owen (SAFRAN SEATS)</cp:lastModifiedBy>
  <cp:revision>46</cp:revision>
  <cp:lastPrinted>2023-05-09T16:00:33Z</cp:lastPrinted>
  <dcterms:modified xsi:type="dcterms:W3CDTF">2023-05-23T06:28:30Z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024ffcea-f25b-491e-9dc9-834516f3550e_Enabled">
    <vt:lpwstr>true</vt:lpwstr>
  </property>
  <property fmtid="{D5CDD505-2E9C-101B-9397-08002B2CF9AE}" pid="3" name="MSIP_Label_024ffcea-f25b-491e-9dc9-834516f3550e_SetDate">
    <vt:lpwstr>2023-05-23T06:28:30Z</vt:lpwstr>
  </property>
  <property fmtid="{D5CDD505-2E9C-101B-9397-08002B2CF9AE}" pid="4" name="MSIP_Label_024ffcea-f25b-491e-9dc9-834516f3550e_Method">
    <vt:lpwstr>Standard</vt:lpwstr>
  </property>
  <property fmtid="{D5CDD505-2E9C-101B-9397-08002B2CF9AE}" pid="5" name="MSIP_Label_024ffcea-f25b-491e-9dc9-834516f3550e_Name">
    <vt:lpwstr>C2 - restricted</vt:lpwstr>
  </property>
  <property fmtid="{D5CDD505-2E9C-101B-9397-08002B2CF9AE}" pid="6" name="MSIP_Label_024ffcea-f25b-491e-9dc9-834516f3550e_SiteId">
    <vt:lpwstr>d52b49b7-0c8f-4d89-8c4f-f20517306e08</vt:lpwstr>
  </property>
  <property fmtid="{D5CDD505-2E9C-101B-9397-08002B2CF9AE}" pid="7" name="MSIP_Label_024ffcea-f25b-491e-9dc9-834516f3550e_ActionId">
    <vt:lpwstr>cfb2660d-6a95-410a-8f11-d8e3b33f836f</vt:lpwstr>
  </property>
  <property fmtid="{D5CDD505-2E9C-101B-9397-08002B2CF9AE}" pid="8" name="MSIP_Label_024ffcea-f25b-491e-9dc9-834516f3550e_ContentBits">
    <vt:lpwstr>1</vt:lpwstr>
  </property>
</Properties>
</file>