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2"/>
  </p:notesMasterIdLst>
  <p:handoutMasterIdLst>
    <p:handoutMasterId r:id="rId13"/>
  </p:handoutMasterIdLst>
  <p:sldIdLst>
    <p:sldId id="322" r:id="rId5"/>
    <p:sldId id="321" r:id="rId6"/>
    <p:sldId id="320" r:id="rId7"/>
    <p:sldId id="319" r:id="rId8"/>
    <p:sldId id="318" r:id="rId9"/>
    <p:sldId id="316" r:id="rId10"/>
    <p:sldId id="31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388" autoAdjust="0"/>
  </p:normalViewPr>
  <p:slideViewPr>
    <p:cSldViewPr snapToGrid="0">
      <p:cViewPr>
        <p:scale>
          <a:sx n="66" d="100"/>
          <a:sy n="66" d="100"/>
        </p:scale>
        <p:origin x="668" y="32"/>
      </p:cViewPr>
      <p:guideLst/>
    </p:cSldViewPr>
  </p:slideViewPr>
  <p:outlineViewPr>
    <p:cViewPr>
      <p:scale>
        <a:sx n="33" d="100"/>
        <a:sy n="33" d="100"/>
      </p:scale>
      <p:origin x="0" y="-7776"/>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3480" y="55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Idreis (2522172)" userId="0258e823-8f76-4f2e-abf2-66293b547db3" providerId="ADAL" clId="{A494139A-58AA-4003-AEFF-E047D363D4FC}"/>
    <pc:docChg chg="modSld">
      <pc:chgData name="Mohammed Idreis (2522172)" userId="0258e823-8f76-4f2e-abf2-66293b547db3" providerId="ADAL" clId="{A494139A-58AA-4003-AEFF-E047D363D4FC}" dt="2026-06-17T19:32:04.283" v="0" actId="12"/>
      <pc:docMkLst>
        <pc:docMk/>
      </pc:docMkLst>
      <pc:sldChg chg="modSp mod">
        <pc:chgData name="Mohammed Idreis (2522172)" userId="0258e823-8f76-4f2e-abf2-66293b547db3" providerId="ADAL" clId="{A494139A-58AA-4003-AEFF-E047D363D4FC}" dt="2026-06-17T19:32:04.283" v="0" actId="12"/>
        <pc:sldMkLst>
          <pc:docMk/>
          <pc:sldMk cId="554382460" sldId="316"/>
        </pc:sldMkLst>
        <pc:spChg chg="mod">
          <ac:chgData name="Mohammed Idreis (2522172)" userId="0258e823-8f76-4f2e-abf2-66293b547db3" providerId="ADAL" clId="{A494139A-58AA-4003-AEFF-E047D363D4FC}" dt="2026-06-17T19:32:04.283" v="0" actId="12"/>
          <ac:spMkLst>
            <pc:docMk/>
            <pc:sldMk cId="554382460" sldId="316"/>
            <ac:spMk id="4" creationId="{392C90C5-5198-C255-02F9-1608AA49E08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E6205E-B305-4B90-9534-3C5E99A0275E}" type="datetimeFigureOut">
              <a:rPr lang="en-US" smtClean="0"/>
              <a:t>6/17/2026</a:t>
            </a:fld>
            <a:endParaRPr lang="en-US"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AC623C-86E0-4A85-83FB-F4A716956FD4}" type="slidenum">
              <a:rPr lang="en-US" smtClean="0"/>
              <a:t>‹#›</a:t>
            </a:fld>
            <a:endParaRPr lang="en-US" dirty="0"/>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722F1-E430-42A1-A473-1759336AECCE}" type="datetimeFigureOut">
              <a:rPr lang="en-US" smtClean="0"/>
              <a:t>6/17/2026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D7554-D10C-4E29-B8E6-BB7111FA614F}" type="slidenum">
              <a:rPr lang="en-US" smtClean="0"/>
              <a:t>‹#›</a:t>
            </a:fld>
            <a:endParaRPr lang="en-US" dirty="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everyone, my name is Naseem Akhtar. Today I  will be talking about how important working in a team is in health and social  care and I will be explaining how I use this skills in my job as a care worker. </a:t>
            </a:r>
          </a:p>
        </p:txBody>
      </p:sp>
      <p:sp>
        <p:nvSpPr>
          <p:cNvPr id="4" name="Slide Number Placeholder 3"/>
          <p:cNvSpPr>
            <a:spLocks noGrp="1"/>
          </p:cNvSpPr>
          <p:nvPr>
            <p:ph type="sldNum" sz="quarter" idx="5"/>
          </p:nvPr>
        </p:nvSpPr>
        <p:spPr/>
        <p:txBody>
          <a:bodyPr/>
          <a:lstStyle/>
          <a:p>
            <a:fld id="{C37D7554-D10C-4E29-B8E6-BB7111FA614F}" type="slidenum">
              <a:rPr lang="en-US" smtClean="0"/>
              <a:t>1</a:t>
            </a:fld>
            <a:endParaRPr lang="en-US" dirty="0"/>
          </a:p>
        </p:txBody>
      </p:sp>
    </p:spTree>
    <p:extLst>
      <p:ext uri="{BB962C8B-B14F-4D97-AF65-F5344CB8AC3E}">
        <p14:creationId xmlns:p14="http://schemas.microsoft.com/office/powerpoint/2010/main" val="3755085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working in a good team it simply means working with other professionals to deliver the best possible care to service users. It is very important that staff workers are able to communicate very well and support each other, to make sure service users receive high quality and best care!!</a:t>
            </a:r>
          </a:p>
        </p:txBody>
      </p:sp>
      <p:sp>
        <p:nvSpPr>
          <p:cNvPr id="4" name="Slide Number Placeholder 3"/>
          <p:cNvSpPr>
            <a:spLocks noGrp="1"/>
          </p:cNvSpPr>
          <p:nvPr>
            <p:ph type="sldNum" sz="quarter" idx="5"/>
          </p:nvPr>
        </p:nvSpPr>
        <p:spPr/>
        <p:txBody>
          <a:bodyPr/>
          <a:lstStyle/>
          <a:p>
            <a:fld id="{C37D7554-D10C-4E29-B8E6-BB7111FA614F}" type="slidenum">
              <a:rPr lang="en-US" smtClean="0"/>
              <a:t>2</a:t>
            </a:fld>
            <a:endParaRPr lang="en-US" dirty="0"/>
          </a:p>
        </p:txBody>
      </p:sp>
    </p:spTree>
    <p:extLst>
      <p:ext uri="{BB962C8B-B14F-4D97-AF65-F5344CB8AC3E}">
        <p14:creationId xmlns:p14="http://schemas.microsoft.com/office/powerpoint/2010/main" val="367411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reason why teamwork is so important is because it helps two professionals to work together smoothly. It makes sure that there are less mistakes happening and improves communication. As a </a:t>
            </a:r>
            <a:r>
              <a:rPr lang="en-GB" dirty="0" err="1"/>
              <a:t>whole,makes</a:t>
            </a:r>
            <a:r>
              <a:rPr lang="en-GB" dirty="0"/>
              <a:t> sure that the level of care that is provided to service users are safe and consistent.</a:t>
            </a:r>
          </a:p>
        </p:txBody>
      </p:sp>
      <p:sp>
        <p:nvSpPr>
          <p:cNvPr id="4" name="Slide Number Placeholder 3"/>
          <p:cNvSpPr>
            <a:spLocks noGrp="1"/>
          </p:cNvSpPr>
          <p:nvPr>
            <p:ph type="sldNum" sz="quarter" idx="5"/>
          </p:nvPr>
        </p:nvSpPr>
        <p:spPr/>
        <p:txBody>
          <a:bodyPr/>
          <a:lstStyle/>
          <a:p>
            <a:fld id="{C37D7554-D10C-4E29-B8E6-BB7111FA614F}" type="slidenum">
              <a:rPr lang="en-US" smtClean="0"/>
              <a:t>3</a:t>
            </a:fld>
            <a:endParaRPr lang="en-US" dirty="0"/>
          </a:p>
        </p:txBody>
      </p:sp>
    </p:spTree>
    <p:extLst>
      <p:ext uri="{BB962C8B-B14F-4D97-AF65-F5344CB8AC3E}">
        <p14:creationId xmlns:p14="http://schemas.microsoft.com/office/powerpoint/2010/main" val="2703299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I work as a care worker in the community, I often do double up call’s which means that I must work with another co worker. To provide the best level of care to a service user, me and my co worker need to talk to each other during the visit. This is done when providing personal care, using the slide sheet or hoist etc. For example, it takes 2 workers to use a hoist to take a service user out the bed and into the chair. We also share out tasks to make sure we work fairly. Such as one of us makes the lunch and the other carer will make a hot drink. This is to make sure the service user receives safe and effective care.</a:t>
            </a:r>
          </a:p>
        </p:txBody>
      </p:sp>
      <p:sp>
        <p:nvSpPr>
          <p:cNvPr id="4" name="Slide Number Placeholder 3"/>
          <p:cNvSpPr>
            <a:spLocks noGrp="1"/>
          </p:cNvSpPr>
          <p:nvPr>
            <p:ph type="sldNum" sz="quarter" idx="5"/>
          </p:nvPr>
        </p:nvSpPr>
        <p:spPr/>
        <p:txBody>
          <a:bodyPr/>
          <a:lstStyle/>
          <a:p>
            <a:fld id="{C37D7554-D10C-4E29-B8E6-BB7111FA614F}" type="slidenum">
              <a:rPr lang="en-US" smtClean="0"/>
              <a:t>4</a:t>
            </a:fld>
            <a:endParaRPr lang="en-US" dirty="0"/>
          </a:p>
        </p:txBody>
      </p:sp>
    </p:spTree>
    <p:extLst>
      <p:ext uri="{BB962C8B-B14F-4D97-AF65-F5344CB8AC3E}">
        <p14:creationId xmlns:p14="http://schemas.microsoft.com/office/powerpoint/2010/main" val="459815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teamwork is very important in health and social care as it helps professionals to all work together to provide the best possible care to a service user! Thank you for listening to my presentation.</a:t>
            </a:r>
          </a:p>
        </p:txBody>
      </p:sp>
      <p:sp>
        <p:nvSpPr>
          <p:cNvPr id="4" name="Slide Number Placeholder 3"/>
          <p:cNvSpPr>
            <a:spLocks noGrp="1"/>
          </p:cNvSpPr>
          <p:nvPr>
            <p:ph type="sldNum" sz="quarter" idx="5"/>
          </p:nvPr>
        </p:nvSpPr>
        <p:spPr/>
        <p:txBody>
          <a:bodyPr/>
          <a:lstStyle/>
          <a:p>
            <a:fld id="{C37D7554-D10C-4E29-B8E6-BB7111FA614F}" type="slidenum">
              <a:rPr lang="en-US" smtClean="0"/>
              <a:t>5</a:t>
            </a:fld>
            <a:endParaRPr lang="en-US" dirty="0"/>
          </a:p>
        </p:txBody>
      </p:sp>
    </p:spTree>
    <p:extLst>
      <p:ext uri="{BB962C8B-B14F-4D97-AF65-F5344CB8AC3E}">
        <p14:creationId xmlns:p14="http://schemas.microsoft.com/office/powerpoint/2010/main" val="791652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5" y="690511"/>
            <a:ext cx="5185821" cy="5253089"/>
          </a:xfrm>
        </p:spPr>
        <p:txBody>
          <a:bodyPr anchor="b">
            <a:normAutofit/>
          </a:bodyPr>
          <a:lstStyle>
            <a:lvl1pPr>
              <a:defRPr sz="6000">
                <a:solidFill>
                  <a:schemeClr val="bg1"/>
                </a:solidFill>
              </a:defRPr>
            </a:lvl1pPr>
          </a:lstStyle>
          <a:p>
            <a:r>
              <a:rPr lang="en-US" dirty="0"/>
              <a:t>Click to add title</a:t>
            </a:r>
          </a:p>
        </p:txBody>
      </p:sp>
    </p:spTree>
    <p:extLst>
      <p:ext uri="{BB962C8B-B14F-4D97-AF65-F5344CB8AC3E}">
        <p14:creationId xmlns:p14="http://schemas.microsoft.com/office/powerpoint/2010/main" val="1784555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55583" y="737115"/>
            <a:ext cx="4640418" cy="5407091"/>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6388461" y="737115"/>
            <a:ext cx="4449712" cy="5407091"/>
          </a:xfrm>
        </p:spPr>
        <p:txBody>
          <a:bodyPr lIns="0" tIns="0" rIns="0" bIns="0" anchor="ct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Slide Number Placeholder 5">
            <a:extLst>
              <a:ext uri="{FF2B5EF4-FFF2-40B4-BE49-F238E27FC236}">
                <a16:creationId xmlns:a16="http://schemas.microsoft.com/office/drawing/2014/main" id="{4E9F5D75-1D8F-F695-81F8-4A6D0C67821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27724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1278294"/>
            <a:ext cx="5000318" cy="4904141"/>
          </a:xfrm>
        </p:spPr>
        <p:txBody>
          <a:bodyPr anchor="b">
            <a:norm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6642169" y="-1"/>
            <a:ext cx="4635426" cy="6857999"/>
          </a:xfrm>
        </p:spPr>
        <p:txBody>
          <a:bodyPr>
            <a:normAutofit/>
          </a:bodyPr>
          <a:lstStyle>
            <a:lvl1pPr marL="0" indent="0" algn="ctr">
              <a:buNone/>
              <a:defRPr sz="2000"/>
            </a:lvl1pPr>
          </a:lstStyle>
          <a:p>
            <a:r>
              <a:rPr lang="en-GB"/>
              <a:t>Click icon to add picture</a:t>
            </a:r>
            <a:endParaRPr lang="en-US" dirty="0"/>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9029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Subtitl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3508311"/>
            <a:ext cx="9923770" cy="1438762"/>
          </a:xfrm>
        </p:spPr>
        <p:txBody>
          <a:bodyPr anchor="b">
            <a:norm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915600" y="0"/>
            <a:ext cx="10361995" cy="3429000"/>
          </a:xfrm>
        </p:spPr>
        <p:txBody>
          <a:bodyPr>
            <a:normAutofit/>
          </a:bodyPr>
          <a:lstStyle>
            <a:lvl1pPr marL="0" indent="0" algn="ctr">
              <a:buNone/>
              <a:defRPr sz="2000"/>
            </a:lvl1pPr>
          </a:lstStyle>
          <a:p>
            <a:r>
              <a:rPr lang="en-GB"/>
              <a:t>Click icon to add picture</a:t>
            </a:r>
            <a:endParaRPr lang="en-US" dirty="0"/>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 Placeholder 12">
            <a:extLst>
              <a:ext uri="{FF2B5EF4-FFF2-40B4-BE49-F238E27FC236}">
                <a16:creationId xmlns:a16="http://schemas.microsoft.com/office/drawing/2014/main" id="{D179113D-0374-3934-841E-56AD5AFCF977}"/>
              </a:ext>
            </a:extLst>
          </p:cNvPr>
          <p:cNvSpPr>
            <a:spLocks noGrp="1"/>
          </p:cNvSpPr>
          <p:nvPr>
            <p:ph type="body" sz="quarter" idx="12" hasCustomPrompt="1"/>
          </p:nvPr>
        </p:nvSpPr>
        <p:spPr>
          <a:xfrm>
            <a:off x="1353828" y="5228488"/>
            <a:ext cx="9923770" cy="1368256"/>
          </a:xfrm>
          <a:prstGeom prst="rect">
            <a:avLst/>
          </a:prstGeom>
        </p:spPr>
        <p:txBody>
          <a:bodyPr anchor="t">
            <a:normAutofit/>
          </a:bodyPr>
          <a:lstStyle>
            <a:lvl1pPr marL="0" indent="0" algn="l">
              <a:lnSpc>
                <a:spcPct val="80000"/>
              </a:lnSpc>
              <a:spcBef>
                <a:spcPts val="0"/>
              </a:spcBef>
              <a:buNone/>
              <a:defRPr sz="2000" spc="0" baseline="0">
                <a:solidFill>
                  <a:schemeClr val="tx1"/>
                </a:solidFill>
                <a:latin typeface="+mn-lt"/>
              </a:defRPr>
            </a:lvl1pPr>
          </a:lstStyle>
          <a:p>
            <a:pPr lvl="0"/>
            <a:r>
              <a:rPr lang="en-US" dirty="0"/>
              <a:t>Click to add subtitle</a:t>
            </a:r>
          </a:p>
        </p:txBody>
      </p:sp>
    </p:spTree>
    <p:extLst>
      <p:ext uri="{BB962C8B-B14F-4D97-AF65-F5344CB8AC3E}">
        <p14:creationId xmlns:p14="http://schemas.microsoft.com/office/powerpoint/2010/main" val="322722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5" y="503852"/>
            <a:ext cx="9150675" cy="1427585"/>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50153" y="2108722"/>
            <a:ext cx="8552264" cy="4119463"/>
          </a:xfrm>
        </p:spPr>
        <p:txBody>
          <a:bodyPr lIns="0" tIns="0" rIns="0" bIns="0">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Slide Number Placeholder 5">
            <a:extLst>
              <a:ext uri="{FF2B5EF4-FFF2-40B4-BE49-F238E27FC236}">
                <a16:creationId xmlns:a16="http://schemas.microsoft.com/office/drawing/2014/main" id="{5DABAFC1-3E76-DCE6-3A6D-E0020C5BE8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1373596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6"/>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07175C5-CB2F-2BAC-3704-54DCD1BF043F}"/>
              </a:ext>
            </a:extLst>
          </p:cNvPr>
          <p:cNvSpPr>
            <a:spLocks noGrp="1"/>
          </p:cNvSpPr>
          <p:nvPr>
            <p:ph type="title" hasCustomPrompt="1"/>
          </p:nvPr>
        </p:nvSpPr>
        <p:spPr>
          <a:xfrm>
            <a:off x="1038031" y="1068169"/>
            <a:ext cx="10115939" cy="2681549"/>
          </a:xfrm>
        </p:spPr>
        <p:txBody>
          <a:bodyPr anchor="b"/>
          <a:lstStyle>
            <a:lvl1pPr algn="ctr">
              <a:defRPr>
                <a:solidFill>
                  <a:schemeClr val="bg1"/>
                </a:solidFill>
              </a:defRPr>
            </a:lvl1pPr>
          </a:lstStyle>
          <a:p>
            <a:r>
              <a:rPr lang="en-US" dirty="0"/>
              <a:t>Click to add title</a:t>
            </a:r>
          </a:p>
        </p:txBody>
      </p:sp>
      <p:sp>
        <p:nvSpPr>
          <p:cNvPr id="5" name="Rectangle 4">
            <a:extLst>
              <a:ext uri="{FF2B5EF4-FFF2-40B4-BE49-F238E27FC236}">
                <a16:creationId xmlns:a16="http://schemas.microsoft.com/office/drawing/2014/main" id="{3901905E-33E7-852F-94E3-8E100B3D1E4A}"/>
              </a:ext>
              <a:ext uri="{C183D7F6-B498-43B3-948B-1728B52AA6E4}">
                <adec:decorative xmlns:adec="http://schemas.microsoft.com/office/drawing/2017/decorative" val="1"/>
              </a:ext>
            </a:extLst>
          </p:cNvPr>
          <p:cNvSpPr/>
          <p:nvPr userDrawn="1"/>
        </p:nvSpPr>
        <p:spPr>
          <a:xfrm>
            <a:off x="914400" y="914400"/>
            <a:ext cx="10363200" cy="5029200"/>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B7799F7-CBB1-9649-7D06-F7EEFD4F0183}"/>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1AFC5CA-DB29-4B8C-C004-72E4EC761C3B}"/>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12">
            <a:extLst>
              <a:ext uri="{FF2B5EF4-FFF2-40B4-BE49-F238E27FC236}">
                <a16:creationId xmlns:a16="http://schemas.microsoft.com/office/drawing/2014/main" id="{E3CB2D2A-7172-87CE-D493-DAF52D62EBFC}"/>
              </a:ext>
            </a:extLst>
          </p:cNvPr>
          <p:cNvSpPr>
            <a:spLocks noGrp="1"/>
          </p:cNvSpPr>
          <p:nvPr>
            <p:ph type="body" sz="quarter" idx="12" hasCustomPrompt="1"/>
          </p:nvPr>
        </p:nvSpPr>
        <p:spPr>
          <a:xfrm>
            <a:off x="1038031" y="4027047"/>
            <a:ext cx="10115939" cy="1762783"/>
          </a:xfrm>
          <a:prstGeom prst="rect">
            <a:avLst/>
          </a:prstGeom>
        </p:spPr>
        <p:txBody>
          <a:bodyPr anchor="t">
            <a:normAutofit/>
          </a:bodyPr>
          <a:lstStyle>
            <a:lvl1pPr marL="0" indent="0" algn="ctr">
              <a:lnSpc>
                <a:spcPct val="80000"/>
              </a:lnSpc>
              <a:spcBef>
                <a:spcPts val="0"/>
              </a:spcBef>
              <a:buNone/>
              <a:defRPr sz="2000" spc="0" baseline="0">
                <a:solidFill>
                  <a:schemeClr val="bg1"/>
                </a:solidFill>
                <a:latin typeface="+mn-lt"/>
              </a:defRPr>
            </a:lvl1pPr>
          </a:lstStyle>
          <a:p>
            <a:pPr lvl="0"/>
            <a:r>
              <a:rPr lang="en-US" dirty="0"/>
              <a:t>Click to add subtitle</a:t>
            </a:r>
          </a:p>
        </p:txBody>
      </p:sp>
    </p:spTree>
    <p:extLst>
      <p:ext uri="{BB962C8B-B14F-4D97-AF65-F5344CB8AC3E}">
        <p14:creationId xmlns:p14="http://schemas.microsoft.com/office/powerpoint/2010/main" val="2069536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ntent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68814" y="2057401"/>
            <a:ext cx="4627186"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668185" y="2057401"/>
            <a:ext cx="4609399"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1D40DF0B-6602-19D4-3110-4659C28780D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561720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2 Content 3">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4" name="Content Placeholder 7">
            <a:extLst>
              <a:ext uri="{FF2B5EF4-FFF2-40B4-BE49-F238E27FC236}">
                <a16:creationId xmlns:a16="http://schemas.microsoft.com/office/drawing/2014/main" id="{C355854D-70C0-E6E1-2A0C-284D00A21AEC}"/>
              </a:ext>
            </a:extLst>
          </p:cNvPr>
          <p:cNvSpPr>
            <a:spLocks noGrp="1"/>
          </p:cNvSpPr>
          <p:nvPr>
            <p:ph sz="quarter" idx="12" hasCustomPrompt="1"/>
          </p:nvPr>
        </p:nvSpPr>
        <p:spPr>
          <a:xfrm>
            <a:off x="1468815" y="2057401"/>
            <a:ext cx="3068678" cy="4119463"/>
          </a:xfrm>
        </p:spPr>
        <p:txBody>
          <a:bodyPr lIns="0">
            <a:normAutofit/>
          </a:bodyPr>
          <a:lstStyle>
            <a:lvl1pPr marL="320040" indent="-320040">
              <a:lnSpc>
                <a:spcPct val="100000"/>
              </a:lnSpc>
              <a:spcBef>
                <a:spcPts val="0"/>
              </a:spcBef>
              <a:spcAft>
                <a:spcPts val="1200"/>
              </a:spcAft>
              <a:buFont typeface="+mj-lt"/>
              <a:buAutoNum type="arabicPeriod"/>
              <a:defRPr sz="2000"/>
            </a:lvl1pPr>
            <a:lvl2pPr marL="457200" indent="-320040">
              <a:lnSpc>
                <a:spcPct val="100000"/>
              </a:lnSpc>
              <a:spcBef>
                <a:spcPts val="1000"/>
              </a:spcBef>
              <a:spcAft>
                <a:spcPts val="1200"/>
              </a:spcAft>
              <a:buFont typeface="+mj-lt"/>
              <a:buAutoNum type="alphaLcPeriod"/>
              <a:defRPr sz="2000"/>
            </a:lvl2pPr>
            <a:lvl3pPr marL="914400" indent="-320040">
              <a:spcBef>
                <a:spcPts val="1000"/>
              </a:spcBef>
              <a:spcAft>
                <a:spcPts val="1200"/>
              </a:spcAft>
              <a:buFont typeface="+mj-lt"/>
              <a:buAutoNum type="arabicParenR"/>
              <a:defRPr sz="2000"/>
            </a:lvl3pPr>
            <a:lvl4pPr marL="1371600" indent="-320040">
              <a:spcBef>
                <a:spcPts val="1000"/>
              </a:spcBef>
              <a:spcAft>
                <a:spcPts val="1200"/>
              </a:spcAft>
              <a:buFont typeface="+mj-lt"/>
              <a:buAutoNum type="alphaLcParenR"/>
              <a:defRPr sz="2000"/>
            </a:lvl4pPr>
            <a:lvl5pPr marL="1828800" indent="-320040">
              <a:spcBef>
                <a:spcPts val="1000"/>
              </a:spcBef>
              <a:spcAft>
                <a:spcPts val="1200"/>
              </a:spcAft>
              <a:buFont typeface="+mj-lt"/>
              <a:buAutoNum type="romanLcPeriod"/>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5191727" y="2057401"/>
            <a:ext cx="6085857"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D7B331F9-6D4A-5020-969F-E961AF374E19}"/>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514237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Picture and Content">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8" name="Picture Placeholder 7">
            <a:extLst>
              <a:ext uri="{FF2B5EF4-FFF2-40B4-BE49-F238E27FC236}">
                <a16:creationId xmlns:a16="http://schemas.microsoft.com/office/drawing/2014/main" id="{357912CB-B8F8-1E65-094F-AD3220E6C79C}"/>
              </a:ext>
            </a:extLst>
          </p:cNvPr>
          <p:cNvSpPr>
            <a:spLocks noGrp="1"/>
          </p:cNvSpPr>
          <p:nvPr>
            <p:ph type="pic" sz="quarter" idx="12"/>
          </p:nvPr>
        </p:nvSpPr>
        <p:spPr>
          <a:xfrm>
            <a:off x="1503363" y="2061969"/>
            <a:ext cx="4592637" cy="4805362"/>
          </a:xfrm>
        </p:spPr>
        <p:txBody>
          <a:bodyPr>
            <a:normAutofit/>
          </a:bodyPr>
          <a:lstStyle>
            <a:lvl1pPr marL="0" indent="0" algn="ctr">
              <a:buNone/>
              <a:defRPr sz="2000"/>
            </a:lvl1pPr>
          </a:lstStyle>
          <a:p>
            <a:r>
              <a:rPr lang="en-GB"/>
              <a:t>Click icon to add picture</a:t>
            </a:r>
            <a:endParaRPr lang="en-US" dirty="0"/>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787262" y="2052736"/>
            <a:ext cx="4490320" cy="4800598"/>
          </a:xfrm>
        </p:spPr>
        <p:txBody>
          <a:bodyPr lIns="0">
            <a:normAutofit/>
          </a:bodyPr>
          <a:lstStyle>
            <a:lvl1pPr marL="0" indent="0">
              <a:lnSpc>
                <a:spcPct val="100000"/>
              </a:lnSpc>
              <a:spcBef>
                <a:spcPts val="1000"/>
              </a:spcBef>
              <a:spcAft>
                <a:spcPts val="1200"/>
              </a:spcAft>
              <a:buNone/>
              <a:defRPr sz="2000"/>
            </a:lvl1pPr>
            <a:lvl2pPr marL="800100" indent="-342900">
              <a:lnSpc>
                <a:spcPct val="100000"/>
              </a:lnSpc>
              <a:spcBef>
                <a:spcPts val="1000"/>
              </a:spcBef>
              <a:spcAft>
                <a:spcPts val="1200"/>
              </a:spcAft>
              <a:buFont typeface="Arial" panose="020B0604020202020204" pitchFamily="34" charset="0"/>
              <a:buChar char="•"/>
              <a:defRPr sz="2000"/>
            </a:lvl2pPr>
            <a:lvl3pPr marL="1257300" indent="-342900">
              <a:spcBef>
                <a:spcPts val="1000"/>
              </a:spcBef>
              <a:spcAft>
                <a:spcPts val="1200"/>
              </a:spcAft>
              <a:buFont typeface="Arial" panose="020B0604020202020204" pitchFamily="34" charset="0"/>
              <a:buChar char="•"/>
              <a:defRPr sz="2000"/>
            </a:lvl3pPr>
            <a:lvl4pPr marL="1714500" indent="-342900">
              <a:spcBef>
                <a:spcPts val="1000"/>
              </a:spcBef>
              <a:spcAft>
                <a:spcPts val="1200"/>
              </a:spcAft>
              <a:buFont typeface="Arial" panose="020B0604020202020204" pitchFamily="34" charset="0"/>
              <a:buChar char="•"/>
              <a:defRPr sz="2000"/>
            </a:lvl4pPr>
            <a:lvl5pPr marL="2171700" indent="-3429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8809D86D-3DDE-CA24-4CAA-DF6944B9BCBB}"/>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6107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1468814" y="2057400"/>
            <a:ext cx="3091027" cy="3867538"/>
          </a:xfrm>
        </p:spPr>
        <p:txBody>
          <a:bodyPr lIns="0">
            <a:normAutofit/>
          </a:bodyPr>
          <a:lstStyle>
            <a:lvl1pPr marL="0" indent="0">
              <a:lnSpc>
                <a:spcPct val="100000"/>
              </a:lnSpc>
              <a:spcBef>
                <a:spcPts val="0"/>
              </a:spcBef>
              <a:spcAft>
                <a:spcPts val="1200"/>
              </a:spcAft>
              <a:buNone/>
              <a:defRPr sz="2000"/>
            </a:lvl1pPr>
            <a:lvl2pPr marL="800100" indent="-342900">
              <a:lnSpc>
                <a:spcPct val="100000"/>
              </a:lnSpc>
              <a:spcBef>
                <a:spcPts val="0"/>
              </a:spcBef>
              <a:spcAft>
                <a:spcPts val="1200"/>
              </a:spcAft>
              <a:buFont typeface="Arial" panose="020B0604020202020204" pitchFamily="34" charset="0"/>
              <a:buChar char="•"/>
              <a:defRPr sz="2000"/>
            </a:lvl2pPr>
            <a:lvl3pPr marL="1257300" indent="-342900">
              <a:spcBef>
                <a:spcPts val="0"/>
              </a:spcBef>
              <a:spcAft>
                <a:spcPts val="1200"/>
              </a:spcAft>
              <a:buFont typeface="Arial" panose="020B0604020202020204" pitchFamily="34" charset="0"/>
              <a:buChar char="•"/>
              <a:defRPr sz="2000"/>
            </a:lvl3pPr>
            <a:lvl4pPr marL="1714500" indent="-342900">
              <a:spcBef>
                <a:spcPts val="0"/>
              </a:spcBef>
              <a:spcAft>
                <a:spcPts val="1200"/>
              </a:spcAft>
              <a:buFont typeface="Arial" panose="020B0604020202020204" pitchFamily="34" charset="0"/>
              <a:buChar char="•"/>
              <a:defRPr sz="2000"/>
            </a:lvl4pPr>
            <a:lvl5pPr marL="2171700" indent="-3429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able Placeholder 13">
            <a:extLst>
              <a:ext uri="{FF2B5EF4-FFF2-40B4-BE49-F238E27FC236}">
                <a16:creationId xmlns:a16="http://schemas.microsoft.com/office/drawing/2014/main" id="{EA708189-1532-1BDD-104F-4D8556146CEE}"/>
              </a:ext>
            </a:extLst>
          </p:cNvPr>
          <p:cNvSpPr>
            <a:spLocks noGrp="1"/>
          </p:cNvSpPr>
          <p:nvPr>
            <p:ph type="tbl" sz="quarter" idx="12"/>
          </p:nvPr>
        </p:nvSpPr>
        <p:spPr>
          <a:xfrm>
            <a:off x="5097463" y="2051976"/>
            <a:ext cx="6180137" cy="3867538"/>
          </a:xfrm>
        </p:spPr>
        <p:txBody>
          <a:bodyPr>
            <a:normAutofit/>
          </a:bodyPr>
          <a:lstStyle>
            <a:lvl1pPr>
              <a:defRPr sz="2000"/>
            </a:lvl1pPr>
          </a:lstStyle>
          <a:p>
            <a:r>
              <a:rPr lang="en-GB"/>
              <a:t>Click icon to add table</a:t>
            </a:r>
            <a:endParaRPr lang="en-US" dirty="0"/>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5">
            <a:extLst>
              <a:ext uri="{FF2B5EF4-FFF2-40B4-BE49-F238E27FC236}">
                <a16:creationId xmlns:a16="http://schemas.microsoft.com/office/drawing/2014/main" id="{6E0EC71B-95A1-C740-6B1F-F8DF02E2D1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409299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2 Content 2">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8" name="Content Placeholder 7">
            <a:extLst>
              <a:ext uri="{FF2B5EF4-FFF2-40B4-BE49-F238E27FC236}">
                <a16:creationId xmlns:a16="http://schemas.microsoft.com/office/drawing/2014/main" id="{8B0AB10A-3CAB-D4C0-3CB1-401461802BD3}"/>
              </a:ext>
            </a:extLst>
          </p:cNvPr>
          <p:cNvSpPr>
            <a:spLocks noGrp="1"/>
          </p:cNvSpPr>
          <p:nvPr>
            <p:ph sz="quarter" idx="10" hasCustomPrompt="1"/>
          </p:nvPr>
        </p:nvSpPr>
        <p:spPr>
          <a:xfrm>
            <a:off x="1468814" y="2066731"/>
            <a:ext cx="6452876" cy="3867538"/>
          </a:xfrm>
        </p:spPr>
        <p:txBody>
          <a:bodyPr lIns="0">
            <a:normAutofit/>
          </a:bodyPr>
          <a:lstStyle>
            <a:lvl1pPr>
              <a:lnSpc>
                <a:spcPct val="100000"/>
              </a:lnSpc>
              <a:spcAft>
                <a:spcPts val="600"/>
              </a:spcAft>
              <a:defRPr sz="2000"/>
            </a:lvl1pPr>
            <a:lvl2pPr>
              <a:lnSpc>
                <a:spcPct val="100000"/>
              </a:lnSpc>
              <a:spcAft>
                <a:spcPts val="600"/>
              </a:spcAft>
              <a:defRPr sz="2000"/>
            </a:lvl2pPr>
            <a:lvl3pPr>
              <a:lnSpc>
                <a:spcPct val="100000"/>
              </a:lnSpc>
              <a:spcBef>
                <a:spcPts val="1000"/>
              </a:spcBef>
              <a:spcAft>
                <a:spcPts val="600"/>
              </a:spcAft>
              <a:defRPr sz="2000"/>
            </a:lvl3pPr>
            <a:lvl4pPr>
              <a:lnSpc>
                <a:spcPct val="100000"/>
              </a:lnSpc>
              <a:spcAft>
                <a:spcPts val="1200"/>
              </a:spcAft>
              <a:defRPr sz="2000"/>
            </a:lvl4pPr>
            <a:lvl5pP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7">
            <a:extLst>
              <a:ext uri="{FF2B5EF4-FFF2-40B4-BE49-F238E27FC236}">
                <a16:creationId xmlns:a16="http://schemas.microsoft.com/office/drawing/2014/main" id="{7DBA8ADB-B20F-8404-46AB-AF67E25C7C75}"/>
              </a:ext>
            </a:extLst>
          </p:cNvPr>
          <p:cNvSpPr>
            <a:spLocks noGrp="1"/>
          </p:cNvSpPr>
          <p:nvPr>
            <p:ph sz="quarter" idx="11" hasCustomPrompt="1"/>
          </p:nvPr>
        </p:nvSpPr>
        <p:spPr>
          <a:xfrm>
            <a:off x="8169196" y="2066731"/>
            <a:ext cx="3108391" cy="3867538"/>
          </a:xfrm>
        </p:spPr>
        <p:txBody>
          <a:bodyPr lIns="0">
            <a:normAutofit/>
          </a:bodyPr>
          <a:lstStyle>
            <a:lvl1pPr marL="0" indent="0">
              <a:lnSpc>
                <a:spcPct val="100000"/>
              </a:lnSpc>
              <a:spcAft>
                <a:spcPts val="600"/>
              </a:spcAft>
              <a:buNone/>
              <a:defRPr sz="2000"/>
            </a:lvl1pPr>
            <a:lvl2pPr marL="800100" indent="-342900">
              <a:lnSpc>
                <a:spcPct val="100000"/>
              </a:lnSpc>
              <a:spcAft>
                <a:spcPts val="600"/>
              </a:spcAft>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8814D5F7-E70A-5F97-5C8F-95B9E1B6D492}"/>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852814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9" name="Table Placeholder 8">
            <a:extLst>
              <a:ext uri="{FF2B5EF4-FFF2-40B4-BE49-F238E27FC236}">
                <a16:creationId xmlns:a16="http://schemas.microsoft.com/office/drawing/2014/main" id="{CB43608F-0A38-CF4A-4B3B-F1212E786FDE}"/>
              </a:ext>
            </a:extLst>
          </p:cNvPr>
          <p:cNvSpPr>
            <a:spLocks noGrp="1"/>
          </p:cNvSpPr>
          <p:nvPr>
            <p:ph type="tbl" sz="quarter" idx="10"/>
          </p:nvPr>
        </p:nvSpPr>
        <p:spPr>
          <a:xfrm>
            <a:off x="1487488" y="2057400"/>
            <a:ext cx="9790112" cy="3886200"/>
          </a:xfrm>
        </p:spPr>
        <p:txBody>
          <a:bodyPr>
            <a:normAutofit/>
          </a:bodyPr>
          <a:lstStyle>
            <a:lvl1pPr>
              <a:defRPr sz="2400"/>
            </a:lvl1pPr>
          </a:lstStyle>
          <a:p>
            <a:r>
              <a:rPr lang="en-GB"/>
              <a:t>Click icon to add table</a:t>
            </a:r>
            <a:endParaRPr lang="en-US" dirty="0"/>
          </a:p>
        </p:txBody>
      </p:sp>
      <p:sp>
        <p:nvSpPr>
          <p:cNvPr id="2" name="Slide Number Placeholder 5">
            <a:extLst>
              <a:ext uri="{FF2B5EF4-FFF2-40B4-BE49-F238E27FC236}">
                <a16:creationId xmlns:a16="http://schemas.microsoft.com/office/drawing/2014/main" id="{05DA3688-07D1-82D9-6818-C95E9A69C2F1}"/>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6913572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4" y="690511"/>
            <a:ext cx="4964671" cy="5253089"/>
          </a:xfrm>
        </p:spPr>
        <p:txBody>
          <a:bodyPr anchor="b">
            <a:normAutofit/>
          </a:bodyPr>
          <a:lstStyle>
            <a:lvl1pPr>
              <a:defRPr sz="6000">
                <a:solidFill>
                  <a:schemeClr val="bg1"/>
                </a:solidFill>
              </a:defRPr>
            </a:lvl1pPr>
          </a:lstStyle>
          <a:p>
            <a:r>
              <a:rPr lang="en-US" dirty="0"/>
              <a:t>Click to add title</a:t>
            </a:r>
          </a:p>
        </p:txBody>
      </p:sp>
      <p:sp>
        <p:nvSpPr>
          <p:cNvPr id="10" name="Content Placeholder 9">
            <a:extLst>
              <a:ext uri="{FF2B5EF4-FFF2-40B4-BE49-F238E27FC236}">
                <a16:creationId xmlns:a16="http://schemas.microsoft.com/office/drawing/2014/main" id="{AD608249-3D60-D3B2-68C5-778D0EA18F2D}"/>
              </a:ext>
            </a:extLst>
          </p:cNvPr>
          <p:cNvSpPr>
            <a:spLocks noGrp="1"/>
          </p:cNvSpPr>
          <p:nvPr>
            <p:ph sz="quarter" idx="10" hasCustomPrompt="1"/>
          </p:nvPr>
        </p:nvSpPr>
        <p:spPr>
          <a:xfrm>
            <a:off x="6282286" y="690465"/>
            <a:ext cx="4784372" cy="5253089"/>
          </a:xfrm>
        </p:spPr>
        <p:txBody>
          <a:bodyPr anchor="ctr">
            <a:normAutofit/>
          </a:bodyPr>
          <a:lstStyle>
            <a:lvl1pPr marL="0" indent="0">
              <a:lnSpc>
                <a:spcPct val="100000"/>
              </a:lnSpc>
              <a:spcBef>
                <a:spcPts val="0"/>
              </a:spcBef>
              <a:spcAft>
                <a:spcPts val="1200"/>
              </a:spcAft>
              <a:buNone/>
              <a:defRPr sz="2000">
                <a:solidFill>
                  <a:schemeClr val="bg1"/>
                </a:solidFill>
              </a:defRPr>
            </a:lvl1pPr>
            <a:lvl2pPr marL="742950" indent="-285750">
              <a:lnSpc>
                <a:spcPct val="100000"/>
              </a:lnSpc>
              <a:spcBef>
                <a:spcPts val="0"/>
              </a:spcBef>
              <a:spcAft>
                <a:spcPts val="1200"/>
              </a:spcAft>
              <a:buFont typeface="Arial" panose="020B0604020202020204" pitchFamily="34" charset="0"/>
              <a:buChar char="•"/>
              <a:defRPr sz="1800">
                <a:solidFill>
                  <a:schemeClr val="bg1"/>
                </a:solidFill>
              </a:defRPr>
            </a:lvl2pPr>
            <a:lvl3pPr marL="1200150" indent="-285750">
              <a:lnSpc>
                <a:spcPct val="100000"/>
              </a:lnSpc>
              <a:spcBef>
                <a:spcPts val="0"/>
              </a:spcBef>
              <a:spcAft>
                <a:spcPts val="1200"/>
              </a:spcAft>
              <a:buFont typeface="Arial" panose="020B0604020202020204" pitchFamily="34" charset="0"/>
              <a:buChar char="•"/>
              <a:defRPr sz="1600">
                <a:solidFill>
                  <a:schemeClr val="bg1"/>
                </a:solidFill>
              </a:defRPr>
            </a:lvl3pPr>
            <a:lvl4pPr marL="1657350" indent="-285750">
              <a:lnSpc>
                <a:spcPct val="100000"/>
              </a:lnSpc>
              <a:spcBef>
                <a:spcPts val="0"/>
              </a:spcBef>
              <a:spcAft>
                <a:spcPts val="1200"/>
              </a:spcAft>
              <a:buFont typeface="Arial" panose="020B0604020202020204" pitchFamily="34" charset="0"/>
              <a:buChar char="•"/>
              <a:defRPr sz="1400">
                <a:solidFill>
                  <a:schemeClr val="bg1"/>
                </a:solidFill>
              </a:defRPr>
            </a:lvl4pPr>
            <a:lvl5pPr marL="2114550" indent="-285750">
              <a:lnSpc>
                <a:spcPct val="100000"/>
              </a:lnSpc>
              <a:spcBef>
                <a:spcPts val="0"/>
              </a:spcBef>
              <a:spcAft>
                <a:spcPts val="1200"/>
              </a:spcAft>
              <a:buFont typeface="Arial" panose="020B0604020202020204" pitchFamily="34" charset="0"/>
              <a:buChar char="•"/>
              <a:defRPr sz="14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4374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82F216-62F1-7E0B-63FD-51C27CDAA1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E61F31D-B959-2AD8-9208-FF08B574DB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endParaRPr lang="en-US" dirty="0"/>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endParaRPr lang="en-US" dirty="0"/>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412136" y="5943601"/>
            <a:ext cx="968983" cy="651912"/>
          </a:xfrm>
          <a:prstGeom prst="rect">
            <a:avLst/>
          </a:prstGeom>
        </p:spPr>
        <p:txBody>
          <a:bodyPr vert="horz" lIns="91440" tIns="45720" rIns="91440" bIns="45720" rtlCol="0" anchor="ctr"/>
          <a:lstStyle>
            <a:lvl1pPr algn="ctr">
              <a:defRPr sz="1200" b="1" spc="150" baseline="0">
                <a:solidFill>
                  <a:schemeClr val="tx1"/>
                </a:solidFill>
                <a:latin typeface="+mn-lt"/>
              </a:defRPr>
            </a:lvl1p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94" r:id="rId1"/>
    <p:sldLayoutId id="2147483693" r:id="rId2"/>
    <p:sldLayoutId id="2147483692" r:id="rId3"/>
    <p:sldLayoutId id="2147483691" r:id="rId4"/>
    <p:sldLayoutId id="2147483690" r:id="rId5"/>
    <p:sldLayoutId id="2147483689" r:id="rId6"/>
    <p:sldLayoutId id="2147483688" r:id="rId7"/>
    <p:sldLayoutId id="2147483687" r:id="rId8"/>
    <p:sldLayoutId id="2147483686" r:id="rId9"/>
    <p:sldLayoutId id="2147483685" r:id="rId10"/>
    <p:sldLayoutId id="2147483684" r:id="rId11"/>
    <p:sldLayoutId id="2147483682" r:id="rId12"/>
    <p:sldLayoutId id="2147483681"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gif"/><Relationship Id="rId7" Type="http://schemas.openxmlformats.org/officeDocument/2006/relationships/hyperlink" Target="https://creativecommons.org/licenses/by-nc/3.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freepngimg.com/png/18449-team-work-free-png-image" TargetMode="External"/><Relationship Id="rId5" Type="http://schemas.openxmlformats.org/officeDocument/2006/relationships/image" Target="../media/image2.png"/><Relationship Id="rId4" Type="http://schemas.openxmlformats.org/officeDocument/2006/relationships/hyperlink" Target="https://tenor.com/zh-TW/search/teamwork-gif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hyperlink" Target="https://www.publicdomainpictures.net/en/view-image.php?image=238703&amp;picture=team-work"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deviantart.com/rqinsun/art/900-pack-669911377" TargetMode="External"/><Relationship Id="rId2" Type="http://schemas.openxmlformats.org/officeDocument/2006/relationships/image" Target="../media/image5.gif"/><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54C9E-20FB-B999-9303-C71D1334BAD7}"/>
              </a:ext>
            </a:extLst>
          </p:cNvPr>
          <p:cNvSpPr>
            <a:spLocks noGrp="1"/>
          </p:cNvSpPr>
          <p:nvPr>
            <p:ph type="title"/>
          </p:nvPr>
        </p:nvSpPr>
        <p:spPr>
          <a:xfrm>
            <a:off x="1317615" y="690511"/>
            <a:ext cx="5185821" cy="5253089"/>
          </a:xfrm>
        </p:spPr>
        <p:txBody>
          <a:bodyPr>
            <a:normAutofit/>
          </a:bodyPr>
          <a:lstStyle/>
          <a:p>
            <a:r>
              <a:rPr lang="en-US" dirty="0"/>
              <a:t>Team work in Health &amp; Social Care</a:t>
            </a:r>
            <a:br>
              <a:rPr lang="en-US" dirty="0"/>
            </a:br>
            <a:br>
              <a:rPr lang="en-US" dirty="0"/>
            </a:br>
            <a:r>
              <a:rPr lang="en-US" sz="2700" dirty="0"/>
              <a:t>Naseem Akhtar</a:t>
            </a:r>
            <a:br>
              <a:rPr lang="en-US" sz="2700" dirty="0"/>
            </a:br>
            <a:r>
              <a:rPr lang="en-US" sz="2700" dirty="0"/>
              <a:t>2507359</a:t>
            </a:r>
            <a:br>
              <a:rPr lang="en-US" sz="2700" dirty="0"/>
            </a:br>
            <a:r>
              <a:rPr lang="en-US" sz="2700" dirty="0"/>
              <a:t>LCHS4009</a:t>
            </a:r>
            <a:br>
              <a:rPr lang="en-US" sz="2700" dirty="0"/>
            </a:br>
            <a:r>
              <a:rPr lang="en-US" sz="2700" dirty="0"/>
              <a:t>Professional Development within Health and Social Care</a:t>
            </a:r>
            <a:endParaRPr lang="en-US" dirty="0"/>
          </a:p>
        </p:txBody>
      </p:sp>
    </p:spTree>
    <p:extLst>
      <p:ext uri="{BB962C8B-B14F-4D97-AF65-F5344CB8AC3E}">
        <p14:creationId xmlns:p14="http://schemas.microsoft.com/office/powerpoint/2010/main" val="3378822495"/>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3" y="737115"/>
            <a:ext cx="4640418" cy="5407091"/>
          </a:xfrm>
        </p:spPr>
        <p:txBody>
          <a:bodyPr/>
          <a:lstStyle/>
          <a:p>
            <a:pPr algn="ctr"/>
            <a:r>
              <a:rPr lang="en-US" dirty="0"/>
              <a:t>What is Working in Teams?</a:t>
            </a:r>
            <a:br>
              <a:rPr lang="en-US" dirty="0"/>
            </a:br>
            <a:endParaRPr lang="en-US" dirty="0"/>
          </a:p>
        </p:txBody>
      </p:sp>
      <p:sp>
        <p:nvSpPr>
          <p:cNvPr id="3" name="Content Placeholder 2">
            <a:extLst>
              <a:ext uri="{FF2B5EF4-FFF2-40B4-BE49-F238E27FC236}">
                <a16:creationId xmlns:a16="http://schemas.microsoft.com/office/drawing/2014/main" id="{02BA04E6-CD61-B962-4287-DEC1993C32D6}"/>
              </a:ext>
            </a:extLst>
          </p:cNvPr>
          <p:cNvSpPr>
            <a:spLocks noGrp="1"/>
          </p:cNvSpPr>
          <p:nvPr>
            <p:ph sz="quarter" idx="12"/>
          </p:nvPr>
        </p:nvSpPr>
        <p:spPr>
          <a:xfrm>
            <a:off x="6388461" y="737115"/>
            <a:ext cx="4449712" cy="5407091"/>
          </a:xfrm>
        </p:spPr>
        <p:txBody>
          <a:bodyPr/>
          <a:lstStyle/>
          <a:p>
            <a:pPr>
              <a:buFont typeface="Wingdings" panose="05000000000000000000" pitchFamily="2" charset="2"/>
              <a:buChar char="Ø"/>
            </a:pPr>
            <a:r>
              <a:rPr lang="en-US" dirty="0"/>
              <a:t> Working together as team is so that a common goal is achieved – for example providing personal care to a client.</a:t>
            </a:r>
          </a:p>
          <a:p>
            <a:pPr>
              <a:buFont typeface="Wingdings" panose="05000000000000000000" pitchFamily="2" charset="2"/>
              <a:buChar char="Ø"/>
            </a:pPr>
            <a:r>
              <a:rPr lang="en-US" dirty="0"/>
              <a:t> It is to share out responsibilities and information.</a:t>
            </a:r>
          </a:p>
          <a:p>
            <a:pPr>
              <a:buFont typeface="Wingdings" panose="05000000000000000000" pitchFamily="2" charset="2"/>
              <a:buChar char="Ø"/>
            </a:pPr>
            <a:r>
              <a:rPr lang="en-US" dirty="0"/>
              <a:t>Supporting co workers and service users.</a:t>
            </a:r>
          </a:p>
          <a:p>
            <a:pPr>
              <a:buFont typeface="Wingdings" panose="05000000000000000000" pitchFamily="2" charset="2"/>
              <a:buChar char="Ø"/>
            </a:pPr>
            <a:r>
              <a:rPr lang="en-US" dirty="0"/>
              <a:t>Respecting each other, different roles and skills.</a:t>
            </a:r>
          </a:p>
          <a:p>
            <a:pPr marL="0" indent="0">
              <a:buNone/>
            </a:pPr>
            <a:endParaRPr lang="en-US" dirty="0"/>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2</a:t>
            </a:fld>
            <a:endParaRPr lang="en-US" dirty="0"/>
          </a:p>
        </p:txBody>
      </p:sp>
      <p:pic>
        <p:nvPicPr>
          <p:cNvPr id="6" name="Picture 5">
            <a:extLst>
              <a:ext uri="{FF2B5EF4-FFF2-40B4-BE49-F238E27FC236}">
                <a16:creationId xmlns:a16="http://schemas.microsoft.com/office/drawing/2014/main" id="{0A05F81D-1973-CA5E-1976-BE2AC037D9F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610336" y="293135"/>
            <a:ext cx="2330911" cy="2095500"/>
          </a:xfrm>
          <a:prstGeom prst="rect">
            <a:avLst/>
          </a:prstGeom>
        </p:spPr>
      </p:pic>
      <p:pic>
        <p:nvPicPr>
          <p:cNvPr id="10" name="Picture 9">
            <a:extLst>
              <a:ext uri="{FF2B5EF4-FFF2-40B4-BE49-F238E27FC236}">
                <a16:creationId xmlns:a16="http://schemas.microsoft.com/office/drawing/2014/main" id="{FA522C40-9019-BD87-B55F-BA35AC48A92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2327307" y="3768264"/>
            <a:ext cx="3193204" cy="2551370"/>
          </a:xfrm>
          <a:prstGeom prst="rect">
            <a:avLst/>
          </a:prstGeom>
          <a:ln>
            <a:noFill/>
          </a:ln>
          <a:effectLst>
            <a:outerShdw blurRad="292100" dist="139700" dir="2700000" algn="tl" rotWithShape="0">
              <a:srgbClr val="333333">
                <a:alpha val="65000"/>
              </a:srgbClr>
            </a:outerShdw>
          </a:effectLst>
        </p:spPr>
      </p:pic>
      <p:sp>
        <p:nvSpPr>
          <p:cNvPr id="11" name="TextBox 10">
            <a:extLst>
              <a:ext uri="{FF2B5EF4-FFF2-40B4-BE49-F238E27FC236}">
                <a16:creationId xmlns:a16="http://schemas.microsoft.com/office/drawing/2014/main" id="{CA761238-2F92-F628-C834-42194F43BED9}"/>
              </a:ext>
            </a:extLst>
          </p:cNvPr>
          <p:cNvSpPr txBox="1"/>
          <p:nvPr/>
        </p:nvSpPr>
        <p:spPr>
          <a:xfrm>
            <a:off x="1882039" y="7043113"/>
            <a:ext cx="3921501" cy="230832"/>
          </a:xfrm>
          <a:prstGeom prst="rect">
            <a:avLst/>
          </a:prstGeom>
          <a:noFill/>
        </p:spPr>
        <p:txBody>
          <a:bodyPr wrap="square" rtlCol="0">
            <a:spAutoFit/>
          </a:bodyPr>
          <a:lstStyle/>
          <a:p>
            <a:r>
              <a:rPr lang="en-GB" sz="900">
                <a:hlinkClick r:id="rId6" tooltip="https://freepngimg.com/png/18449-team-work-free-png-image"/>
              </a:rPr>
              <a:t>This Photo</a:t>
            </a:r>
            <a:r>
              <a:rPr lang="en-GB" sz="900"/>
              <a:t> by Unknown Author is licensed under </a:t>
            </a:r>
            <a:r>
              <a:rPr lang="en-GB" sz="900">
                <a:hlinkClick r:id="rId7" tooltip="https://creativecommons.org/licenses/by-nc/3.0/"/>
              </a:rPr>
              <a:t>CC BY-NC</a:t>
            </a:r>
            <a:endParaRPr lang="en-GB" sz="900"/>
          </a:p>
        </p:txBody>
      </p:sp>
      <p:sp>
        <p:nvSpPr>
          <p:cNvPr id="12" name="TextBox 11">
            <a:extLst>
              <a:ext uri="{FF2B5EF4-FFF2-40B4-BE49-F238E27FC236}">
                <a16:creationId xmlns:a16="http://schemas.microsoft.com/office/drawing/2014/main" id="{BE2AD4AD-E538-BE7D-2160-A7769BA8B886}"/>
              </a:ext>
            </a:extLst>
          </p:cNvPr>
          <p:cNvSpPr txBox="1"/>
          <p:nvPr/>
        </p:nvSpPr>
        <p:spPr>
          <a:xfrm>
            <a:off x="9446212" y="6084891"/>
            <a:ext cx="3368842" cy="369332"/>
          </a:xfrm>
          <a:prstGeom prst="rect">
            <a:avLst/>
          </a:prstGeom>
          <a:noFill/>
        </p:spPr>
        <p:txBody>
          <a:bodyPr wrap="square" rtlCol="0">
            <a:spAutoFit/>
          </a:bodyPr>
          <a:lstStyle/>
          <a:p>
            <a:r>
              <a:rPr lang="en-GB" dirty="0"/>
              <a:t>(NHS, ENGLAND, 2024)</a:t>
            </a:r>
          </a:p>
        </p:txBody>
      </p:sp>
    </p:spTree>
    <p:extLst>
      <p:ext uri="{BB962C8B-B14F-4D97-AF65-F5344CB8AC3E}">
        <p14:creationId xmlns:p14="http://schemas.microsoft.com/office/powerpoint/2010/main" val="1607455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D0E47E-D228-15EB-5886-33E9AA181D03}"/>
              </a:ext>
            </a:extLst>
          </p:cNvPr>
          <p:cNvSpPr>
            <a:spLocks noGrp="1"/>
          </p:cNvSpPr>
          <p:nvPr>
            <p:ph type="title"/>
          </p:nvPr>
        </p:nvSpPr>
        <p:spPr>
          <a:xfrm>
            <a:off x="1468814" y="503852"/>
            <a:ext cx="9808773" cy="1427585"/>
          </a:xfrm>
        </p:spPr>
        <p:txBody>
          <a:bodyPr anchor="ctr">
            <a:normAutofit/>
          </a:bodyPr>
          <a:lstStyle/>
          <a:p>
            <a:pPr algn="ctr"/>
            <a:r>
              <a:rPr lang="en-US" sz="3100" dirty="0"/>
              <a:t>Why is Teamwork Important?</a:t>
            </a:r>
            <a:br>
              <a:rPr lang="en-US" sz="3100" dirty="0"/>
            </a:br>
            <a:br>
              <a:rPr lang="en-US" sz="3100" dirty="0"/>
            </a:br>
            <a:endParaRPr lang="en-US" sz="3100" dirty="0"/>
          </a:p>
        </p:txBody>
      </p:sp>
      <p:sp>
        <p:nvSpPr>
          <p:cNvPr id="15" name="Content Placeholder 2">
            <a:extLst>
              <a:ext uri="{FF2B5EF4-FFF2-40B4-BE49-F238E27FC236}">
                <a16:creationId xmlns:a16="http://schemas.microsoft.com/office/drawing/2014/main" id="{A514F3EC-FADA-B927-3D34-66FA67EA4097}"/>
              </a:ext>
            </a:extLst>
          </p:cNvPr>
          <p:cNvSpPr>
            <a:spLocks noGrp="1"/>
          </p:cNvSpPr>
          <p:nvPr>
            <p:ph sz="quarter" idx="12"/>
          </p:nvPr>
        </p:nvSpPr>
        <p:spPr>
          <a:xfrm>
            <a:off x="1555900" y="1545773"/>
            <a:ext cx="3068678" cy="4119463"/>
          </a:xfrm>
        </p:spPr>
        <p:txBody>
          <a:bodyPr>
            <a:normAutofit/>
          </a:bodyPr>
          <a:lstStyle/>
          <a:p>
            <a:pPr marL="342900" indent="-342900" algn="ctr">
              <a:buFont typeface="Wingdings" panose="05000000000000000000" pitchFamily="2" charset="2"/>
              <a:buChar char="Ø"/>
            </a:pPr>
            <a:r>
              <a:rPr lang="en-US" dirty="0"/>
              <a:t>It improves the quality of care that is provided.</a:t>
            </a:r>
          </a:p>
          <a:p>
            <a:pPr marL="342900" indent="-342900" algn="ctr">
              <a:buFont typeface="Wingdings" panose="05000000000000000000" pitchFamily="2" charset="2"/>
              <a:buChar char="Ø"/>
            </a:pPr>
            <a:r>
              <a:rPr lang="en-US" dirty="0"/>
              <a:t> It reduces mistakes .</a:t>
            </a:r>
          </a:p>
          <a:p>
            <a:pPr marL="342900" indent="-342900" algn="ctr">
              <a:buFont typeface="Wingdings" panose="05000000000000000000" pitchFamily="2" charset="2"/>
              <a:buChar char="Ø"/>
            </a:pPr>
            <a:r>
              <a:rPr lang="en-US" dirty="0"/>
              <a:t> Improves staff support.</a:t>
            </a:r>
          </a:p>
          <a:p>
            <a:pPr marL="342900" indent="-342900" algn="ctr">
              <a:buFont typeface="Wingdings" panose="05000000000000000000" pitchFamily="2" charset="2"/>
              <a:buChar char="Ø"/>
            </a:pPr>
            <a:r>
              <a:rPr lang="en-US" dirty="0"/>
              <a:t>Promotes patient safety</a:t>
            </a:r>
          </a:p>
          <a:p>
            <a:pPr marL="342900" indent="-342900" algn="ctr">
              <a:buFont typeface="Wingdings" panose="05000000000000000000" pitchFamily="2" charset="2"/>
              <a:buChar char="Ø"/>
            </a:pPr>
            <a:r>
              <a:rPr lang="en-US" dirty="0"/>
              <a:t> Effective communication.</a:t>
            </a:r>
          </a:p>
          <a:p>
            <a:pPr marL="342900" indent="-342900" algn="ctr">
              <a:buFont typeface="Wingdings" panose="05000000000000000000" pitchFamily="2" charset="2"/>
              <a:buChar char="Ø"/>
            </a:pPr>
            <a:endParaRPr lang="en-US" dirty="0"/>
          </a:p>
          <a:p>
            <a:pPr marL="0" indent="0" algn="ctr">
              <a:buNone/>
            </a:pPr>
            <a:endParaRPr lang="en-US" dirty="0"/>
          </a:p>
          <a:p>
            <a:pPr marL="0" indent="0" algn="ctr">
              <a:buNone/>
            </a:pPr>
            <a:endParaRPr lang="en-US" dirty="0"/>
          </a:p>
        </p:txBody>
      </p:sp>
      <p:pic>
        <p:nvPicPr>
          <p:cNvPr id="5" name="Picture 4">
            <a:extLst>
              <a:ext uri="{FF2B5EF4-FFF2-40B4-BE49-F238E27FC236}">
                <a16:creationId xmlns:a16="http://schemas.microsoft.com/office/drawing/2014/main" id="{D5BADD51-9AF5-AE52-943D-4F445033BFC5}"/>
              </a:ext>
            </a:extLst>
          </p:cNvPr>
          <p:cNvPicPr>
            <a:picLocks noChangeAspect="1"/>
          </p:cNvPicPr>
          <p:nvPr/>
        </p:nvPicPr>
        <p:blipFill>
          <a:blip r:embed="rId3">
            <a:extLst>
              <a:ext uri="{837473B0-CC2E-450A-ABE3-18F120FF3D39}">
                <a1611:picAttrSrcUrl xmlns:a1611="http://schemas.microsoft.com/office/drawing/2016/11/main" r:id="rId4"/>
              </a:ext>
            </a:extLst>
          </a:blip>
          <a:srcRect t="9363" b="4558"/>
          <a:stretch>
            <a:fillRect/>
          </a:stretch>
        </p:blipFill>
        <p:spPr>
          <a:xfrm>
            <a:off x="5191730" y="1545773"/>
            <a:ext cx="6085857" cy="4119463"/>
          </a:xfrm>
          <a:prstGeom prst="rect">
            <a:avLst/>
          </a:prstGeom>
          <a:noFill/>
        </p:spPr>
      </p:pic>
      <p:sp>
        <p:nvSpPr>
          <p:cNvPr id="14" name="Slide Number Placeholder 4">
            <a:extLst>
              <a:ext uri="{FF2B5EF4-FFF2-40B4-BE49-F238E27FC236}">
                <a16:creationId xmlns:a16="http://schemas.microsoft.com/office/drawing/2014/main" id="{31BB0646-C1F1-BA73-0036-12658295BFF1}"/>
              </a:ext>
            </a:extLst>
          </p:cNvPr>
          <p:cNvSpPr>
            <a:spLocks noGrp="1"/>
          </p:cNvSpPr>
          <p:nvPr>
            <p:ph type="sldNum" sz="quarter" idx="15"/>
          </p:nvPr>
        </p:nvSpPr>
        <p:spPr>
          <a:xfrm>
            <a:off x="412136" y="5943601"/>
            <a:ext cx="968983" cy="651912"/>
          </a:xfrm>
        </p:spPr>
        <p:txBody>
          <a:bodyPr/>
          <a:lstStyle/>
          <a:p>
            <a:pPr>
              <a:spcAft>
                <a:spcPts val="600"/>
              </a:spcAft>
            </a:pPr>
            <a:fld id="{18D65601-5AE2-46FC-B138-694DDD2B510D}" type="slidenum">
              <a:rPr lang="en-US" smtClean="0"/>
              <a:pPr>
                <a:spcAft>
                  <a:spcPts val="600"/>
                </a:spcAft>
              </a:pPr>
              <a:t>3</a:t>
            </a:fld>
            <a:endParaRPr lang="en-US"/>
          </a:p>
        </p:txBody>
      </p:sp>
      <p:sp>
        <p:nvSpPr>
          <p:cNvPr id="9" name="TextBox 8">
            <a:extLst>
              <a:ext uri="{FF2B5EF4-FFF2-40B4-BE49-F238E27FC236}">
                <a16:creationId xmlns:a16="http://schemas.microsoft.com/office/drawing/2014/main" id="{61F11E1D-F95C-D488-FF98-5E08E87F966E}"/>
              </a:ext>
            </a:extLst>
          </p:cNvPr>
          <p:cNvSpPr txBox="1"/>
          <p:nvPr/>
        </p:nvSpPr>
        <p:spPr>
          <a:xfrm>
            <a:off x="8551063" y="6084891"/>
            <a:ext cx="3368842" cy="646331"/>
          </a:xfrm>
          <a:prstGeom prst="rect">
            <a:avLst/>
          </a:prstGeom>
          <a:noFill/>
        </p:spPr>
        <p:txBody>
          <a:bodyPr wrap="square" rtlCol="0">
            <a:spAutoFit/>
          </a:bodyPr>
          <a:lstStyle/>
          <a:p>
            <a:r>
              <a:rPr lang="en-GB" dirty="0"/>
              <a:t>Care Quality Commission, 2024; NHS England,2024</a:t>
            </a:r>
          </a:p>
        </p:txBody>
      </p:sp>
    </p:spTree>
    <p:extLst>
      <p:ext uri="{BB962C8B-B14F-4D97-AF65-F5344CB8AC3E}">
        <p14:creationId xmlns:p14="http://schemas.microsoft.com/office/powerpoint/2010/main" val="375211843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5">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C0FEFBF-60FD-0161-6F6E-89EE39389CEE}"/>
              </a:ext>
            </a:extLst>
          </p:cNvPr>
          <p:cNvSpPr>
            <a:spLocks noGrp="1"/>
          </p:cNvSpPr>
          <p:nvPr>
            <p:ph type="title"/>
          </p:nvPr>
        </p:nvSpPr>
        <p:spPr>
          <a:xfrm>
            <a:off x="1353827" y="3508311"/>
            <a:ext cx="9923770" cy="1438762"/>
          </a:xfrm>
        </p:spPr>
        <p:txBody>
          <a:bodyPr/>
          <a:lstStyle/>
          <a:p>
            <a:r>
              <a:rPr lang="en-US" dirty="0"/>
              <a:t>Example from domiciliary care worker…</a:t>
            </a:r>
            <a:endParaRPr lang="en-ZA" dirty="0"/>
          </a:p>
        </p:txBody>
      </p:sp>
      <p:pic>
        <p:nvPicPr>
          <p:cNvPr id="5" name="Picture Placeholder 84" descr="Two people standing facing a crowd of people sitting">
            <a:extLst>
              <a:ext uri="{FF2B5EF4-FFF2-40B4-BE49-F238E27FC236}">
                <a16:creationId xmlns:a16="http://schemas.microsoft.com/office/drawing/2014/main" id="{E71238CA-461F-1B03-D7E1-786C002AB7DC}"/>
              </a:ext>
            </a:extLst>
          </p:cNvPr>
          <p:cNvPicPr>
            <a:picLocks noGrp="1" noChangeAspect="1"/>
          </p:cNvPicPr>
          <p:nvPr>
            <p:ph type="pic" sz="quarter" idx="13"/>
          </p:nvPr>
        </p:nvPicPr>
        <p:blipFill rotWithShape="1">
          <a:blip r:embed="rId3" cstate="print">
            <a:extLst>
              <a:ext uri="{28A0092B-C50C-407E-A947-70E740481C1C}">
                <a14:useLocalDpi xmlns:a14="http://schemas.microsoft.com/office/drawing/2010/main"/>
              </a:ext>
            </a:extLst>
          </a:blip>
          <a:srcRect t="35290" b="35290"/>
          <a:stretch/>
        </p:blipFill>
        <p:spPr>
          <a:xfrm>
            <a:off x="915600" y="0"/>
            <a:ext cx="10361995" cy="3429000"/>
          </a:xfrm>
        </p:spPr>
      </p:pic>
      <p:sp>
        <p:nvSpPr>
          <p:cNvPr id="8" name="Text Placeholder 7">
            <a:extLst>
              <a:ext uri="{FF2B5EF4-FFF2-40B4-BE49-F238E27FC236}">
                <a16:creationId xmlns:a16="http://schemas.microsoft.com/office/drawing/2014/main" id="{DD542008-8017-76E5-ABC0-32401068875D}"/>
              </a:ext>
            </a:extLst>
          </p:cNvPr>
          <p:cNvSpPr>
            <a:spLocks noGrp="1"/>
          </p:cNvSpPr>
          <p:nvPr>
            <p:ph type="body" sz="quarter" idx="12"/>
          </p:nvPr>
        </p:nvSpPr>
        <p:spPr>
          <a:xfrm>
            <a:off x="1353828" y="5228488"/>
            <a:ext cx="9923770" cy="1368256"/>
          </a:xfrm>
        </p:spPr>
        <p:txBody>
          <a:bodyPr>
            <a:normAutofit fontScale="92500" lnSpcReduction="20000"/>
          </a:bodyPr>
          <a:lstStyle/>
          <a:p>
            <a:pPr marL="342900" indent="-342900">
              <a:buFont typeface="Wingdings" panose="05000000000000000000" pitchFamily="2" charset="2"/>
              <a:buChar char="Ø"/>
            </a:pPr>
            <a:r>
              <a:rPr lang="en-US" dirty="0"/>
              <a:t> Working with another colleague during a double up call.</a:t>
            </a:r>
          </a:p>
          <a:p>
            <a:endParaRPr lang="en-US" dirty="0"/>
          </a:p>
          <a:p>
            <a:pPr marL="342900" indent="-342900">
              <a:buFont typeface="Wingdings" panose="05000000000000000000" pitchFamily="2" charset="2"/>
              <a:buChar char="Ø"/>
            </a:pPr>
            <a:r>
              <a:rPr lang="en-US" dirty="0"/>
              <a:t>Assisting a service user with moving and handling – e.g. hoisting a service user.</a:t>
            </a:r>
          </a:p>
          <a:p>
            <a:pPr marL="342900" indent="-342900">
              <a:buFont typeface="Wingdings" panose="05000000000000000000" pitchFamily="2" charset="2"/>
              <a:buChar char="Ø"/>
            </a:pPr>
            <a:endParaRPr lang="en-US" dirty="0"/>
          </a:p>
          <a:p>
            <a:pPr marL="342900" indent="-342900">
              <a:buFont typeface="Wingdings" panose="05000000000000000000" pitchFamily="2" charset="2"/>
              <a:buChar char="Ø"/>
            </a:pPr>
            <a:r>
              <a:rPr lang="en-US" dirty="0"/>
              <a:t>Communicating changes to the office and to the service user’s family.</a:t>
            </a:r>
          </a:p>
          <a:p>
            <a:pPr marL="342900" indent="-342900">
              <a:buFont typeface="Wingdings" panose="05000000000000000000" pitchFamily="2" charset="2"/>
              <a:buChar char="Ø"/>
            </a:pPr>
            <a:endParaRPr lang="en-US" dirty="0"/>
          </a:p>
          <a:p>
            <a:pPr marL="342900" indent="-342900">
              <a:buFont typeface="Wingdings" panose="05000000000000000000" pitchFamily="2" charset="2"/>
              <a:buChar char="Ø"/>
            </a:pPr>
            <a:r>
              <a:rPr lang="en-US" dirty="0"/>
              <a:t>Reading and following the service user’s care plans together.</a:t>
            </a:r>
          </a:p>
          <a:p>
            <a:endParaRPr lang="en-US" dirty="0"/>
          </a:p>
          <a:p>
            <a:endParaRPr lang="en-US" dirty="0"/>
          </a:p>
        </p:txBody>
      </p:sp>
    </p:spTree>
    <p:extLst>
      <p:ext uri="{BB962C8B-B14F-4D97-AF65-F5344CB8AC3E}">
        <p14:creationId xmlns:p14="http://schemas.microsoft.com/office/powerpoint/2010/main" val="3421680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wipe(down)">
                                      <p:cBhvr>
                                        <p:cTn id="7" dur="580">
                                          <p:stCondLst>
                                            <p:cond delay="0"/>
                                          </p:stCondLst>
                                        </p:cTn>
                                        <p:tgtEl>
                                          <p:spTgt spid="8">
                                            <p:txEl>
                                              <p:pRg st="0" end="0"/>
                                            </p:txEl>
                                          </p:spTgt>
                                        </p:tgtEl>
                                      </p:cBhvr>
                                    </p:animEffect>
                                    <p:anim calcmode="lin" valueType="num">
                                      <p:cBhvr>
                                        <p:cTn id="8" dur="1822" tmFilter="0,0; 0.14,0.36; 0.43,0.73; 0.71,0.91; 1.0,1.0">
                                          <p:stCondLst>
                                            <p:cond delay="0"/>
                                          </p:stCondLst>
                                        </p:cTn>
                                        <p:tgtEl>
                                          <p:spTgt spid="8">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8">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8">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8">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8">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8">
                                            <p:txEl>
                                              <p:pRg st="0" end="0"/>
                                            </p:txEl>
                                          </p:spTgt>
                                        </p:tgtEl>
                                      </p:cBhvr>
                                      <p:to x="100000" y="60000"/>
                                    </p:animScale>
                                    <p:animScale>
                                      <p:cBhvr>
                                        <p:cTn id="14" dur="166" decel="50000">
                                          <p:stCondLst>
                                            <p:cond delay="676"/>
                                          </p:stCondLst>
                                        </p:cTn>
                                        <p:tgtEl>
                                          <p:spTgt spid="8">
                                            <p:txEl>
                                              <p:pRg st="0" end="0"/>
                                            </p:txEl>
                                          </p:spTgt>
                                        </p:tgtEl>
                                      </p:cBhvr>
                                      <p:to x="100000" y="100000"/>
                                    </p:animScale>
                                    <p:animScale>
                                      <p:cBhvr>
                                        <p:cTn id="15" dur="26">
                                          <p:stCondLst>
                                            <p:cond delay="1312"/>
                                          </p:stCondLst>
                                        </p:cTn>
                                        <p:tgtEl>
                                          <p:spTgt spid="8">
                                            <p:txEl>
                                              <p:pRg st="0" end="0"/>
                                            </p:txEl>
                                          </p:spTgt>
                                        </p:tgtEl>
                                      </p:cBhvr>
                                      <p:to x="100000" y="80000"/>
                                    </p:animScale>
                                    <p:animScale>
                                      <p:cBhvr>
                                        <p:cTn id="16" dur="166" decel="50000">
                                          <p:stCondLst>
                                            <p:cond delay="1338"/>
                                          </p:stCondLst>
                                        </p:cTn>
                                        <p:tgtEl>
                                          <p:spTgt spid="8">
                                            <p:txEl>
                                              <p:pRg st="0" end="0"/>
                                            </p:txEl>
                                          </p:spTgt>
                                        </p:tgtEl>
                                      </p:cBhvr>
                                      <p:to x="100000" y="100000"/>
                                    </p:animScale>
                                    <p:animScale>
                                      <p:cBhvr>
                                        <p:cTn id="17" dur="26">
                                          <p:stCondLst>
                                            <p:cond delay="1642"/>
                                          </p:stCondLst>
                                        </p:cTn>
                                        <p:tgtEl>
                                          <p:spTgt spid="8">
                                            <p:txEl>
                                              <p:pRg st="0" end="0"/>
                                            </p:txEl>
                                          </p:spTgt>
                                        </p:tgtEl>
                                      </p:cBhvr>
                                      <p:to x="100000" y="90000"/>
                                    </p:animScale>
                                    <p:animScale>
                                      <p:cBhvr>
                                        <p:cTn id="18" dur="166" decel="50000">
                                          <p:stCondLst>
                                            <p:cond delay="1668"/>
                                          </p:stCondLst>
                                        </p:cTn>
                                        <p:tgtEl>
                                          <p:spTgt spid="8">
                                            <p:txEl>
                                              <p:pRg st="0" end="0"/>
                                            </p:txEl>
                                          </p:spTgt>
                                        </p:tgtEl>
                                      </p:cBhvr>
                                      <p:to x="100000" y="100000"/>
                                    </p:animScale>
                                    <p:animScale>
                                      <p:cBhvr>
                                        <p:cTn id="19" dur="26">
                                          <p:stCondLst>
                                            <p:cond delay="1808"/>
                                          </p:stCondLst>
                                        </p:cTn>
                                        <p:tgtEl>
                                          <p:spTgt spid="8">
                                            <p:txEl>
                                              <p:pRg st="0" end="0"/>
                                            </p:txEl>
                                          </p:spTgt>
                                        </p:tgtEl>
                                      </p:cBhvr>
                                      <p:to x="100000" y="95000"/>
                                    </p:animScale>
                                    <p:animScale>
                                      <p:cBhvr>
                                        <p:cTn id="20" dur="166" decel="50000">
                                          <p:stCondLst>
                                            <p:cond delay="1834"/>
                                          </p:stCondLst>
                                        </p:cTn>
                                        <p:tgtEl>
                                          <p:spTgt spid="8">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8">
                                            <p:txEl>
                                              <p:pRg st="2" end="2"/>
                                            </p:txEl>
                                          </p:spTgt>
                                        </p:tgtEl>
                                        <p:attrNameLst>
                                          <p:attrName>style.visibility</p:attrName>
                                        </p:attrNameLst>
                                      </p:cBhvr>
                                      <p:to>
                                        <p:strVal val="visible"/>
                                      </p:to>
                                    </p:set>
                                    <p:animEffect transition="in" filter="wipe(down)">
                                      <p:cBhvr>
                                        <p:cTn id="25" dur="580">
                                          <p:stCondLst>
                                            <p:cond delay="0"/>
                                          </p:stCondLst>
                                        </p:cTn>
                                        <p:tgtEl>
                                          <p:spTgt spid="8">
                                            <p:txEl>
                                              <p:pRg st="2" end="2"/>
                                            </p:txEl>
                                          </p:spTgt>
                                        </p:tgtEl>
                                      </p:cBhvr>
                                    </p:animEffect>
                                    <p:anim calcmode="lin" valueType="num">
                                      <p:cBhvr>
                                        <p:cTn id="26" dur="1822" tmFilter="0,0; 0.14,0.36; 0.43,0.73; 0.71,0.91; 1.0,1.0">
                                          <p:stCondLst>
                                            <p:cond delay="0"/>
                                          </p:stCondLst>
                                        </p:cTn>
                                        <p:tgtEl>
                                          <p:spTgt spid="8">
                                            <p:txEl>
                                              <p:pRg st="2" end="2"/>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8">
                                            <p:txEl>
                                              <p:pRg st="2" end="2"/>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8">
                                            <p:txEl>
                                              <p:pRg st="2" end="2"/>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8">
                                            <p:txEl>
                                              <p:pRg st="2" end="2"/>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8">
                                            <p:txEl>
                                              <p:pRg st="2" end="2"/>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8">
                                            <p:txEl>
                                              <p:pRg st="2" end="2"/>
                                            </p:txEl>
                                          </p:spTgt>
                                        </p:tgtEl>
                                      </p:cBhvr>
                                      <p:to x="100000" y="60000"/>
                                    </p:animScale>
                                    <p:animScale>
                                      <p:cBhvr>
                                        <p:cTn id="32" dur="166" decel="50000">
                                          <p:stCondLst>
                                            <p:cond delay="676"/>
                                          </p:stCondLst>
                                        </p:cTn>
                                        <p:tgtEl>
                                          <p:spTgt spid="8">
                                            <p:txEl>
                                              <p:pRg st="2" end="2"/>
                                            </p:txEl>
                                          </p:spTgt>
                                        </p:tgtEl>
                                      </p:cBhvr>
                                      <p:to x="100000" y="100000"/>
                                    </p:animScale>
                                    <p:animScale>
                                      <p:cBhvr>
                                        <p:cTn id="33" dur="26">
                                          <p:stCondLst>
                                            <p:cond delay="1312"/>
                                          </p:stCondLst>
                                        </p:cTn>
                                        <p:tgtEl>
                                          <p:spTgt spid="8">
                                            <p:txEl>
                                              <p:pRg st="2" end="2"/>
                                            </p:txEl>
                                          </p:spTgt>
                                        </p:tgtEl>
                                      </p:cBhvr>
                                      <p:to x="100000" y="80000"/>
                                    </p:animScale>
                                    <p:animScale>
                                      <p:cBhvr>
                                        <p:cTn id="34" dur="166" decel="50000">
                                          <p:stCondLst>
                                            <p:cond delay="1338"/>
                                          </p:stCondLst>
                                        </p:cTn>
                                        <p:tgtEl>
                                          <p:spTgt spid="8">
                                            <p:txEl>
                                              <p:pRg st="2" end="2"/>
                                            </p:txEl>
                                          </p:spTgt>
                                        </p:tgtEl>
                                      </p:cBhvr>
                                      <p:to x="100000" y="100000"/>
                                    </p:animScale>
                                    <p:animScale>
                                      <p:cBhvr>
                                        <p:cTn id="35" dur="26">
                                          <p:stCondLst>
                                            <p:cond delay="1642"/>
                                          </p:stCondLst>
                                        </p:cTn>
                                        <p:tgtEl>
                                          <p:spTgt spid="8">
                                            <p:txEl>
                                              <p:pRg st="2" end="2"/>
                                            </p:txEl>
                                          </p:spTgt>
                                        </p:tgtEl>
                                      </p:cBhvr>
                                      <p:to x="100000" y="90000"/>
                                    </p:animScale>
                                    <p:animScale>
                                      <p:cBhvr>
                                        <p:cTn id="36" dur="166" decel="50000">
                                          <p:stCondLst>
                                            <p:cond delay="1668"/>
                                          </p:stCondLst>
                                        </p:cTn>
                                        <p:tgtEl>
                                          <p:spTgt spid="8">
                                            <p:txEl>
                                              <p:pRg st="2" end="2"/>
                                            </p:txEl>
                                          </p:spTgt>
                                        </p:tgtEl>
                                      </p:cBhvr>
                                      <p:to x="100000" y="100000"/>
                                    </p:animScale>
                                    <p:animScale>
                                      <p:cBhvr>
                                        <p:cTn id="37" dur="26">
                                          <p:stCondLst>
                                            <p:cond delay="1808"/>
                                          </p:stCondLst>
                                        </p:cTn>
                                        <p:tgtEl>
                                          <p:spTgt spid="8">
                                            <p:txEl>
                                              <p:pRg st="2" end="2"/>
                                            </p:txEl>
                                          </p:spTgt>
                                        </p:tgtEl>
                                      </p:cBhvr>
                                      <p:to x="100000" y="95000"/>
                                    </p:animScale>
                                    <p:animScale>
                                      <p:cBhvr>
                                        <p:cTn id="38" dur="166" decel="50000">
                                          <p:stCondLst>
                                            <p:cond delay="1834"/>
                                          </p:stCondLst>
                                        </p:cTn>
                                        <p:tgtEl>
                                          <p:spTgt spid="8">
                                            <p:txEl>
                                              <p:pRg st="2" end="2"/>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8">
                                            <p:txEl>
                                              <p:pRg st="4" end="4"/>
                                            </p:txEl>
                                          </p:spTgt>
                                        </p:tgtEl>
                                        <p:attrNameLst>
                                          <p:attrName>style.visibility</p:attrName>
                                        </p:attrNameLst>
                                      </p:cBhvr>
                                      <p:to>
                                        <p:strVal val="visible"/>
                                      </p:to>
                                    </p:set>
                                    <p:animEffect transition="in" filter="wipe(down)">
                                      <p:cBhvr>
                                        <p:cTn id="43" dur="580">
                                          <p:stCondLst>
                                            <p:cond delay="0"/>
                                          </p:stCondLst>
                                        </p:cTn>
                                        <p:tgtEl>
                                          <p:spTgt spid="8">
                                            <p:txEl>
                                              <p:pRg st="4" end="4"/>
                                            </p:txEl>
                                          </p:spTgt>
                                        </p:tgtEl>
                                      </p:cBhvr>
                                    </p:animEffect>
                                    <p:anim calcmode="lin" valueType="num">
                                      <p:cBhvr>
                                        <p:cTn id="44" dur="1822" tmFilter="0,0; 0.14,0.36; 0.43,0.73; 0.71,0.91; 1.0,1.0">
                                          <p:stCondLst>
                                            <p:cond delay="0"/>
                                          </p:stCondLst>
                                        </p:cTn>
                                        <p:tgtEl>
                                          <p:spTgt spid="8">
                                            <p:txEl>
                                              <p:pRg st="4" end="4"/>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8">
                                            <p:txEl>
                                              <p:pRg st="4" end="4"/>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8">
                                            <p:txEl>
                                              <p:pRg st="4" end="4"/>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8">
                                            <p:txEl>
                                              <p:pRg st="4" end="4"/>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8">
                                            <p:txEl>
                                              <p:pRg st="4" end="4"/>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8">
                                            <p:txEl>
                                              <p:pRg st="4" end="4"/>
                                            </p:txEl>
                                          </p:spTgt>
                                        </p:tgtEl>
                                      </p:cBhvr>
                                      <p:to x="100000" y="60000"/>
                                    </p:animScale>
                                    <p:animScale>
                                      <p:cBhvr>
                                        <p:cTn id="50" dur="166" decel="50000">
                                          <p:stCondLst>
                                            <p:cond delay="676"/>
                                          </p:stCondLst>
                                        </p:cTn>
                                        <p:tgtEl>
                                          <p:spTgt spid="8">
                                            <p:txEl>
                                              <p:pRg st="4" end="4"/>
                                            </p:txEl>
                                          </p:spTgt>
                                        </p:tgtEl>
                                      </p:cBhvr>
                                      <p:to x="100000" y="100000"/>
                                    </p:animScale>
                                    <p:animScale>
                                      <p:cBhvr>
                                        <p:cTn id="51" dur="26">
                                          <p:stCondLst>
                                            <p:cond delay="1312"/>
                                          </p:stCondLst>
                                        </p:cTn>
                                        <p:tgtEl>
                                          <p:spTgt spid="8">
                                            <p:txEl>
                                              <p:pRg st="4" end="4"/>
                                            </p:txEl>
                                          </p:spTgt>
                                        </p:tgtEl>
                                      </p:cBhvr>
                                      <p:to x="100000" y="80000"/>
                                    </p:animScale>
                                    <p:animScale>
                                      <p:cBhvr>
                                        <p:cTn id="52" dur="166" decel="50000">
                                          <p:stCondLst>
                                            <p:cond delay="1338"/>
                                          </p:stCondLst>
                                        </p:cTn>
                                        <p:tgtEl>
                                          <p:spTgt spid="8">
                                            <p:txEl>
                                              <p:pRg st="4" end="4"/>
                                            </p:txEl>
                                          </p:spTgt>
                                        </p:tgtEl>
                                      </p:cBhvr>
                                      <p:to x="100000" y="100000"/>
                                    </p:animScale>
                                    <p:animScale>
                                      <p:cBhvr>
                                        <p:cTn id="53" dur="26">
                                          <p:stCondLst>
                                            <p:cond delay="1642"/>
                                          </p:stCondLst>
                                        </p:cTn>
                                        <p:tgtEl>
                                          <p:spTgt spid="8">
                                            <p:txEl>
                                              <p:pRg st="4" end="4"/>
                                            </p:txEl>
                                          </p:spTgt>
                                        </p:tgtEl>
                                      </p:cBhvr>
                                      <p:to x="100000" y="90000"/>
                                    </p:animScale>
                                    <p:animScale>
                                      <p:cBhvr>
                                        <p:cTn id="54" dur="166" decel="50000">
                                          <p:stCondLst>
                                            <p:cond delay="1668"/>
                                          </p:stCondLst>
                                        </p:cTn>
                                        <p:tgtEl>
                                          <p:spTgt spid="8">
                                            <p:txEl>
                                              <p:pRg st="4" end="4"/>
                                            </p:txEl>
                                          </p:spTgt>
                                        </p:tgtEl>
                                      </p:cBhvr>
                                      <p:to x="100000" y="100000"/>
                                    </p:animScale>
                                    <p:animScale>
                                      <p:cBhvr>
                                        <p:cTn id="55" dur="26">
                                          <p:stCondLst>
                                            <p:cond delay="1808"/>
                                          </p:stCondLst>
                                        </p:cTn>
                                        <p:tgtEl>
                                          <p:spTgt spid="8">
                                            <p:txEl>
                                              <p:pRg st="4" end="4"/>
                                            </p:txEl>
                                          </p:spTgt>
                                        </p:tgtEl>
                                      </p:cBhvr>
                                      <p:to x="100000" y="95000"/>
                                    </p:animScale>
                                    <p:animScale>
                                      <p:cBhvr>
                                        <p:cTn id="56" dur="166" decel="50000">
                                          <p:stCondLst>
                                            <p:cond delay="1834"/>
                                          </p:stCondLst>
                                        </p:cTn>
                                        <p:tgtEl>
                                          <p:spTgt spid="8">
                                            <p:txEl>
                                              <p:pRg st="4" end="4"/>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8">
                                            <p:txEl>
                                              <p:pRg st="6" end="6"/>
                                            </p:txEl>
                                          </p:spTgt>
                                        </p:tgtEl>
                                        <p:attrNameLst>
                                          <p:attrName>style.visibility</p:attrName>
                                        </p:attrNameLst>
                                      </p:cBhvr>
                                      <p:to>
                                        <p:strVal val="visible"/>
                                      </p:to>
                                    </p:set>
                                    <p:animEffect transition="in" filter="wipe(down)">
                                      <p:cBhvr>
                                        <p:cTn id="61" dur="580">
                                          <p:stCondLst>
                                            <p:cond delay="0"/>
                                          </p:stCondLst>
                                        </p:cTn>
                                        <p:tgtEl>
                                          <p:spTgt spid="8">
                                            <p:txEl>
                                              <p:pRg st="6" end="6"/>
                                            </p:txEl>
                                          </p:spTgt>
                                        </p:tgtEl>
                                      </p:cBhvr>
                                    </p:animEffect>
                                    <p:anim calcmode="lin" valueType="num">
                                      <p:cBhvr>
                                        <p:cTn id="62" dur="1822" tmFilter="0,0; 0.14,0.36; 0.43,0.73; 0.71,0.91; 1.0,1.0">
                                          <p:stCondLst>
                                            <p:cond delay="0"/>
                                          </p:stCondLst>
                                        </p:cTn>
                                        <p:tgtEl>
                                          <p:spTgt spid="8">
                                            <p:txEl>
                                              <p:pRg st="6" end="6"/>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8">
                                            <p:txEl>
                                              <p:pRg st="6" end="6"/>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8">
                                            <p:txEl>
                                              <p:pRg st="6" end="6"/>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8">
                                            <p:txEl>
                                              <p:pRg st="6" end="6"/>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8">
                                            <p:txEl>
                                              <p:pRg st="6" end="6"/>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8">
                                            <p:txEl>
                                              <p:pRg st="6" end="6"/>
                                            </p:txEl>
                                          </p:spTgt>
                                        </p:tgtEl>
                                      </p:cBhvr>
                                      <p:to x="100000" y="60000"/>
                                    </p:animScale>
                                    <p:animScale>
                                      <p:cBhvr>
                                        <p:cTn id="68" dur="166" decel="50000">
                                          <p:stCondLst>
                                            <p:cond delay="676"/>
                                          </p:stCondLst>
                                        </p:cTn>
                                        <p:tgtEl>
                                          <p:spTgt spid="8">
                                            <p:txEl>
                                              <p:pRg st="6" end="6"/>
                                            </p:txEl>
                                          </p:spTgt>
                                        </p:tgtEl>
                                      </p:cBhvr>
                                      <p:to x="100000" y="100000"/>
                                    </p:animScale>
                                    <p:animScale>
                                      <p:cBhvr>
                                        <p:cTn id="69" dur="26">
                                          <p:stCondLst>
                                            <p:cond delay="1312"/>
                                          </p:stCondLst>
                                        </p:cTn>
                                        <p:tgtEl>
                                          <p:spTgt spid="8">
                                            <p:txEl>
                                              <p:pRg st="6" end="6"/>
                                            </p:txEl>
                                          </p:spTgt>
                                        </p:tgtEl>
                                      </p:cBhvr>
                                      <p:to x="100000" y="80000"/>
                                    </p:animScale>
                                    <p:animScale>
                                      <p:cBhvr>
                                        <p:cTn id="70" dur="166" decel="50000">
                                          <p:stCondLst>
                                            <p:cond delay="1338"/>
                                          </p:stCondLst>
                                        </p:cTn>
                                        <p:tgtEl>
                                          <p:spTgt spid="8">
                                            <p:txEl>
                                              <p:pRg st="6" end="6"/>
                                            </p:txEl>
                                          </p:spTgt>
                                        </p:tgtEl>
                                      </p:cBhvr>
                                      <p:to x="100000" y="100000"/>
                                    </p:animScale>
                                    <p:animScale>
                                      <p:cBhvr>
                                        <p:cTn id="71" dur="26">
                                          <p:stCondLst>
                                            <p:cond delay="1642"/>
                                          </p:stCondLst>
                                        </p:cTn>
                                        <p:tgtEl>
                                          <p:spTgt spid="8">
                                            <p:txEl>
                                              <p:pRg st="6" end="6"/>
                                            </p:txEl>
                                          </p:spTgt>
                                        </p:tgtEl>
                                      </p:cBhvr>
                                      <p:to x="100000" y="90000"/>
                                    </p:animScale>
                                    <p:animScale>
                                      <p:cBhvr>
                                        <p:cTn id="72" dur="166" decel="50000">
                                          <p:stCondLst>
                                            <p:cond delay="1668"/>
                                          </p:stCondLst>
                                        </p:cTn>
                                        <p:tgtEl>
                                          <p:spTgt spid="8">
                                            <p:txEl>
                                              <p:pRg st="6" end="6"/>
                                            </p:txEl>
                                          </p:spTgt>
                                        </p:tgtEl>
                                      </p:cBhvr>
                                      <p:to x="100000" y="100000"/>
                                    </p:animScale>
                                    <p:animScale>
                                      <p:cBhvr>
                                        <p:cTn id="73" dur="26">
                                          <p:stCondLst>
                                            <p:cond delay="1808"/>
                                          </p:stCondLst>
                                        </p:cTn>
                                        <p:tgtEl>
                                          <p:spTgt spid="8">
                                            <p:txEl>
                                              <p:pRg st="6" end="6"/>
                                            </p:txEl>
                                          </p:spTgt>
                                        </p:tgtEl>
                                      </p:cBhvr>
                                      <p:to x="100000" y="95000"/>
                                    </p:animScale>
                                    <p:animScale>
                                      <p:cBhvr>
                                        <p:cTn id="74" dur="166" decel="50000">
                                          <p:stCondLst>
                                            <p:cond delay="1834"/>
                                          </p:stCondLst>
                                        </p:cTn>
                                        <p:tgtEl>
                                          <p:spTgt spid="8">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EBC60-AA38-5DEF-3160-0CAA68F3D28C}"/>
              </a:ext>
            </a:extLst>
          </p:cNvPr>
          <p:cNvSpPr>
            <a:spLocks noGrp="1"/>
          </p:cNvSpPr>
          <p:nvPr>
            <p:ph type="title"/>
          </p:nvPr>
        </p:nvSpPr>
        <p:spPr>
          <a:xfrm>
            <a:off x="1468815" y="503852"/>
            <a:ext cx="9150675" cy="1427585"/>
          </a:xfrm>
        </p:spPr>
        <p:txBody>
          <a:bodyPr/>
          <a:lstStyle/>
          <a:p>
            <a:r>
              <a:rPr lang="en-US" dirty="0"/>
              <a:t>Conclusion!</a:t>
            </a:r>
            <a:endParaRPr lang="en-ZA" dirty="0"/>
          </a:p>
        </p:txBody>
      </p:sp>
      <p:sp>
        <p:nvSpPr>
          <p:cNvPr id="3" name="Content Placeholder 2">
            <a:extLst>
              <a:ext uri="{FF2B5EF4-FFF2-40B4-BE49-F238E27FC236}">
                <a16:creationId xmlns:a16="http://schemas.microsoft.com/office/drawing/2014/main" id="{1EBEE570-1B5E-FFD1-485D-D77E4E6FE7C0}"/>
              </a:ext>
            </a:extLst>
          </p:cNvPr>
          <p:cNvSpPr>
            <a:spLocks noGrp="1"/>
          </p:cNvSpPr>
          <p:nvPr>
            <p:ph sz="quarter" idx="12"/>
          </p:nvPr>
        </p:nvSpPr>
        <p:spPr>
          <a:xfrm>
            <a:off x="1450153" y="2108722"/>
            <a:ext cx="8552264" cy="4119463"/>
          </a:xfrm>
        </p:spPr>
        <p:txBody>
          <a:bodyPr/>
          <a:lstStyle/>
          <a:p>
            <a:r>
              <a:rPr lang="en-US" dirty="0"/>
              <a:t>Teamwork is VERY important in health and social care!!</a:t>
            </a:r>
          </a:p>
          <a:p>
            <a:r>
              <a:rPr lang="en-US" dirty="0"/>
              <a:t> It improves communication and outcomes.</a:t>
            </a:r>
          </a:p>
          <a:p>
            <a:r>
              <a:rPr lang="en-US" dirty="0"/>
              <a:t>It helps to provide safe and personal centered care to a service user.</a:t>
            </a:r>
          </a:p>
          <a:p>
            <a:r>
              <a:rPr lang="en-US" dirty="0"/>
              <a:t>It is a benefit to both service users and to staff as it lessens work load.</a:t>
            </a:r>
          </a:p>
        </p:txBody>
      </p:sp>
      <p:sp>
        <p:nvSpPr>
          <p:cNvPr id="4" name="Slide Number Placeholder 3">
            <a:extLst>
              <a:ext uri="{FF2B5EF4-FFF2-40B4-BE49-F238E27FC236}">
                <a16:creationId xmlns:a16="http://schemas.microsoft.com/office/drawing/2014/main" id="{527C964F-E2D5-D8E7-C513-C47A7E409DF3}"/>
              </a:ext>
            </a:extLst>
          </p:cNvPr>
          <p:cNvSpPr>
            <a:spLocks noGrp="1"/>
          </p:cNvSpPr>
          <p:nvPr>
            <p:ph type="sldNum" sz="quarter" idx="15"/>
          </p:nvPr>
        </p:nvSpPr>
        <p:spPr/>
        <p:txBody>
          <a:bodyPr/>
          <a:lstStyle/>
          <a:p>
            <a:fld id="{18D65601-5AE2-46FC-B138-694DDD2B510D}" type="slidenum">
              <a:rPr lang="en-US" smtClean="0"/>
              <a:pPr/>
              <a:t>5</a:t>
            </a:fld>
            <a:endParaRPr lang="en-US" dirty="0"/>
          </a:p>
        </p:txBody>
      </p:sp>
    </p:spTree>
    <p:extLst>
      <p:ext uri="{BB962C8B-B14F-4D97-AF65-F5344CB8AC3E}">
        <p14:creationId xmlns:p14="http://schemas.microsoft.com/office/powerpoint/2010/main" val="2906152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86F71E8-8D71-9405-3A01-01C3B8F86877}"/>
              </a:ext>
            </a:extLst>
          </p:cNvPr>
          <p:cNvSpPr>
            <a:spLocks noGrp="1"/>
          </p:cNvSpPr>
          <p:nvPr>
            <p:ph type="title"/>
          </p:nvPr>
        </p:nvSpPr>
        <p:spPr>
          <a:xfrm>
            <a:off x="1468814" y="503852"/>
            <a:ext cx="9808773" cy="1427585"/>
          </a:xfrm>
        </p:spPr>
        <p:txBody>
          <a:bodyPr/>
          <a:lstStyle/>
          <a:p>
            <a:r>
              <a:rPr lang="en-US" dirty="0"/>
              <a:t>References.</a:t>
            </a:r>
            <a:endParaRPr lang="en-ZA" dirty="0"/>
          </a:p>
        </p:txBody>
      </p:sp>
      <p:sp>
        <p:nvSpPr>
          <p:cNvPr id="4" name="Content Placeholder 3">
            <a:extLst>
              <a:ext uri="{FF2B5EF4-FFF2-40B4-BE49-F238E27FC236}">
                <a16:creationId xmlns:a16="http://schemas.microsoft.com/office/drawing/2014/main" id="{392C90C5-5198-C255-02F9-1608AA49E088}"/>
              </a:ext>
            </a:extLst>
          </p:cNvPr>
          <p:cNvSpPr>
            <a:spLocks noGrp="1"/>
          </p:cNvSpPr>
          <p:nvPr>
            <p:ph sz="quarter" idx="12"/>
          </p:nvPr>
        </p:nvSpPr>
        <p:spPr>
          <a:xfrm>
            <a:off x="1468814" y="2057401"/>
            <a:ext cx="4627186" cy="4119463"/>
          </a:xfrm>
        </p:spPr>
        <p:txBody>
          <a:bodyPr/>
          <a:lstStyle/>
          <a:p>
            <a:pPr marL="457200" indent="-457200">
              <a:buFont typeface="+mj-lt"/>
              <a:buAutoNum type="arabicPeriod"/>
            </a:pPr>
            <a:r>
              <a:rPr lang="en-GB" dirty="0"/>
              <a:t>Care Quality Commission (2024) How we regulate services. Available at: https://www.cqc.org.uk (Accessed: 17 June 2026).NHS England (2024)</a:t>
            </a:r>
          </a:p>
          <a:p>
            <a:pPr marL="457200" indent="-457200">
              <a:buFont typeface="+mj-lt"/>
              <a:buAutoNum type="arabicPeriod"/>
            </a:pPr>
            <a:r>
              <a:rPr lang="en-GB" dirty="0"/>
              <a:t> Working together to improve patient care. Available at: https://www.england.nhs.uk (Accessed: 17 June 2026).</a:t>
            </a:r>
            <a:endParaRPr lang="en-US" dirty="0"/>
          </a:p>
        </p:txBody>
      </p:sp>
      <p:sp>
        <p:nvSpPr>
          <p:cNvPr id="5" name="Slide Number Placeholder 4">
            <a:extLst>
              <a:ext uri="{FF2B5EF4-FFF2-40B4-BE49-F238E27FC236}">
                <a16:creationId xmlns:a16="http://schemas.microsoft.com/office/drawing/2014/main" id="{A34518A5-1C9D-79F3-349C-3E7AAFD98951}"/>
              </a:ext>
            </a:extLst>
          </p:cNvPr>
          <p:cNvSpPr>
            <a:spLocks noGrp="1"/>
          </p:cNvSpPr>
          <p:nvPr>
            <p:ph type="sldNum" sz="quarter" idx="15"/>
          </p:nvPr>
        </p:nvSpPr>
        <p:spPr/>
        <p:txBody>
          <a:bodyPr/>
          <a:lstStyle/>
          <a:p>
            <a:fld id="{18D65601-5AE2-46FC-B138-694DDD2B510D}" type="slidenum">
              <a:rPr lang="en-US" smtClean="0"/>
              <a:pPr/>
              <a:t>6</a:t>
            </a:fld>
            <a:endParaRPr lang="en-US" dirty="0"/>
          </a:p>
        </p:txBody>
      </p:sp>
    </p:spTree>
    <p:extLst>
      <p:ext uri="{BB962C8B-B14F-4D97-AF65-F5344CB8AC3E}">
        <p14:creationId xmlns:p14="http://schemas.microsoft.com/office/powerpoint/2010/main" val="554382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61384-8C2A-AC46-D296-2DF95CBF10BB}"/>
              </a:ext>
            </a:extLst>
          </p:cNvPr>
          <p:cNvSpPr>
            <a:spLocks noGrp="1"/>
          </p:cNvSpPr>
          <p:nvPr>
            <p:ph type="title"/>
          </p:nvPr>
        </p:nvSpPr>
        <p:spPr>
          <a:xfrm>
            <a:off x="1317614" y="690511"/>
            <a:ext cx="4964671" cy="5253089"/>
          </a:xfrm>
        </p:spPr>
        <p:txBody>
          <a:bodyPr anchor="b">
            <a:normAutofit/>
          </a:bodyPr>
          <a:lstStyle/>
          <a:p>
            <a:r>
              <a:rPr lang="en-US" dirty="0"/>
              <a:t>Thank you!</a:t>
            </a:r>
            <a:endParaRPr lang="en-ZA" dirty="0"/>
          </a:p>
        </p:txBody>
      </p:sp>
      <p:pic>
        <p:nvPicPr>
          <p:cNvPr id="5" name="Picture 4">
            <a:extLst>
              <a:ext uri="{FF2B5EF4-FFF2-40B4-BE49-F238E27FC236}">
                <a16:creationId xmlns:a16="http://schemas.microsoft.com/office/drawing/2014/main" id="{DC9477D2-2413-36C9-7364-34B9C949CC5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58665" y="1036814"/>
            <a:ext cx="4784372" cy="4784372"/>
          </a:xfrm>
          <a:prstGeom prst="rect">
            <a:avLst/>
          </a:prstGeom>
          <a:noFill/>
        </p:spPr>
      </p:pic>
    </p:spTree>
    <p:extLst>
      <p:ext uri="{BB962C8B-B14F-4D97-AF65-F5344CB8AC3E}">
        <p14:creationId xmlns:p14="http://schemas.microsoft.com/office/powerpoint/2010/main" val="4011334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Custom">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M78544816_Win32_SL_V10" id="{8934A6D9-B969-498F-A646-4B502FD69C4E}" vid="{AA78C1C8-456D-41A9-83FC-BC8B9A8EE3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FDB7358-0BCB-4DEB-B717-C1D7CC555F0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6DE3707C-8CAB-4302-B7E1-D32E1543E05C}">
  <ds:schemaRefs>
    <ds:schemaRef ds:uri="http://schemas.microsoft.com/sharepoint/v3/contenttype/forms"/>
  </ds:schemaRefs>
</ds:datastoreItem>
</file>

<file path=customXml/itemProps3.xml><?xml version="1.0" encoding="utf-8"?>
<ds:datastoreItem xmlns:ds="http://schemas.openxmlformats.org/officeDocument/2006/customXml" ds:itemID="{B69E9DE5-EFFE-4262-A023-32732F0B66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{52234A5D-C90C-4344-B80B-69F0EDBD6D28}TF3977e381-cba5-49b1-ba43-b5d865517af907ebbda9_win32-372d4d6ae720</Template>
  <TotalTime>72</TotalTime>
  <Words>652</Words>
  <Application>Microsoft Office PowerPoint</Application>
  <PresentationFormat>Widescreen</PresentationFormat>
  <Paragraphs>47</Paragraphs>
  <Slides>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Tisa Offc Serif Pro</vt:lpstr>
      <vt:lpstr>Univers Light</vt:lpstr>
      <vt:lpstr>Wingdings</vt:lpstr>
      <vt:lpstr>Custom</vt:lpstr>
      <vt:lpstr>Team work in Health &amp; Social Care  Naseem Akhtar 2507359 LCHS4009 Professional Development within Health and Social Care</vt:lpstr>
      <vt:lpstr>What is Working in Teams? </vt:lpstr>
      <vt:lpstr>Why is Teamwork Important?  </vt:lpstr>
      <vt:lpstr>Example from domiciliary care worker…</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Mohammed Idreis (2522172)</dc:creator>
  <cp:lastModifiedBy>Mohammed Idreis (2522172)</cp:lastModifiedBy>
  <cp:revision>1</cp:revision>
  <dcterms:created xsi:type="dcterms:W3CDTF">2026-06-17T18:19:13Z</dcterms:created>
  <dcterms:modified xsi:type="dcterms:W3CDTF">2026-06-17T19:32:13Z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