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0" r:id="rId9"/>
    <p:sldId id="267" r:id="rId10"/>
    <p:sldId id="261" r:id="rId11"/>
    <p:sldId id="262" r:id="rId12"/>
    <p:sldId id="263" r:id="rId13"/>
    <p:sldId id="264" r:id="rId14"/>
    <p:sldId id="266" r:id="rId15"/>
    <p:sldId id="265" r:id="rId16"/>
    <p:sldId id="269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C0E0D8-B4C1-01DA-6082-FDBB0D0AB76F}" v="382" dt="2025-10-28T21:14:21.437"/>
    <p1510:client id="{F8F77ED6-594F-4A12-A5B2-FC0C3A8A6034}" v="57" dt="2025-10-27T15:54:49.5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8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F9288B-EA92-450A-B1A1-728AE9C9837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7E93BC-29D6-40F7-BC75-A6A477501D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Recap on the module </a:t>
          </a:r>
          <a:endParaRPr lang="en-US"/>
        </a:p>
      </dgm:t>
    </dgm:pt>
    <dgm:pt modelId="{14BCBE4C-3C52-42F0-98D4-5A37916B2495}" type="parTrans" cxnId="{9A7CD812-3FB6-442F-BD2B-D1AB69FF99D0}">
      <dgm:prSet/>
      <dgm:spPr/>
      <dgm:t>
        <a:bodyPr/>
        <a:lstStyle/>
        <a:p>
          <a:endParaRPr lang="en-US"/>
        </a:p>
      </dgm:t>
    </dgm:pt>
    <dgm:pt modelId="{1046AF09-31D9-4363-BC6B-E65B1DDEFF75}" type="sibTrans" cxnId="{9A7CD812-3FB6-442F-BD2B-D1AB69FF99D0}">
      <dgm:prSet/>
      <dgm:spPr/>
      <dgm:t>
        <a:bodyPr/>
        <a:lstStyle/>
        <a:p>
          <a:endParaRPr lang="en-US"/>
        </a:p>
      </dgm:t>
    </dgm:pt>
    <dgm:pt modelId="{BDEA8536-0677-4B86-ACFB-ED0A87A89D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Make relevant links with victimisation and barriers to reporting</a:t>
          </a:r>
          <a:endParaRPr lang="en-US"/>
        </a:p>
      </dgm:t>
    </dgm:pt>
    <dgm:pt modelId="{2A385BFA-8B90-4FA8-9C4E-14F656E79FFD}" type="parTrans" cxnId="{A99182B9-4BD9-4076-8BBA-BA603AFDA477}">
      <dgm:prSet/>
      <dgm:spPr/>
      <dgm:t>
        <a:bodyPr/>
        <a:lstStyle/>
        <a:p>
          <a:endParaRPr lang="en-US"/>
        </a:p>
      </dgm:t>
    </dgm:pt>
    <dgm:pt modelId="{03031190-27D5-4071-9B64-D22B61C96D11}" type="sibTrans" cxnId="{A99182B9-4BD9-4076-8BBA-BA603AFDA477}">
      <dgm:prSet/>
      <dgm:spPr/>
      <dgm:t>
        <a:bodyPr/>
        <a:lstStyle/>
        <a:p>
          <a:endParaRPr lang="en-US"/>
        </a:p>
      </dgm:t>
    </dgm:pt>
    <dgm:pt modelId="{403CFDA1-3D14-4815-99BA-836253DA4F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Recap on the effectiveness of the victim code and if this could create a barrier to reporting  </a:t>
          </a:r>
          <a:endParaRPr lang="en-US" dirty="0"/>
        </a:p>
      </dgm:t>
    </dgm:pt>
    <dgm:pt modelId="{02CCF8B1-DBBE-432C-8438-53DEC3A8595D}" type="parTrans" cxnId="{FD719470-82F1-4548-9BCA-A1595BB283D9}">
      <dgm:prSet/>
      <dgm:spPr/>
      <dgm:t>
        <a:bodyPr/>
        <a:lstStyle/>
        <a:p>
          <a:endParaRPr lang="en-US"/>
        </a:p>
      </dgm:t>
    </dgm:pt>
    <dgm:pt modelId="{F18E50FE-431C-490A-8202-225C7A3CC860}" type="sibTrans" cxnId="{FD719470-82F1-4548-9BCA-A1595BB283D9}">
      <dgm:prSet/>
      <dgm:spPr/>
      <dgm:t>
        <a:bodyPr/>
        <a:lstStyle/>
        <a:p>
          <a:endParaRPr lang="en-US"/>
        </a:p>
      </dgm:t>
    </dgm:pt>
    <dgm:pt modelId="{EC1BDDF9-3C22-4998-A9F0-089287E36708}" type="pres">
      <dgm:prSet presAssocID="{12F9288B-EA92-450A-B1A1-728AE9C9837D}" presName="root" presStyleCnt="0">
        <dgm:presLayoutVars>
          <dgm:dir/>
          <dgm:resizeHandles val="exact"/>
        </dgm:presLayoutVars>
      </dgm:prSet>
      <dgm:spPr/>
    </dgm:pt>
    <dgm:pt modelId="{058DDB78-63D5-4F86-B55E-D29FD39FF77E}" type="pres">
      <dgm:prSet presAssocID="{117E93BC-29D6-40F7-BC75-A6A477501D5B}" presName="compNode" presStyleCnt="0"/>
      <dgm:spPr/>
    </dgm:pt>
    <dgm:pt modelId="{809E5565-A40B-4375-8840-B74BD75DF621}" type="pres">
      <dgm:prSet presAssocID="{117E93BC-29D6-40F7-BC75-A6A477501D5B}" presName="bgRect" presStyleLbl="bgShp" presStyleIdx="0" presStyleCnt="3"/>
      <dgm:spPr/>
    </dgm:pt>
    <dgm:pt modelId="{D55B8AD6-A85F-454D-8B54-A90694DF0860}" type="pres">
      <dgm:prSet presAssocID="{117E93BC-29D6-40F7-BC75-A6A477501D5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1AA6B87-954E-4B6B-907D-76F080643EA7}" type="pres">
      <dgm:prSet presAssocID="{117E93BC-29D6-40F7-BC75-A6A477501D5B}" presName="spaceRect" presStyleCnt="0"/>
      <dgm:spPr/>
    </dgm:pt>
    <dgm:pt modelId="{D085BE85-6278-4DFE-B2CB-2EE833793776}" type="pres">
      <dgm:prSet presAssocID="{117E93BC-29D6-40F7-BC75-A6A477501D5B}" presName="parTx" presStyleLbl="revTx" presStyleIdx="0" presStyleCnt="3">
        <dgm:presLayoutVars>
          <dgm:chMax val="0"/>
          <dgm:chPref val="0"/>
        </dgm:presLayoutVars>
      </dgm:prSet>
      <dgm:spPr/>
    </dgm:pt>
    <dgm:pt modelId="{E30D956E-A3DE-49DE-9F22-3C89C5D539A2}" type="pres">
      <dgm:prSet presAssocID="{1046AF09-31D9-4363-BC6B-E65B1DDEFF75}" presName="sibTrans" presStyleCnt="0"/>
      <dgm:spPr/>
    </dgm:pt>
    <dgm:pt modelId="{FE430949-3DAD-47D7-8041-3CED14AE0205}" type="pres">
      <dgm:prSet presAssocID="{BDEA8536-0677-4B86-ACFB-ED0A87A89D1D}" presName="compNode" presStyleCnt="0"/>
      <dgm:spPr/>
    </dgm:pt>
    <dgm:pt modelId="{879B7B06-22DF-4563-88FB-4E75E7B2972E}" type="pres">
      <dgm:prSet presAssocID="{BDEA8536-0677-4B86-ACFB-ED0A87A89D1D}" presName="bgRect" presStyleLbl="bgShp" presStyleIdx="1" presStyleCnt="3"/>
      <dgm:spPr/>
    </dgm:pt>
    <dgm:pt modelId="{77DC7C79-ADE6-4A1E-8FE5-20F0F2D2DE76}" type="pres">
      <dgm:prSet presAssocID="{BDEA8536-0677-4B86-ACFB-ED0A87A89D1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FEC55CC-4ADA-46F0-91A2-2D5FBC26183D}" type="pres">
      <dgm:prSet presAssocID="{BDEA8536-0677-4B86-ACFB-ED0A87A89D1D}" presName="spaceRect" presStyleCnt="0"/>
      <dgm:spPr/>
    </dgm:pt>
    <dgm:pt modelId="{599CD6B8-C820-4944-9A50-BFB53141308D}" type="pres">
      <dgm:prSet presAssocID="{BDEA8536-0677-4B86-ACFB-ED0A87A89D1D}" presName="parTx" presStyleLbl="revTx" presStyleIdx="1" presStyleCnt="3">
        <dgm:presLayoutVars>
          <dgm:chMax val="0"/>
          <dgm:chPref val="0"/>
        </dgm:presLayoutVars>
      </dgm:prSet>
      <dgm:spPr/>
    </dgm:pt>
    <dgm:pt modelId="{3F39DEFD-D9DA-4AD9-ABED-BF6BE560CF93}" type="pres">
      <dgm:prSet presAssocID="{03031190-27D5-4071-9B64-D22B61C96D11}" presName="sibTrans" presStyleCnt="0"/>
      <dgm:spPr/>
    </dgm:pt>
    <dgm:pt modelId="{1153AC27-E1A3-4127-B0FB-8A4871EF7B96}" type="pres">
      <dgm:prSet presAssocID="{403CFDA1-3D14-4815-99BA-836253DA4F20}" presName="compNode" presStyleCnt="0"/>
      <dgm:spPr/>
    </dgm:pt>
    <dgm:pt modelId="{73D1655B-6F91-4FE8-A4C7-4E79B150FA82}" type="pres">
      <dgm:prSet presAssocID="{403CFDA1-3D14-4815-99BA-836253DA4F20}" presName="bgRect" presStyleLbl="bgShp" presStyleIdx="2" presStyleCnt="3"/>
      <dgm:spPr/>
    </dgm:pt>
    <dgm:pt modelId="{3E2D7CB0-88E2-441C-A508-4EDF1A8AFF56}" type="pres">
      <dgm:prSet presAssocID="{403CFDA1-3D14-4815-99BA-836253DA4F2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ED3B494-F5F3-48EC-830B-AFB1E05732A6}" type="pres">
      <dgm:prSet presAssocID="{403CFDA1-3D14-4815-99BA-836253DA4F20}" presName="spaceRect" presStyleCnt="0"/>
      <dgm:spPr/>
    </dgm:pt>
    <dgm:pt modelId="{5D31EE5E-0462-46CD-9AFB-C9617E9E75C5}" type="pres">
      <dgm:prSet presAssocID="{403CFDA1-3D14-4815-99BA-836253DA4F2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B2C8603-68E2-4D05-98B6-F8193E5CE25F}" type="presOf" srcId="{403CFDA1-3D14-4815-99BA-836253DA4F20}" destId="{5D31EE5E-0462-46CD-9AFB-C9617E9E75C5}" srcOrd="0" destOrd="0" presId="urn:microsoft.com/office/officeart/2018/2/layout/IconVerticalSolidList"/>
    <dgm:cxn modelId="{9A7CD812-3FB6-442F-BD2B-D1AB69FF99D0}" srcId="{12F9288B-EA92-450A-B1A1-728AE9C9837D}" destId="{117E93BC-29D6-40F7-BC75-A6A477501D5B}" srcOrd="0" destOrd="0" parTransId="{14BCBE4C-3C52-42F0-98D4-5A37916B2495}" sibTransId="{1046AF09-31D9-4363-BC6B-E65B1DDEFF75}"/>
    <dgm:cxn modelId="{FD719470-82F1-4548-9BCA-A1595BB283D9}" srcId="{12F9288B-EA92-450A-B1A1-728AE9C9837D}" destId="{403CFDA1-3D14-4815-99BA-836253DA4F20}" srcOrd="2" destOrd="0" parTransId="{02CCF8B1-DBBE-432C-8438-53DEC3A8595D}" sibTransId="{F18E50FE-431C-490A-8202-225C7A3CC860}"/>
    <dgm:cxn modelId="{65BB1B79-983F-4B8A-ACE0-E731D387CCBC}" type="presOf" srcId="{12F9288B-EA92-450A-B1A1-728AE9C9837D}" destId="{EC1BDDF9-3C22-4998-A9F0-089287E36708}" srcOrd="0" destOrd="0" presId="urn:microsoft.com/office/officeart/2018/2/layout/IconVerticalSolidList"/>
    <dgm:cxn modelId="{FE5EBF99-1A2C-4FE8-9014-7F610B403257}" type="presOf" srcId="{117E93BC-29D6-40F7-BC75-A6A477501D5B}" destId="{D085BE85-6278-4DFE-B2CB-2EE833793776}" srcOrd="0" destOrd="0" presId="urn:microsoft.com/office/officeart/2018/2/layout/IconVerticalSolidList"/>
    <dgm:cxn modelId="{A99182B9-4BD9-4076-8BBA-BA603AFDA477}" srcId="{12F9288B-EA92-450A-B1A1-728AE9C9837D}" destId="{BDEA8536-0677-4B86-ACFB-ED0A87A89D1D}" srcOrd="1" destOrd="0" parTransId="{2A385BFA-8B90-4FA8-9C4E-14F656E79FFD}" sibTransId="{03031190-27D5-4071-9B64-D22B61C96D11}"/>
    <dgm:cxn modelId="{122F93CE-82E6-4CEC-8E32-894841ED8AA5}" type="presOf" srcId="{BDEA8536-0677-4B86-ACFB-ED0A87A89D1D}" destId="{599CD6B8-C820-4944-9A50-BFB53141308D}" srcOrd="0" destOrd="0" presId="urn:microsoft.com/office/officeart/2018/2/layout/IconVerticalSolidList"/>
    <dgm:cxn modelId="{F56179A6-2A22-4EEE-970C-9A9986EA36CE}" type="presParOf" srcId="{EC1BDDF9-3C22-4998-A9F0-089287E36708}" destId="{058DDB78-63D5-4F86-B55E-D29FD39FF77E}" srcOrd="0" destOrd="0" presId="urn:microsoft.com/office/officeart/2018/2/layout/IconVerticalSolidList"/>
    <dgm:cxn modelId="{CA47A57F-D85C-4A22-9F90-653ABCC4A122}" type="presParOf" srcId="{058DDB78-63D5-4F86-B55E-D29FD39FF77E}" destId="{809E5565-A40B-4375-8840-B74BD75DF621}" srcOrd="0" destOrd="0" presId="urn:microsoft.com/office/officeart/2018/2/layout/IconVerticalSolidList"/>
    <dgm:cxn modelId="{3621FF97-F555-418F-A1B5-26C217FD9350}" type="presParOf" srcId="{058DDB78-63D5-4F86-B55E-D29FD39FF77E}" destId="{D55B8AD6-A85F-454D-8B54-A90694DF0860}" srcOrd="1" destOrd="0" presId="urn:microsoft.com/office/officeart/2018/2/layout/IconVerticalSolidList"/>
    <dgm:cxn modelId="{2A968B82-4816-4C08-9D46-2F7496983D61}" type="presParOf" srcId="{058DDB78-63D5-4F86-B55E-D29FD39FF77E}" destId="{B1AA6B87-954E-4B6B-907D-76F080643EA7}" srcOrd="2" destOrd="0" presId="urn:microsoft.com/office/officeart/2018/2/layout/IconVerticalSolidList"/>
    <dgm:cxn modelId="{61964CBF-893A-4910-84D0-67D4D197953F}" type="presParOf" srcId="{058DDB78-63D5-4F86-B55E-D29FD39FF77E}" destId="{D085BE85-6278-4DFE-B2CB-2EE833793776}" srcOrd="3" destOrd="0" presId="urn:microsoft.com/office/officeart/2018/2/layout/IconVerticalSolidList"/>
    <dgm:cxn modelId="{700170C0-B419-4FA9-B403-9FFA6E43102D}" type="presParOf" srcId="{EC1BDDF9-3C22-4998-A9F0-089287E36708}" destId="{E30D956E-A3DE-49DE-9F22-3C89C5D539A2}" srcOrd="1" destOrd="0" presId="urn:microsoft.com/office/officeart/2018/2/layout/IconVerticalSolidList"/>
    <dgm:cxn modelId="{93D07DA0-2882-4583-9285-0004A9E7114F}" type="presParOf" srcId="{EC1BDDF9-3C22-4998-A9F0-089287E36708}" destId="{FE430949-3DAD-47D7-8041-3CED14AE0205}" srcOrd="2" destOrd="0" presId="urn:microsoft.com/office/officeart/2018/2/layout/IconVerticalSolidList"/>
    <dgm:cxn modelId="{7932E364-6421-4044-A734-6099705FEBE2}" type="presParOf" srcId="{FE430949-3DAD-47D7-8041-3CED14AE0205}" destId="{879B7B06-22DF-4563-88FB-4E75E7B2972E}" srcOrd="0" destOrd="0" presId="urn:microsoft.com/office/officeart/2018/2/layout/IconVerticalSolidList"/>
    <dgm:cxn modelId="{AF7B2A2D-D5C6-4623-888F-023A6698A4AC}" type="presParOf" srcId="{FE430949-3DAD-47D7-8041-3CED14AE0205}" destId="{77DC7C79-ADE6-4A1E-8FE5-20F0F2D2DE76}" srcOrd="1" destOrd="0" presId="urn:microsoft.com/office/officeart/2018/2/layout/IconVerticalSolidList"/>
    <dgm:cxn modelId="{8C9CAF8D-547C-4245-A309-64F4F1C810ED}" type="presParOf" srcId="{FE430949-3DAD-47D7-8041-3CED14AE0205}" destId="{7FEC55CC-4ADA-46F0-91A2-2D5FBC26183D}" srcOrd="2" destOrd="0" presId="urn:microsoft.com/office/officeart/2018/2/layout/IconVerticalSolidList"/>
    <dgm:cxn modelId="{BD12F7E8-CDFC-4F7C-9069-E4B4258B801F}" type="presParOf" srcId="{FE430949-3DAD-47D7-8041-3CED14AE0205}" destId="{599CD6B8-C820-4944-9A50-BFB53141308D}" srcOrd="3" destOrd="0" presId="urn:microsoft.com/office/officeart/2018/2/layout/IconVerticalSolidList"/>
    <dgm:cxn modelId="{1D5E61B8-6234-4484-8CB9-FE4EABA7344B}" type="presParOf" srcId="{EC1BDDF9-3C22-4998-A9F0-089287E36708}" destId="{3F39DEFD-D9DA-4AD9-ABED-BF6BE560CF93}" srcOrd="3" destOrd="0" presId="urn:microsoft.com/office/officeart/2018/2/layout/IconVerticalSolidList"/>
    <dgm:cxn modelId="{CD7B7718-EEF0-4B2F-B5B2-E2CE38D467E1}" type="presParOf" srcId="{EC1BDDF9-3C22-4998-A9F0-089287E36708}" destId="{1153AC27-E1A3-4127-B0FB-8A4871EF7B96}" srcOrd="4" destOrd="0" presId="urn:microsoft.com/office/officeart/2018/2/layout/IconVerticalSolidList"/>
    <dgm:cxn modelId="{D63D794D-9C16-4ED9-A010-938854C9876A}" type="presParOf" srcId="{1153AC27-E1A3-4127-B0FB-8A4871EF7B96}" destId="{73D1655B-6F91-4FE8-A4C7-4E79B150FA82}" srcOrd="0" destOrd="0" presId="urn:microsoft.com/office/officeart/2018/2/layout/IconVerticalSolidList"/>
    <dgm:cxn modelId="{998C5D7E-0E90-4F00-BB64-991930D5DB7F}" type="presParOf" srcId="{1153AC27-E1A3-4127-B0FB-8A4871EF7B96}" destId="{3E2D7CB0-88E2-441C-A508-4EDF1A8AFF56}" srcOrd="1" destOrd="0" presId="urn:microsoft.com/office/officeart/2018/2/layout/IconVerticalSolidList"/>
    <dgm:cxn modelId="{EC293EA5-45F0-46D9-A6EE-F54DACF559C7}" type="presParOf" srcId="{1153AC27-E1A3-4127-B0FB-8A4871EF7B96}" destId="{5ED3B494-F5F3-48EC-830B-AFB1E05732A6}" srcOrd="2" destOrd="0" presId="urn:microsoft.com/office/officeart/2018/2/layout/IconVerticalSolidList"/>
    <dgm:cxn modelId="{CA82E98D-6910-46B7-82CA-25E6801628A8}" type="presParOf" srcId="{1153AC27-E1A3-4127-B0FB-8A4871EF7B96}" destId="{5D31EE5E-0462-46CD-9AFB-C9617E9E75C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21CB27-C363-4A71-88AF-E7DD3522BB5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FF8D965-D4A0-4BC1-8D90-52D31D371FAA}">
      <dgm:prSet/>
      <dgm:spPr/>
      <dgm:t>
        <a:bodyPr/>
        <a:lstStyle/>
        <a:p>
          <a:r>
            <a:rPr lang="en-GB"/>
            <a:t>We have explored that victimhood is something that is designed by society </a:t>
          </a:r>
          <a:endParaRPr lang="en-US"/>
        </a:p>
      </dgm:t>
    </dgm:pt>
    <dgm:pt modelId="{C8853872-F667-42A5-A352-6E47E4391BD8}" type="parTrans" cxnId="{E5D1C84D-E419-4EFD-B9BA-A6FE228CB7C3}">
      <dgm:prSet/>
      <dgm:spPr/>
      <dgm:t>
        <a:bodyPr/>
        <a:lstStyle/>
        <a:p>
          <a:endParaRPr lang="en-US"/>
        </a:p>
      </dgm:t>
    </dgm:pt>
    <dgm:pt modelId="{D747980C-9981-4D7E-ACA9-A6E771B2D2BC}" type="sibTrans" cxnId="{E5D1C84D-E419-4EFD-B9BA-A6FE228CB7C3}">
      <dgm:prSet/>
      <dgm:spPr/>
      <dgm:t>
        <a:bodyPr/>
        <a:lstStyle/>
        <a:p>
          <a:endParaRPr lang="en-US"/>
        </a:p>
      </dgm:t>
    </dgm:pt>
    <dgm:pt modelId="{CAF98E26-9587-48AA-B01E-475160DEA46E}">
      <dgm:prSet/>
      <dgm:spPr/>
      <dgm:t>
        <a:bodyPr/>
        <a:lstStyle/>
        <a:p>
          <a:r>
            <a:rPr lang="en-GB" dirty="0"/>
            <a:t>It is developed from a few directions </a:t>
          </a:r>
          <a:endParaRPr lang="en-US" dirty="0"/>
        </a:p>
      </dgm:t>
    </dgm:pt>
    <dgm:pt modelId="{190064E2-B964-4DAD-A1BD-62F433AF18EB}" type="parTrans" cxnId="{2C8FB4C4-0D63-4613-A44C-526ED23E51B2}">
      <dgm:prSet/>
      <dgm:spPr/>
      <dgm:t>
        <a:bodyPr/>
        <a:lstStyle/>
        <a:p>
          <a:endParaRPr lang="en-US"/>
        </a:p>
      </dgm:t>
    </dgm:pt>
    <dgm:pt modelId="{90F90A03-8BDD-47CE-A923-A25728FAE2AD}" type="sibTrans" cxnId="{2C8FB4C4-0D63-4613-A44C-526ED23E51B2}">
      <dgm:prSet/>
      <dgm:spPr/>
      <dgm:t>
        <a:bodyPr/>
        <a:lstStyle/>
        <a:p>
          <a:endParaRPr lang="en-US"/>
        </a:p>
      </dgm:t>
    </dgm:pt>
    <dgm:pt modelId="{11B99F22-AB19-4A10-9625-E944B294187B}">
      <dgm:prSet/>
      <dgm:spPr/>
      <dgm:t>
        <a:bodyPr/>
        <a:lstStyle/>
        <a:p>
          <a:r>
            <a:rPr lang="en-GB" dirty="0"/>
            <a:t>-Stereotypes</a:t>
          </a:r>
          <a:endParaRPr lang="en-US" dirty="0"/>
        </a:p>
      </dgm:t>
    </dgm:pt>
    <dgm:pt modelId="{C1A4919E-46EA-4E88-A054-FA49E447C6DB}" type="parTrans" cxnId="{198945C6-969B-4EBE-8422-D54659422E16}">
      <dgm:prSet/>
      <dgm:spPr/>
      <dgm:t>
        <a:bodyPr/>
        <a:lstStyle/>
        <a:p>
          <a:endParaRPr lang="en-US"/>
        </a:p>
      </dgm:t>
    </dgm:pt>
    <dgm:pt modelId="{863D0379-50B7-471F-8B57-732FAF805BC2}" type="sibTrans" cxnId="{198945C6-969B-4EBE-8422-D54659422E16}">
      <dgm:prSet/>
      <dgm:spPr/>
      <dgm:t>
        <a:bodyPr/>
        <a:lstStyle/>
        <a:p>
          <a:endParaRPr lang="en-US"/>
        </a:p>
      </dgm:t>
    </dgm:pt>
    <dgm:pt modelId="{7302ED7F-1A6E-4CC6-99B3-2BEDDF814580}">
      <dgm:prSet/>
      <dgm:spPr/>
      <dgm:t>
        <a:bodyPr/>
        <a:lstStyle/>
        <a:p>
          <a:r>
            <a:rPr lang="en-GB" dirty="0"/>
            <a:t>-Gender roles </a:t>
          </a:r>
          <a:endParaRPr lang="en-US" dirty="0"/>
        </a:p>
      </dgm:t>
    </dgm:pt>
    <dgm:pt modelId="{C68466E4-65EF-4C5D-9982-A345734483F1}" type="parTrans" cxnId="{F7AAACBC-18BE-4971-9804-DEE16954B8BA}">
      <dgm:prSet/>
      <dgm:spPr/>
      <dgm:t>
        <a:bodyPr/>
        <a:lstStyle/>
        <a:p>
          <a:endParaRPr lang="en-US"/>
        </a:p>
      </dgm:t>
    </dgm:pt>
    <dgm:pt modelId="{5B40DA39-8D62-4C8C-83D9-263B0FA8740F}" type="sibTrans" cxnId="{F7AAACBC-18BE-4971-9804-DEE16954B8BA}">
      <dgm:prSet/>
      <dgm:spPr/>
      <dgm:t>
        <a:bodyPr/>
        <a:lstStyle/>
        <a:p>
          <a:endParaRPr lang="en-US"/>
        </a:p>
      </dgm:t>
    </dgm:pt>
    <dgm:pt modelId="{E551408E-DC0F-4FBC-8C90-1E38444BA41A}">
      <dgm:prSet/>
      <dgm:spPr/>
      <dgm:t>
        <a:bodyPr/>
        <a:lstStyle/>
        <a:p>
          <a:r>
            <a:rPr lang="en-GB" dirty="0"/>
            <a:t>-Racial stereotypes</a:t>
          </a:r>
          <a:endParaRPr lang="en-US" dirty="0"/>
        </a:p>
      </dgm:t>
    </dgm:pt>
    <dgm:pt modelId="{984A8C40-B34B-4351-A845-F76EBCDAA580}" type="parTrans" cxnId="{15440C9A-E029-4D65-ACFF-E1CD2CD6D787}">
      <dgm:prSet/>
      <dgm:spPr/>
      <dgm:t>
        <a:bodyPr/>
        <a:lstStyle/>
        <a:p>
          <a:endParaRPr lang="en-US"/>
        </a:p>
      </dgm:t>
    </dgm:pt>
    <dgm:pt modelId="{F29712C5-799C-4709-B902-7A6F17BB6165}" type="sibTrans" cxnId="{15440C9A-E029-4D65-ACFF-E1CD2CD6D787}">
      <dgm:prSet/>
      <dgm:spPr/>
      <dgm:t>
        <a:bodyPr/>
        <a:lstStyle/>
        <a:p>
          <a:endParaRPr lang="en-US"/>
        </a:p>
      </dgm:t>
    </dgm:pt>
    <dgm:pt modelId="{82D4202A-5B3E-4864-821A-8D6EE588691D}">
      <dgm:prSet/>
      <dgm:spPr/>
      <dgm:t>
        <a:bodyPr/>
        <a:lstStyle/>
        <a:p>
          <a:r>
            <a:rPr lang="en-GB" dirty="0"/>
            <a:t>-Unconscious bias</a:t>
          </a:r>
          <a:endParaRPr lang="en-US" dirty="0"/>
        </a:p>
      </dgm:t>
    </dgm:pt>
    <dgm:pt modelId="{333222AC-0BA5-43F4-B62E-C42C03A62251}" type="parTrans" cxnId="{CBD346BC-5AC2-479B-AAEC-8D6499625C6C}">
      <dgm:prSet/>
      <dgm:spPr/>
      <dgm:t>
        <a:bodyPr/>
        <a:lstStyle/>
        <a:p>
          <a:endParaRPr lang="en-US"/>
        </a:p>
      </dgm:t>
    </dgm:pt>
    <dgm:pt modelId="{D21D5C89-C452-46F0-AC7D-2B3B4D6917BA}" type="sibTrans" cxnId="{CBD346BC-5AC2-479B-AAEC-8D6499625C6C}">
      <dgm:prSet/>
      <dgm:spPr/>
      <dgm:t>
        <a:bodyPr/>
        <a:lstStyle/>
        <a:p>
          <a:endParaRPr lang="en-US"/>
        </a:p>
      </dgm:t>
    </dgm:pt>
    <dgm:pt modelId="{BBA58438-9080-44D2-BFFB-7E2D0A3CD552}" type="pres">
      <dgm:prSet presAssocID="{5D21CB27-C363-4A71-88AF-E7DD3522BB58}" presName="linear" presStyleCnt="0">
        <dgm:presLayoutVars>
          <dgm:animLvl val="lvl"/>
          <dgm:resizeHandles val="exact"/>
        </dgm:presLayoutVars>
      </dgm:prSet>
      <dgm:spPr/>
    </dgm:pt>
    <dgm:pt modelId="{07F588BA-F554-485C-A38B-3AA11B3502FE}" type="pres">
      <dgm:prSet presAssocID="{DFF8D965-D4A0-4BC1-8D90-52D31D371FA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1D664D2-A477-4A38-A42A-252135B0E9CC}" type="pres">
      <dgm:prSet presAssocID="{D747980C-9981-4D7E-ACA9-A6E771B2D2BC}" presName="spacer" presStyleCnt="0"/>
      <dgm:spPr/>
    </dgm:pt>
    <dgm:pt modelId="{9EBB2DAD-92C1-4B78-8F70-E19F7C5A69BE}" type="pres">
      <dgm:prSet presAssocID="{CAF98E26-9587-48AA-B01E-475160DEA46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139153A-483C-4BC2-A523-8B584C42AF3C}" type="pres">
      <dgm:prSet presAssocID="{90F90A03-8BDD-47CE-A923-A25728FAE2AD}" presName="spacer" presStyleCnt="0"/>
      <dgm:spPr/>
    </dgm:pt>
    <dgm:pt modelId="{973BC77D-3C9A-4682-A695-DBE548C5C514}" type="pres">
      <dgm:prSet presAssocID="{11B99F22-AB19-4A10-9625-E944B294187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4C20D41-0C97-44C4-B2E2-6ED44BB5EBB4}" type="pres">
      <dgm:prSet presAssocID="{863D0379-50B7-471F-8B57-732FAF805BC2}" presName="spacer" presStyleCnt="0"/>
      <dgm:spPr/>
    </dgm:pt>
    <dgm:pt modelId="{7FD9A2E9-2B9F-4118-862F-FD5C400A368A}" type="pres">
      <dgm:prSet presAssocID="{7302ED7F-1A6E-4CC6-99B3-2BEDDF81458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BC2FFB5-59BC-4E12-98DB-CBEBDEFAFC09}" type="pres">
      <dgm:prSet presAssocID="{5B40DA39-8D62-4C8C-83D9-263B0FA8740F}" presName="spacer" presStyleCnt="0"/>
      <dgm:spPr/>
    </dgm:pt>
    <dgm:pt modelId="{7F3C154D-ACCF-4CA2-A9BB-2DE35FBB967D}" type="pres">
      <dgm:prSet presAssocID="{E551408E-DC0F-4FBC-8C90-1E38444BA41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0419F08-16A4-4DCA-849F-8749A3414FBB}" type="pres">
      <dgm:prSet presAssocID="{F29712C5-799C-4709-B902-7A6F17BB6165}" presName="spacer" presStyleCnt="0"/>
      <dgm:spPr/>
    </dgm:pt>
    <dgm:pt modelId="{082FDB39-2633-4C9A-81D3-4C8B09D6C3DE}" type="pres">
      <dgm:prSet presAssocID="{82D4202A-5B3E-4864-821A-8D6EE588691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B78CE65-C9EB-4B12-B0AC-A4790F7F377A}" type="presOf" srcId="{CAF98E26-9587-48AA-B01E-475160DEA46E}" destId="{9EBB2DAD-92C1-4B78-8F70-E19F7C5A69BE}" srcOrd="0" destOrd="0" presId="urn:microsoft.com/office/officeart/2005/8/layout/vList2"/>
    <dgm:cxn modelId="{FAC86969-1AFB-43D8-B169-280F5D92D500}" type="presOf" srcId="{82D4202A-5B3E-4864-821A-8D6EE588691D}" destId="{082FDB39-2633-4C9A-81D3-4C8B09D6C3DE}" srcOrd="0" destOrd="0" presId="urn:microsoft.com/office/officeart/2005/8/layout/vList2"/>
    <dgm:cxn modelId="{E5D1C84D-E419-4EFD-B9BA-A6FE228CB7C3}" srcId="{5D21CB27-C363-4A71-88AF-E7DD3522BB58}" destId="{DFF8D965-D4A0-4BC1-8D90-52D31D371FAA}" srcOrd="0" destOrd="0" parTransId="{C8853872-F667-42A5-A352-6E47E4391BD8}" sibTransId="{D747980C-9981-4D7E-ACA9-A6E771B2D2BC}"/>
    <dgm:cxn modelId="{52DC7657-1A42-4030-97D7-741A26A8F3C8}" type="presOf" srcId="{DFF8D965-D4A0-4BC1-8D90-52D31D371FAA}" destId="{07F588BA-F554-485C-A38B-3AA11B3502FE}" srcOrd="0" destOrd="0" presId="urn:microsoft.com/office/officeart/2005/8/layout/vList2"/>
    <dgm:cxn modelId="{188E4981-6EC1-4F89-8FC6-8CB5A2FC72B5}" type="presOf" srcId="{E551408E-DC0F-4FBC-8C90-1E38444BA41A}" destId="{7F3C154D-ACCF-4CA2-A9BB-2DE35FBB967D}" srcOrd="0" destOrd="0" presId="urn:microsoft.com/office/officeart/2005/8/layout/vList2"/>
    <dgm:cxn modelId="{15440C9A-E029-4D65-ACFF-E1CD2CD6D787}" srcId="{5D21CB27-C363-4A71-88AF-E7DD3522BB58}" destId="{E551408E-DC0F-4FBC-8C90-1E38444BA41A}" srcOrd="4" destOrd="0" parTransId="{984A8C40-B34B-4351-A845-F76EBCDAA580}" sibTransId="{F29712C5-799C-4709-B902-7A6F17BB6165}"/>
    <dgm:cxn modelId="{0E0DCDAA-2BF9-4937-923A-6A011D0DAC7F}" type="presOf" srcId="{7302ED7F-1A6E-4CC6-99B3-2BEDDF814580}" destId="{7FD9A2E9-2B9F-4118-862F-FD5C400A368A}" srcOrd="0" destOrd="0" presId="urn:microsoft.com/office/officeart/2005/8/layout/vList2"/>
    <dgm:cxn modelId="{CBD346BC-5AC2-479B-AAEC-8D6499625C6C}" srcId="{5D21CB27-C363-4A71-88AF-E7DD3522BB58}" destId="{82D4202A-5B3E-4864-821A-8D6EE588691D}" srcOrd="5" destOrd="0" parTransId="{333222AC-0BA5-43F4-B62E-C42C03A62251}" sibTransId="{D21D5C89-C452-46F0-AC7D-2B3B4D6917BA}"/>
    <dgm:cxn modelId="{F7AAACBC-18BE-4971-9804-DEE16954B8BA}" srcId="{5D21CB27-C363-4A71-88AF-E7DD3522BB58}" destId="{7302ED7F-1A6E-4CC6-99B3-2BEDDF814580}" srcOrd="3" destOrd="0" parTransId="{C68466E4-65EF-4C5D-9982-A345734483F1}" sibTransId="{5B40DA39-8D62-4C8C-83D9-263B0FA8740F}"/>
    <dgm:cxn modelId="{2C8FB4C4-0D63-4613-A44C-526ED23E51B2}" srcId="{5D21CB27-C363-4A71-88AF-E7DD3522BB58}" destId="{CAF98E26-9587-48AA-B01E-475160DEA46E}" srcOrd="1" destOrd="0" parTransId="{190064E2-B964-4DAD-A1BD-62F433AF18EB}" sibTransId="{90F90A03-8BDD-47CE-A923-A25728FAE2AD}"/>
    <dgm:cxn modelId="{198945C6-969B-4EBE-8422-D54659422E16}" srcId="{5D21CB27-C363-4A71-88AF-E7DD3522BB58}" destId="{11B99F22-AB19-4A10-9625-E944B294187B}" srcOrd="2" destOrd="0" parTransId="{C1A4919E-46EA-4E88-A054-FA49E447C6DB}" sibTransId="{863D0379-50B7-471F-8B57-732FAF805BC2}"/>
    <dgm:cxn modelId="{4972E8D7-2AF3-4259-B27E-A72BF887CB5B}" type="presOf" srcId="{5D21CB27-C363-4A71-88AF-E7DD3522BB58}" destId="{BBA58438-9080-44D2-BFFB-7E2D0A3CD552}" srcOrd="0" destOrd="0" presId="urn:microsoft.com/office/officeart/2005/8/layout/vList2"/>
    <dgm:cxn modelId="{510230EA-F14C-482F-ABE0-D8D691FB01E9}" type="presOf" srcId="{11B99F22-AB19-4A10-9625-E944B294187B}" destId="{973BC77D-3C9A-4682-A695-DBE548C5C514}" srcOrd="0" destOrd="0" presId="urn:microsoft.com/office/officeart/2005/8/layout/vList2"/>
    <dgm:cxn modelId="{5C907A09-C62B-4681-9753-90F0024C3D1E}" type="presParOf" srcId="{BBA58438-9080-44D2-BFFB-7E2D0A3CD552}" destId="{07F588BA-F554-485C-A38B-3AA11B3502FE}" srcOrd="0" destOrd="0" presId="urn:microsoft.com/office/officeart/2005/8/layout/vList2"/>
    <dgm:cxn modelId="{DFCA4804-FDE5-4AF8-BCD7-2E5613C618AE}" type="presParOf" srcId="{BBA58438-9080-44D2-BFFB-7E2D0A3CD552}" destId="{C1D664D2-A477-4A38-A42A-252135B0E9CC}" srcOrd="1" destOrd="0" presId="urn:microsoft.com/office/officeart/2005/8/layout/vList2"/>
    <dgm:cxn modelId="{087BA406-913F-4F43-874C-CE3B9733C036}" type="presParOf" srcId="{BBA58438-9080-44D2-BFFB-7E2D0A3CD552}" destId="{9EBB2DAD-92C1-4B78-8F70-E19F7C5A69BE}" srcOrd="2" destOrd="0" presId="urn:microsoft.com/office/officeart/2005/8/layout/vList2"/>
    <dgm:cxn modelId="{6FA1A692-BB11-4483-A120-01B18C021CFE}" type="presParOf" srcId="{BBA58438-9080-44D2-BFFB-7E2D0A3CD552}" destId="{7139153A-483C-4BC2-A523-8B584C42AF3C}" srcOrd="3" destOrd="0" presId="urn:microsoft.com/office/officeart/2005/8/layout/vList2"/>
    <dgm:cxn modelId="{A05C96CB-2F44-4C19-AEE6-D801B8D0E430}" type="presParOf" srcId="{BBA58438-9080-44D2-BFFB-7E2D0A3CD552}" destId="{973BC77D-3C9A-4682-A695-DBE548C5C514}" srcOrd="4" destOrd="0" presId="urn:microsoft.com/office/officeart/2005/8/layout/vList2"/>
    <dgm:cxn modelId="{616A60BF-C9F0-47AB-8D35-844C8F2ADB9A}" type="presParOf" srcId="{BBA58438-9080-44D2-BFFB-7E2D0A3CD552}" destId="{D4C20D41-0C97-44C4-B2E2-6ED44BB5EBB4}" srcOrd="5" destOrd="0" presId="urn:microsoft.com/office/officeart/2005/8/layout/vList2"/>
    <dgm:cxn modelId="{ED0F53D7-2942-4036-B1B7-AAD220CF6015}" type="presParOf" srcId="{BBA58438-9080-44D2-BFFB-7E2D0A3CD552}" destId="{7FD9A2E9-2B9F-4118-862F-FD5C400A368A}" srcOrd="6" destOrd="0" presId="urn:microsoft.com/office/officeart/2005/8/layout/vList2"/>
    <dgm:cxn modelId="{CB66C517-6704-448A-AA8F-41A7EAE615D2}" type="presParOf" srcId="{BBA58438-9080-44D2-BFFB-7E2D0A3CD552}" destId="{FBC2FFB5-59BC-4E12-98DB-CBEBDEFAFC09}" srcOrd="7" destOrd="0" presId="urn:microsoft.com/office/officeart/2005/8/layout/vList2"/>
    <dgm:cxn modelId="{7260434A-24CF-4819-976D-36559E36F816}" type="presParOf" srcId="{BBA58438-9080-44D2-BFFB-7E2D0A3CD552}" destId="{7F3C154D-ACCF-4CA2-A9BB-2DE35FBB967D}" srcOrd="8" destOrd="0" presId="urn:microsoft.com/office/officeart/2005/8/layout/vList2"/>
    <dgm:cxn modelId="{67F91677-7D6B-49F0-85A0-4063EB7F7C56}" type="presParOf" srcId="{BBA58438-9080-44D2-BFFB-7E2D0A3CD552}" destId="{20419F08-16A4-4DCA-849F-8749A3414FBB}" srcOrd="9" destOrd="0" presId="urn:microsoft.com/office/officeart/2005/8/layout/vList2"/>
    <dgm:cxn modelId="{30ECBA98-85A3-4F7D-97E8-7420E88D4A1E}" type="presParOf" srcId="{BBA58438-9080-44D2-BFFB-7E2D0A3CD552}" destId="{082FDB39-2633-4C9A-81D3-4C8B09D6C3D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9E5565-A40B-4375-8840-B74BD75DF621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5B8AD6-A85F-454D-8B54-A90694DF0860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85BE85-6278-4DFE-B2CB-2EE833793776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Recap on the module </a:t>
          </a:r>
          <a:endParaRPr lang="en-US" sz="2500" kern="1200"/>
        </a:p>
      </dsp:txBody>
      <dsp:txXfrm>
        <a:off x="1435590" y="531"/>
        <a:ext cx="9080009" cy="1242935"/>
      </dsp:txXfrm>
    </dsp:sp>
    <dsp:sp modelId="{879B7B06-22DF-4563-88FB-4E75E7B2972E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DC7C79-ADE6-4A1E-8FE5-20F0F2D2DE76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9CD6B8-C820-4944-9A50-BFB53141308D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Make relevant links with victimisation and barriers to reporting</a:t>
          </a:r>
          <a:endParaRPr lang="en-US" sz="2500" kern="1200"/>
        </a:p>
      </dsp:txBody>
      <dsp:txXfrm>
        <a:off x="1435590" y="1554201"/>
        <a:ext cx="9080009" cy="1242935"/>
      </dsp:txXfrm>
    </dsp:sp>
    <dsp:sp modelId="{73D1655B-6F91-4FE8-A4C7-4E79B150FA82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D7CB0-88E2-441C-A508-4EDF1A8AFF56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31EE5E-0462-46CD-9AFB-C9617E9E75C5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Recap on the effectiveness of the victim code and if this could create a barrier to reporting  </a:t>
          </a:r>
          <a:endParaRPr lang="en-US" sz="2500" kern="1200" dirty="0"/>
        </a:p>
      </dsp:txBody>
      <dsp:txXfrm>
        <a:off x="1435590" y="3107870"/>
        <a:ext cx="9080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F588BA-F554-485C-A38B-3AA11B3502FE}">
      <dsp:nvSpPr>
        <dsp:cNvPr id="0" name=""/>
        <dsp:cNvSpPr/>
      </dsp:nvSpPr>
      <dsp:spPr>
        <a:xfrm>
          <a:off x="0" y="64249"/>
          <a:ext cx="6985416" cy="8751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 have explored that victimhood is something that is designed by society </a:t>
          </a:r>
          <a:endParaRPr lang="en-US" sz="2200" kern="1200"/>
        </a:p>
      </dsp:txBody>
      <dsp:txXfrm>
        <a:off x="42722" y="106971"/>
        <a:ext cx="6899972" cy="789716"/>
      </dsp:txXfrm>
    </dsp:sp>
    <dsp:sp modelId="{9EBB2DAD-92C1-4B78-8F70-E19F7C5A69BE}">
      <dsp:nvSpPr>
        <dsp:cNvPr id="0" name=""/>
        <dsp:cNvSpPr/>
      </dsp:nvSpPr>
      <dsp:spPr>
        <a:xfrm>
          <a:off x="0" y="1002769"/>
          <a:ext cx="6985416" cy="875160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It is developed from a few directions </a:t>
          </a:r>
          <a:endParaRPr lang="en-US" sz="2200" kern="1200" dirty="0"/>
        </a:p>
      </dsp:txBody>
      <dsp:txXfrm>
        <a:off x="42722" y="1045491"/>
        <a:ext cx="6899972" cy="789716"/>
      </dsp:txXfrm>
    </dsp:sp>
    <dsp:sp modelId="{973BC77D-3C9A-4682-A695-DBE548C5C514}">
      <dsp:nvSpPr>
        <dsp:cNvPr id="0" name=""/>
        <dsp:cNvSpPr/>
      </dsp:nvSpPr>
      <dsp:spPr>
        <a:xfrm>
          <a:off x="0" y="1941290"/>
          <a:ext cx="6985416" cy="875160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-Stereotypes</a:t>
          </a:r>
          <a:endParaRPr lang="en-US" sz="2200" kern="1200" dirty="0"/>
        </a:p>
      </dsp:txBody>
      <dsp:txXfrm>
        <a:off x="42722" y="1984012"/>
        <a:ext cx="6899972" cy="789716"/>
      </dsp:txXfrm>
    </dsp:sp>
    <dsp:sp modelId="{7FD9A2E9-2B9F-4118-862F-FD5C400A368A}">
      <dsp:nvSpPr>
        <dsp:cNvPr id="0" name=""/>
        <dsp:cNvSpPr/>
      </dsp:nvSpPr>
      <dsp:spPr>
        <a:xfrm>
          <a:off x="0" y="2879810"/>
          <a:ext cx="6985416" cy="875160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-Gender roles </a:t>
          </a:r>
          <a:endParaRPr lang="en-US" sz="2200" kern="1200" dirty="0"/>
        </a:p>
      </dsp:txBody>
      <dsp:txXfrm>
        <a:off x="42722" y="2922532"/>
        <a:ext cx="6899972" cy="789716"/>
      </dsp:txXfrm>
    </dsp:sp>
    <dsp:sp modelId="{7F3C154D-ACCF-4CA2-A9BB-2DE35FBB967D}">
      <dsp:nvSpPr>
        <dsp:cNvPr id="0" name=""/>
        <dsp:cNvSpPr/>
      </dsp:nvSpPr>
      <dsp:spPr>
        <a:xfrm>
          <a:off x="0" y="3818330"/>
          <a:ext cx="6985416" cy="875160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-Racial stereotypes</a:t>
          </a:r>
          <a:endParaRPr lang="en-US" sz="2200" kern="1200" dirty="0"/>
        </a:p>
      </dsp:txBody>
      <dsp:txXfrm>
        <a:off x="42722" y="3861052"/>
        <a:ext cx="6899972" cy="789716"/>
      </dsp:txXfrm>
    </dsp:sp>
    <dsp:sp modelId="{082FDB39-2633-4C9A-81D3-4C8B09D6C3DE}">
      <dsp:nvSpPr>
        <dsp:cNvPr id="0" name=""/>
        <dsp:cNvSpPr/>
      </dsp:nvSpPr>
      <dsp:spPr>
        <a:xfrm>
          <a:off x="0" y="4756850"/>
          <a:ext cx="6985416" cy="87516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-Unconscious bias</a:t>
          </a:r>
          <a:endParaRPr lang="en-US" sz="2200" kern="1200" dirty="0"/>
        </a:p>
      </dsp:txBody>
      <dsp:txXfrm>
        <a:off x="42722" y="4799572"/>
        <a:ext cx="6899972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22771F-1975-4968-A1CD-79B90381DB8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E5998-0F4F-4A6F-BAEF-FD4C29119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4513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5E5998-0F4F-4A6F-BAEF-FD4C2911924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018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A9721-9CD2-414E-266C-F0AFA1868C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EC9D61-CCD0-5A42-1A7E-69B0596575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9807D-4CAC-AEC3-6158-C820055D3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7FF34-1A47-42A1-D870-C3685ACD7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7943F-7CA6-71B3-A03D-07D08731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625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1C296-DD5C-19C5-E8B2-F17CD7F1A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81A59-6A1C-12B8-C879-C7C15A8DC6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D0840-E44C-14CF-0B94-0E02C7276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FC2C93-03F9-AA1B-FC7C-CE072B564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84869A-9175-2E3E-6818-0B5A7F250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334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D5BE6-51B7-459A-D155-D2BD2912E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F06564-3456-4F44-55D5-7A167AEA6A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543B9-4665-4898-6875-EDC239BC8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0772C-F27F-45FE-732D-6F646A3C0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823D3-816A-102B-6AB9-CABAA24B3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229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74799-BC4D-F2BB-426A-6B232BE81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76489-FF89-8910-B984-F723ADB27D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2136DE-3333-7C43-8398-B7B7BDAB5A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89E403-B84B-FB85-8936-2645B7557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5F282C-3D57-1D35-972B-0074BD90C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3A6239-C584-D43C-6573-A1CD26E74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865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F0621-573E-A01B-7796-A82B61029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12BF0-BEF0-B2E4-E2D8-E7AAD85C1F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D3DA9-D31B-3A45-6D38-18D4EDD950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F364A8-CC82-CFC2-1CEE-9D158861F1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3C4327-44F4-983C-07C4-F23EC2464B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AF1BDF-F343-E696-0AE8-05337A87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9C260B-E91E-8F0B-3CE3-2F9A3B10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77B233-2098-7A2A-7134-E9EB59DC3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203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05773-3D71-6EC1-657D-DE16C3162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B4B541-ED71-D46B-5E2A-C048538AA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10/28/2025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153629-EE08-8CDD-2B84-57D090DC1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681D8B-427B-C299-147B-9024B2DAA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017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6248A4-6BA3-7C97-067F-F2CBC3EA8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B74E41-8E7F-3D4B-F527-CB7B61D84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C6273A-7129-81DD-D1F4-4FCF68487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532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63D0E-0694-FC4C-B492-9F16456FE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F9FCE-8B44-2749-FC71-CDB813BB9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666543-E586-BFB0-0528-E9BCBB6827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2C846F-5A4E-36EC-2098-CB6068ECB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C3B015-9EE4-6262-7C3A-90CD5DDC6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B21BA5-9EC2-3939-3136-F8C81DB40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41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558A5-C88C-079F-2C07-6E55CAF42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DA2130-115A-926E-3C2F-DD3117277E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6F2819-EF05-C8E6-43BA-058D6E29EF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80C98-930B-E5B3-CC83-F77EE89B1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B0907C-A248-BD35-1F7D-7E8E0BF94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F43306-A13C-D17E-FCDD-7A0E127AB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962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07AB6-5352-2D67-D733-DF927026B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3A9B19-897C-FE03-CD5D-AA0C270C52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97C3A-1C86-9861-49AA-034DDB020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2A621-3C46-4F71-36EA-E48730FD3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BD5CF-C2CE-34F9-74C9-8D663E647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669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5F5F18-A5E7-7EB5-85F8-449623412E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84DC73-7F4B-895F-7AE5-D55C49D76A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2978A4-224C-CB96-35BE-A14D97445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685F1-348C-525E-5890-EB0D4D423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5106D4-EA38-1A74-08C6-1EEA60D60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779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656C77-7CDD-D3C4-AAA0-B36ED4293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C46F0F-F0B8-C467-831C-56D44C8F48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71458A-CFD0-A693-5183-F9485695CA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7CFB1-CE31-21BD-A3FB-BFFC1908ED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1882CF-6ECA-964F-26F6-FA49689BCE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501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fs4Jng_Leg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arrowcadbury.org.uk/wp-content/uploads/2023/11/RDA-The-Knot-Report.pdf" TargetMode="External"/><Relationship Id="rId2" Type="http://schemas.openxmlformats.org/officeDocument/2006/relationships/hyperlink" Target="https://www.russellwebster.com/poverty-is-driving-crime-and-policing-makes-it-worse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cs=0&amp;sca_esv=5f8ad457132af750&amp;q=Characterological+self-blame&amp;sa=X&amp;ved=2ahUKEwjOoY-00MSQAxUvXEEAHYIBFMwQxccNegQIEhAB&amp;mstk=AUtExfDXLTROuOWSvj7cJMBqyrLsKnrUMStW8HDdeIjDq7dlazdEayPZwvswZaDFY-BOps0y3S3TCOLflY27I-uBbZyx-Jix4a162GuC3VPNLPMFmrL3EWp8Skg8kF9v-ZMvqIg&amp;csui=3" TargetMode="External"/><Relationship Id="rId2" Type="http://schemas.openxmlformats.org/officeDocument/2006/relationships/hyperlink" Target="https://www.ojp.gov/ncjrs/virtual-library/abstracts/self-blame-rape-victims-control-maintenance-strategy?utm_source=chatgpt.com#:~:text=Characterological%20and%20behavioral%20self%2Dblame,common%20than%20characterological%20self%2Dblame.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victimsupport.org.uk/wp-content/uploads/2020/11/P2661CSA-survivors-shame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31B63-E2F4-B53D-027B-DEB2865E02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4552" y="871758"/>
            <a:ext cx="5825448" cy="3871143"/>
          </a:xfrm>
        </p:spPr>
        <p:txBody>
          <a:bodyPr>
            <a:normAutofit/>
          </a:bodyPr>
          <a:lstStyle/>
          <a:p>
            <a:r>
              <a:rPr lang="en-GB" dirty="0"/>
              <a:t>Social inclusion, Victimisation and Welfare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52BC8E-EE81-3B05-B743-6E5A9CF40D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9964" y="4785543"/>
            <a:ext cx="5322013" cy="1005657"/>
          </a:xfrm>
        </p:spPr>
        <p:txBody>
          <a:bodyPr>
            <a:normAutofit/>
          </a:bodyPr>
          <a:lstStyle/>
          <a:p>
            <a:r>
              <a:rPr lang="en-GB" dirty="0"/>
              <a:t>Week 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0D5BB6-09C5-9692-AEBC-405CD71851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71" r="36474"/>
          <a:stretch>
            <a:fillRect/>
          </a:stretch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364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0B45C-FADB-A145-6590-5CB6582ED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Session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57E83F6C-670B-DA98-8EA5-BB8ED8C30D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30138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9281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FE4CF-0577-5F67-F050-63CA311E1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1686" y="490539"/>
            <a:ext cx="5291663" cy="558774"/>
          </a:xfrm>
        </p:spPr>
        <p:txBody>
          <a:bodyPr anchor="b">
            <a:normAutofit fontScale="90000"/>
          </a:bodyPr>
          <a:lstStyle/>
          <a:p>
            <a:r>
              <a:rPr lang="en-GB" sz="4000" dirty="0"/>
              <a:t>Recap so far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0B08B3-012F-4F61-CA80-3F1156628A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14" r="8960" b="1"/>
          <a:stretch>
            <a:fillRect/>
          </a:stretch>
        </p:blipFill>
        <p:spPr>
          <a:xfrm>
            <a:off x="2" y="1587"/>
            <a:ext cx="467692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197267-6C49-2158-3EC6-DD7FEF54F0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9074492"/>
              </p:ext>
            </p:extLst>
          </p:nvPr>
        </p:nvGraphicFramePr>
        <p:xfrm>
          <a:off x="5051686" y="1049314"/>
          <a:ext cx="6985416" cy="5696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07871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DBFCB5F4-1A88-9512-60D8-4A6FA16F19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62F7D-E907-1FE9-6C9D-86C5E7A1E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How can these create barriers for victims?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181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01E3A-7A87-BB28-0A4F-C8E8AFEDD23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Stereotypes and bias can not only impact on how society treats victims, it can also impact upon how victims perceive themselves</a:t>
            </a:r>
          </a:p>
          <a:p>
            <a:r>
              <a:rPr lang="en-US"/>
              <a:t>The ideal victim concept – can create a barrier for reporting for the victim as they believe the concept, or they believe the CJS believes the concept – Apparent in DV/DA cases</a:t>
            </a:r>
          </a:p>
          <a:p>
            <a:endParaRPr lang="en-US"/>
          </a:p>
          <a:p>
            <a:pPr mar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187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1" name="Rectangle 206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6D806D-2AC1-1F84-74D8-4147762652C3}"/>
              </a:ext>
            </a:extLst>
          </p:cNvPr>
          <p:cNvSpPr txBox="1"/>
          <p:nvPr/>
        </p:nvSpPr>
        <p:spPr>
          <a:xfrm>
            <a:off x="572493" y="1880366"/>
            <a:ext cx="6713552" cy="45021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What is hidden victimhood?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Hidden victimhood is what happens when society develops a profile of what a victim should look like, how they behave, what sorts of crime they experience, and what their background might be. 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Those who fall outside of this definition can end up struggling to self-identify as a victim or feel they won’t be viewed favorably as a victim and are therefore less likely to access support as a result. This means these ‘hidden victims’ aren’t receiving the support they need.</a:t>
            </a:r>
          </a:p>
        </p:txBody>
      </p:sp>
      <p:pic>
        <p:nvPicPr>
          <p:cNvPr id="2050" name="Picture 2" descr="Dark&quot; Personalities Are More Likely to ...">
            <a:extLst>
              <a:ext uri="{FF2B5EF4-FFF2-40B4-BE49-F238E27FC236}">
                <a16:creationId xmlns:a16="http://schemas.microsoft.com/office/drawing/2014/main" id="{C71E08DA-5AD4-0999-EF49-68BB386DD6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68" r="17611" b="-1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6496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DF11C78-91D2-BC8F-E0E7-99E6FB1026CD}"/>
              </a:ext>
            </a:extLst>
          </p:cNvPr>
          <p:cNvSpPr txBox="1"/>
          <p:nvPr/>
        </p:nvSpPr>
        <p:spPr>
          <a:xfrm>
            <a:off x="353962" y="457201"/>
            <a:ext cx="11680722" cy="83099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This black and white view of deserving or undeserving victims has given rise to a range of responses when people are presented with the ‘wrong’ sort of victimhood. The reaction to ‘undeserving victimhood’ usually manifests itself in public discourse in the following ways:</a:t>
            </a:r>
          </a:p>
          <a:p>
            <a:endParaRPr lang="en-GB" sz="2400" dirty="0"/>
          </a:p>
          <a:p>
            <a:r>
              <a:rPr lang="en-GB" sz="2400" dirty="0"/>
              <a:t>-Victim blaming – What was she wearing? Why was he walking there?</a:t>
            </a:r>
          </a:p>
          <a:p>
            <a:r>
              <a:rPr lang="en-GB" sz="2400" dirty="0"/>
              <a:t>-Toxic masculinity – ‘Man up’ – physical trauma ok/emotional trauma is not</a:t>
            </a:r>
          </a:p>
          <a:p>
            <a:r>
              <a:rPr lang="en-GB" sz="2400" dirty="0"/>
              <a:t>-View of crime as an ‘occupational hazard’ – sex workers being raped, rough sleepers    </a:t>
            </a:r>
            <a:r>
              <a:rPr lang="en-GB" sz="2400" dirty="0">
                <a:solidFill>
                  <a:schemeClr val="bg1"/>
                </a:solidFill>
              </a:rPr>
              <a:t>   ,</a:t>
            </a:r>
            <a:r>
              <a:rPr lang="en-GB" sz="2400" dirty="0"/>
              <a:t>attacked</a:t>
            </a:r>
          </a:p>
          <a:p>
            <a:r>
              <a:rPr lang="en-GB" sz="2400" dirty="0"/>
              <a:t>-The false perception of choice – Why didn’t she just leave him?</a:t>
            </a:r>
          </a:p>
          <a:p>
            <a:r>
              <a:rPr lang="en-GB" sz="2400" dirty="0"/>
              <a:t>-Myth of common sense – fraud victims portrayed as ‘mugs’ or ‘fools’ for getting scammed</a:t>
            </a:r>
          </a:p>
          <a:p>
            <a:r>
              <a:rPr lang="en-GB" sz="2400" dirty="0"/>
              <a:t>-No agency/invisible victims – victims who don’t exist in public discourse – modern day slavery, trafficking, those who can’t speak English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727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90"/>
            <a:ext cx="12192000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1B93A5-AFA5-3387-D5B8-079F0DC5E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240241"/>
            <a:ext cx="10760054" cy="1228299"/>
          </a:xfrm>
        </p:spPr>
        <p:txBody>
          <a:bodyPr>
            <a:normAutofit/>
          </a:bodyPr>
          <a:lstStyle/>
          <a:p>
            <a:r>
              <a:rPr lang="en-GB" sz="4000"/>
              <a:t>How does media shape victimhood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16B22-5AB1-748F-5BEE-FC22D5389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469" y="1708781"/>
            <a:ext cx="5832409" cy="490897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 media have the power to shape what an ‘ideal victim’ is or looks like </a:t>
            </a:r>
          </a:p>
          <a:p>
            <a:r>
              <a:rPr lang="en-GB" sz="2000" dirty="0"/>
              <a:t>Tv shows will often reinforce this image as something different can cause upset as it isn’t the ‘norm’</a:t>
            </a:r>
          </a:p>
          <a:p>
            <a:r>
              <a:rPr lang="en-GB" sz="2000" dirty="0"/>
              <a:t>Female on male violence is often shown as slapstick rather than abuse.</a:t>
            </a:r>
          </a:p>
          <a:p>
            <a:r>
              <a:rPr lang="en-GB" sz="2000" dirty="0"/>
              <a:t>This programme is screened at p.m. on a weeknight, before the watershed. </a:t>
            </a:r>
          </a:p>
          <a:p>
            <a:r>
              <a:rPr lang="en-GB" sz="2000" dirty="0"/>
              <a:t>How might this impact on how victims perceive themselves?</a:t>
            </a:r>
          </a:p>
        </p:txBody>
      </p:sp>
      <p:pic>
        <p:nvPicPr>
          <p:cNvPr id="4" name="Online Media 3" title="Emmerdale - Chas Slaps Then Kisses Paddy!">
            <a:hlinkClick r:id="" action="ppaction://media"/>
            <a:extLst>
              <a:ext uri="{FF2B5EF4-FFF2-40B4-BE49-F238E27FC236}">
                <a16:creationId xmlns:a16="http://schemas.microsoft.com/office/drawing/2014/main" id="{348387C2-6ED2-425E-2F1D-67615B07870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729347" y="2700427"/>
            <a:ext cx="5178206" cy="292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167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303058-49B5-11A3-F0D9-C45506877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Socio economic factors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E48E9-678E-CF7E-7C55-8ADB4138F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7272" y="-524656"/>
            <a:ext cx="7186527" cy="757003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Some victims are reluctant to report crime due to socioeconomic factors </a:t>
            </a:r>
          </a:p>
          <a:p>
            <a:pPr>
              <a:buFontTx/>
              <a:buChar char="-"/>
            </a:pPr>
            <a:r>
              <a:rPr lang="en-GB" dirty="0"/>
              <a:t>Financial dependence on their abuser often seen in DA cases</a:t>
            </a:r>
          </a:p>
          <a:p>
            <a:pPr>
              <a:buFontTx/>
              <a:buChar char="-"/>
            </a:pPr>
            <a:r>
              <a:rPr lang="en-GB" dirty="0"/>
              <a:t>Lack of legal knowledge - Victims may have a limited understanding of their legal rights, especially recent immigrants, which can deter them from reporting</a:t>
            </a:r>
          </a:p>
          <a:p>
            <a:pPr>
              <a:buFontTx/>
              <a:buChar char="-"/>
            </a:pPr>
            <a:r>
              <a:rPr lang="en-GB" dirty="0"/>
              <a:t>Perceived targeting or unfair treatment by police – feel they cannot trust </a:t>
            </a:r>
            <a:r>
              <a:rPr lang="en-GB" dirty="0">
                <a:hlinkClick r:id="rId2"/>
              </a:rPr>
              <a:t>the police </a:t>
            </a:r>
            <a:endParaRPr lang="en-GB" dirty="0"/>
          </a:p>
          <a:p>
            <a:pPr>
              <a:buFontTx/>
              <a:buChar char="-"/>
            </a:pPr>
            <a:r>
              <a:rPr lang="en-GB" dirty="0"/>
              <a:t>Fear of trauma and humiliation if they report – </a:t>
            </a:r>
            <a:r>
              <a:rPr lang="en-GB" dirty="0">
                <a:hlinkClick r:id="rId3"/>
              </a:rPr>
              <a:t>ripple effect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20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37FE2-D9F1-54AC-B12E-07A7F8783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Self-blame 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F3A5F-DD0F-259D-37EF-DA248AB19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675" y="1911493"/>
            <a:ext cx="7570033" cy="4548145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Many victims do not come forward as they feel partly or wholly to blame for their trauma </a:t>
            </a:r>
          </a:p>
          <a:p>
            <a:pPr>
              <a:buFontTx/>
              <a:buChar char="-"/>
            </a:pPr>
            <a:r>
              <a:rPr lang="en-GB" sz="2400" dirty="0"/>
              <a:t>It stems from the misconception that people have the ability or power to avoid harm being done to them </a:t>
            </a:r>
          </a:p>
          <a:p>
            <a:pPr>
              <a:buFontTx/>
              <a:buChar char="-"/>
            </a:pPr>
            <a:r>
              <a:rPr lang="en-GB" sz="2400" dirty="0">
                <a:hlinkClick r:id="rId2"/>
              </a:rPr>
              <a:t>Behavioural self blame- </a:t>
            </a:r>
            <a:r>
              <a:rPr lang="en-GB" sz="2400" dirty="0"/>
              <a:t>I shouldn’t have worn that, Or, I shouldn’t have said that as I knew it would annoy them</a:t>
            </a:r>
          </a:p>
          <a:p>
            <a:pPr>
              <a:buFontTx/>
              <a:buChar char="-"/>
            </a:pPr>
            <a:r>
              <a:rPr lang="en-GB" sz="2400" dirty="0">
                <a:hlinkClick r:id="rId3"/>
              </a:rPr>
              <a:t>Characterological self-blame</a:t>
            </a:r>
            <a:r>
              <a:rPr lang="en-GB" sz="2400" dirty="0"/>
              <a:t> – It's my fault because I am too nice. I am a Nieve person who is too trusting of others.</a:t>
            </a:r>
          </a:p>
          <a:p>
            <a:pPr>
              <a:buFontTx/>
              <a:buChar char="-"/>
            </a:pPr>
            <a:r>
              <a:rPr lang="en-GB" sz="2400" dirty="0"/>
              <a:t>The desire to believe that people aren’t capable of harming others indiscriminately therefore it must have been something that they, the victim, did.</a:t>
            </a:r>
          </a:p>
          <a:p>
            <a:pPr>
              <a:buFontTx/>
              <a:buChar char="-"/>
            </a:pPr>
            <a:endParaRPr lang="en-GB" sz="2000" dirty="0"/>
          </a:p>
        </p:txBody>
      </p:sp>
      <p:pic>
        <p:nvPicPr>
          <p:cNvPr id="1026" name="Picture 2" descr="Self Blame Images – Browse 52,662 Stock ...">
            <a:extLst>
              <a:ext uri="{FF2B5EF4-FFF2-40B4-BE49-F238E27FC236}">
                <a16:creationId xmlns:a16="http://schemas.microsoft.com/office/drawing/2014/main" id="{16090B6A-8FEF-8065-92AF-A21F072624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4" r="16678" b="1"/>
          <a:stretch>
            <a:fillRect/>
          </a:stretch>
        </p:blipFill>
        <p:spPr bwMode="auto">
          <a:xfrm>
            <a:off x="8095383" y="2203782"/>
            <a:ext cx="3671896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23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86192-E881-C0DF-A87B-F2B06A893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Shame &amp; Embarrassment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FC200-C855-8486-3FE3-1B30E8CC5E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Sexual assault cases – </a:t>
            </a:r>
            <a:r>
              <a:rPr lang="en-GB" dirty="0">
                <a:hlinkClick r:id="rId2"/>
              </a:rPr>
              <a:t>many victims will feel shame and humiliation. </a:t>
            </a:r>
            <a:endParaRPr lang="en-GB" dirty="0"/>
          </a:p>
          <a:p>
            <a:r>
              <a:rPr lang="en-GB" dirty="0"/>
              <a:t>Gender based crimes – fear it will become common knowledge and the shame it will bring. It can also go against the gender stereotypes </a:t>
            </a:r>
          </a:p>
          <a:p>
            <a:r>
              <a:rPr lang="en-GB" dirty="0"/>
              <a:t>Age related crimes – cyber fraud, romance fraud – perceived sings of weakness in a new generation – generational politeness- stiff upper lip mentality. </a:t>
            </a:r>
          </a:p>
        </p:txBody>
      </p:sp>
    </p:spTree>
    <p:extLst>
      <p:ext uri="{BB962C8B-B14F-4D97-AF65-F5344CB8AC3E}">
        <p14:creationId xmlns:p14="http://schemas.microsoft.com/office/powerpoint/2010/main" val="3255965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3F6F4-CE97-DEF8-F1F6-BA861766A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Distrust in the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1C6B9-ACC6-D21C-8FA4-7735D525E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840" y="2283125"/>
            <a:ext cx="5667697" cy="4432657"/>
          </a:xfrm>
        </p:spPr>
        <p:txBody>
          <a:bodyPr anchor="ctr">
            <a:normAutofit/>
          </a:bodyPr>
          <a:lstStyle/>
          <a:p>
            <a:r>
              <a:rPr lang="en-GB" sz="2000"/>
              <a:t>Stemming from past negative interactions with police</a:t>
            </a:r>
          </a:p>
          <a:p>
            <a:r>
              <a:rPr lang="en-GB" sz="2000"/>
              <a:t>Lack of trust in the CJS which can stem from several avenues </a:t>
            </a:r>
          </a:p>
          <a:p>
            <a:r>
              <a:rPr lang="en-GB" sz="2000"/>
              <a:t>Historical poor relationships between the police and their communities </a:t>
            </a:r>
          </a:p>
          <a:p>
            <a:r>
              <a:rPr lang="en-GB" sz="2000"/>
              <a:t>A belief that nothing will be done, this can again, stem from several avenues.   </a:t>
            </a:r>
          </a:p>
        </p:txBody>
      </p:sp>
      <p:pic>
        <p:nvPicPr>
          <p:cNvPr id="5" name="Picture 4" descr="Cars in a traffic jam">
            <a:extLst>
              <a:ext uri="{FF2B5EF4-FFF2-40B4-BE49-F238E27FC236}">
                <a16:creationId xmlns:a16="http://schemas.microsoft.com/office/drawing/2014/main" id="{75E8D694-7F10-C0FE-5D87-496A0A9C1D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007" r="21243" b="-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873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CDE08-5766-B8AB-A526-92E7350FB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Victim code 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8C825-5CFA-999A-C17C-76C192A10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Since victims have now become active participants in the CJS moving from the passive </a:t>
            </a:r>
          </a:p>
          <a:p>
            <a:r>
              <a:rPr lang="en-GB" sz="2200" dirty="0"/>
              <a:t>These codes have aimed to support victims be active participants in their journey to seeking justice</a:t>
            </a:r>
          </a:p>
          <a:p>
            <a:r>
              <a:rPr lang="en-GB" sz="2200" dirty="0"/>
              <a:t>It recognises victims beyond the direct infliction</a:t>
            </a:r>
          </a:p>
          <a:p>
            <a:r>
              <a:rPr lang="en-GB" sz="2200" dirty="0"/>
              <a:t>Allows victims to access services and additional support</a:t>
            </a:r>
          </a:p>
          <a:p>
            <a:r>
              <a:rPr lang="en-GB" sz="2200" dirty="0"/>
              <a:t>However, research shows that it is not enacted equally from force to force and person to person allowing some to fall through the net and or lead to potential revictimisation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27525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4C05FB3-E60C-83F7-474B-3E659D19A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729" y="1764407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Module discussion</a:t>
            </a:r>
          </a:p>
        </p:txBody>
      </p:sp>
    </p:spTree>
    <p:extLst>
      <p:ext uri="{BB962C8B-B14F-4D97-AF65-F5344CB8AC3E}">
        <p14:creationId xmlns:p14="http://schemas.microsoft.com/office/powerpoint/2010/main" val="22125778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4" ma:contentTypeDescription="Create a new document." ma:contentTypeScope="" ma:versionID="529bf34f864e7bda983e7a25508d484c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6dd62f18cfa8360194bd7554231dd524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416E541D-09EE-4C1F-B876-D91FA0CFF0A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41C1D06-9EF5-44D8-8D35-F756BD269A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4126BA1-0D93-4F87-85A6-A9897DE17BF5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0e7fbce4-8ae7-4085-8b0a-9efa4c7cae6d"/>
    <ds:schemaRef ds:uri="4eb0a523-77d0-454a-93a8-50ca111d3c44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1161</TotalTime>
  <Words>775</Words>
  <Application>Microsoft Office PowerPoint</Application>
  <PresentationFormat>Widescreen</PresentationFormat>
  <Paragraphs>64</Paragraphs>
  <Slides>14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Social inclusion, Victimisation and Welfare</vt:lpstr>
      <vt:lpstr>Today’s Session</vt:lpstr>
      <vt:lpstr>Recap so far</vt:lpstr>
      <vt:lpstr>How can these create barriers for victims?</vt:lpstr>
      <vt:lpstr>PowerPoint Presentation</vt:lpstr>
      <vt:lpstr>PowerPoint Presentation</vt:lpstr>
      <vt:lpstr>PowerPoint Presentation</vt:lpstr>
      <vt:lpstr>How does media shape victimhood</vt:lpstr>
      <vt:lpstr>Socio economic factors </vt:lpstr>
      <vt:lpstr>Self-blame </vt:lpstr>
      <vt:lpstr>Shame &amp; Embarrassment </vt:lpstr>
      <vt:lpstr>Distrust in the system</vt:lpstr>
      <vt:lpstr>Victim code </vt:lpstr>
      <vt:lpstr>Module discussion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Michelle Hill (IMH)</dc:creator>
  <cp:lastModifiedBy>Michelle Hill (IMH)</cp:lastModifiedBy>
  <cp:revision>281</cp:revision>
  <dcterms:created xsi:type="dcterms:W3CDTF">2025-10-26T20:35:34Z</dcterms:created>
  <dcterms:modified xsi:type="dcterms:W3CDTF">2025-10-28T21:14:38Z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