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sldIdLst>
    <p:sldId id="256" r:id="rId2"/>
    <p:sldId id="288" r:id="rId3"/>
    <p:sldId id="289" r:id="rId4"/>
    <p:sldId id="260" r:id="rId5"/>
    <p:sldId id="261" r:id="rId6"/>
    <p:sldId id="262" r:id="rId7"/>
    <p:sldId id="263" r:id="rId8"/>
    <p:sldId id="272" r:id="rId9"/>
    <p:sldId id="273" r:id="rId10"/>
    <p:sldId id="274" r:id="rId11"/>
    <p:sldId id="275" r:id="rId12"/>
    <p:sldId id="276" r:id="rId13"/>
    <p:sldId id="277" r:id="rId14"/>
    <p:sldId id="278" r:id="rId15"/>
    <p:sldId id="279" r:id="rId16"/>
    <p:sldId id="280" r:id="rId17"/>
    <p:sldId id="281" r:id="rId18"/>
    <p:sldId id="282" r:id="rId19"/>
    <p:sldId id="266" r:id="rId20"/>
    <p:sldId id="294" r:id="rId21"/>
    <p:sldId id="271" r:id="rId22"/>
    <p:sldId id="283" r:id="rId23"/>
    <p:sldId id="267" r:id="rId24"/>
    <p:sldId id="292" r:id="rId25"/>
    <p:sldId id="265" r:id="rId26"/>
    <p:sldId id="264" r:id="rId27"/>
    <p:sldId id="287" r:id="rId28"/>
    <p:sldId id="257" r:id="rId29"/>
    <p:sldId id="259" r:id="rId30"/>
    <p:sldId id="258" r:id="rId31"/>
    <p:sldId id="290" r:id="rId32"/>
    <p:sldId id="291" r:id="rId33"/>
    <p:sldId id="295" r:id="rId34"/>
    <p:sldId id="293"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597"/>
    <p:restoredTop sz="93284"/>
  </p:normalViewPr>
  <p:slideViewPr>
    <p:cSldViewPr snapToGrid="0" snapToObjects="1">
      <p:cViewPr varScale="1">
        <p:scale>
          <a:sx n="62" d="100"/>
          <a:sy n="62" d="100"/>
        </p:scale>
        <p:origin x="920" y="176"/>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50" d="100"/>
          <a:sy n="50" d="100"/>
        </p:scale>
        <p:origin x="2120"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3BA0D2-352F-6A41-B991-A98E7822F8DE}" type="datetimeFigureOut">
              <a:rPr lang="en-US" smtClean="0"/>
              <a:pPr/>
              <a:t>10/9/18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44D4F-ECF0-9948-A5E0-D87D18FB3EDA}" type="slidenum">
              <a:rPr lang="en-US" smtClean="0"/>
              <a:pPr/>
              <a:t>‹#›</a:t>
            </a:fld>
            <a:endParaRPr lang="en-US"/>
          </a:p>
        </p:txBody>
      </p:sp>
    </p:spTree>
    <p:extLst>
      <p:ext uri="{BB962C8B-B14F-4D97-AF65-F5344CB8AC3E}">
        <p14:creationId xmlns:p14="http://schemas.microsoft.com/office/powerpoint/2010/main" val="191741377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miter lim="800000"/>
            <a:headEnd/>
            <a:tailEnd/>
          </a:ln>
        </p:spPr>
        <p:txBody>
          <a:bodyPr/>
          <a:lstStyle/>
          <a:p>
            <a:fld id="{0B6B9DD7-52FB-E04A-8BF4-5C95EF571563}" type="slidenum">
              <a:rPr lang="en-GB"/>
              <a:pPr/>
              <a:t>19</a:t>
            </a:fld>
            <a:endParaRPr lang="en-GB"/>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p:spPr>
        <p:txBody>
          <a:bodyPr/>
          <a:lstStyle/>
          <a:p>
            <a:pPr eaLnBrk="1" hangingPunct="1"/>
            <a:endParaRPr lang="en-US">
              <a:latin typeface="Arial" pitchFamily="-111" charset="0"/>
            </a:endParaRPr>
          </a:p>
        </p:txBody>
      </p:sp>
    </p:spTree>
    <p:extLst>
      <p:ext uri="{BB962C8B-B14F-4D97-AF65-F5344CB8AC3E}">
        <p14:creationId xmlns:p14="http://schemas.microsoft.com/office/powerpoint/2010/main" val="2337669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miter lim="800000"/>
            <a:headEnd/>
            <a:tailEnd/>
          </a:ln>
        </p:spPr>
        <p:txBody>
          <a:bodyPr/>
          <a:lstStyle/>
          <a:p>
            <a:fld id="{0B6B9DD7-52FB-E04A-8BF4-5C95EF571563}" type="slidenum">
              <a:rPr lang="en-GB"/>
              <a:pPr/>
              <a:t>22</a:t>
            </a:fld>
            <a:endParaRPr lang="en-GB"/>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p:spPr>
        <p:txBody>
          <a:bodyPr/>
          <a:lstStyle/>
          <a:p>
            <a:pPr eaLnBrk="1" hangingPunct="1"/>
            <a:endParaRPr lang="en-US">
              <a:latin typeface="Arial" pitchFamily="-111" charset="0"/>
            </a:endParaRPr>
          </a:p>
        </p:txBody>
      </p:sp>
    </p:spTree>
    <p:extLst>
      <p:ext uri="{BB962C8B-B14F-4D97-AF65-F5344CB8AC3E}">
        <p14:creationId xmlns:p14="http://schemas.microsoft.com/office/powerpoint/2010/main" val="2148345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miter lim="800000"/>
            <a:headEnd/>
            <a:tailEnd/>
          </a:ln>
        </p:spPr>
        <p:txBody>
          <a:bodyPr/>
          <a:lstStyle/>
          <a:p>
            <a:fld id="{2855FF5B-E4B3-2149-BF8B-6E1274821BF7}" type="slidenum">
              <a:rPr lang="en-GB"/>
              <a:pPr/>
              <a:t>23</a:t>
            </a:fld>
            <a:endParaRPr lang="en-GB"/>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p:spPr>
        <p:txBody>
          <a:bodyPr/>
          <a:lstStyle/>
          <a:p>
            <a:pPr eaLnBrk="1" hangingPunct="1"/>
            <a:endParaRPr lang="en-US">
              <a:latin typeface="Arial" pitchFamily="-111" charset="0"/>
            </a:endParaRPr>
          </a:p>
        </p:txBody>
      </p:sp>
    </p:spTree>
    <p:extLst>
      <p:ext uri="{BB962C8B-B14F-4D97-AF65-F5344CB8AC3E}">
        <p14:creationId xmlns:p14="http://schemas.microsoft.com/office/powerpoint/2010/main" val="2534528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promoting ESDGC through</a:t>
            </a:r>
            <a:r>
              <a:rPr lang="en-GB" baseline="0" dirty="0"/>
              <a:t> RE in FP</a:t>
            </a:r>
            <a:endParaRPr lang="en-GB" dirty="0"/>
          </a:p>
          <a:p>
            <a:r>
              <a:rPr lang="en-GB" dirty="0"/>
              <a:t>Go</a:t>
            </a:r>
            <a:r>
              <a:rPr lang="en-GB" baseline="0" dirty="0"/>
              <a:t> through the notes re. book and discuss opportunities to promote ESDGC through RE</a:t>
            </a:r>
            <a:endParaRPr lang="en-GB" dirty="0"/>
          </a:p>
        </p:txBody>
      </p:sp>
      <p:sp>
        <p:nvSpPr>
          <p:cNvPr id="4" name="Slide Number Placeholder 3"/>
          <p:cNvSpPr>
            <a:spLocks noGrp="1"/>
          </p:cNvSpPr>
          <p:nvPr>
            <p:ph type="sldNum" sz="quarter" idx="10"/>
          </p:nvPr>
        </p:nvSpPr>
        <p:spPr/>
        <p:txBody>
          <a:bodyPr/>
          <a:lstStyle/>
          <a:p>
            <a:fld id="{4A044D4F-ECF0-9948-A5E0-D87D18FB3EDA}" type="slidenum">
              <a:rPr lang="en-US" smtClean="0"/>
              <a:pPr/>
              <a:t>31</a:t>
            </a:fld>
            <a:endParaRPr lang="en-US"/>
          </a:p>
        </p:txBody>
      </p:sp>
    </p:spTree>
    <p:extLst>
      <p:ext uri="{BB962C8B-B14F-4D97-AF65-F5344CB8AC3E}">
        <p14:creationId xmlns:p14="http://schemas.microsoft.com/office/powerpoint/2010/main" val="1472726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r>
              <a:rPr lang="en-GB" baseline="0" dirty="0"/>
              <a:t> of promoting ESDGC through RE in KS2</a:t>
            </a:r>
          </a:p>
          <a:p>
            <a:r>
              <a:rPr lang="en-GB" baseline="0" dirty="0"/>
              <a:t>Students to have a go at this activity</a:t>
            </a:r>
          </a:p>
          <a:p>
            <a:r>
              <a:rPr lang="en-GB" baseline="0" dirty="0"/>
              <a:t>Remind them they could also promote ESDGC through RE through studying different religious faiths, e.g. Hindu – </a:t>
            </a:r>
            <a:r>
              <a:rPr lang="en-GB" baseline="0" dirty="0" err="1"/>
              <a:t>Divali</a:t>
            </a:r>
            <a:r>
              <a:rPr lang="en-GB" baseline="0" dirty="0"/>
              <a:t> etc.</a:t>
            </a:r>
            <a:endParaRPr lang="en-GB" dirty="0"/>
          </a:p>
        </p:txBody>
      </p:sp>
      <p:sp>
        <p:nvSpPr>
          <p:cNvPr id="4" name="Slide Number Placeholder 3"/>
          <p:cNvSpPr>
            <a:spLocks noGrp="1"/>
          </p:cNvSpPr>
          <p:nvPr>
            <p:ph type="sldNum" sz="quarter" idx="10"/>
          </p:nvPr>
        </p:nvSpPr>
        <p:spPr/>
        <p:txBody>
          <a:bodyPr/>
          <a:lstStyle/>
          <a:p>
            <a:fld id="{4A044D4F-ECF0-9948-A5E0-D87D18FB3EDA}" type="slidenum">
              <a:rPr lang="en-US" smtClean="0"/>
              <a:pPr/>
              <a:t>32</a:t>
            </a:fld>
            <a:endParaRPr lang="en-US"/>
          </a:p>
        </p:txBody>
      </p:sp>
    </p:spTree>
    <p:extLst>
      <p:ext uri="{BB962C8B-B14F-4D97-AF65-F5344CB8AC3E}">
        <p14:creationId xmlns:p14="http://schemas.microsoft.com/office/powerpoint/2010/main" val="974071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24E59756-E3BD-5045-B80A-6B0F1386656C}" type="datetimeFigureOut">
              <a:rPr lang="en-US" smtClean="0"/>
              <a:pPr/>
              <a:t>10/9/18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24E59756-E3BD-5045-B80A-6B0F1386656C}" type="datetimeFigureOut">
              <a:rPr lang="en-US" smtClean="0"/>
              <a:pPr/>
              <a:t>10/9/18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24E59756-E3BD-5045-B80A-6B0F1386656C}" type="datetimeFigureOut">
              <a:rPr lang="en-US" smtClean="0"/>
              <a:pPr/>
              <a:t>10/9/18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24E59756-E3BD-5045-B80A-6B0F1386656C}" type="datetimeFigureOut">
              <a:rPr lang="en-US" smtClean="0"/>
              <a:pPr/>
              <a:t>10/9/18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24E59756-E3BD-5045-B80A-6B0F1386656C}" type="datetimeFigureOut">
              <a:rPr lang="en-US" smtClean="0"/>
              <a:pPr/>
              <a:t>10/9/18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24E59756-E3BD-5045-B80A-6B0F1386656C}" type="datetimeFigureOut">
              <a:rPr lang="en-US" smtClean="0"/>
              <a:pPr/>
              <a:t>10/9/18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E59756-E3BD-5045-B80A-6B0F1386656C}" type="datetimeFigureOut">
              <a:rPr lang="en-US" smtClean="0"/>
              <a:pPr/>
              <a:t>10/9/18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24E59756-E3BD-5045-B80A-6B0F1386656C}" type="datetimeFigureOut">
              <a:rPr lang="en-US" smtClean="0"/>
              <a:pPr/>
              <a:t>10/9/18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24E59756-E3BD-5045-B80A-6B0F1386656C}" type="datetimeFigureOut">
              <a:rPr lang="en-US" smtClean="0"/>
              <a:pPr/>
              <a:t>10/9/18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24E59756-E3BD-5045-B80A-6B0F1386656C}" type="datetimeFigureOut">
              <a:rPr lang="en-US" smtClean="0"/>
              <a:pPr/>
              <a:t>10/9/18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24E59756-E3BD-5045-B80A-6B0F1386656C}" type="datetimeFigureOut">
              <a:rPr lang="en-US" smtClean="0"/>
              <a:pPr/>
              <a:t>10/9/18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D809FC-6437-ED42-BFD4-EC7D1D7DBDD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E59756-E3BD-5045-B80A-6B0F1386656C}" type="datetimeFigureOut">
              <a:rPr lang="en-US" smtClean="0"/>
              <a:pPr/>
              <a:t>10/9/18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D809FC-6437-ED42-BFD4-EC7D1D7DBDD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natre.org.uk/primary/exploring-re-film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ales.gov.uk/topics/educationandskills/schoolshome/curriculuminwales/arevisedcurriculumforwales/religiouseducation/?lang=e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wasacre.org.uk/publications/sylEng/E-Swansea.pdf" TargetMode="External"/><Relationship Id="rId2" Type="http://schemas.openxmlformats.org/officeDocument/2006/relationships/hyperlink" Target="http://www.wasacre.org.uk/publications/sylEng/E-Carmarthenshire.pdf" TargetMode="External"/><Relationship Id="rId1" Type="http://schemas.openxmlformats.org/officeDocument/2006/relationships/slideLayout" Target="../slideLayouts/slideLayout2.xml"/><Relationship Id="rId4" Type="http://schemas.openxmlformats.org/officeDocument/2006/relationships/hyperlink" Target="http://www.wasacre.org.uk/publications/sylEng/E-Cardiff.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ales.gov.uk/topics/educationandskills/schoolshome/curriculuminwales/arevisedcurriculumforwales/religiouseducation/?lang=e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globaldimension.org.uk/resource/the-paper-bag-gam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3" Type="http://schemas.openxmlformats.org/officeDocument/2006/relationships/hyperlink" Target="http://reonlineorg.wpengine.com/wp-content/uploads/2013/02/Good-Learning-in-RE-3-A-Slave-Set-Free-Muslim-Story-5-7s-A.pdf" TargetMode="External"/><Relationship Id="rId2" Type="http://schemas.openxmlformats.org/officeDocument/2006/relationships/hyperlink" Target="http://www.reonline.org.uk/good-learning-in-r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think-global.org.uk" TargetMode="External"/><Relationship Id="rId2" Type="http://schemas.openxmlformats.org/officeDocument/2006/relationships/hyperlink" Target="http://www.christianaid.org.uk" TargetMode="External"/><Relationship Id="rId1" Type="http://schemas.openxmlformats.org/officeDocument/2006/relationships/slideLayout" Target="../slideLayouts/slideLayout2.xml"/><Relationship Id="rId4" Type="http://schemas.openxmlformats.org/officeDocument/2006/relationships/hyperlink" Target="http://www.reonline.org.uk/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E</a:t>
            </a:r>
            <a:r>
              <a:rPr lang="en-US" dirty="0"/>
              <a:t>ducation for </a:t>
            </a:r>
            <a:r>
              <a:rPr lang="en-US" b="1" dirty="0"/>
              <a:t>S</a:t>
            </a:r>
            <a:r>
              <a:rPr lang="en-US" dirty="0"/>
              <a:t>ustainable </a:t>
            </a:r>
            <a:r>
              <a:rPr lang="en-US" b="1" dirty="0"/>
              <a:t>D</a:t>
            </a:r>
            <a:r>
              <a:rPr lang="en-US" dirty="0"/>
              <a:t>evelopment and </a:t>
            </a:r>
            <a:r>
              <a:rPr lang="en-US" b="1" dirty="0"/>
              <a:t>G</a:t>
            </a:r>
            <a:r>
              <a:rPr lang="en-US" dirty="0"/>
              <a:t>lobal </a:t>
            </a:r>
            <a:r>
              <a:rPr lang="en-US" b="1" dirty="0"/>
              <a:t>C</a:t>
            </a:r>
            <a:r>
              <a:rPr lang="en-US" dirty="0"/>
              <a:t>itizenship (ESDGC) &amp; </a:t>
            </a:r>
            <a:r>
              <a:rPr lang="en-US" b="1" dirty="0"/>
              <a:t>RE</a:t>
            </a:r>
          </a:p>
        </p:txBody>
      </p:sp>
      <p:sp>
        <p:nvSpPr>
          <p:cNvPr id="3" name="Subtitle 2"/>
          <p:cNvSpPr>
            <a:spLocks noGrp="1"/>
          </p:cNvSpPr>
          <p:nvPr>
            <p:ph type="subTitle" idx="1"/>
          </p:nvPr>
        </p:nvSpPr>
        <p:spPr>
          <a:xfrm>
            <a:off x="1371600" y="4416778"/>
            <a:ext cx="6400800" cy="1222022"/>
          </a:xfrm>
        </p:spPr>
        <p:txBody>
          <a:bodyPr/>
          <a:lstStyle/>
          <a:p>
            <a:r>
              <a:rPr lang="en-US" dirty="0"/>
              <a:t>ECAD4006</a:t>
            </a:r>
          </a:p>
        </p:txBody>
      </p:sp>
      <p:pic>
        <p:nvPicPr>
          <p:cNvPr id="4" name="Picture 3"/>
          <p:cNvPicPr>
            <a:picLocks noChangeAspect="1"/>
          </p:cNvPicPr>
          <p:nvPr/>
        </p:nvPicPr>
        <p:blipFill>
          <a:blip r:embed="rId2"/>
          <a:stretch>
            <a:fillRect/>
          </a:stretch>
        </p:blipFill>
        <p:spPr>
          <a:xfrm>
            <a:off x="6000750" y="3821990"/>
            <a:ext cx="2857500" cy="28575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Session Aims</a:t>
            </a:r>
          </a:p>
        </p:txBody>
      </p:sp>
      <p:sp>
        <p:nvSpPr>
          <p:cNvPr id="3" name="Content Placeholder 2"/>
          <p:cNvSpPr>
            <a:spLocks noGrp="1"/>
          </p:cNvSpPr>
          <p:nvPr>
            <p:ph idx="1"/>
          </p:nvPr>
        </p:nvSpPr>
        <p:spPr/>
        <p:txBody>
          <a:bodyPr/>
          <a:lstStyle/>
          <a:p>
            <a:r>
              <a:rPr lang="en-US" dirty="0"/>
              <a:t>To explore the role of RE in the primary school.</a:t>
            </a:r>
          </a:p>
          <a:p>
            <a:r>
              <a:rPr lang="en-US" dirty="0"/>
              <a:t>To introduce the key documents and key core skills in RE </a:t>
            </a:r>
          </a:p>
          <a:p>
            <a:r>
              <a:rPr lang="en-US" dirty="0"/>
              <a:t>To consider how RE can contribute to learners’ understanding of ESDGC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t>What does RE mean to you?</a:t>
            </a:r>
            <a:endParaRPr lang="en-US" dirty="0"/>
          </a:p>
        </p:txBody>
      </p:sp>
      <p:pic>
        <p:nvPicPr>
          <p:cNvPr id="4" name="Picture 3"/>
          <p:cNvPicPr>
            <a:picLocks noChangeAspect="1"/>
          </p:cNvPicPr>
          <p:nvPr/>
        </p:nvPicPr>
        <p:blipFill>
          <a:blip r:embed="rId2"/>
          <a:stretch>
            <a:fillRect/>
          </a:stretch>
        </p:blipFill>
        <p:spPr>
          <a:xfrm>
            <a:off x="1786276" y="2038647"/>
            <a:ext cx="5891402" cy="3906256"/>
          </a:xfrm>
          <a:prstGeom prst="rect">
            <a:avLst/>
          </a:prstGeom>
        </p:spPr>
      </p:pic>
      <p:sp>
        <p:nvSpPr>
          <p:cNvPr id="5" name="TextBox 4"/>
          <p:cNvSpPr txBox="1"/>
          <p:nvPr/>
        </p:nvSpPr>
        <p:spPr>
          <a:xfrm>
            <a:off x="1997909" y="6107098"/>
            <a:ext cx="184666" cy="369332"/>
          </a:xfrm>
          <a:prstGeom prst="rect">
            <a:avLst/>
          </a:prstGeom>
          <a:noFill/>
        </p:spPr>
        <p:txBody>
          <a:bodyPr wrap="none" rtlCol="0">
            <a:spAutoFit/>
          </a:bodyPr>
          <a:lstStyle/>
          <a:p>
            <a:endParaRPr lang="en-US"/>
          </a:p>
        </p:txBody>
      </p:sp>
      <p:sp>
        <p:nvSpPr>
          <p:cNvPr id="7" name="Rectangle 6"/>
          <p:cNvSpPr/>
          <p:nvPr/>
        </p:nvSpPr>
        <p:spPr>
          <a:xfrm>
            <a:off x="1786275" y="5944903"/>
            <a:ext cx="6505549" cy="246221"/>
          </a:xfrm>
          <a:prstGeom prst="rect">
            <a:avLst/>
          </a:prstGeom>
        </p:spPr>
        <p:txBody>
          <a:bodyPr wrap="square">
            <a:spAutoFit/>
          </a:bodyPr>
          <a:lstStyle/>
          <a:p>
            <a:r>
              <a:rPr lang="en-US" sz="1000" dirty="0" err="1"/>
              <a:t>http://www.kingsnorth.kent.sch.uk/about-us/curriculum/religious-education-re</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Compulsory subject</a:t>
            </a:r>
          </a:p>
        </p:txBody>
      </p:sp>
      <p:sp>
        <p:nvSpPr>
          <p:cNvPr id="4099" name="Rectangle 3"/>
          <p:cNvSpPr>
            <a:spLocks noGrp="1" noChangeArrowheads="1"/>
          </p:cNvSpPr>
          <p:nvPr>
            <p:ph type="body" idx="1"/>
          </p:nvPr>
        </p:nvSpPr>
        <p:spPr/>
        <p:txBody>
          <a:bodyPr/>
          <a:lstStyle/>
          <a:p>
            <a:pPr eaLnBrk="1" hangingPunct="1"/>
            <a:r>
              <a:rPr lang="en-US" b="1" dirty="0"/>
              <a:t>Religious education</a:t>
            </a:r>
            <a:r>
              <a:rPr lang="en-US" dirty="0"/>
              <a:t>, together with the Foundation Phase and the National Curriculum subjects, forms the statutory basic curriculum that </a:t>
            </a:r>
            <a:r>
              <a:rPr lang="en-US" b="1" dirty="0"/>
              <a:t>has to be taught</a:t>
            </a:r>
            <a:r>
              <a:rPr lang="en-US" dirty="0"/>
              <a:t> in all maintained schools. The subject has an equal standing with National Curriculum subjects.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t>Locally agreed syllabuses</a:t>
            </a:r>
            <a:endParaRPr lang="en-GB"/>
          </a:p>
        </p:txBody>
      </p:sp>
      <p:sp>
        <p:nvSpPr>
          <p:cNvPr id="5123" name="Rectangle 3"/>
          <p:cNvSpPr>
            <a:spLocks noGrp="1" noChangeArrowheads="1"/>
          </p:cNvSpPr>
          <p:nvPr>
            <p:ph type="body" idx="1"/>
          </p:nvPr>
        </p:nvSpPr>
        <p:spPr/>
        <p:txBody>
          <a:bodyPr/>
          <a:lstStyle/>
          <a:p>
            <a:pPr eaLnBrk="1" hangingPunct="1"/>
            <a:r>
              <a:rPr lang="en-US"/>
              <a:t>Teaching is based on </a:t>
            </a:r>
            <a:r>
              <a:rPr lang="en-US" b="1"/>
              <a:t>locally agreed syllabuses</a:t>
            </a:r>
            <a:r>
              <a:rPr lang="en-US"/>
              <a:t>. In community, foundation and most voluntary controlled schools, the character of religious education is determined by the agreed syllabus adopted by the education authority. </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t>Locally agreed syllabuses</a:t>
            </a:r>
            <a:endParaRPr lang="en-GB"/>
          </a:p>
        </p:txBody>
      </p:sp>
      <p:sp>
        <p:nvSpPr>
          <p:cNvPr id="6147" name="Rectangle 3"/>
          <p:cNvSpPr>
            <a:spLocks noGrp="1" noChangeArrowheads="1"/>
          </p:cNvSpPr>
          <p:nvPr>
            <p:ph type="body" idx="1"/>
          </p:nvPr>
        </p:nvSpPr>
        <p:spPr/>
        <p:txBody>
          <a:bodyPr/>
          <a:lstStyle/>
          <a:p>
            <a:pPr eaLnBrk="1" hangingPunct="1"/>
            <a:r>
              <a:rPr lang="en-US"/>
              <a:t>An agreed syllabus should </a:t>
            </a:r>
            <a:r>
              <a:rPr lang="en-US" b="1"/>
              <a:t>‘reflect the fact that the religious traditions in Great Britain are in the main Christian, while taking account of the teachings and practices of the other principal religions represented in Great Britain’</a:t>
            </a:r>
            <a:r>
              <a:rPr lang="en-US"/>
              <a:t> (ERA, 1988 Section 8 (3)).</a:t>
            </a:r>
            <a:endParaRPr lang="en-GB"/>
          </a:p>
        </p:txBody>
      </p:sp>
      <p:pic>
        <p:nvPicPr>
          <p:cNvPr id="5" name="Picture 3" descr="clawr%20maes%20llafur%20saes%20bach"/>
          <p:cNvPicPr>
            <a:picLocks noChangeAspect="1" noChangeArrowheads="1"/>
          </p:cNvPicPr>
          <p:nvPr/>
        </p:nvPicPr>
        <p:blipFill>
          <a:blip r:embed="rId2"/>
          <a:srcRect/>
          <a:stretch>
            <a:fillRect/>
          </a:stretch>
        </p:blipFill>
        <p:spPr>
          <a:xfrm>
            <a:off x="6599783" y="4277392"/>
            <a:ext cx="1837487" cy="258060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Denominational schools</a:t>
            </a:r>
          </a:p>
        </p:txBody>
      </p:sp>
      <p:sp>
        <p:nvSpPr>
          <p:cNvPr id="7171" name="Rectangle 3"/>
          <p:cNvSpPr>
            <a:spLocks noGrp="1" noChangeArrowheads="1"/>
          </p:cNvSpPr>
          <p:nvPr>
            <p:ph type="body" idx="1"/>
          </p:nvPr>
        </p:nvSpPr>
        <p:spPr/>
        <p:txBody>
          <a:bodyPr/>
          <a:lstStyle/>
          <a:p>
            <a:pPr eaLnBrk="1" hangingPunct="1"/>
            <a:r>
              <a:rPr lang="en-US" dirty="0"/>
              <a:t>In </a:t>
            </a:r>
            <a:r>
              <a:rPr lang="en-US" b="1" dirty="0"/>
              <a:t>voluntary controlled schools </a:t>
            </a:r>
            <a:r>
              <a:rPr lang="en-US" dirty="0"/>
              <a:t>where parents request it and in all voluntary aided schools, religious education is determined by the trust deed or practice followed before the school assumed its present status.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TASK</a:t>
            </a:r>
          </a:p>
        </p:txBody>
      </p:sp>
      <p:sp>
        <p:nvSpPr>
          <p:cNvPr id="3" name="Content Placeholder 2"/>
          <p:cNvSpPr>
            <a:spLocks noGrp="1"/>
          </p:cNvSpPr>
          <p:nvPr>
            <p:ph idx="1"/>
          </p:nvPr>
        </p:nvSpPr>
        <p:spPr/>
        <p:txBody>
          <a:bodyPr/>
          <a:lstStyle/>
          <a:p>
            <a:r>
              <a:rPr lang="en-US" dirty="0"/>
              <a:t>With a partner, discuss why do you think that RE is an important subject in the primary school.</a:t>
            </a:r>
          </a:p>
        </p:txBody>
      </p:sp>
      <p:pic>
        <p:nvPicPr>
          <p:cNvPr id="4" name="Picture 3"/>
          <p:cNvPicPr>
            <a:picLocks noChangeAspect="1"/>
          </p:cNvPicPr>
          <p:nvPr/>
        </p:nvPicPr>
        <p:blipFill>
          <a:blip r:embed="rId2"/>
          <a:stretch>
            <a:fillRect/>
          </a:stretch>
        </p:blipFill>
        <p:spPr>
          <a:xfrm>
            <a:off x="2673350" y="3979863"/>
            <a:ext cx="3797300" cy="21463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Video</a:t>
            </a:r>
          </a:p>
        </p:txBody>
      </p:sp>
      <p:sp>
        <p:nvSpPr>
          <p:cNvPr id="3" name="Content Placeholder 2"/>
          <p:cNvSpPr>
            <a:spLocks noGrp="1"/>
          </p:cNvSpPr>
          <p:nvPr>
            <p:ph idx="1"/>
          </p:nvPr>
        </p:nvSpPr>
        <p:spPr/>
        <p:txBody>
          <a:bodyPr/>
          <a:lstStyle/>
          <a:p>
            <a:r>
              <a:rPr lang="en-US" dirty="0"/>
              <a:t>Primary:  What is RE?</a:t>
            </a:r>
          </a:p>
          <a:p>
            <a:r>
              <a:rPr lang="en-US" dirty="0">
                <a:hlinkClick r:id="rId2"/>
              </a:rPr>
              <a:t>http://www.natre.org.uk/primary/exploring-re-films/</a:t>
            </a:r>
            <a:endParaRPr lang="en-US" dirty="0"/>
          </a:p>
          <a:p>
            <a:pPr marL="0" indent="0">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Children’s views about 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Hannah, age 9</a:t>
            </a:r>
          </a:p>
        </p:txBody>
      </p:sp>
      <p:sp>
        <p:nvSpPr>
          <p:cNvPr id="4" name="Content Placeholder 3"/>
          <p:cNvSpPr>
            <a:spLocks noGrp="1"/>
          </p:cNvSpPr>
          <p:nvPr>
            <p:ph idx="1"/>
          </p:nvPr>
        </p:nvSpPr>
        <p:spPr/>
        <p:txBody>
          <a:bodyPr/>
          <a:lstStyle/>
          <a:p>
            <a:pPr marL="0" indent="0">
              <a:buNone/>
            </a:pPr>
            <a:r>
              <a:rPr lang="en-US" dirty="0"/>
              <a:t>I do like learning about RE because I know why other people believe in their God.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Surjit</a:t>
            </a:r>
            <a:r>
              <a:rPr lang="en-US" dirty="0"/>
              <a:t>, age 14</a:t>
            </a:r>
          </a:p>
        </p:txBody>
      </p:sp>
      <p:sp>
        <p:nvSpPr>
          <p:cNvPr id="4" name="Content Placeholder 3"/>
          <p:cNvSpPr>
            <a:spLocks noGrp="1"/>
          </p:cNvSpPr>
          <p:nvPr>
            <p:ph idx="1"/>
          </p:nvPr>
        </p:nvSpPr>
        <p:spPr/>
        <p:txBody>
          <a:bodyPr/>
          <a:lstStyle/>
          <a:p>
            <a:pPr>
              <a:buNone/>
            </a:pPr>
            <a:r>
              <a:rPr lang="en-US" dirty="0"/>
              <a:t>RE … begins the process of you thinking… because it adds a deeper dimension to your life.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Jonathan, age 12</a:t>
            </a:r>
          </a:p>
        </p:txBody>
      </p:sp>
      <p:sp>
        <p:nvSpPr>
          <p:cNvPr id="4" name="Content Placeholder 3"/>
          <p:cNvSpPr>
            <a:spLocks noGrp="1"/>
          </p:cNvSpPr>
          <p:nvPr>
            <p:ph idx="1"/>
          </p:nvPr>
        </p:nvSpPr>
        <p:spPr/>
        <p:txBody>
          <a:bodyPr/>
          <a:lstStyle/>
          <a:p>
            <a:pPr marL="0" indent="0">
              <a:buNone/>
            </a:pPr>
            <a:r>
              <a:rPr lang="en-US" dirty="0"/>
              <a:t>RE tackles the most important questions in life and is therefore, for me, the most important school subject.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Francis, age 15</a:t>
            </a:r>
          </a:p>
        </p:txBody>
      </p:sp>
      <p:sp>
        <p:nvSpPr>
          <p:cNvPr id="4" name="Content Placeholder 3"/>
          <p:cNvSpPr>
            <a:spLocks noGrp="1"/>
          </p:cNvSpPr>
          <p:nvPr>
            <p:ph idx="1"/>
          </p:nvPr>
        </p:nvSpPr>
        <p:spPr/>
        <p:txBody>
          <a:bodyPr>
            <a:normAutofit/>
          </a:bodyPr>
          <a:lstStyle/>
          <a:p>
            <a:pPr marL="0" indent="0">
              <a:buNone/>
            </a:pPr>
            <a:r>
              <a:rPr lang="en-US" dirty="0"/>
              <a:t>In my RE lessons, I have learnt to become broadminded, to accept other people’s beliefs and faiths and to not let race or religion come in the way of what you see in an individual. What I like about my RE lessons is that my opinion is heard and I can find out why my fellow students’ opinions are.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Keri, age 17</a:t>
            </a:r>
          </a:p>
        </p:txBody>
      </p:sp>
      <p:sp>
        <p:nvSpPr>
          <p:cNvPr id="4" name="Content Placeholder 3"/>
          <p:cNvSpPr>
            <a:spLocks noGrp="1"/>
          </p:cNvSpPr>
          <p:nvPr>
            <p:ph sz="half" idx="1"/>
          </p:nvPr>
        </p:nvSpPr>
        <p:spPr>
          <a:xfrm>
            <a:off x="457200" y="1600200"/>
            <a:ext cx="8229600" cy="4525963"/>
          </a:xfrm>
        </p:spPr>
        <p:txBody>
          <a:bodyPr>
            <a:normAutofit/>
          </a:bodyPr>
          <a:lstStyle/>
          <a:p>
            <a:pPr marL="0" indent="0">
              <a:buNone/>
            </a:pPr>
            <a:r>
              <a:rPr lang="en-US" dirty="0"/>
              <a:t>One important thing is to know and develop your own way of thinking and I think RE helps to do this. It also helps to teach respect, and to be true to others, and so also yourself. Also, I think it is good, and even necessary, to have an open educated mind, and it is interesting to learn about what other people – and very large groups of people – believe and why.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Glenn, age 10</a:t>
            </a:r>
          </a:p>
        </p:txBody>
      </p:sp>
      <p:sp>
        <p:nvSpPr>
          <p:cNvPr id="3" name="Content Placeholder 2"/>
          <p:cNvSpPr>
            <a:spLocks noGrp="1"/>
          </p:cNvSpPr>
          <p:nvPr>
            <p:ph idx="1"/>
          </p:nvPr>
        </p:nvSpPr>
        <p:spPr/>
        <p:txBody>
          <a:bodyPr/>
          <a:lstStyle/>
          <a:p>
            <a:r>
              <a:rPr lang="en-US" dirty="0"/>
              <a:t>I do not believe in God, but I still enjoy RE. I like learning about other people’s faiths.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Farim</a:t>
            </a:r>
            <a:r>
              <a:rPr lang="en-US" dirty="0"/>
              <a:t>, age 15</a:t>
            </a:r>
          </a:p>
        </p:txBody>
      </p:sp>
      <p:sp>
        <p:nvSpPr>
          <p:cNvPr id="3" name="Content Placeholder 2"/>
          <p:cNvSpPr>
            <a:spLocks noGrp="1"/>
          </p:cNvSpPr>
          <p:nvPr>
            <p:ph sz="half" idx="1"/>
          </p:nvPr>
        </p:nvSpPr>
        <p:spPr>
          <a:xfrm>
            <a:off x="457200" y="1600200"/>
            <a:ext cx="8229600" cy="4525963"/>
          </a:xfrm>
        </p:spPr>
        <p:txBody>
          <a:bodyPr/>
          <a:lstStyle/>
          <a:p>
            <a:r>
              <a:rPr lang="en-US" dirty="0"/>
              <a:t>I think religion is the essence of a person’s life so it’s good to know about everyone’s religion. I believe in my religion a lot and rely on it as a backbone to my life and depend on answers to my problems from it. So it interests me how other religions answer everyday problems and what views and reasons they have for their beliefs.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Jessica, age 16</a:t>
            </a:r>
          </a:p>
        </p:txBody>
      </p:sp>
      <p:sp>
        <p:nvSpPr>
          <p:cNvPr id="4" name="Content Placeholder 3"/>
          <p:cNvSpPr>
            <a:spLocks noGrp="1"/>
          </p:cNvSpPr>
          <p:nvPr>
            <p:ph sz="half" idx="1"/>
          </p:nvPr>
        </p:nvSpPr>
        <p:spPr>
          <a:xfrm>
            <a:off x="457200" y="1600200"/>
            <a:ext cx="8229600" cy="4525963"/>
          </a:xfrm>
        </p:spPr>
        <p:txBody>
          <a:bodyPr/>
          <a:lstStyle/>
          <a:p>
            <a:r>
              <a:rPr lang="en-US" dirty="0"/>
              <a:t>From RE lessons I have learnt about ethics and been given moral decisions to make. This taught me how to make choices and what is morally right and wrong. I have also been taught about many religions different to my own. This has given me an understanding of others’ views and beliefs. I like discussing in RE because I like to hear other people’s views.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Key document </a:t>
            </a:r>
          </a:p>
        </p:txBody>
      </p:sp>
      <p:sp>
        <p:nvSpPr>
          <p:cNvPr id="30723" name="Rectangle 3"/>
          <p:cNvSpPr>
            <a:spLocks noGrp="1" noChangeArrowheads="1"/>
          </p:cNvSpPr>
          <p:nvPr>
            <p:ph type="body" idx="1"/>
          </p:nvPr>
        </p:nvSpPr>
        <p:spPr/>
        <p:txBody>
          <a:bodyPr/>
          <a:lstStyle/>
          <a:p>
            <a:pPr eaLnBrk="1" hangingPunct="1"/>
            <a:r>
              <a:rPr lang="en-GB"/>
              <a:t>National exemplar framework for religious education for 3 to 19-year-olds in Wales</a:t>
            </a:r>
          </a:p>
          <a:p>
            <a:pPr eaLnBrk="1" hangingPunct="1"/>
            <a:r>
              <a:rPr lang="en-GB"/>
              <a:t>Welsh Assembly Government, January 2008</a:t>
            </a:r>
          </a:p>
          <a:p>
            <a:pPr eaLnBrk="1" hangingPunct="1"/>
            <a:r>
              <a:rPr lang="en-GB">
                <a:hlinkClick r:id="rId3"/>
              </a:rPr>
              <a:t>http://wales.gov.uk/topics/educationandskills/schoolshome/curriculuminwales/arevisedcurriculumforwales/religiouseducation/?lang=en</a:t>
            </a:r>
            <a:endParaRPr lang="en-GB"/>
          </a:p>
          <a:p>
            <a:pPr eaLnBrk="1" hangingPunct="1"/>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t>Agree syllabuses online</a:t>
            </a:r>
          </a:p>
        </p:txBody>
      </p:sp>
      <p:sp>
        <p:nvSpPr>
          <p:cNvPr id="34819" name="Rectangle 3"/>
          <p:cNvSpPr>
            <a:spLocks noGrp="1" noChangeArrowheads="1"/>
          </p:cNvSpPr>
          <p:nvPr>
            <p:ph type="body" idx="1"/>
          </p:nvPr>
        </p:nvSpPr>
        <p:spPr/>
        <p:txBody>
          <a:bodyPr>
            <a:normAutofit/>
          </a:bodyPr>
          <a:lstStyle/>
          <a:p>
            <a:pPr marL="0" indent="0" eaLnBrk="1" hangingPunct="1">
              <a:buNone/>
            </a:pPr>
            <a:r>
              <a:rPr lang="en-GB" sz="2800" dirty="0"/>
              <a:t>Carmarthenshire</a:t>
            </a:r>
          </a:p>
          <a:p>
            <a:r>
              <a:rPr lang="en-GB" sz="2800" dirty="0">
                <a:hlinkClick r:id="rId2"/>
              </a:rPr>
              <a:t>http://www.wasacre.org.uk/publications/sylEng/E-Carmarthenshire.pdf</a:t>
            </a:r>
            <a:r>
              <a:rPr lang="en-GB" sz="2800" dirty="0"/>
              <a:t> </a:t>
            </a:r>
          </a:p>
          <a:p>
            <a:pPr marL="0" indent="0">
              <a:buNone/>
            </a:pPr>
            <a:r>
              <a:rPr lang="en-GB" sz="2800" dirty="0"/>
              <a:t>Swansea</a:t>
            </a:r>
          </a:p>
          <a:p>
            <a:r>
              <a:rPr lang="en-GB" sz="2800" dirty="0">
                <a:hlinkClick r:id="rId3"/>
              </a:rPr>
              <a:t>http://www.wasacre.org.uk/publications/sylEng/E-Swansea.pdf</a:t>
            </a:r>
            <a:endParaRPr lang="en-GB" sz="2800" dirty="0"/>
          </a:p>
          <a:p>
            <a:pPr marL="0" indent="0" eaLnBrk="1" hangingPunct="1">
              <a:buNone/>
            </a:pPr>
            <a:r>
              <a:rPr lang="en-GB" sz="2800" dirty="0"/>
              <a:t>Cardiff</a:t>
            </a:r>
          </a:p>
          <a:p>
            <a:pPr marL="0" indent="0">
              <a:buNone/>
            </a:pPr>
            <a:r>
              <a:rPr lang="en-GB" sz="2800" i="1" dirty="0">
                <a:hlinkClick r:id="rId4"/>
              </a:rPr>
              <a:t>http://www.wasacre.org.uk/publications/sylEng/E-Cardiff.pdf</a:t>
            </a:r>
            <a:endParaRPr lang="en-GB" sz="2800" i="1" dirty="0"/>
          </a:p>
          <a:p>
            <a:pPr marL="0" indent="0">
              <a:buNone/>
            </a:pPr>
            <a:endParaRPr lang="en-GB" sz="2800" i="1" dirty="0"/>
          </a:p>
        </p:txBody>
      </p:sp>
    </p:spTree>
    <p:extLst>
      <p:ext uri="{BB962C8B-B14F-4D97-AF65-F5344CB8AC3E}">
        <p14:creationId xmlns:p14="http://schemas.microsoft.com/office/powerpoint/2010/main" val="1059939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t>Carmarthenshire</a:t>
            </a:r>
          </a:p>
        </p:txBody>
      </p:sp>
      <p:pic>
        <p:nvPicPr>
          <p:cNvPr id="35843" name="Picture 3" descr="clawr%20maes%20llafur%20saes%20bach"/>
          <p:cNvPicPr>
            <a:picLocks noGrp="1" noChangeAspect="1" noChangeArrowheads="1"/>
          </p:cNvPicPr>
          <p:nvPr>
            <p:ph idx="1"/>
          </p:nvPr>
        </p:nvPicPr>
        <p:blipFill>
          <a:blip r:embed="rId2"/>
          <a:srcRect/>
          <a:stretch>
            <a:fillRect/>
          </a:stretch>
        </p:blipFill>
        <p:spPr>
          <a:xfrm>
            <a:off x="2981325" y="1628775"/>
            <a:ext cx="3230563" cy="4537075"/>
          </a:xfr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Key document </a:t>
            </a:r>
          </a:p>
        </p:txBody>
      </p:sp>
      <p:sp>
        <p:nvSpPr>
          <p:cNvPr id="30723" name="Rectangle 3"/>
          <p:cNvSpPr>
            <a:spLocks noGrp="1" noChangeArrowheads="1"/>
          </p:cNvSpPr>
          <p:nvPr>
            <p:ph type="body" idx="1"/>
          </p:nvPr>
        </p:nvSpPr>
        <p:spPr/>
        <p:txBody>
          <a:bodyPr/>
          <a:lstStyle/>
          <a:p>
            <a:pPr eaLnBrk="1" hangingPunct="1"/>
            <a:r>
              <a:rPr lang="en-GB"/>
              <a:t>National exemplar framework for religious education for 3 to 19-year-olds in Wales</a:t>
            </a:r>
          </a:p>
          <a:p>
            <a:pPr eaLnBrk="1" hangingPunct="1"/>
            <a:r>
              <a:rPr lang="en-GB"/>
              <a:t>Welsh Assembly Government, January 2008</a:t>
            </a:r>
          </a:p>
          <a:p>
            <a:pPr eaLnBrk="1" hangingPunct="1"/>
            <a:r>
              <a:rPr lang="en-GB">
                <a:hlinkClick r:id="rId3"/>
              </a:rPr>
              <a:t>http://wales.gov.uk/topics/educationandskills/schoolshome/curriculuminwales/arevisedcurriculumforwales/religiouseducation/?lang=en</a:t>
            </a:r>
            <a:endParaRPr lang="en-GB"/>
          </a:p>
          <a:p>
            <a:pPr eaLnBrk="1" hangingPunct="1"/>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r>
              <a:rPr lang="en-GB" sz="4000"/>
              <a:t>The statutory Areas of Learning in the Foundation Phase are:</a:t>
            </a:r>
          </a:p>
        </p:txBody>
      </p:sp>
      <p:sp>
        <p:nvSpPr>
          <p:cNvPr id="31747" name="Rectangle 3"/>
          <p:cNvSpPr>
            <a:spLocks noGrp="1" noChangeArrowheads="1"/>
          </p:cNvSpPr>
          <p:nvPr>
            <p:ph type="body" idx="1"/>
          </p:nvPr>
        </p:nvSpPr>
        <p:spPr/>
        <p:txBody>
          <a:bodyPr/>
          <a:lstStyle/>
          <a:p>
            <a:pPr eaLnBrk="1" hangingPunct="1">
              <a:lnSpc>
                <a:spcPct val="80000"/>
              </a:lnSpc>
            </a:pPr>
            <a:r>
              <a:rPr lang="en-GB" sz="2800" dirty="0"/>
              <a:t>Personal and Social Development, Well-Being and Cultural Diversity</a:t>
            </a:r>
          </a:p>
          <a:p>
            <a:pPr eaLnBrk="1" hangingPunct="1">
              <a:lnSpc>
                <a:spcPct val="80000"/>
              </a:lnSpc>
            </a:pPr>
            <a:r>
              <a:rPr lang="en-GB" sz="2800" dirty="0"/>
              <a:t>Language, Literacy and Communication Skills</a:t>
            </a:r>
          </a:p>
          <a:p>
            <a:pPr eaLnBrk="1" hangingPunct="1">
              <a:lnSpc>
                <a:spcPct val="80000"/>
              </a:lnSpc>
            </a:pPr>
            <a:r>
              <a:rPr lang="en-GB" sz="2800" dirty="0"/>
              <a:t>Mathematical Development</a:t>
            </a:r>
          </a:p>
          <a:p>
            <a:pPr eaLnBrk="1" hangingPunct="1">
              <a:lnSpc>
                <a:spcPct val="80000"/>
              </a:lnSpc>
            </a:pPr>
            <a:r>
              <a:rPr lang="en-GB" sz="2800" dirty="0"/>
              <a:t>Welsh Language Development</a:t>
            </a:r>
          </a:p>
          <a:p>
            <a:pPr eaLnBrk="1" hangingPunct="1">
              <a:lnSpc>
                <a:spcPct val="80000"/>
              </a:lnSpc>
            </a:pPr>
            <a:r>
              <a:rPr lang="en-GB" sz="2800" dirty="0"/>
              <a:t>Knowledge and Understanding of the World</a:t>
            </a:r>
          </a:p>
          <a:p>
            <a:pPr eaLnBrk="1" hangingPunct="1">
              <a:lnSpc>
                <a:spcPct val="80000"/>
              </a:lnSpc>
            </a:pPr>
            <a:r>
              <a:rPr lang="en-GB" sz="2800" dirty="0"/>
              <a:t>Physical Development</a:t>
            </a:r>
          </a:p>
          <a:p>
            <a:pPr eaLnBrk="1" hangingPunct="1">
              <a:lnSpc>
                <a:spcPct val="80000"/>
              </a:lnSpc>
            </a:pPr>
            <a:r>
              <a:rPr lang="en-GB" sz="2800" dirty="0"/>
              <a:t>Creative Development.</a:t>
            </a:r>
          </a:p>
          <a:p>
            <a:pPr eaLnBrk="1" hangingPunct="1">
              <a:lnSpc>
                <a:spcPct val="80000"/>
              </a:lnSpc>
            </a:pPr>
            <a:endParaRPr lang="en-GB" sz="2800" dirty="0"/>
          </a:p>
          <a:p>
            <a:pPr eaLnBrk="1" hangingPunct="1">
              <a:lnSpc>
                <a:spcPct val="80000"/>
              </a:lnSpc>
            </a:pPr>
            <a:r>
              <a:rPr lang="en-GB" sz="2800" b="1" dirty="0"/>
              <a:t>Where does RE fit in?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three core skills in RE</a:t>
            </a:r>
          </a:p>
        </p:txBody>
      </p:sp>
      <p:sp>
        <p:nvSpPr>
          <p:cNvPr id="3" name="Content Placeholder 2"/>
          <p:cNvSpPr>
            <a:spLocks noGrp="1"/>
          </p:cNvSpPr>
          <p:nvPr>
            <p:ph idx="1"/>
          </p:nvPr>
        </p:nvSpPr>
        <p:spPr/>
        <p:txBody>
          <a:bodyPr/>
          <a:lstStyle/>
          <a:p>
            <a:r>
              <a:rPr lang="en-US" dirty="0"/>
              <a:t>Engaging with fundamental questions</a:t>
            </a:r>
          </a:p>
          <a:p>
            <a:r>
              <a:rPr lang="en-US" dirty="0"/>
              <a:t>Exploring religious beliefs, teachings and </a:t>
            </a:r>
            <a:r>
              <a:rPr lang="en-US" dirty="0" err="1"/>
              <a:t>practice(s</a:t>
            </a:r>
            <a:r>
              <a:rPr lang="en-US" dirty="0"/>
              <a:t>)</a:t>
            </a:r>
          </a:p>
          <a:p>
            <a:r>
              <a:rPr lang="en-US" dirty="0"/>
              <a:t>Expressing personal responses</a:t>
            </a:r>
          </a:p>
          <a:p>
            <a:endParaRPr lang="en-US" dirty="0"/>
          </a:p>
        </p:txBody>
      </p:sp>
    </p:spTree>
    <p:extLst>
      <p:ext uri="{BB962C8B-B14F-4D97-AF65-F5344CB8AC3E}">
        <p14:creationId xmlns:p14="http://schemas.microsoft.com/office/powerpoint/2010/main" val="412002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Engaging with fundamental questions</a:t>
            </a:r>
          </a:p>
        </p:txBody>
      </p:sp>
      <p:sp>
        <p:nvSpPr>
          <p:cNvPr id="3" name="Content Placeholder 2"/>
          <p:cNvSpPr>
            <a:spLocks noGrp="1"/>
          </p:cNvSpPr>
          <p:nvPr>
            <p:ph idx="1"/>
          </p:nvPr>
        </p:nvSpPr>
        <p:spPr/>
        <p:txBody>
          <a:bodyPr/>
          <a:lstStyle/>
          <a:p>
            <a:r>
              <a:rPr lang="en-US" dirty="0"/>
              <a:t>Fundamental questions are human and religious questions that focus on the search for meaning, significance and value in life. They have a profundity and intensity that underpins any aspect of study in religious education.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Exploring religious beliefs, teachings and </a:t>
            </a:r>
            <a:r>
              <a:rPr lang="en-US" dirty="0" err="1"/>
              <a:t>practice(s</a:t>
            </a:r>
            <a:r>
              <a:rPr lang="en-US" dirty="0"/>
              <a:t>)</a:t>
            </a:r>
          </a:p>
        </p:txBody>
      </p:sp>
      <p:sp>
        <p:nvSpPr>
          <p:cNvPr id="3" name="Content Placeholder 2"/>
          <p:cNvSpPr>
            <a:spLocks noGrp="1"/>
          </p:cNvSpPr>
          <p:nvPr>
            <p:ph idx="1"/>
          </p:nvPr>
        </p:nvSpPr>
        <p:spPr/>
        <p:txBody>
          <a:bodyPr/>
          <a:lstStyle/>
          <a:p>
            <a:r>
              <a:rPr lang="en-US" dirty="0"/>
              <a:t>This includes exploring religious stories, sacred texts, lifestyle, rituals and symbolism, which provide insight regarding these fundamental questions and raise further religious and human questions.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Expressing personal responses</a:t>
            </a:r>
          </a:p>
        </p:txBody>
      </p:sp>
      <p:sp>
        <p:nvSpPr>
          <p:cNvPr id="3" name="Content Placeholder 2"/>
          <p:cNvSpPr>
            <a:spLocks noGrp="1"/>
          </p:cNvSpPr>
          <p:nvPr>
            <p:ph idx="1"/>
          </p:nvPr>
        </p:nvSpPr>
        <p:spPr/>
        <p:txBody>
          <a:bodyPr/>
          <a:lstStyle/>
          <a:p>
            <a:r>
              <a:rPr lang="en-US" dirty="0"/>
              <a:t>This includes relating to issues raised during study to pupils’ own experiences and allowing the development of personal responses to, and evaluations of, beliefs, teachings and </a:t>
            </a:r>
            <a:r>
              <a:rPr lang="en-US" dirty="0" err="1"/>
              <a:t>practice(s</a:t>
            </a:r>
            <a:r>
              <a:rPr lang="en-US" dirty="0"/>
              <a:t>) and fundamental questions.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0" y="-71509"/>
            <a:ext cx="9144000" cy="6929509"/>
          </a:xfrm>
          <a:prstGeom prst="rect">
            <a:avLst/>
          </a:prstGeom>
          <a:noFill/>
          <a:ln w="9525">
            <a:noFill/>
            <a:miter lim="800000"/>
            <a:headEnd/>
            <a:tailEnd/>
          </a:ln>
          <a:effectLst/>
        </p:spPr>
      </p:pic>
    </p:spTree>
    <p:extLst>
      <p:ext uri="{BB962C8B-B14F-4D97-AF65-F5344CB8AC3E}">
        <p14:creationId xmlns:p14="http://schemas.microsoft.com/office/powerpoint/2010/main" val="4046514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can RE contribute to ESDGC?</a:t>
            </a:r>
          </a:p>
        </p:txBody>
      </p:sp>
      <p:pic>
        <p:nvPicPr>
          <p:cNvPr id="4" name="Picture 3"/>
          <p:cNvPicPr>
            <a:picLocks noChangeAspect="1"/>
          </p:cNvPicPr>
          <p:nvPr/>
        </p:nvPicPr>
        <p:blipFill>
          <a:blip r:embed="rId2"/>
          <a:stretch>
            <a:fillRect/>
          </a:stretch>
        </p:blipFill>
        <p:spPr>
          <a:xfrm>
            <a:off x="1397000" y="2380209"/>
            <a:ext cx="6350000" cy="36957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Religious education can contribute to pupils understanding of ESDGC by enabling them to:</a:t>
            </a:r>
          </a:p>
        </p:txBody>
      </p:sp>
      <p:sp>
        <p:nvSpPr>
          <p:cNvPr id="3" name="Content Placeholder 2"/>
          <p:cNvSpPr>
            <a:spLocks noGrp="1"/>
          </p:cNvSpPr>
          <p:nvPr>
            <p:ph idx="1"/>
          </p:nvPr>
        </p:nvSpPr>
        <p:spPr>
          <a:xfrm>
            <a:off x="457200" y="1844824"/>
            <a:ext cx="8229600" cy="4281339"/>
          </a:xfrm>
        </p:spPr>
        <p:txBody>
          <a:bodyPr>
            <a:normAutofit fontScale="92500" lnSpcReduction="20000"/>
          </a:bodyPr>
          <a:lstStyle/>
          <a:p>
            <a:r>
              <a:rPr lang="en-GB" dirty="0"/>
              <a:t>develop an understanding of and respect for various world religions and explore how religion impacts on decisions made, and lifestyles adopted by individuals and societies within various cultures around the world.</a:t>
            </a:r>
          </a:p>
          <a:p>
            <a:r>
              <a:rPr lang="en-GB" dirty="0"/>
              <a:t>focus on the desire of many religions to foster values and aspirations such as equality, justice, responsibility, peace and morality through such things as social action, sustainability and global citizenship, stimulating pupils to respond personally. </a:t>
            </a:r>
          </a:p>
        </p:txBody>
      </p:sp>
    </p:spTree>
    <p:extLst>
      <p:ext uri="{BB962C8B-B14F-4D97-AF65-F5344CB8AC3E}">
        <p14:creationId xmlns:p14="http://schemas.microsoft.com/office/powerpoint/2010/main" val="26496993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 &amp; ESDGC – Foundation Phase</a:t>
            </a:r>
          </a:p>
        </p:txBody>
      </p:sp>
      <p:sp>
        <p:nvSpPr>
          <p:cNvPr id="3" name="Content Placeholder 2"/>
          <p:cNvSpPr>
            <a:spLocks noGrp="1"/>
          </p:cNvSpPr>
          <p:nvPr>
            <p:ph idx="1"/>
          </p:nvPr>
        </p:nvSpPr>
        <p:spPr/>
        <p:txBody>
          <a:bodyPr/>
          <a:lstStyle/>
          <a:p>
            <a:r>
              <a:rPr lang="en-US" dirty="0" err="1"/>
              <a:t>Harry’s</a:t>
            </a:r>
            <a:r>
              <a:rPr lang="en-US" dirty="0"/>
              <a:t> Special Planet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2668" y="2793644"/>
            <a:ext cx="3453018" cy="3439206"/>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 &amp; ESDGC – Key Stage 2</a:t>
            </a:r>
          </a:p>
        </p:txBody>
      </p:sp>
      <p:sp>
        <p:nvSpPr>
          <p:cNvPr id="3" name="Content Placeholder 2"/>
          <p:cNvSpPr>
            <a:spLocks noGrp="1"/>
          </p:cNvSpPr>
          <p:nvPr>
            <p:ph idx="1"/>
          </p:nvPr>
        </p:nvSpPr>
        <p:spPr/>
        <p:txBody>
          <a:bodyPr/>
          <a:lstStyle/>
          <a:p>
            <a:r>
              <a:rPr lang="en-US" dirty="0"/>
              <a:t>Christian Aid – Paper bag game_ choices and decisions </a:t>
            </a:r>
            <a:r>
              <a:rPr lang="en-US" dirty="0">
                <a:hlinkClick r:id="rId3"/>
              </a:rPr>
              <a:t>https://globaldimension.org.uk/resource/the-paper-bag-game/</a:t>
            </a:r>
            <a:endParaRPr lang="en-US" dirty="0"/>
          </a:p>
          <a:p>
            <a:pPr marL="0" indent="0">
              <a:buNone/>
            </a:pPr>
            <a:endParaRPr lang="en-US" dirty="0"/>
          </a:p>
        </p:txBody>
      </p:sp>
      <p:pic>
        <p:nvPicPr>
          <p:cNvPr id="5" name="Picture 4"/>
          <p:cNvPicPr>
            <a:picLocks noChangeAspect="1"/>
          </p:cNvPicPr>
          <p:nvPr/>
        </p:nvPicPr>
        <p:blipFill>
          <a:blip r:embed="rId4"/>
          <a:stretch>
            <a:fillRect/>
          </a:stretch>
        </p:blipFill>
        <p:spPr>
          <a:xfrm>
            <a:off x="2920999" y="3752009"/>
            <a:ext cx="3800815" cy="2835993"/>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6E0FF-A722-814E-A6DC-AF0E0616AA7D}"/>
              </a:ext>
            </a:extLst>
          </p:cNvPr>
          <p:cNvSpPr>
            <a:spLocks noGrp="1"/>
          </p:cNvSpPr>
          <p:nvPr>
            <p:ph type="title"/>
          </p:nvPr>
        </p:nvSpPr>
        <p:spPr/>
        <p:txBody>
          <a:bodyPr>
            <a:normAutofit fontScale="90000"/>
          </a:bodyPr>
          <a:lstStyle/>
          <a:p>
            <a:r>
              <a:rPr lang="en-US" dirty="0"/>
              <a:t>A Slave Set Free – </a:t>
            </a:r>
            <a:br>
              <a:rPr lang="en-US" dirty="0"/>
            </a:br>
            <a:r>
              <a:rPr lang="en-US" dirty="0"/>
              <a:t>a Muslim story 5-7 year old</a:t>
            </a:r>
          </a:p>
        </p:txBody>
      </p:sp>
      <p:sp>
        <p:nvSpPr>
          <p:cNvPr id="3" name="Content Placeholder 2">
            <a:extLst>
              <a:ext uri="{FF2B5EF4-FFF2-40B4-BE49-F238E27FC236}">
                <a16:creationId xmlns:a16="http://schemas.microsoft.com/office/drawing/2014/main" id="{F610AE7F-4F35-484A-8034-DBF471A03A78}"/>
              </a:ext>
            </a:extLst>
          </p:cNvPr>
          <p:cNvSpPr>
            <a:spLocks noGrp="1"/>
          </p:cNvSpPr>
          <p:nvPr>
            <p:ph idx="1"/>
          </p:nvPr>
        </p:nvSpPr>
        <p:spPr/>
        <p:txBody>
          <a:bodyPr/>
          <a:lstStyle/>
          <a:p>
            <a:r>
              <a:rPr lang="en-US" dirty="0"/>
              <a:t>Good learning in RE</a:t>
            </a:r>
          </a:p>
          <a:p>
            <a:r>
              <a:rPr lang="en-US" dirty="0">
                <a:hlinkClick r:id="rId2"/>
              </a:rPr>
              <a:t>http://www.reonline.org.uk/good-learning-in-re/</a:t>
            </a:r>
            <a:endParaRPr lang="en-US" dirty="0"/>
          </a:p>
          <a:p>
            <a:r>
              <a:rPr lang="en-US" dirty="0">
                <a:hlinkClick r:id="rId3"/>
              </a:rPr>
              <a:t>http://reonlineorg.wpengine.com/wp-content/uploads/2013/02/Good-Learning-in-RE-3-A-Slave-Set-Free-Muslim-Story-5-7s-A.pdf</a:t>
            </a:r>
            <a:endParaRPr lang="en-US" dirty="0"/>
          </a:p>
          <a:p>
            <a:pPr marL="0" indent="0">
              <a:buNone/>
            </a:pPr>
            <a:r>
              <a:rPr lang="en-US" dirty="0"/>
              <a:t>SHOMPA – INDIA*</a:t>
            </a:r>
          </a:p>
          <a:p>
            <a:endParaRPr lang="en-US" dirty="0"/>
          </a:p>
        </p:txBody>
      </p:sp>
    </p:spTree>
    <p:extLst>
      <p:ext uri="{BB962C8B-B14F-4D97-AF65-F5344CB8AC3E}">
        <p14:creationId xmlns:p14="http://schemas.microsoft.com/office/powerpoint/2010/main" val="19004153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References</a:t>
            </a:r>
          </a:p>
        </p:txBody>
      </p:sp>
      <p:sp>
        <p:nvSpPr>
          <p:cNvPr id="3" name="Content Placeholder 2"/>
          <p:cNvSpPr>
            <a:spLocks noGrp="1"/>
          </p:cNvSpPr>
          <p:nvPr>
            <p:ph idx="1"/>
          </p:nvPr>
        </p:nvSpPr>
        <p:spPr/>
        <p:txBody>
          <a:bodyPr>
            <a:normAutofit fontScale="85000" lnSpcReduction="20000"/>
          </a:bodyPr>
          <a:lstStyle/>
          <a:p>
            <a:r>
              <a:rPr lang="en-GB" dirty="0"/>
              <a:t>DCELLS (2008) </a:t>
            </a:r>
            <a:r>
              <a:rPr lang="en-GB" i="1" dirty="0"/>
              <a:t>National exemplar framework for religious education for 3 to 19-year-olds in Wales</a:t>
            </a:r>
            <a:r>
              <a:rPr lang="en-GB" dirty="0"/>
              <a:t>. Cardiff: WAG.</a:t>
            </a:r>
          </a:p>
          <a:p>
            <a:r>
              <a:rPr lang="en-GB" dirty="0"/>
              <a:t>Hughes, S. (ed)(2013)</a:t>
            </a:r>
            <a:r>
              <a:rPr lang="en-GB" i="1" dirty="0"/>
              <a:t>I wonder why? RE in the Foundation Phase Practitioners’ Handbook &amp; Activity Pack</a:t>
            </a:r>
            <a:r>
              <a:rPr lang="en-GB" dirty="0"/>
              <a:t>. Carmarthen: </a:t>
            </a:r>
            <a:r>
              <a:rPr lang="en-GB" dirty="0" err="1"/>
              <a:t>Canolfan</a:t>
            </a:r>
            <a:r>
              <a:rPr lang="en-GB" dirty="0"/>
              <a:t> </a:t>
            </a:r>
            <a:r>
              <a:rPr lang="en-GB" dirty="0" err="1"/>
              <a:t>Peniarth</a:t>
            </a:r>
            <a:endParaRPr lang="en-GB" dirty="0"/>
          </a:p>
          <a:p>
            <a:r>
              <a:rPr lang="en-GB" dirty="0"/>
              <a:t>Hughes, S. (2013) </a:t>
            </a:r>
            <a:r>
              <a:rPr lang="en-GB" i="1" dirty="0" err="1"/>
              <a:t>Harry’s</a:t>
            </a:r>
            <a:r>
              <a:rPr lang="en-GB" i="1" dirty="0"/>
              <a:t> Special Planet</a:t>
            </a:r>
            <a:r>
              <a:rPr lang="en-GB" dirty="0"/>
              <a:t>. Carmarthen: </a:t>
            </a:r>
            <a:r>
              <a:rPr lang="en-GB" dirty="0" err="1"/>
              <a:t>Canolfan</a:t>
            </a:r>
            <a:r>
              <a:rPr lang="en-GB" dirty="0"/>
              <a:t> </a:t>
            </a:r>
            <a:r>
              <a:rPr lang="en-GB" dirty="0" err="1"/>
              <a:t>Peniarth</a:t>
            </a:r>
            <a:r>
              <a:rPr lang="en-GB" dirty="0"/>
              <a:t>.</a:t>
            </a:r>
          </a:p>
          <a:p>
            <a:r>
              <a:rPr lang="en-GB" dirty="0"/>
              <a:t>Christian Aid  </a:t>
            </a:r>
            <a:r>
              <a:rPr lang="en-US" dirty="0">
                <a:hlinkClick r:id="rId2"/>
              </a:rPr>
              <a:t>http://www.christianaid.org.uk</a:t>
            </a:r>
            <a:endParaRPr lang="en-GB" dirty="0"/>
          </a:p>
          <a:p>
            <a:r>
              <a:rPr lang="en-GB" dirty="0"/>
              <a:t>Think Global </a:t>
            </a:r>
            <a:r>
              <a:rPr lang="en-US" dirty="0">
                <a:hlinkClick r:id="rId3"/>
              </a:rPr>
              <a:t>http://www.think-global.org.uk</a:t>
            </a:r>
            <a:endParaRPr lang="en-GB" dirty="0"/>
          </a:p>
          <a:p>
            <a:r>
              <a:rPr lang="en-GB" dirty="0"/>
              <a:t>RE on line  </a:t>
            </a:r>
            <a:r>
              <a:rPr lang="en-US" dirty="0">
                <a:hlinkClick r:id="rId4"/>
              </a:rPr>
              <a:t>http://www.reonline.org.uk/learning/</a:t>
            </a:r>
            <a:endParaRPr lang="en-US" dirty="0"/>
          </a:p>
          <a:p>
            <a:pPr>
              <a:buNone/>
            </a:pPr>
            <a:endParaRPr lang="en-GB" dirty="0"/>
          </a:p>
        </p:txBody>
      </p:sp>
    </p:spTree>
    <p:extLst>
      <p:ext uri="{BB962C8B-B14F-4D97-AF65-F5344CB8AC3E}">
        <p14:creationId xmlns:p14="http://schemas.microsoft.com/office/powerpoint/2010/main" val="10369308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1504</TotalTime>
  <Words>1365</Words>
  <Application>Microsoft Macintosh PowerPoint</Application>
  <PresentationFormat>On-screen Show (4:3)</PresentationFormat>
  <Paragraphs>104</Paragraphs>
  <Slides>34</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Education for Sustainable Development and Global Citizenship (ESDGC) &amp; RE</vt:lpstr>
      <vt:lpstr>Session Aims</vt:lpstr>
      <vt:lpstr>What does RE mean to you?</vt:lpstr>
      <vt:lpstr>Compulsory subject</vt:lpstr>
      <vt:lpstr>Locally agreed syllabuses</vt:lpstr>
      <vt:lpstr>Locally agreed syllabuses</vt:lpstr>
      <vt:lpstr>Denominational schools</vt:lpstr>
      <vt:lpstr>TASK</vt:lpstr>
      <vt:lpstr>Video</vt:lpstr>
      <vt:lpstr>Children’s views about RE</vt:lpstr>
      <vt:lpstr>Hannah, age 9</vt:lpstr>
      <vt:lpstr>Surjit, age 14</vt:lpstr>
      <vt:lpstr>Jonathan, age 12</vt:lpstr>
      <vt:lpstr>Francis, age 15</vt:lpstr>
      <vt:lpstr>Keri, age 17</vt:lpstr>
      <vt:lpstr>Glenn, age 10</vt:lpstr>
      <vt:lpstr>Farim, age 15</vt:lpstr>
      <vt:lpstr>Jessica, age 16</vt:lpstr>
      <vt:lpstr>Key document </vt:lpstr>
      <vt:lpstr>Agree syllabuses online</vt:lpstr>
      <vt:lpstr>Carmarthenshire</vt:lpstr>
      <vt:lpstr>Key document </vt:lpstr>
      <vt:lpstr>The statutory Areas of Learning in the Foundation Phase are:</vt:lpstr>
      <vt:lpstr>The three core skills in RE</vt:lpstr>
      <vt:lpstr>Engaging with fundamental questions</vt:lpstr>
      <vt:lpstr>Exploring religious beliefs, teachings and practice(s)</vt:lpstr>
      <vt:lpstr>Expressing personal responses</vt:lpstr>
      <vt:lpstr>PowerPoint Presentation</vt:lpstr>
      <vt:lpstr>How can RE contribute to ESDGC?</vt:lpstr>
      <vt:lpstr>Religious education can contribute to pupils understanding of ESDGC by enabling them to:</vt:lpstr>
      <vt:lpstr>RE &amp; ESDGC – Foundation Phase</vt:lpstr>
      <vt:lpstr>RE &amp; ESDGC – Key Stage 2</vt:lpstr>
      <vt:lpstr>A Slave Set Free –  a Muslim story 5-7 year old</vt:lpstr>
      <vt:lpstr>Useful References</vt:lpstr>
    </vt:vector>
  </TitlesOfParts>
  <Company>Trinity Saint David</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for Sustainable Development and Global Citizenship (ESDGC) &amp; RE</dc:title>
  <dc:creator>swwcte29</dc:creator>
  <cp:lastModifiedBy>Nanna Ryder</cp:lastModifiedBy>
  <cp:revision>9</cp:revision>
  <dcterms:created xsi:type="dcterms:W3CDTF">2017-09-24T16:19:15Z</dcterms:created>
  <dcterms:modified xsi:type="dcterms:W3CDTF">2018-10-09T21:54:14Z</dcterms:modified>
</cp:coreProperties>
</file>