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9"/>
  </p:notesMasterIdLst>
  <p:handoutMasterIdLst>
    <p:handoutMasterId r:id="rId20"/>
  </p:handoutMasterIdLst>
  <p:sldIdLst>
    <p:sldId id="256" r:id="rId5"/>
    <p:sldId id="295" r:id="rId6"/>
    <p:sldId id="285" r:id="rId7"/>
    <p:sldId id="288" r:id="rId8"/>
    <p:sldId id="277" r:id="rId9"/>
    <p:sldId id="291" r:id="rId10"/>
    <p:sldId id="290" r:id="rId11"/>
    <p:sldId id="296" r:id="rId12"/>
    <p:sldId id="278" r:id="rId13"/>
    <p:sldId id="289" r:id="rId14"/>
    <p:sldId id="298" r:id="rId15"/>
    <p:sldId id="293" r:id="rId16"/>
    <p:sldId id="292" r:id="rId17"/>
    <p:sldId id="294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328" userDrawn="1">
          <p15:clr>
            <a:srgbClr val="A4A3A4"/>
          </p15:clr>
        </p15:guide>
        <p15:guide id="2" pos="3864" userDrawn="1">
          <p15:clr>
            <a:srgbClr val="A4A3A4"/>
          </p15:clr>
        </p15:guide>
        <p15:guide id="3" pos="7512" userDrawn="1">
          <p15:clr>
            <a:srgbClr val="A4A3A4"/>
          </p15:clr>
        </p15:guide>
        <p15:guide id="4" pos="144" userDrawn="1">
          <p15:clr>
            <a:srgbClr val="A4A3A4"/>
          </p15:clr>
        </p15:guide>
        <p15:guide id="5" orient="horz" pos="624" userDrawn="1">
          <p15:clr>
            <a:srgbClr val="A4A3A4"/>
          </p15:clr>
        </p15:guide>
        <p15:guide id="6" orient="horz" pos="4056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59F26"/>
    <a:srgbClr val="F9C57D"/>
    <a:srgbClr val="77C6FF"/>
    <a:srgbClr val="EAB2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36384C1-63A9-4AA3-B58F-51BE86ECC83F}" v="35" dt="2024-04-30T15:46:01.94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52" autoAdjust="0"/>
  </p:normalViewPr>
  <p:slideViewPr>
    <p:cSldViewPr snapToGrid="0" showGuides="1">
      <p:cViewPr varScale="1">
        <p:scale>
          <a:sx n="111" d="100"/>
          <a:sy n="111" d="100"/>
        </p:scale>
        <p:origin x="594" y="96"/>
      </p:cViewPr>
      <p:guideLst>
        <p:guide orient="horz" pos="2328"/>
        <p:guide pos="3864"/>
        <p:guide pos="7512"/>
        <p:guide pos="144"/>
        <p:guide orient="horz" pos="624"/>
        <p:guide orient="horz" pos="4056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8" d="100"/>
          <a:sy n="68" d="100"/>
        </p:scale>
        <p:origin x="3288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4465D3EB-CBDD-4100-83B7-3BFE0A8F411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72B4595-A79D-4567-9FE1-DCF31A42B3D9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5C0719-993D-42E1-80ED-8F01056F36C2}" type="datetimeFigureOut">
              <a:rPr lang="en-US" smtClean="0"/>
              <a:t>4/30/2024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50E452F-E862-4273-987C-980229E5320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3EE394C-9AD7-48EA-AB0F-18032A3E097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421AD-3AC0-48CB-8727-BB447FD226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815982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D3BC9C-6C58-464F-B94E-FD73C5FB016E}" type="datetimeFigureOut">
              <a:rPr lang="en-US" smtClean="0"/>
              <a:t>4/30/2024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60DC36-8EFA-4378-9855-E019C55AC47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70536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60DC36-8EFA-4378-9855-E019C55AC472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35278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60DC36-8EFA-4378-9855-E019C55AC472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341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60DC36-8EFA-4378-9855-E019C55AC472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7918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60DC36-8EFA-4378-9855-E019C55AC472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02873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60DC36-8EFA-4378-9855-E019C55AC472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047106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60DC36-8EFA-4378-9855-E019C55AC472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189882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60DC36-8EFA-4378-9855-E019C55AC472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215181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60DC36-8EFA-4378-9855-E019C55AC472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887168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60DC36-8EFA-4378-9855-E019C55AC472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2348299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60DC36-8EFA-4378-9855-E019C55AC472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2872039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60DC36-8EFA-4378-9855-E019C55AC472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1864712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E60DC36-8EFA-4378-9855-E019C55AC472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407514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0F864C-44C4-4000-952D-01F31BFB3F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1392E06-C914-467E-9D4F-BD763EDA2DD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EFBAF-82E9-49AD-B2CF-7D154E0244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A1498-92C7-4E4B-8045-C9195F453964}" type="datetimeFigureOut">
              <a:rPr lang="en-US" smtClean="0"/>
              <a:t>4/30/2024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D8006A-94B1-44F7-972D-56767EDE3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E7BFAB-D84B-45E1-A0BD-2516AC14F8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5646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807FBE-061D-452C-A8A6-213063CFD6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3A3535-1708-499D-B5D2-7D8F9FD182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B06063-A112-49AB-80C8-504D99ECD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A1498-92C7-4E4B-8045-C9195F453964}" type="datetimeFigureOut">
              <a:rPr lang="en-US" smtClean="0"/>
              <a:t>4/30/2024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44C8D5-F898-4318-A76D-1FBD873291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76EC76-E8E8-4FFA-B671-7FA2F3EF5D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92872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C2CABF-E3C1-431A-A69C-D4881CC43F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584226-69DA-4211-B2C8-C29FD05A4A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FF82DB-B518-40FD-8A66-44B874C055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A1498-92C7-4E4B-8045-C9195F453964}" type="datetimeFigureOut">
              <a:rPr lang="en-US" smtClean="0"/>
              <a:t>4/30/2024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C1CCEE-725F-4745-837B-87EFB70E71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61522A-E0E6-406B-BF30-A7C7A57294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00417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CC9BDC-6F21-4EF5-A8DD-E35E27EACA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968D5F-2AB6-42D3-A54E-AB3E6032517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5AB07F-D5F7-402A-AE4E-027BF1CA91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108EDC-3863-43B9-93C7-37465DC73B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A1498-92C7-4E4B-8045-C9195F453964}" type="datetimeFigureOut">
              <a:rPr lang="en-US" smtClean="0"/>
              <a:t>4/30/2024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77D452-958D-4159-A9A4-16DD29680A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9654B6-1460-48B9-AC7E-592F68BAB2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4041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E8C848-926A-4FD3-A311-A100A2662B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8ECD90-B4F0-4DFB-BB3D-F231020789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35A6C3A-033E-474B-AB97-D8291A04E7D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532B928-3A23-4FCA-AD1F-E45A467B54F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DC8376-6FC6-4A11-B0DB-9A148E9C00E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E80206F-8846-425C-A56E-16FFBA4420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A1498-92C7-4E4B-8045-C9195F453964}" type="datetimeFigureOut">
              <a:rPr lang="en-US" smtClean="0"/>
              <a:t>4/30/2024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A45E89F-12CF-4561-A5F2-1E05783A30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EB4DFE4-927C-43B1-A061-5CB97FFB33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90582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60E367-8DA0-4655-BCBC-F4280D8642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FEF9592-AA3C-4CF8-A5DB-4D010195A4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A1498-92C7-4E4B-8045-C9195F453964}" type="datetimeFigureOut">
              <a:rPr lang="en-US" smtClean="0"/>
              <a:t>4/30/2024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2C9377-F93E-4515-852A-2647077551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AED076D-476B-42BA-8795-14FE6C1E69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55511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EA599B4-6AB2-4190-82B5-7667EE1E92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A1498-92C7-4E4B-8045-C9195F453964}" type="datetimeFigureOut">
              <a:rPr lang="en-US" smtClean="0"/>
              <a:t>4/30/2024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B8FBFB3-AD86-4E39-B8AE-B4EC14528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9A4AF55-C114-4B60-9A20-56B00A11B3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82002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883DA1-5CB8-405D-9613-8A9B7BC566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42BB15-A24D-42E9-9CAE-BB82722630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F0849D-D3C3-462A-9751-4EAB0B9145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180DD20-7A20-4574-98A4-4277958767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A1498-92C7-4E4B-8045-C9195F453964}" type="datetimeFigureOut">
              <a:rPr lang="en-US" smtClean="0"/>
              <a:t>4/30/2024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D0ED2B-71C4-421A-9DB0-676E00C10B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C4572A-ADFC-4C53-BCA2-42BDF693BC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09509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8F5C67-EEEC-4AB0-9653-0F80D6B109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DD50D6D-5277-4324-AF23-5FAF007834E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275657-2BF9-4761-96B6-50EE3CFCFAD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3C3F7B-A4C8-4F9D-8165-BC5186EA09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A1498-92C7-4E4B-8045-C9195F453964}" type="datetimeFigureOut">
              <a:rPr lang="en-US" smtClean="0"/>
              <a:t>4/30/2024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696EA5-2FA2-464D-982F-C53E6426A8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11B398-191B-4AB1-86ED-00D0046EAC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66011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F7B869-BFB2-4C20-8AB1-46704BB3D1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F007DB-4F12-4428-9C48-5120DF07046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FFA8DA-0E31-4CA6-BBFC-2467AAD1D3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A1498-92C7-4E4B-8045-C9195F453964}" type="datetimeFigureOut">
              <a:rPr lang="en-US" smtClean="0"/>
              <a:t>4/30/2024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4974BD-9845-459A-9AAA-12731E2507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A71B0A-FDFB-4B2C-A9EC-2334C59001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14092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60B5D73-1652-4A8E-B5A3-101523D729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9B7FB99-7425-444D-B602-01B672BCE8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EEA9C5-552A-48A1-AB54-ED54209B3B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A1498-92C7-4E4B-8045-C9195F453964}" type="datetimeFigureOut">
              <a:rPr lang="en-US" smtClean="0"/>
              <a:t>4/30/2024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83AAA3-4155-48FB-8F00-16DBE0C9C2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694EAE-CB3C-4DEF-A66D-583C7AAC92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68042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B3445CA-54C1-4DDE-A216-DD2414E3F5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06395A-6879-4E93-B24E-067F88AC1D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0FF5B-A6A6-4F0F-AA5D-3F0F69A43A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DA1498-92C7-4E4B-8045-C9195F453964}" type="datetimeFigureOut">
              <a:rPr lang="en-US" smtClean="0"/>
              <a:t>4/30/2024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798FAA-76CC-42EF-8BE0-466A41BBAB0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49FF02-6890-4E10-B958-1097AD32C6F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37897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zigZag">
          <a:fgClr>
            <a:schemeClr val="accent3">
              <a:lumMod val="75000"/>
            </a:schemeClr>
          </a:fgClr>
          <a:bgClr>
            <a:schemeClr val="accent3">
              <a:lumMod val="50000"/>
            </a:schemeClr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300AEF-1595-4419-801B-6E36A33BB8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68979" y="2320260"/>
            <a:ext cx="9144000" cy="1384995"/>
          </a:xfrm>
        </p:spPr>
        <p:txBody>
          <a:bodyPr lIns="0" tIns="0" rIns="0" bIns="0" anchor="t">
            <a:spAutoFit/>
          </a:bodyPr>
          <a:lstStyle/>
          <a:p>
            <a:r>
              <a:rPr lang="en-US" b="1" dirty="0">
                <a:solidFill>
                  <a:srgbClr val="77C6FF"/>
                </a:solidFill>
              </a:rPr>
              <a:t>MSc Viva Voce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sz="4000" dirty="0">
                <a:solidFill>
                  <a:srgbClr val="F59F26"/>
                </a:solidFill>
              </a:rPr>
              <a:t>Presentation</a:t>
            </a:r>
            <a:endParaRPr lang="en-US" dirty="0">
              <a:solidFill>
                <a:srgbClr val="F59F26"/>
              </a:solidFill>
            </a:endParaRPr>
          </a:p>
        </p:txBody>
      </p:sp>
      <p:sp>
        <p:nvSpPr>
          <p:cNvPr id="4" name="Diamond 3">
            <a:extLst>
              <a:ext uri="{FF2B5EF4-FFF2-40B4-BE49-F238E27FC236}">
                <a16:creationId xmlns:a16="http://schemas.microsoft.com/office/drawing/2014/main" id="{1C59176D-59A8-4C02-B448-EE01232FB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792319" y="-608242"/>
            <a:ext cx="2607364" cy="2607364"/>
          </a:xfrm>
          <a:prstGeom prst="diamond">
            <a:avLst/>
          </a:prstGeom>
          <a:noFill/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Diamond 4">
            <a:extLst>
              <a:ext uri="{FF2B5EF4-FFF2-40B4-BE49-F238E27FC236}">
                <a16:creationId xmlns:a16="http://schemas.microsoft.com/office/drawing/2014/main" id="{A50B1817-3C7F-41BC-8557-7A00C928EE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325258" y="-1770743"/>
            <a:ext cx="3541486" cy="3541486"/>
          </a:xfrm>
          <a:prstGeom prst="diamond">
            <a:avLst/>
          </a:pr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7" name="Group 6" descr="Icon of chart. ">
            <a:extLst>
              <a:ext uri="{FF2B5EF4-FFF2-40B4-BE49-F238E27FC236}">
                <a16:creationId xmlns:a16="http://schemas.microsoft.com/office/drawing/2014/main" id="{B95DF07A-CE7E-4D89-9AA0-25F4FFF3B9C7}"/>
              </a:ext>
            </a:extLst>
          </p:cNvPr>
          <p:cNvGrpSpPr/>
          <p:nvPr/>
        </p:nvGrpSpPr>
        <p:grpSpPr>
          <a:xfrm>
            <a:off x="5851021" y="4039811"/>
            <a:ext cx="489958" cy="492680"/>
            <a:chOff x="2025650" y="4786313"/>
            <a:chExt cx="285750" cy="287338"/>
          </a:xfrm>
          <a:solidFill>
            <a:schemeClr val="bg1"/>
          </a:solidFill>
        </p:grpSpPr>
        <p:sp>
          <p:nvSpPr>
            <p:cNvPr id="8" name="Freeform 565">
              <a:extLst>
                <a:ext uri="{FF2B5EF4-FFF2-40B4-BE49-F238E27FC236}">
                  <a16:creationId xmlns:a16="http://schemas.microsoft.com/office/drawing/2014/main" id="{548FC78B-EF83-4185-A63D-1A5A85640B6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025650" y="4786313"/>
              <a:ext cx="285750" cy="287338"/>
            </a:xfrm>
            <a:custGeom>
              <a:avLst/>
              <a:gdLst>
                <a:gd name="T0" fmla="*/ 812 w 903"/>
                <a:gd name="T1" fmla="*/ 500 h 903"/>
                <a:gd name="T2" fmla="*/ 810 w 903"/>
                <a:gd name="T3" fmla="*/ 505 h 903"/>
                <a:gd name="T4" fmla="*/ 806 w 903"/>
                <a:gd name="T5" fmla="*/ 509 h 903"/>
                <a:gd name="T6" fmla="*/ 800 w 903"/>
                <a:gd name="T7" fmla="*/ 511 h 903"/>
                <a:gd name="T8" fmla="*/ 105 w 903"/>
                <a:gd name="T9" fmla="*/ 511 h 903"/>
                <a:gd name="T10" fmla="*/ 99 w 903"/>
                <a:gd name="T11" fmla="*/ 510 h 903"/>
                <a:gd name="T12" fmla="*/ 95 w 903"/>
                <a:gd name="T13" fmla="*/ 507 h 903"/>
                <a:gd name="T14" fmla="*/ 92 w 903"/>
                <a:gd name="T15" fmla="*/ 502 h 903"/>
                <a:gd name="T16" fmla="*/ 90 w 903"/>
                <a:gd name="T17" fmla="*/ 496 h 903"/>
                <a:gd name="T18" fmla="*/ 90 w 903"/>
                <a:gd name="T19" fmla="*/ 105 h 903"/>
                <a:gd name="T20" fmla="*/ 92 w 903"/>
                <a:gd name="T21" fmla="*/ 100 h 903"/>
                <a:gd name="T22" fmla="*/ 95 w 903"/>
                <a:gd name="T23" fmla="*/ 94 h 903"/>
                <a:gd name="T24" fmla="*/ 99 w 903"/>
                <a:gd name="T25" fmla="*/ 91 h 903"/>
                <a:gd name="T26" fmla="*/ 105 w 903"/>
                <a:gd name="T27" fmla="*/ 90 h 903"/>
                <a:gd name="T28" fmla="*/ 800 w 903"/>
                <a:gd name="T29" fmla="*/ 90 h 903"/>
                <a:gd name="T30" fmla="*/ 806 w 903"/>
                <a:gd name="T31" fmla="*/ 92 h 903"/>
                <a:gd name="T32" fmla="*/ 810 w 903"/>
                <a:gd name="T33" fmla="*/ 96 h 903"/>
                <a:gd name="T34" fmla="*/ 812 w 903"/>
                <a:gd name="T35" fmla="*/ 102 h 903"/>
                <a:gd name="T36" fmla="*/ 813 w 903"/>
                <a:gd name="T37" fmla="*/ 496 h 903"/>
                <a:gd name="T38" fmla="*/ 15 w 903"/>
                <a:gd name="T39" fmla="*/ 0 h 903"/>
                <a:gd name="T40" fmla="*/ 9 w 903"/>
                <a:gd name="T41" fmla="*/ 1 h 903"/>
                <a:gd name="T42" fmla="*/ 5 w 903"/>
                <a:gd name="T43" fmla="*/ 4 h 903"/>
                <a:gd name="T44" fmla="*/ 1 w 903"/>
                <a:gd name="T45" fmla="*/ 8 h 903"/>
                <a:gd name="T46" fmla="*/ 0 w 903"/>
                <a:gd name="T47" fmla="*/ 15 h 903"/>
                <a:gd name="T48" fmla="*/ 0 w 903"/>
                <a:gd name="T49" fmla="*/ 590 h 903"/>
                <a:gd name="T50" fmla="*/ 2 w 903"/>
                <a:gd name="T51" fmla="*/ 595 h 903"/>
                <a:gd name="T52" fmla="*/ 7 w 903"/>
                <a:gd name="T53" fmla="*/ 599 h 903"/>
                <a:gd name="T54" fmla="*/ 12 w 903"/>
                <a:gd name="T55" fmla="*/ 602 h 903"/>
                <a:gd name="T56" fmla="*/ 437 w 903"/>
                <a:gd name="T57" fmla="*/ 602 h 903"/>
                <a:gd name="T58" fmla="*/ 260 w 903"/>
                <a:gd name="T59" fmla="*/ 877 h 903"/>
                <a:gd name="T60" fmla="*/ 257 w 903"/>
                <a:gd name="T61" fmla="*/ 883 h 903"/>
                <a:gd name="T62" fmla="*/ 256 w 903"/>
                <a:gd name="T63" fmla="*/ 888 h 903"/>
                <a:gd name="T64" fmla="*/ 257 w 903"/>
                <a:gd name="T65" fmla="*/ 893 h 903"/>
                <a:gd name="T66" fmla="*/ 260 w 903"/>
                <a:gd name="T67" fmla="*/ 899 h 903"/>
                <a:gd name="T68" fmla="*/ 265 w 903"/>
                <a:gd name="T69" fmla="*/ 902 h 903"/>
                <a:gd name="T70" fmla="*/ 271 w 903"/>
                <a:gd name="T71" fmla="*/ 903 h 903"/>
                <a:gd name="T72" fmla="*/ 277 w 903"/>
                <a:gd name="T73" fmla="*/ 902 h 903"/>
                <a:gd name="T74" fmla="*/ 281 w 903"/>
                <a:gd name="T75" fmla="*/ 899 h 903"/>
                <a:gd name="T76" fmla="*/ 621 w 903"/>
                <a:gd name="T77" fmla="*/ 899 h 903"/>
                <a:gd name="T78" fmla="*/ 627 w 903"/>
                <a:gd name="T79" fmla="*/ 902 h 903"/>
                <a:gd name="T80" fmla="*/ 632 w 903"/>
                <a:gd name="T81" fmla="*/ 903 h 903"/>
                <a:gd name="T82" fmla="*/ 637 w 903"/>
                <a:gd name="T83" fmla="*/ 902 h 903"/>
                <a:gd name="T84" fmla="*/ 643 w 903"/>
                <a:gd name="T85" fmla="*/ 899 h 903"/>
                <a:gd name="T86" fmla="*/ 646 w 903"/>
                <a:gd name="T87" fmla="*/ 893 h 903"/>
                <a:gd name="T88" fmla="*/ 647 w 903"/>
                <a:gd name="T89" fmla="*/ 888 h 903"/>
                <a:gd name="T90" fmla="*/ 646 w 903"/>
                <a:gd name="T91" fmla="*/ 883 h 903"/>
                <a:gd name="T92" fmla="*/ 643 w 903"/>
                <a:gd name="T93" fmla="*/ 877 h 903"/>
                <a:gd name="T94" fmla="*/ 467 w 903"/>
                <a:gd name="T95" fmla="*/ 602 h 903"/>
                <a:gd name="T96" fmla="*/ 892 w 903"/>
                <a:gd name="T97" fmla="*/ 602 h 903"/>
                <a:gd name="T98" fmla="*/ 897 w 903"/>
                <a:gd name="T99" fmla="*/ 599 h 903"/>
                <a:gd name="T100" fmla="*/ 900 w 903"/>
                <a:gd name="T101" fmla="*/ 595 h 903"/>
                <a:gd name="T102" fmla="*/ 902 w 903"/>
                <a:gd name="T103" fmla="*/ 590 h 903"/>
                <a:gd name="T104" fmla="*/ 903 w 903"/>
                <a:gd name="T105" fmla="*/ 15 h 903"/>
                <a:gd name="T106" fmla="*/ 902 w 903"/>
                <a:gd name="T107" fmla="*/ 8 h 903"/>
                <a:gd name="T108" fmla="*/ 899 w 903"/>
                <a:gd name="T109" fmla="*/ 4 h 903"/>
                <a:gd name="T110" fmla="*/ 894 w 903"/>
                <a:gd name="T111" fmla="*/ 1 h 903"/>
                <a:gd name="T112" fmla="*/ 888 w 903"/>
                <a:gd name="T113" fmla="*/ 0 h 9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903" h="903">
                  <a:moveTo>
                    <a:pt x="813" y="496"/>
                  </a:moveTo>
                  <a:lnTo>
                    <a:pt x="812" y="500"/>
                  </a:lnTo>
                  <a:lnTo>
                    <a:pt x="811" y="502"/>
                  </a:lnTo>
                  <a:lnTo>
                    <a:pt x="810" y="505"/>
                  </a:lnTo>
                  <a:lnTo>
                    <a:pt x="808" y="507"/>
                  </a:lnTo>
                  <a:lnTo>
                    <a:pt x="806" y="509"/>
                  </a:lnTo>
                  <a:lnTo>
                    <a:pt x="804" y="510"/>
                  </a:lnTo>
                  <a:lnTo>
                    <a:pt x="800" y="511"/>
                  </a:lnTo>
                  <a:lnTo>
                    <a:pt x="797" y="511"/>
                  </a:lnTo>
                  <a:lnTo>
                    <a:pt x="105" y="511"/>
                  </a:lnTo>
                  <a:lnTo>
                    <a:pt x="102" y="511"/>
                  </a:lnTo>
                  <a:lnTo>
                    <a:pt x="99" y="510"/>
                  </a:lnTo>
                  <a:lnTo>
                    <a:pt x="97" y="509"/>
                  </a:lnTo>
                  <a:lnTo>
                    <a:pt x="95" y="507"/>
                  </a:lnTo>
                  <a:lnTo>
                    <a:pt x="93" y="505"/>
                  </a:lnTo>
                  <a:lnTo>
                    <a:pt x="92" y="502"/>
                  </a:lnTo>
                  <a:lnTo>
                    <a:pt x="90" y="500"/>
                  </a:lnTo>
                  <a:lnTo>
                    <a:pt x="90" y="496"/>
                  </a:lnTo>
                  <a:lnTo>
                    <a:pt x="90" y="316"/>
                  </a:lnTo>
                  <a:lnTo>
                    <a:pt x="90" y="105"/>
                  </a:lnTo>
                  <a:lnTo>
                    <a:pt x="90" y="102"/>
                  </a:lnTo>
                  <a:lnTo>
                    <a:pt x="92" y="100"/>
                  </a:lnTo>
                  <a:lnTo>
                    <a:pt x="93" y="96"/>
                  </a:lnTo>
                  <a:lnTo>
                    <a:pt x="95" y="94"/>
                  </a:lnTo>
                  <a:lnTo>
                    <a:pt x="97" y="92"/>
                  </a:lnTo>
                  <a:lnTo>
                    <a:pt x="99" y="91"/>
                  </a:lnTo>
                  <a:lnTo>
                    <a:pt x="102" y="90"/>
                  </a:lnTo>
                  <a:lnTo>
                    <a:pt x="105" y="90"/>
                  </a:lnTo>
                  <a:lnTo>
                    <a:pt x="798" y="90"/>
                  </a:lnTo>
                  <a:lnTo>
                    <a:pt x="800" y="90"/>
                  </a:lnTo>
                  <a:lnTo>
                    <a:pt x="804" y="91"/>
                  </a:lnTo>
                  <a:lnTo>
                    <a:pt x="806" y="92"/>
                  </a:lnTo>
                  <a:lnTo>
                    <a:pt x="808" y="94"/>
                  </a:lnTo>
                  <a:lnTo>
                    <a:pt x="810" y="96"/>
                  </a:lnTo>
                  <a:lnTo>
                    <a:pt x="811" y="100"/>
                  </a:lnTo>
                  <a:lnTo>
                    <a:pt x="812" y="102"/>
                  </a:lnTo>
                  <a:lnTo>
                    <a:pt x="813" y="105"/>
                  </a:lnTo>
                  <a:lnTo>
                    <a:pt x="813" y="496"/>
                  </a:lnTo>
                  <a:close/>
                  <a:moveTo>
                    <a:pt x="888" y="0"/>
                  </a:moveTo>
                  <a:lnTo>
                    <a:pt x="15" y="0"/>
                  </a:lnTo>
                  <a:lnTo>
                    <a:pt x="12" y="0"/>
                  </a:lnTo>
                  <a:lnTo>
                    <a:pt x="9" y="1"/>
                  </a:lnTo>
                  <a:lnTo>
                    <a:pt x="7" y="2"/>
                  </a:lnTo>
                  <a:lnTo>
                    <a:pt x="5" y="4"/>
                  </a:lnTo>
                  <a:lnTo>
                    <a:pt x="2" y="6"/>
                  </a:lnTo>
                  <a:lnTo>
                    <a:pt x="1" y="8"/>
                  </a:lnTo>
                  <a:lnTo>
                    <a:pt x="0" y="12"/>
                  </a:lnTo>
                  <a:lnTo>
                    <a:pt x="0" y="15"/>
                  </a:lnTo>
                  <a:lnTo>
                    <a:pt x="0" y="587"/>
                  </a:lnTo>
                  <a:lnTo>
                    <a:pt x="0" y="590"/>
                  </a:lnTo>
                  <a:lnTo>
                    <a:pt x="1" y="593"/>
                  </a:lnTo>
                  <a:lnTo>
                    <a:pt x="2" y="595"/>
                  </a:lnTo>
                  <a:lnTo>
                    <a:pt x="5" y="597"/>
                  </a:lnTo>
                  <a:lnTo>
                    <a:pt x="7" y="599"/>
                  </a:lnTo>
                  <a:lnTo>
                    <a:pt x="9" y="601"/>
                  </a:lnTo>
                  <a:lnTo>
                    <a:pt x="12" y="602"/>
                  </a:lnTo>
                  <a:lnTo>
                    <a:pt x="15" y="602"/>
                  </a:lnTo>
                  <a:lnTo>
                    <a:pt x="437" y="602"/>
                  </a:lnTo>
                  <a:lnTo>
                    <a:pt x="437" y="701"/>
                  </a:lnTo>
                  <a:lnTo>
                    <a:pt x="260" y="877"/>
                  </a:lnTo>
                  <a:lnTo>
                    <a:pt x="259" y="879"/>
                  </a:lnTo>
                  <a:lnTo>
                    <a:pt x="257" y="883"/>
                  </a:lnTo>
                  <a:lnTo>
                    <a:pt x="256" y="885"/>
                  </a:lnTo>
                  <a:lnTo>
                    <a:pt x="256" y="888"/>
                  </a:lnTo>
                  <a:lnTo>
                    <a:pt x="256" y="891"/>
                  </a:lnTo>
                  <a:lnTo>
                    <a:pt x="257" y="893"/>
                  </a:lnTo>
                  <a:lnTo>
                    <a:pt x="259" y="897"/>
                  </a:lnTo>
                  <a:lnTo>
                    <a:pt x="260" y="899"/>
                  </a:lnTo>
                  <a:lnTo>
                    <a:pt x="263" y="901"/>
                  </a:lnTo>
                  <a:lnTo>
                    <a:pt x="265" y="902"/>
                  </a:lnTo>
                  <a:lnTo>
                    <a:pt x="268" y="903"/>
                  </a:lnTo>
                  <a:lnTo>
                    <a:pt x="271" y="903"/>
                  </a:lnTo>
                  <a:lnTo>
                    <a:pt x="274" y="903"/>
                  </a:lnTo>
                  <a:lnTo>
                    <a:pt x="277" y="902"/>
                  </a:lnTo>
                  <a:lnTo>
                    <a:pt x="279" y="901"/>
                  </a:lnTo>
                  <a:lnTo>
                    <a:pt x="281" y="899"/>
                  </a:lnTo>
                  <a:lnTo>
                    <a:pt x="452" y="728"/>
                  </a:lnTo>
                  <a:lnTo>
                    <a:pt x="621" y="899"/>
                  </a:lnTo>
                  <a:lnTo>
                    <a:pt x="623" y="901"/>
                  </a:lnTo>
                  <a:lnTo>
                    <a:pt x="627" y="902"/>
                  </a:lnTo>
                  <a:lnTo>
                    <a:pt x="629" y="903"/>
                  </a:lnTo>
                  <a:lnTo>
                    <a:pt x="632" y="903"/>
                  </a:lnTo>
                  <a:lnTo>
                    <a:pt x="635" y="903"/>
                  </a:lnTo>
                  <a:lnTo>
                    <a:pt x="637" y="902"/>
                  </a:lnTo>
                  <a:lnTo>
                    <a:pt x="641" y="901"/>
                  </a:lnTo>
                  <a:lnTo>
                    <a:pt x="643" y="899"/>
                  </a:lnTo>
                  <a:lnTo>
                    <a:pt x="645" y="897"/>
                  </a:lnTo>
                  <a:lnTo>
                    <a:pt x="646" y="893"/>
                  </a:lnTo>
                  <a:lnTo>
                    <a:pt x="647" y="891"/>
                  </a:lnTo>
                  <a:lnTo>
                    <a:pt x="647" y="888"/>
                  </a:lnTo>
                  <a:lnTo>
                    <a:pt x="647" y="885"/>
                  </a:lnTo>
                  <a:lnTo>
                    <a:pt x="646" y="883"/>
                  </a:lnTo>
                  <a:lnTo>
                    <a:pt x="645" y="879"/>
                  </a:lnTo>
                  <a:lnTo>
                    <a:pt x="643" y="877"/>
                  </a:lnTo>
                  <a:lnTo>
                    <a:pt x="467" y="701"/>
                  </a:lnTo>
                  <a:lnTo>
                    <a:pt x="467" y="602"/>
                  </a:lnTo>
                  <a:lnTo>
                    <a:pt x="888" y="602"/>
                  </a:lnTo>
                  <a:lnTo>
                    <a:pt x="892" y="602"/>
                  </a:lnTo>
                  <a:lnTo>
                    <a:pt x="894" y="601"/>
                  </a:lnTo>
                  <a:lnTo>
                    <a:pt x="897" y="599"/>
                  </a:lnTo>
                  <a:lnTo>
                    <a:pt x="899" y="597"/>
                  </a:lnTo>
                  <a:lnTo>
                    <a:pt x="900" y="595"/>
                  </a:lnTo>
                  <a:lnTo>
                    <a:pt x="902" y="593"/>
                  </a:lnTo>
                  <a:lnTo>
                    <a:pt x="902" y="590"/>
                  </a:lnTo>
                  <a:lnTo>
                    <a:pt x="903" y="587"/>
                  </a:lnTo>
                  <a:lnTo>
                    <a:pt x="903" y="15"/>
                  </a:lnTo>
                  <a:lnTo>
                    <a:pt x="902" y="12"/>
                  </a:lnTo>
                  <a:lnTo>
                    <a:pt x="902" y="8"/>
                  </a:lnTo>
                  <a:lnTo>
                    <a:pt x="900" y="6"/>
                  </a:lnTo>
                  <a:lnTo>
                    <a:pt x="899" y="4"/>
                  </a:lnTo>
                  <a:lnTo>
                    <a:pt x="897" y="2"/>
                  </a:lnTo>
                  <a:lnTo>
                    <a:pt x="894" y="1"/>
                  </a:lnTo>
                  <a:lnTo>
                    <a:pt x="892" y="0"/>
                  </a:lnTo>
                  <a:lnTo>
                    <a:pt x="888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566">
              <a:extLst>
                <a:ext uri="{FF2B5EF4-FFF2-40B4-BE49-F238E27FC236}">
                  <a16:creationId xmlns:a16="http://schemas.microsoft.com/office/drawing/2014/main" id="{B7B50F87-A3AA-4FB6-9692-24BF5512FC5B}"/>
                </a:ext>
              </a:extLst>
            </p:cNvPr>
            <p:cNvSpPr>
              <a:spLocks/>
            </p:cNvSpPr>
            <p:nvPr/>
          </p:nvSpPr>
          <p:spPr bwMode="auto">
            <a:xfrm>
              <a:off x="2054225" y="4843463"/>
              <a:ext cx="200025" cy="73025"/>
            </a:xfrm>
            <a:custGeom>
              <a:avLst/>
              <a:gdLst>
                <a:gd name="T0" fmla="*/ 151 w 632"/>
                <a:gd name="T1" fmla="*/ 151 h 226"/>
                <a:gd name="T2" fmla="*/ 157 w 632"/>
                <a:gd name="T3" fmla="*/ 149 h 226"/>
                <a:gd name="T4" fmla="*/ 161 w 632"/>
                <a:gd name="T5" fmla="*/ 146 h 226"/>
                <a:gd name="T6" fmla="*/ 288 w 632"/>
                <a:gd name="T7" fmla="*/ 217 h 226"/>
                <a:gd name="T8" fmla="*/ 292 w 632"/>
                <a:gd name="T9" fmla="*/ 223 h 226"/>
                <a:gd name="T10" fmla="*/ 299 w 632"/>
                <a:gd name="T11" fmla="*/ 226 h 226"/>
                <a:gd name="T12" fmla="*/ 302 w 632"/>
                <a:gd name="T13" fmla="*/ 226 h 226"/>
                <a:gd name="T14" fmla="*/ 307 w 632"/>
                <a:gd name="T15" fmla="*/ 225 h 226"/>
                <a:gd name="T16" fmla="*/ 313 w 632"/>
                <a:gd name="T17" fmla="*/ 222 h 226"/>
                <a:gd name="T18" fmla="*/ 471 w 632"/>
                <a:gd name="T19" fmla="*/ 191 h 226"/>
                <a:gd name="T20" fmla="*/ 477 w 632"/>
                <a:gd name="T21" fmla="*/ 195 h 226"/>
                <a:gd name="T22" fmla="*/ 483 w 632"/>
                <a:gd name="T23" fmla="*/ 196 h 226"/>
                <a:gd name="T24" fmla="*/ 488 w 632"/>
                <a:gd name="T25" fmla="*/ 194 h 226"/>
                <a:gd name="T26" fmla="*/ 494 w 632"/>
                <a:gd name="T27" fmla="*/ 191 h 226"/>
                <a:gd name="T28" fmla="*/ 631 w 632"/>
                <a:gd name="T29" fmla="*/ 23 h 226"/>
                <a:gd name="T30" fmla="*/ 632 w 632"/>
                <a:gd name="T31" fmla="*/ 16 h 226"/>
                <a:gd name="T32" fmla="*/ 632 w 632"/>
                <a:gd name="T33" fmla="*/ 11 h 226"/>
                <a:gd name="T34" fmla="*/ 629 w 632"/>
                <a:gd name="T35" fmla="*/ 5 h 226"/>
                <a:gd name="T36" fmla="*/ 625 w 632"/>
                <a:gd name="T37" fmla="*/ 2 h 226"/>
                <a:gd name="T38" fmla="*/ 619 w 632"/>
                <a:gd name="T39" fmla="*/ 0 h 226"/>
                <a:gd name="T40" fmla="*/ 613 w 632"/>
                <a:gd name="T41" fmla="*/ 1 h 226"/>
                <a:gd name="T42" fmla="*/ 607 w 632"/>
                <a:gd name="T43" fmla="*/ 3 h 226"/>
                <a:gd name="T44" fmla="*/ 481 w 632"/>
                <a:gd name="T45" fmla="*/ 159 h 226"/>
                <a:gd name="T46" fmla="*/ 415 w 632"/>
                <a:gd name="T47" fmla="*/ 93 h 226"/>
                <a:gd name="T48" fmla="*/ 409 w 632"/>
                <a:gd name="T49" fmla="*/ 91 h 226"/>
                <a:gd name="T50" fmla="*/ 404 w 632"/>
                <a:gd name="T51" fmla="*/ 91 h 226"/>
                <a:gd name="T52" fmla="*/ 398 w 632"/>
                <a:gd name="T53" fmla="*/ 93 h 226"/>
                <a:gd name="T54" fmla="*/ 307 w 632"/>
                <a:gd name="T55" fmla="*/ 185 h 226"/>
                <a:gd name="T56" fmla="*/ 247 w 632"/>
                <a:gd name="T57" fmla="*/ 39 h 226"/>
                <a:gd name="T58" fmla="*/ 242 w 632"/>
                <a:gd name="T59" fmla="*/ 34 h 226"/>
                <a:gd name="T60" fmla="*/ 234 w 632"/>
                <a:gd name="T61" fmla="*/ 33 h 226"/>
                <a:gd name="T62" fmla="*/ 227 w 632"/>
                <a:gd name="T63" fmla="*/ 35 h 226"/>
                <a:gd name="T64" fmla="*/ 144 w 632"/>
                <a:gd name="T65" fmla="*/ 121 h 226"/>
                <a:gd name="T66" fmla="*/ 12 w 632"/>
                <a:gd name="T67" fmla="*/ 121 h 226"/>
                <a:gd name="T68" fmla="*/ 7 w 632"/>
                <a:gd name="T69" fmla="*/ 123 h 226"/>
                <a:gd name="T70" fmla="*/ 3 w 632"/>
                <a:gd name="T71" fmla="*/ 128 h 226"/>
                <a:gd name="T72" fmla="*/ 0 w 632"/>
                <a:gd name="T73" fmla="*/ 133 h 226"/>
                <a:gd name="T74" fmla="*/ 0 w 632"/>
                <a:gd name="T75" fmla="*/ 138 h 226"/>
                <a:gd name="T76" fmla="*/ 3 w 632"/>
                <a:gd name="T77" fmla="*/ 144 h 226"/>
                <a:gd name="T78" fmla="*/ 7 w 632"/>
                <a:gd name="T79" fmla="*/ 148 h 226"/>
                <a:gd name="T80" fmla="*/ 12 w 632"/>
                <a:gd name="T81" fmla="*/ 150 h 226"/>
                <a:gd name="T82" fmla="*/ 15 w 632"/>
                <a:gd name="T83" fmla="*/ 151 h 2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632" h="226">
                  <a:moveTo>
                    <a:pt x="15" y="151"/>
                  </a:moveTo>
                  <a:lnTo>
                    <a:pt x="151" y="151"/>
                  </a:lnTo>
                  <a:lnTo>
                    <a:pt x="154" y="150"/>
                  </a:lnTo>
                  <a:lnTo>
                    <a:pt x="157" y="149"/>
                  </a:lnTo>
                  <a:lnTo>
                    <a:pt x="159" y="148"/>
                  </a:lnTo>
                  <a:lnTo>
                    <a:pt x="161" y="146"/>
                  </a:lnTo>
                  <a:lnTo>
                    <a:pt x="230" y="75"/>
                  </a:lnTo>
                  <a:lnTo>
                    <a:pt x="288" y="217"/>
                  </a:lnTo>
                  <a:lnTo>
                    <a:pt x="289" y="220"/>
                  </a:lnTo>
                  <a:lnTo>
                    <a:pt x="292" y="223"/>
                  </a:lnTo>
                  <a:lnTo>
                    <a:pt x="294" y="224"/>
                  </a:lnTo>
                  <a:lnTo>
                    <a:pt x="299" y="226"/>
                  </a:lnTo>
                  <a:lnTo>
                    <a:pt x="300" y="226"/>
                  </a:lnTo>
                  <a:lnTo>
                    <a:pt x="302" y="226"/>
                  </a:lnTo>
                  <a:lnTo>
                    <a:pt x="304" y="226"/>
                  </a:lnTo>
                  <a:lnTo>
                    <a:pt x="307" y="225"/>
                  </a:lnTo>
                  <a:lnTo>
                    <a:pt x="309" y="223"/>
                  </a:lnTo>
                  <a:lnTo>
                    <a:pt x="313" y="222"/>
                  </a:lnTo>
                  <a:lnTo>
                    <a:pt x="407" y="127"/>
                  </a:lnTo>
                  <a:lnTo>
                    <a:pt x="471" y="191"/>
                  </a:lnTo>
                  <a:lnTo>
                    <a:pt x="473" y="193"/>
                  </a:lnTo>
                  <a:lnTo>
                    <a:pt x="477" y="195"/>
                  </a:lnTo>
                  <a:lnTo>
                    <a:pt x="480" y="196"/>
                  </a:lnTo>
                  <a:lnTo>
                    <a:pt x="483" y="196"/>
                  </a:lnTo>
                  <a:lnTo>
                    <a:pt x="486" y="195"/>
                  </a:lnTo>
                  <a:lnTo>
                    <a:pt x="488" y="194"/>
                  </a:lnTo>
                  <a:lnTo>
                    <a:pt x="492" y="193"/>
                  </a:lnTo>
                  <a:lnTo>
                    <a:pt x="494" y="191"/>
                  </a:lnTo>
                  <a:lnTo>
                    <a:pt x="629" y="25"/>
                  </a:lnTo>
                  <a:lnTo>
                    <a:pt x="631" y="23"/>
                  </a:lnTo>
                  <a:lnTo>
                    <a:pt x="632" y="19"/>
                  </a:lnTo>
                  <a:lnTo>
                    <a:pt x="632" y="16"/>
                  </a:lnTo>
                  <a:lnTo>
                    <a:pt x="632" y="14"/>
                  </a:lnTo>
                  <a:lnTo>
                    <a:pt x="632" y="11"/>
                  </a:lnTo>
                  <a:lnTo>
                    <a:pt x="631" y="9"/>
                  </a:lnTo>
                  <a:lnTo>
                    <a:pt x="629" y="5"/>
                  </a:lnTo>
                  <a:lnTo>
                    <a:pt x="627" y="3"/>
                  </a:lnTo>
                  <a:lnTo>
                    <a:pt x="625" y="2"/>
                  </a:lnTo>
                  <a:lnTo>
                    <a:pt x="621" y="1"/>
                  </a:lnTo>
                  <a:lnTo>
                    <a:pt x="619" y="0"/>
                  </a:lnTo>
                  <a:lnTo>
                    <a:pt x="616" y="0"/>
                  </a:lnTo>
                  <a:lnTo>
                    <a:pt x="613" y="1"/>
                  </a:lnTo>
                  <a:lnTo>
                    <a:pt x="611" y="2"/>
                  </a:lnTo>
                  <a:lnTo>
                    <a:pt x="607" y="3"/>
                  </a:lnTo>
                  <a:lnTo>
                    <a:pt x="605" y="5"/>
                  </a:lnTo>
                  <a:lnTo>
                    <a:pt x="481" y="159"/>
                  </a:lnTo>
                  <a:lnTo>
                    <a:pt x="418" y="95"/>
                  </a:lnTo>
                  <a:lnTo>
                    <a:pt x="415" y="93"/>
                  </a:lnTo>
                  <a:lnTo>
                    <a:pt x="412" y="91"/>
                  </a:lnTo>
                  <a:lnTo>
                    <a:pt x="409" y="91"/>
                  </a:lnTo>
                  <a:lnTo>
                    <a:pt x="407" y="90"/>
                  </a:lnTo>
                  <a:lnTo>
                    <a:pt x="404" y="91"/>
                  </a:lnTo>
                  <a:lnTo>
                    <a:pt x="400" y="91"/>
                  </a:lnTo>
                  <a:lnTo>
                    <a:pt x="398" y="93"/>
                  </a:lnTo>
                  <a:lnTo>
                    <a:pt x="396" y="95"/>
                  </a:lnTo>
                  <a:lnTo>
                    <a:pt x="307" y="185"/>
                  </a:lnTo>
                  <a:lnTo>
                    <a:pt x="249" y="42"/>
                  </a:lnTo>
                  <a:lnTo>
                    <a:pt x="247" y="39"/>
                  </a:lnTo>
                  <a:lnTo>
                    <a:pt x="244" y="36"/>
                  </a:lnTo>
                  <a:lnTo>
                    <a:pt x="242" y="34"/>
                  </a:lnTo>
                  <a:lnTo>
                    <a:pt x="237" y="33"/>
                  </a:lnTo>
                  <a:lnTo>
                    <a:pt x="234" y="33"/>
                  </a:lnTo>
                  <a:lnTo>
                    <a:pt x="230" y="33"/>
                  </a:lnTo>
                  <a:lnTo>
                    <a:pt x="227" y="35"/>
                  </a:lnTo>
                  <a:lnTo>
                    <a:pt x="224" y="38"/>
                  </a:lnTo>
                  <a:lnTo>
                    <a:pt x="144" y="121"/>
                  </a:lnTo>
                  <a:lnTo>
                    <a:pt x="15" y="121"/>
                  </a:lnTo>
                  <a:lnTo>
                    <a:pt x="12" y="121"/>
                  </a:lnTo>
                  <a:lnTo>
                    <a:pt x="9" y="122"/>
                  </a:lnTo>
                  <a:lnTo>
                    <a:pt x="7" y="123"/>
                  </a:lnTo>
                  <a:lnTo>
                    <a:pt x="5" y="126"/>
                  </a:lnTo>
                  <a:lnTo>
                    <a:pt x="3" y="128"/>
                  </a:lnTo>
                  <a:lnTo>
                    <a:pt x="2" y="130"/>
                  </a:lnTo>
                  <a:lnTo>
                    <a:pt x="0" y="133"/>
                  </a:lnTo>
                  <a:lnTo>
                    <a:pt x="0" y="136"/>
                  </a:lnTo>
                  <a:lnTo>
                    <a:pt x="0" y="138"/>
                  </a:lnTo>
                  <a:lnTo>
                    <a:pt x="2" y="142"/>
                  </a:lnTo>
                  <a:lnTo>
                    <a:pt x="3" y="144"/>
                  </a:lnTo>
                  <a:lnTo>
                    <a:pt x="5" y="146"/>
                  </a:lnTo>
                  <a:lnTo>
                    <a:pt x="7" y="148"/>
                  </a:lnTo>
                  <a:lnTo>
                    <a:pt x="9" y="150"/>
                  </a:lnTo>
                  <a:lnTo>
                    <a:pt x="12" y="150"/>
                  </a:lnTo>
                  <a:lnTo>
                    <a:pt x="15" y="151"/>
                  </a:lnTo>
                  <a:lnTo>
                    <a:pt x="15" y="15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886483E7-588F-FBC4-E6B4-DF9A49D06011}"/>
              </a:ext>
            </a:extLst>
          </p:cNvPr>
          <p:cNvSpPr txBox="1"/>
          <p:nvPr/>
        </p:nvSpPr>
        <p:spPr>
          <a:xfrm>
            <a:off x="483577" y="5574323"/>
            <a:ext cx="326243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R. Thomas </a:t>
            </a:r>
          </a:p>
          <a:p>
            <a:r>
              <a:rPr lang="en-GB" sz="2800" dirty="0">
                <a:solidFill>
                  <a:schemeClr val="bg1"/>
                </a:solidFill>
              </a:rPr>
              <a:t>Student No. 1704814</a:t>
            </a:r>
          </a:p>
        </p:txBody>
      </p:sp>
    </p:spTree>
    <p:extLst>
      <p:ext uri="{BB962C8B-B14F-4D97-AF65-F5344CB8AC3E}">
        <p14:creationId xmlns:p14="http://schemas.microsoft.com/office/powerpoint/2010/main" val="23878490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zigZag">
          <a:fgClr>
            <a:schemeClr val="accent3">
              <a:lumMod val="75000"/>
            </a:schemeClr>
          </a:fgClr>
          <a:bgClr>
            <a:schemeClr val="accent3">
              <a:lumMod val="50000"/>
            </a:schemeClr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iamond 3">
            <a:extLst>
              <a:ext uri="{FF2B5EF4-FFF2-40B4-BE49-F238E27FC236}">
                <a16:creationId xmlns:a16="http://schemas.microsoft.com/office/drawing/2014/main" id="{1C59176D-59A8-4C02-B448-EE01232FB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8485074" y="100668"/>
            <a:ext cx="2607364" cy="2607364"/>
          </a:xfrm>
          <a:prstGeom prst="diamond">
            <a:avLst/>
          </a:prstGeom>
          <a:noFill/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Diamond 4">
            <a:extLst>
              <a:ext uri="{FF2B5EF4-FFF2-40B4-BE49-F238E27FC236}">
                <a16:creationId xmlns:a16="http://schemas.microsoft.com/office/drawing/2014/main" id="{A50B1817-3C7F-41BC-8557-7A00C928EE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8018013" y="377505"/>
            <a:ext cx="3541486" cy="3541486"/>
          </a:xfrm>
          <a:prstGeom prst="diamond">
            <a:avLst/>
          </a:pr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B3C54C40-77F5-5103-F750-A2B1C01548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8109" y="377505"/>
            <a:ext cx="4148960" cy="1279323"/>
          </a:xfrm>
        </p:spPr>
        <p:txBody>
          <a:bodyPr>
            <a:normAutofit/>
          </a:bodyPr>
          <a:lstStyle/>
          <a:p>
            <a:r>
              <a:rPr lang="en-GB" sz="5400" dirty="0">
                <a:solidFill>
                  <a:srgbClr val="F59F26"/>
                </a:solidFill>
              </a:rPr>
              <a:t>Contents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04B29C0-6E4C-C288-FC2B-26B995EC77E2}"/>
              </a:ext>
            </a:extLst>
          </p:cNvPr>
          <p:cNvSpPr txBox="1"/>
          <p:nvPr/>
        </p:nvSpPr>
        <p:spPr>
          <a:xfrm>
            <a:off x="839503" y="2148248"/>
            <a:ext cx="3407536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rgbClr val="77C6FF"/>
                </a:solidFill>
              </a:rPr>
              <a:t>Title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rgbClr val="77C6FF"/>
                </a:solidFill>
              </a:rPr>
              <a:t>Aim &amp; Objectives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rgbClr val="77C6FF"/>
                </a:solidFill>
              </a:rPr>
              <a:t>Research Methods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rgbClr val="77C6FF"/>
                </a:solidFill>
              </a:rPr>
              <a:t>Key Literature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rgbClr val="77C6FF"/>
                </a:solidFill>
              </a:rPr>
              <a:t>Quantitative Data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rgbClr val="77C6FF"/>
                </a:solidFill>
              </a:rPr>
              <a:t>Qualitative Data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rgbClr val="77C6FF"/>
                </a:solidFill>
              </a:rPr>
              <a:t>Findings 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rgbClr val="77C6FF"/>
                </a:solidFill>
              </a:rPr>
              <a:t>Conclusions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rgbClr val="77C6FF"/>
                </a:solidFill>
              </a:rPr>
              <a:t>References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10050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zigZag">
          <a:fgClr>
            <a:schemeClr val="accent3">
              <a:lumMod val="75000"/>
            </a:schemeClr>
          </a:fgClr>
          <a:bgClr>
            <a:schemeClr val="accent3">
              <a:lumMod val="50000"/>
            </a:schemeClr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>
            <a:extLst>
              <a:ext uri="{FF2B5EF4-FFF2-40B4-BE49-F238E27FC236}">
                <a16:creationId xmlns:a16="http://schemas.microsoft.com/office/drawing/2014/main" id="{FA061601-468D-486D-B8EE-42BD1BE3AD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7007" y="1820558"/>
            <a:ext cx="10837985" cy="2492990"/>
          </a:xfrm>
        </p:spPr>
        <p:txBody>
          <a:bodyPr wrap="square" lIns="0" tIns="0" rIns="0" bIns="0" anchor="ctr">
            <a:spAutoFit/>
          </a:bodyPr>
          <a:lstStyle/>
          <a:p>
            <a:r>
              <a:rPr lang="en-GB" sz="3600" dirty="0">
                <a:solidFill>
                  <a:schemeClr val="accent4"/>
                </a:solidFill>
              </a:rPr>
              <a:t>A critical evaluation of Government incentives </a:t>
            </a:r>
            <a:r>
              <a:rPr lang="en-GB" sz="3600" dirty="0">
                <a:solidFill>
                  <a:srgbClr val="F59F26"/>
                </a:solidFill>
              </a:rPr>
              <a:t>implemented</a:t>
            </a:r>
            <a:r>
              <a:rPr lang="en-GB" sz="3600" dirty="0">
                <a:solidFill>
                  <a:schemeClr val="accent4"/>
                </a:solidFill>
              </a:rPr>
              <a:t> across the home nations, to establish best practice for encouraging energy saving retrofit measures in traditionally built houses in the United Kingdom.</a:t>
            </a:r>
            <a:endParaRPr lang="en-US" sz="3600" dirty="0">
              <a:solidFill>
                <a:schemeClr val="accent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30381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zigZag">
          <a:fgClr>
            <a:schemeClr val="accent3">
              <a:lumMod val="75000"/>
            </a:schemeClr>
          </a:fgClr>
          <a:bgClr>
            <a:schemeClr val="accent3">
              <a:lumMod val="50000"/>
            </a:schemeClr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62A21665-C64F-4BDA-B2DE-442D706057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4325258" y="1544068"/>
            <a:ext cx="3541486" cy="3769865"/>
            <a:chOff x="4325258" y="1229517"/>
            <a:chExt cx="3541486" cy="3769865"/>
          </a:xfrm>
        </p:grpSpPr>
        <p:sp>
          <p:nvSpPr>
            <p:cNvPr id="12" name="Diamond 11">
              <a:extLst>
                <a:ext uri="{FF2B5EF4-FFF2-40B4-BE49-F238E27FC236}">
                  <a16:creationId xmlns:a16="http://schemas.microsoft.com/office/drawing/2014/main" id="{7DC8B409-5FAC-4539-B25A-26BE925A48AF}"/>
                </a:ext>
              </a:extLst>
            </p:cNvPr>
            <p:cNvSpPr/>
            <p:nvPr/>
          </p:nvSpPr>
          <p:spPr>
            <a:xfrm>
              <a:off x="4792319" y="2392018"/>
              <a:ext cx="2607364" cy="2607364"/>
            </a:xfrm>
            <a:prstGeom prst="diamond">
              <a:avLst/>
            </a:prstGeom>
            <a:noFill/>
            <a:ln>
              <a:solidFill>
                <a:schemeClr val="accent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" name="Diamond 12">
              <a:extLst>
                <a:ext uri="{FF2B5EF4-FFF2-40B4-BE49-F238E27FC236}">
                  <a16:creationId xmlns:a16="http://schemas.microsoft.com/office/drawing/2014/main" id="{91498E2F-539C-46D3-AF7C-BB1DAE76B114}"/>
                </a:ext>
              </a:extLst>
            </p:cNvPr>
            <p:cNvSpPr/>
            <p:nvPr/>
          </p:nvSpPr>
          <p:spPr>
            <a:xfrm>
              <a:off x="4325258" y="1229517"/>
              <a:ext cx="3541486" cy="3541486"/>
            </a:xfrm>
            <a:prstGeom prst="diamond">
              <a:avLst/>
            </a:prstGeom>
            <a:noFill/>
            <a:ln>
              <a:solidFill>
                <a:schemeClr val="accent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5" name="Title 1">
            <a:extLst>
              <a:ext uri="{FF2B5EF4-FFF2-40B4-BE49-F238E27FC236}">
                <a16:creationId xmlns:a16="http://schemas.microsoft.com/office/drawing/2014/main" id="{FA061601-468D-486D-B8EE-42BD1BE3AD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1146" y="-98248"/>
            <a:ext cx="10849708" cy="7054495"/>
          </a:xfrm>
        </p:spPr>
        <p:txBody>
          <a:bodyPr wrap="square" lIns="0" tIns="0" rIns="0" bIns="0" anchor="ctr">
            <a:spAutoFit/>
          </a:bodyPr>
          <a:lstStyle/>
          <a:p>
            <a:pPr algn="l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 </a:t>
            </a:r>
            <a:b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</a:br>
            <a:r>
              <a:rPr lang="en-GB" sz="2000" dirty="0">
                <a:solidFill>
                  <a:srgbClr val="F59F26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Research Objectives</a:t>
            </a:r>
            <a:br>
              <a:rPr lang="en-GB" sz="1800" dirty="0">
                <a:solidFill>
                  <a:srgbClr val="F59F26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</a:br>
            <a:r>
              <a:rPr lang="en-GB" sz="1800" dirty="0">
                <a:solidFill>
                  <a:srgbClr val="F59F26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 </a:t>
            </a:r>
            <a:br>
              <a:rPr lang="en-GB" sz="1800" dirty="0">
                <a:solidFill>
                  <a:srgbClr val="F59F26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</a:br>
            <a:r>
              <a:rPr lang="en-GB" sz="1800" dirty="0">
                <a:solidFill>
                  <a:srgbClr val="F59F26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	</a:t>
            </a:r>
            <a:r>
              <a:rPr lang="en-GB" sz="2000" dirty="0">
                <a:solidFill>
                  <a:srgbClr val="F59F26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- Establish methods of construction used across the UK and the makeup of housing stock by age.</a:t>
            </a:r>
            <a:br>
              <a:rPr lang="en-GB" sz="2000" dirty="0">
                <a:solidFill>
                  <a:srgbClr val="F59F26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</a:br>
            <a:r>
              <a:rPr lang="en-GB" sz="2000" dirty="0">
                <a:solidFill>
                  <a:srgbClr val="F59F26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	- Evaluate information about current and recent incentivisation schemes implemented 	   	   across the UK.</a:t>
            </a:r>
            <a:br>
              <a:rPr lang="en-GB" sz="2000" dirty="0">
                <a:solidFill>
                  <a:srgbClr val="F59F26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</a:br>
            <a:r>
              <a:rPr lang="en-GB" sz="2000" dirty="0">
                <a:solidFill>
                  <a:srgbClr val="F59F26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	- Critically compare the methods used in 2 UK countries to establish best practices.</a:t>
            </a:r>
            <a:br>
              <a:rPr lang="en-GB" sz="2000" dirty="0">
                <a:solidFill>
                  <a:srgbClr val="F59F26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</a:br>
            <a:r>
              <a:rPr lang="en-GB" sz="2000" dirty="0">
                <a:solidFill>
                  <a:srgbClr val="F59F26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	- Carry out research into public opinion on implementation of energy saving measures.</a:t>
            </a:r>
            <a:br>
              <a:rPr lang="en-GB" sz="1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</a:br>
            <a:br>
              <a:rPr lang="en-GB" sz="1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</a:br>
            <a:br>
              <a:rPr lang="en-GB" sz="1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</a:br>
            <a:r>
              <a:rPr lang="en-GB" sz="1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br>
              <a:rPr lang="en-GB" sz="1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</a:br>
            <a:br>
              <a:rPr lang="en-GB" sz="1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</a:br>
            <a:br>
              <a:rPr lang="en-GB" sz="1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</a:br>
            <a:br>
              <a:rPr lang="en-GB" sz="1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</a:br>
            <a:r>
              <a:rPr lang="en-GB" sz="1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 </a:t>
            </a:r>
            <a:br>
              <a:rPr lang="en-GB" sz="1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</a:br>
            <a:r>
              <a:rPr lang="en-GB" sz="2000" dirty="0">
                <a:solidFill>
                  <a:srgbClr val="77C6FF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Research Aim</a:t>
            </a:r>
            <a:br>
              <a:rPr lang="en-GB" sz="2000" dirty="0">
                <a:solidFill>
                  <a:srgbClr val="77C6FF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</a:br>
            <a:r>
              <a:rPr lang="en-GB" sz="2000" dirty="0">
                <a:solidFill>
                  <a:srgbClr val="77C6FF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 </a:t>
            </a:r>
            <a:br>
              <a:rPr lang="en-GB" sz="2000" dirty="0">
                <a:solidFill>
                  <a:srgbClr val="77C6FF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</a:br>
            <a:r>
              <a:rPr lang="en-GB" sz="2000" dirty="0">
                <a:solidFill>
                  <a:srgbClr val="77C6FF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	- To identify opportunities and barriers to implementing energy saving improvement measures 	   in older private houses in the UK</a:t>
            </a:r>
            <a:b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</a:br>
            <a:endParaRPr lang="en-US" sz="7200" dirty="0">
              <a:solidFill>
                <a:schemeClr val="accent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33156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 hidden="1">
            <a:extLst>
              <a:ext uri="{FF2B5EF4-FFF2-40B4-BE49-F238E27FC236}">
                <a16:creationId xmlns:a16="http://schemas.microsoft.com/office/drawing/2014/main" id="{9FDB6406-0CDB-4213-A1B6-DE47D953FED3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365125"/>
            <a:ext cx="10515600" cy="1325563"/>
          </a:xfrm>
        </p:spPr>
        <p:txBody>
          <a:bodyPr/>
          <a:lstStyle/>
          <a:p>
            <a:r>
              <a:rPr lang="en-US" dirty="0"/>
              <a:t>Project analysis slide 3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0986099-F5F2-4E8B-BE17-81194861A0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8105775" y="522898"/>
            <a:ext cx="4086225" cy="0"/>
          </a:xfrm>
          <a:prstGeom prst="line">
            <a:avLst/>
          </a:prstGeom>
          <a:ln>
            <a:solidFill>
              <a:schemeClr val="accent3">
                <a:lumMod val="50000"/>
              </a:schemeClr>
            </a:solidFill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itle 1">
            <a:extLst>
              <a:ext uri="{FF2B5EF4-FFF2-40B4-BE49-F238E27FC236}">
                <a16:creationId xmlns:a16="http://schemas.microsoft.com/office/drawing/2014/main" id="{4E3F5479-058B-4FA8-92E9-18CAB8CDC5C5}"/>
              </a:ext>
            </a:extLst>
          </p:cNvPr>
          <p:cNvSpPr txBox="1">
            <a:spLocks/>
          </p:cNvSpPr>
          <p:nvPr/>
        </p:nvSpPr>
        <p:spPr>
          <a:xfrm>
            <a:off x="228600" y="190500"/>
            <a:ext cx="11734800" cy="775597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Research</a:t>
            </a:r>
            <a:br>
              <a:rPr lang="en-US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endParaRPr lang="en-US" sz="2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3E690F4-843A-47A5-8620-4FB01C0D8E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522898"/>
            <a:ext cx="4086225" cy="0"/>
          </a:xfrm>
          <a:prstGeom prst="line">
            <a:avLst/>
          </a:prstGeom>
          <a:ln>
            <a:solidFill>
              <a:schemeClr val="accent3">
                <a:lumMod val="50000"/>
              </a:schemeClr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rapezoid 44">
            <a:extLst>
              <a:ext uri="{FF2B5EF4-FFF2-40B4-BE49-F238E27FC236}">
                <a16:creationId xmlns:a16="http://schemas.microsoft.com/office/drawing/2014/main" id="{F79B51BB-1B30-4ED8-B26D-21EE8BC675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>
            <a:off x="41642" y="2116625"/>
            <a:ext cx="6335099" cy="3147646"/>
          </a:xfrm>
          <a:prstGeom prst="trapezoid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6" name="Trapezoid 45">
            <a:extLst>
              <a:ext uri="{FF2B5EF4-FFF2-40B4-BE49-F238E27FC236}">
                <a16:creationId xmlns:a16="http://schemas.microsoft.com/office/drawing/2014/main" id="{89DA262E-0502-4E65-8ABA-E063880EAC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>
            <a:off x="6053505" y="2149723"/>
            <a:ext cx="6268910" cy="3147647"/>
          </a:xfrm>
          <a:prstGeom prst="trapezoid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54AB9282-0505-49EB-AABF-998083225E3A}"/>
              </a:ext>
            </a:extLst>
          </p:cNvPr>
          <p:cNvSpPr/>
          <p:nvPr/>
        </p:nvSpPr>
        <p:spPr>
          <a:xfrm>
            <a:off x="2604658" y="1280303"/>
            <a:ext cx="1371600" cy="24622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algn="ctr"/>
            <a:r>
              <a:rPr lang="en-US" sz="1600" b="1" dirty="0">
                <a:solidFill>
                  <a:schemeClr val="bg1"/>
                </a:solidFill>
              </a:rPr>
              <a:t>Primary</a:t>
            </a: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D668C4B5-BCEC-465A-ADA5-6A054B15F7A3}"/>
              </a:ext>
            </a:extLst>
          </p:cNvPr>
          <p:cNvSpPr/>
          <p:nvPr/>
        </p:nvSpPr>
        <p:spPr>
          <a:xfrm>
            <a:off x="8532931" y="1433645"/>
            <a:ext cx="1371600" cy="24622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algn="ctr"/>
            <a:r>
              <a:rPr lang="en-US" sz="1600" b="1" dirty="0">
                <a:solidFill>
                  <a:schemeClr val="bg1"/>
                </a:solidFill>
              </a:rPr>
              <a:t>Secondary</a:t>
            </a:r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28FF18A5-7B4E-4493-B38D-E732E033F82F}"/>
              </a:ext>
            </a:extLst>
          </p:cNvPr>
          <p:cNvSpPr/>
          <p:nvPr/>
        </p:nvSpPr>
        <p:spPr>
          <a:xfrm>
            <a:off x="1682002" y="2032362"/>
            <a:ext cx="3054378" cy="2172646"/>
          </a:xfrm>
          <a:prstGeom prst="rect">
            <a:avLst/>
          </a:prstGeom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1900"/>
              </a:lnSpc>
            </a:pPr>
            <a:r>
              <a:rPr lang="en-US" sz="1400" dirty="0">
                <a:solidFill>
                  <a:schemeClr val="bg1"/>
                </a:solidFill>
                <a:cs typeface="Segoe UI" panose="020B0502040204020203" pitchFamily="34" charset="0"/>
              </a:rPr>
              <a:t>Questionnaires sent to Facebook groups focused on old home maintenance &amp; improvements</a:t>
            </a:r>
          </a:p>
          <a:p>
            <a:pPr algn="ctr">
              <a:lnSpc>
                <a:spcPts val="1900"/>
              </a:lnSpc>
            </a:pPr>
            <a:endParaRPr lang="en-US" sz="1400" dirty="0">
              <a:solidFill>
                <a:schemeClr val="bg1"/>
              </a:solidFill>
              <a:cs typeface="Segoe UI" panose="020B0502040204020203" pitchFamily="34" charset="0"/>
            </a:endParaRPr>
          </a:p>
          <a:p>
            <a:pPr algn="ctr">
              <a:lnSpc>
                <a:spcPts val="1900"/>
              </a:lnSpc>
            </a:pPr>
            <a:r>
              <a:rPr lang="en-GB" sz="1400" dirty="0">
                <a:solidFill>
                  <a:schemeClr val="bg1"/>
                </a:solidFill>
                <a:cs typeface="Segoe UI" panose="020B0502040204020203" pitchFamily="34" charset="0"/>
              </a:rPr>
              <a:t>Primary research identifies public opinion on current Government policies and perceived barriers to adoption of energy saving measures in older houses.</a:t>
            </a:r>
          </a:p>
          <a:p>
            <a:pPr algn="ctr">
              <a:lnSpc>
                <a:spcPts val="1900"/>
              </a:lnSpc>
            </a:pPr>
            <a:endParaRPr lang="en-US" sz="1400" dirty="0">
              <a:solidFill>
                <a:schemeClr val="bg1"/>
              </a:solidFill>
              <a:cs typeface="Segoe UI" panose="020B0502040204020203" pitchFamily="34" charset="0"/>
            </a:endParaRPr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5BCD242F-9A97-473E-8E17-3F6C3C75CE68}"/>
              </a:ext>
            </a:extLst>
          </p:cNvPr>
          <p:cNvSpPr/>
          <p:nvPr/>
        </p:nvSpPr>
        <p:spPr>
          <a:xfrm>
            <a:off x="7737232" y="2147414"/>
            <a:ext cx="2945422" cy="3634585"/>
          </a:xfrm>
          <a:prstGeom prst="rect">
            <a:avLst/>
          </a:prstGeom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1900"/>
              </a:lnSpc>
            </a:pPr>
            <a:r>
              <a:rPr lang="en-US" sz="1400" dirty="0">
                <a:solidFill>
                  <a:schemeClr val="bg1"/>
                </a:solidFill>
                <a:cs typeface="Segoe UI" panose="020B0502040204020203" pitchFamily="34" charset="0"/>
              </a:rPr>
              <a:t>Collating &amp; review of data published by independent reviews into various schemes UK wide then specifically NI and Wales for a critical comparison</a:t>
            </a:r>
          </a:p>
          <a:p>
            <a:pPr algn="ctr">
              <a:lnSpc>
                <a:spcPts val="1900"/>
              </a:lnSpc>
            </a:pPr>
            <a:endParaRPr lang="en-US" sz="1400" dirty="0">
              <a:solidFill>
                <a:schemeClr val="bg1"/>
              </a:solidFill>
              <a:cs typeface="Segoe UI" panose="020B0502040204020203" pitchFamily="34" charset="0"/>
            </a:endParaRPr>
          </a:p>
          <a:p>
            <a:pPr algn="ctr">
              <a:lnSpc>
                <a:spcPts val="1900"/>
              </a:lnSpc>
            </a:pPr>
            <a:r>
              <a:rPr lang="en-GB" sz="1400" dirty="0">
                <a:solidFill>
                  <a:schemeClr val="bg1"/>
                </a:solidFill>
                <a:cs typeface="Segoe UI" panose="020B0502040204020203" pitchFamily="34" charset="0"/>
              </a:rPr>
              <a:t>Secondary research outlines different schemes tried across the UK to varying degrees of success, positives and negative attributes are examined using third party reviews. </a:t>
            </a:r>
          </a:p>
          <a:p>
            <a:pPr algn="ctr">
              <a:lnSpc>
                <a:spcPts val="1900"/>
              </a:lnSpc>
            </a:pPr>
            <a:endParaRPr lang="en-GB" sz="1400" dirty="0">
              <a:solidFill>
                <a:schemeClr val="bg1"/>
              </a:solidFill>
              <a:cs typeface="Segoe UI" panose="020B0502040204020203" pitchFamily="34" charset="0"/>
            </a:endParaRPr>
          </a:p>
          <a:p>
            <a:pPr algn="ctr">
              <a:lnSpc>
                <a:spcPts val="1900"/>
              </a:lnSpc>
            </a:pPr>
            <a:r>
              <a:rPr lang="en-GB" sz="1400" dirty="0">
                <a:solidFill>
                  <a:schemeClr val="bg1"/>
                </a:solidFill>
                <a:cs typeface="Segoe UI" panose="020B0502040204020203" pitchFamily="34" charset="0"/>
              </a:rPr>
              <a:t>The information is presented as a mixture of qualitative and quantitative data.</a:t>
            </a:r>
          </a:p>
          <a:p>
            <a:pPr algn="ctr">
              <a:lnSpc>
                <a:spcPts val="1900"/>
              </a:lnSpc>
            </a:pPr>
            <a:endParaRPr lang="en-US" sz="1400" dirty="0">
              <a:solidFill>
                <a:schemeClr val="bg1"/>
              </a:solidFill>
              <a:cs typeface="Segoe UI" panose="020B0502040204020203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B95FE38-5313-4C08-847B-80976E08FB59}"/>
              </a:ext>
            </a:extLst>
          </p:cNvPr>
          <p:cNvSpPr txBox="1"/>
          <p:nvPr/>
        </p:nvSpPr>
        <p:spPr>
          <a:xfrm>
            <a:off x="244925" y="2806852"/>
            <a:ext cx="141376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chemeClr val="accent4">
                    <a:lumMod val="75000"/>
                  </a:schemeClr>
                </a:solidFill>
              </a:rPr>
              <a:t>Qualitative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A06E2BB-512E-F0F3-36AF-9EAFD732EE6A}"/>
              </a:ext>
            </a:extLst>
          </p:cNvPr>
          <p:cNvSpPr txBox="1"/>
          <p:nvPr/>
        </p:nvSpPr>
        <p:spPr>
          <a:xfrm>
            <a:off x="10761784" y="2668353"/>
            <a:ext cx="177248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chemeClr val="accent3">
                    <a:lumMod val="75000"/>
                  </a:schemeClr>
                </a:solidFill>
              </a:rPr>
              <a:t>Qualitative &amp;</a:t>
            </a:r>
          </a:p>
          <a:p>
            <a:r>
              <a:rPr lang="en-GB" b="1" dirty="0">
                <a:solidFill>
                  <a:schemeClr val="accent3">
                    <a:lumMod val="75000"/>
                  </a:schemeClr>
                </a:solidFill>
              </a:rPr>
              <a:t>Quantitative</a:t>
            </a:r>
          </a:p>
        </p:txBody>
      </p:sp>
    </p:spTree>
    <p:extLst>
      <p:ext uri="{BB962C8B-B14F-4D97-AF65-F5344CB8AC3E}">
        <p14:creationId xmlns:p14="http://schemas.microsoft.com/office/powerpoint/2010/main" val="8225691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0" name="Rectangle 53">
            <a:extLst>
              <a:ext uri="{FF2B5EF4-FFF2-40B4-BE49-F238E27FC236}">
                <a16:creationId xmlns:a16="http://schemas.microsoft.com/office/drawing/2014/main" id="{1C799903-48D5-4A31-A1A2-541072D977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1" name="Freeform: Shape 55">
            <a:extLst>
              <a:ext uri="{FF2B5EF4-FFF2-40B4-BE49-F238E27FC236}">
                <a16:creationId xmlns:a16="http://schemas.microsoft.com/office/drawing/2014/main" id="{8EFFF109-FC58-4FD3-BE05-9775A1310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6E6E6"/>
            </a:solidFill>
          </a:ln>
          <a:effectLst>
            <a:outerShdw blurRad="508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72" name="Freeform: Shape 57">
            <a:extLst>
              <a:ext uri="{FF2B5EF4-FFF2-40B4-BE49-F238E27FC236}">
                <a16:creationId xmlns:a16="http://schemas.microsoft.com/office/drawing/2014/main" id="{E1B96AD6-92A9-4273-A62B-96A1C3E0B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D6D407B-D772-B7EE-EEAC-5BB69D40636B}"/>
              </a:ext>
            </a:extLst>
          </p:cNvPr>
          <p:cNvSpPr txBox="1"/>
          <p:nvPr/>
        </p:nvSpPr>
        <p:spPr>
          <a:xfrm>
            <a:off x="310393" y="1161288"/>
            <a:ext cx="4706223" cy="45262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Literature for analysing the performance of schemes implemented </a:t>
            </a:r>
          </a:p>
        </p:txBody>
      </p:sp>
      <p:sp>
        <p:nvSpPr>
          <p:cNvPr id="74" name="Rectangle 59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102049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FD2ACE5-6DA0-CCBB-473E-CAC6D0C86B68}"/>
              </a:ext>
            </a:extLst>
          </p:cNvPr>
          <p:cNvSpPr txBox="1"/>
          <p:nvPr/>
        </p:nvSpPr>
        <p:spPr>
          <a:xfrm>
            <a:off x="4915949" y="671119"/>
            <a:ext cx="7163317" cy="564008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700" b="1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Key literature for Wales</a:t>
            </a:r>
          </a:p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US" sz="1700" dirty="0"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lvl="0"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70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Next iteration of the Warm Homes Programme: review and recommendations report, June 2023 </a:t>
            </a:r>
            <a:r>
              <a:rPr lang="en-US" sz="1700" dirty="0">
                <a:solidFill>
                  <a:srgbClr val="FFC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Welsh Government (2023)</a:t>
            </a:r>
          </a:p>
          <a:p>
            <a:pPr marL="342900" lvl="0"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70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Nest Annual Report 2021-2022 - </a:t>
            </a:r>
            <a:r>
              <a:rPr lang="en-US" sz="1700" dirty="0">
                <a:solidFill>
                  <a:srgbClr val="FFC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Nest (2022) </a:t>
            </a:r>
          </a:p>
          <a:p>
            <a:pPr marL="342900" lvl="0"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70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Evaluation of the Nest energy efficiency scheme March 2015, </a:t>
            </a:r>
            <a:r>
              <a:rPr lang="en-US" sz="1700" dirty="0">
                <a:solidFill>
                  <a:srgbClr val="FFC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GSR (2015) </a:t>
            </a:r>
          </a:p>
          <a:p>
            <a:pPr marL="342900" lvl="0"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70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Evaluation of </a:t>
            </a:r>
            <a:r>
              <a:rPr lang="en-US" sz="1700" dirty="0" err="1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Arbed</a:t>
            </a:r>
            <a:r>
              <a:rPr lang="en-US" sz="170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3: Final Report, February 2022, </a:t>
            </a:r>
            <a:r>
              <a:rPr lang="en-US" sz="1700" dirty="0">
                <a:solidFill>
                  <a:srgbClr val="FFC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GSR (2022)</a:t>
            </a:r>
          </a:p>
          <a:p>
            <a:pPr marL="342900" lvl="0" indent="-228600">
              <a:lnSpc>
                <a:spcPct val="11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70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Energy Company Obligation Great British Insulation Scheme - </a:t>
            </a:r>
            <a:r>
              <a:rPr lang="en-GB" sz="1700" dirty="0">
                <a:solidFill>
                  <a:srgbClr val="FFC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DfES (2023a) </a:t>
            </a:r>
          </a:p>
          <a:p>
            <a:pPr marL="342900" lvl="0" indent="-228600">
              <a:lnSpc>
                <a:spcPct val="11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70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Household Energy Efficiency. Statistical Release - </a:t>
            </a:r>
            <a:r>
              <a:rPr lang="en-GB" sz="1700" dirty="0">
                <a:solidFill>
                  <a:srgbClr val="FFC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DfES (2023b) </a:t>
            </a:r>
            <a:endParaRPr lang="en-US" sz="1700" dirty="0">
              <a:solidFill>
                <a:srgbClr val="FFC000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US" sz="1700" dirty="0">
              <a:effectLst/>
            </a:endParaRP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US" sz="1700" dirty="0">
              <a:effectLst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700" b="1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Key </a:t>
            </a:r>
            <a:r>
              <a:rPr lang="en-US" sz="1700" b="1" dirty="0">
                <a:latin typeface="Calibri" panose="020F0502020204030204" pitchFamily="34" charset="0"/>
                <a:cs typeface="Calibri" panose="020F0502020204030204" pitchFamily="34" charset="0"/>
              </a:rPr>
              <a:t>l</a:t>
            </a:r>
            <a:r>
              <a:rPr lang="en-US" sz="1700" b="1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iterature for Northern Ireland</a:t>
            </a:r>
          </a:p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US" sz="1700" dirty="0"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lvl="0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Affordable Warmth Customer Satisfaction Survey 2019, </a:t>
            </a:r>
            <a:r>
              <a:rPr lang="en-US" sz="1700" dirty="0">
                <a:solidFill>
                  <a:srgbClr val="FFC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Housing Executive (2019)</a:t>
            </a:r>
          </a:p>
          <a:p>
            <a:pPr marL="342900" lvl="0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Response to the Utility Regulator, Review of the Northern Ireland Sustainable Energy Programme (NISEP) &amp; Energy Efficiency Provision. </a:t>
            </a:r>
            <a:r>
              <a:rPr lang="en-US" sz="1700" dirty="0">
                <a:solidFill>
                  <a:srgbClr val="FFC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NEA (2019)</a:t>
            </a:r>
          </a:p>
          <a:p>
            <a:pPr marL="342900" lvl="0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 Health Impact Analysis of the Affordable Warmth Programme: 2014-2018. </a:t>
            </a:r>
            <a:r>
              <a:rPr lang="en-US" sz="1700" dirty="0">
                <a:solidFill>
                  <a:srgbClr val="FFC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McKenzie, et al (2018)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Home Energy Conservation Authority Annual Progress Report 2022. </a:t>
            </a:r>
            <a:r>
              <a:rPr lang="en-US" sz="1700" dirty="0">
                <a:solidFill>
                  <a:srgbClr val="FFC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HECA </a:t>
            </a:r>
            <a:r>
              <a:rPr lang="en-US" sz="1700" dirty="0">
                <a:solidFill>
                  <a:srgbClr val="FFC000"/>
                </a:solidFill>
                <a:effectLst/>
              </a:rPr>
              <a:t>(2023)</a:t>
            </a:r>
          </a:p>
        </p:txBody>
      </p:sp>
    </p:spTree>
    <p:extLst>
      <p:ext uri="{BB962C8B-B14F-4D97-AF65-F5344CB8AC3E}">
        <p14:creationId xmlns:p14="http://schemas.microsoft.com/office/powerpoint/2010/main" val="4185453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E1F7936-1699-7896-B256-B74CB554DC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233" y="175763"/>
            <a:ext cx="4777324" cy="332626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DA9F849-EFD4-0ECE-C52C-2497DCCAE4A1}"/>
              </a:ext>
            </a:extLst>
          </p:cNvPr>
          <p:cNvSpPr txBox="1"/>
          <p:nvPr/>
        </p:nvSpPr>
        <p:spPr>
          <a:xfrm>
            <a:off x="191233" y="3822367"/>
            <a:ext cx="4909685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Northern Ireland the total figure for investment in 2021/2022 was £48.5 million. 12,400 measures were implemented as well as schemes like oil buying clubs and advice on energy saving measures, </a:t>
            </a:r>
            <a:r>
              <a:rPr lang="en-GB" dirty="0">
                <a:solidFill>
                  <a:srgbClr val="FFC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HECA (2023).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079A4C2-F731-3615-1996-0B977C7BA0C1}"/>
              </a:ext>
            </a:extLst>
          </p:cNvPr>
          <p:cNvSpPr txBox="1"/>
          <p:nvPr/>
        </p:nvSpPr>
        <p:spPr>
          <a:xfrm>
            <a:off x="5419851" y="281134"/>
            <a:ext cx="6097464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Welsh NEST Scheme, 21-22 period, £24.5m of funding was provided leading to beneficial home improvement measures in more than 5127 homes. Average saving of £300 a year per household. 20.5% of those having previously been in severe fuel poverty, and 34.1% in fuel poverty, </a:t>
            </a:r>
            <a:r>
              <a:rPr lang="en-GB" dirty="0">
                <a:solidFill>
                  <a:srgbClr val="FFC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Nest (2022). 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F844ADE5-55F3-EAC8-8438-4FC1F4342D3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7082313"/>
              </p:ext>
            </p:extLst>
          </p:nvPr>
        </p:nvGraphicFramePr>
        <p:xfrm>
          <a:off x="3272916" y="5617934"/>
          <a:ext cx="4293870" cy="51092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31290">
                  <a:extLst>
                    <a:ext uri="{9D8B030D-6E8A-4147-A177-3AD203B41FA5}">
                      <a16:colId xmlns:a16="http://schemas.microsoft.com/office/drawing/2014/main" val="4228288414"/>
                    </a:ext>
                  </a:extLst>
                </a:gridCol>
                <a:gridCol w="1431290">
                  <a:extLst>
                    <a:ext uri="{9D8B030D-6E8A-4147-A177-3AD203B41FA5}">
                      <a16:colId xmlns:a16="http://schemas.microsoft.com/office/drawing/2014/main" val="1959722198"/>
                    </a:ext>
                  </a:extLst>
                </a:gridCol>
                <a:gridCol w="1431290">
                  <a:extLst>
                    <a:ext uri="{9D8B030D-6E8A-4147-A177-3AD203B41FA5}">
                      <a16:colId xmlns:a16="http://schemas.microsoft.com/office/drawing/2014/main" val="426867702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>
                          <a:effectLst/>
                        </a:rPr>
                        <a:t>2021/2022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>
                          <a:effectLst/>
                        </a:rPr>
                        <a:t>Northern Ireland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>
                          <a:effectLst/>
                        </a:rPr>
                        <a:t>Wales: Nest + ECO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3637832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Measures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12,400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15,727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7602643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Cost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£48.5 Million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>
                          <a:effectLst/>
                        </a:rPr>
                        <a:t>£57.5 Million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67822476"/>
                  </a:ext>
                </a:extLst>
              </a:tr>
            </a:tbl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B1D144DD-710E-A5DA-D1DA-C201C36AA7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51233" y="1758462"/>
            <a:ext cx="2749534" cy="240812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007CA7B-A6B0-604F-8A02-8369D770D8F6}"/>
              </a:ext>
            </a:extLst>
          </p:cNvPr>
          <p:cNvSpPr txBox="1"/>
          <p:nvPr/>
        </p:nvSpPr>
        <p:spPr>
          <a:xfrm>
            <a:off x="5318484" y="2345039"/>
            <a:ext cx="3613816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ECO4 &amp; ECO+ statistics for Wales for 2021/2022 show that up to the end of 2022 there were 10,600 measures installed at properties for the overall ECO scheme, equivalent to 5% of GB. This increased up to 7% for measures installed in 2022. This equates to 90 measures per 1000 households in Wales.</a:t>
            </a:r>
            <a:r>
              <a:rPr lang="en-GB" dirty="0">
                <a:solidFill>
                  <a:srgbClr val="FFC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DfES (2023b) 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B782CA9-378D-051B-4ABA-829E6445F11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98159" y="4471411"/>
            <a:ext cx="3593841" cy="23450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80963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 hidden="1">
            <a:extLst>
              <a:ext uri="{FF2B5EF4-FFF2-40B4-BE49-F238E27FC236}">
                <a16:creationId xmlns:a16="http://schemas.microsoft.com/office/drawing/2014/main" id="{ED2F5393-91A3-4102-A584-E902285C507A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365125"/>
            <a:ext cx="10515600" cy="1325563"/>
          </a:xfrm>
        </p:spPr>
        <p:txBody>
          <a:bodyPr/>
          <a:lstStyle/>
          <a:p>
            <a:r>
              <a:rPr lang="en-US" dirty="0"/>
              <a:t>Project analysis slide 4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4E3F5479-058B-4FA8-92E9-18CAB8CDC5C5}"/>
              </a:ext>
            </a:extLst>
          </p:cNvPr>
          <p:cNvSpPr txBox="1">
            <a:spLocks/>
          </p:cNvSpPr>
          <p:nvPr/>
        </p:nvSpPr>
        <p:spPr>
          <a:xfrm>
            <a:off x="199053" y="165073"/>
            <a:ext cx="5190688" cy="775597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800" b="1" dirty="0">
                <a:solidFill>
                  <a:srgbClr val="FFC000"/>
                </a:solidFill>
              </a:rPr>
              <a:t>Findings – Secondary Data</a:t>
            </a:r>
            <a:br>
              <a:rPr lang="en-US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endParaRPr lang="en-US" sz="2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3E690F4-843A-47A5-8620-4FB01C0D8E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522898"/>
            <a:ext cx="5588794" cy="0"/>
          </a:xfrm>
          <a:prstGeom prst="line">
            <a:avLst/>
          </a:prstGeom>
          <a:ln>
            <a:solidFill>
              <a:srgbClr val="00B0F0"/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0" name="Rectangle 79">
            <a:extLst>
              <a:ext uri="{FF2B5EF4-FFF2-40B4-BE49-F238E27FC236}">
                <a16:creationId xmlns:a16="http://schemas.microsoft.com/office/drawing/2014/main" id="{6BEBF752-C33D-4EC4-8210-F7B1D3A10097}"/>
              </a:ext>
            </a:extLst>
          </p:cNvPr>
          <p:cNvSpPr/>
          <p:nvPr/>
        </p:nvSpPr>
        <p:spPr>
          <a:xfrm>
            <a:off x="864027" y="1772858"/>
            <a:ext cx="4427132" cy="3362459"/>
          </a:xfrm>
          <a:prstGeom prst="rect">
            <a:avLst/>
          </a:prstGeom>
        </p:spPr>
        <p:txBody>
          <a:bodyPr wrap="square" lIns="0" tIns="0" rIns="0" bIns="0" anchor="ctr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Need more flexibility for small measures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F59F26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Tx/>
              <a:buChar char="-"/>
            </a:pPr>
            <a:endParaRPr lang="en-US" sz="1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Tx/>
              <a:buChar char="-"/>
            </a:pPr>
            <a:endParaRPr lang="en-US" sz="1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Stakeholder engagement events to held to raise public awareness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F59F26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sz="1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No provision for loft insulation if area boarded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lang="en-US" sz="1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Tx/>
              <a:buChar char="-"/>
            </a:pPr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Need for increased electronic databases to improve efficiency and transparency </a:t>
            </a:r>
          </a:p>
          <a:p>
            <a:pPr marL="285750" indent="-285750">
              <a:buFontTx/>
              <a:buChar char="-"/>
            </a:pPr>
            <a:endParaRPr lang="en-US" sz="1600" dirty="0">
              <a:solidFill>
                <a:srgbClr val="F59F26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1050" dirty="0">
                <a:solidFill>
                  <a:srgbClr val="F59F26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NEA (2019) </a:t>
            </a:r>
            <a:endParaRPr lang="en-US" sz="1600" dirty="0">
              <a:solidFill>
                <a:srgbClr val="F59F26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sz="1600" dirty="0"/>
          </a:p>
          <a:p>
            <a:pPr algn="ctr"/>
            <a:endParaRPr lang="en-US" sz="16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CCAFDAA-E99E-8B8B-42CA-387869AADDD7}"/>
              </a:ext>
            </a:extLst>
          </p:cNvPr>
          <p:cNvSpPr txBox="1"/>
          <p:nvPr/>
        </p:nvSpPr>
        <p:spPr>
          <a:xfrm>
            <a:off x="343787" y="5295496"/>
            <a:ext cx="5021631" cy="8845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Evidence of difficulty in raising awareness of schemes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More costly measures like EWI not used enough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A113169-347E-9ED4-2D4B-7BDD557B18C2}"/>
              </a:ext>
            </a:extLst>
          </p:cNvPr>
          <p:cNvSpPr txBox="1"/>
          <p:nvPr/>
        </p:nvSpPr>
        <p:spPr>
          <a:xfrm>
            <a:off x="2551236" y="1390131"/>
            <a:ext cx="1947659" cy="3660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Northern Ireland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ECCFE5B-28C4-7C21-5D10-6D17B00F93E8}"/>
              </a:ext>
            </a:extLst>
          </p:cNvPr>
          <p:cNvSpPr txBox="1"/>
          <p:nvPr/>
        </p:nvSpPr>
        <p:spPr>
          <a:xfrm>
            <a:off x="4955067" y="5044578"/>
            <a:ext cx="17362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Both Countries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0CEF8D3-2BD0-79BF-F5AB-2AD7CFCAD3B0}"/>
              </a:ext>
            </a:extLst>
          </p:cNvPr>
          <p:cNvSpPr txBox="1"/>
          <p:nvPr/>
        </p:nvSpPr>
        <p:spPr>
          <a:xfrm>
            <a:off x="7047660" y="1390131"/>
            <a:ext cx="11221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Wales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830D66D7-54C8-0B43-3DA4-33D3A8E20994}"/>
              </a:ext>
            </a:extLst>
          </p:cNvPr>
          <p:cNvCxnSpPr>
            <a:cxnSpLocks/>
          </p:cNvCxnSpPr>
          <p:nvPr/>
        </p:nvCxnSpPr>
        <p:spPr>
          <a:xfrm>
            <a:off x="5726936" y="1257474"/>
            <a:ext cx="0" cy="360760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747B6436-8145-41E4-0D25-4CE1C2411B4A}"/>
              </a:ext>
            </a:extLst>
          </p:cNvPr>
          <p:cNvCxnSpPr>
            <a:cxnSpLocks/>
          </p:cNvCxnSpPr>
          <p:nvPr/>
        </p:nvCxnSpPr>
        <p:spPr>
          <a:xfrm>
            <a:off x="1533696" y="4865075"/>
            <a:ext cx="835775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834816EE-D6A1-DEEA-9767-D94F1B5016E5}"/>
              </a:ext>
            </a:extLst>
          </p:cNvPr>
          <p:cNvSpPr txBox="1"/>
          <p:nvPr/>
        </p:nvSpPr>
        <p:spPr>
          <a:xfrm>
            <a:off x="5961052" y="1787923"/>
            <a:ext cx="4697249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Initial work carried out poorly causing damage or not working correctly</a:t>
            </a:r>
          </a:p>
          <a:p>
            <a:pPr marL="285750" indent="-285750">
              <a:buFontTx/>
              <a:buChar char="-"/>
            </a:pPr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Tx/>
              <a:buChar char="-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Too much focus on replacing boilers rather than tackling fuel poverty</a:t>
            </a:r>
          </a:p>
          <a:p>
            <a:pPr marL="285750" indent="-285750">
              <a:buFontTx/>
              <a:buChar char="-"/>
            </a:pPr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Tx/>
              <a:buChar char="-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Inflexible fund reallocation</a:t>
            </a:r>
          </a:p>
          <a:p>
            <a:pPr marL="285750" indent="-285750">
              <a:buFontTx/>
              <a:buChar char="-"/>
            </a:pPr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Lack of consistency of costs requires increased benchmarking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Overly rely on fossil fuel technologies </a:t>
            </a: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rgbClr val="F59F26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Crompton (2021) 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egoe UI Light"/>
              <a:ea typeface="+mn-ea"/>
              <a:cs typeface="+mn-cs"/>
            </a:endParaRPr>
          </a:p>
          <a:p>
            <a:pPr marL="285750" indent="-285750">
              <a:buFontTx/>
              <a:buChar char="-"/>
            </a:pPr>
            <a:endParaRPr lang="en-GB" sz="1600" dirty="0"/>
          </a:p>
          <a:p>
            <a:pPr marL="285750" indent="-285750">
              <a:buFontTx/>
              <a:buChar char="-"/>
            </a:pPr>
            <a:endParaRPr lang="en-GB" sz="1600" dirty="0"/>
          </a:p>
          <a:p>
            <a:endParaRPr lang="en-GB" sz="160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B934A48-78D9-6D6A-6600-9109FF70253D}"/>
              </a:ext>
            </a:extLst>
          </p:cNvPr>
          <p:cNvSpPr txBox="1"/>
          <p:nvPr/>
        </p:nvSpPr>
        <p:spPr>
          <a:xfrm>
            <a:off x="6212793" y="5564484"/>
            <a:ext cx="557185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Overwhelming public eagerness for Government to vet and scrutinise contractors.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CFB0A73-FAA7-7142-1FA9-136FAB81F848}"/>
              </a:ext>
            </a:extLst>
          </p:cNvPr>
          <p:cNvCxnSpPr>
            <a:cxnSpLocks/>
          </p:cNvCxnSpPr>
          <p:nvPr/>
        </p:nvCxnSpPr>
        <p:spPr>
          <a:xfrm flipH="1">
            <a:off x="1444239" y="1224793"/>
            <a:ext cx="844720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983090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 hidden="1">
            <a:extLst>
              <a:ext uri="{FF2B5EF4-FFF2-40B4-BE49-F238E27FC236}">
                <a16:creationId xmlns:a16="http://schemas.microsoft.com/office/drawing/2014/main" id="{ED2F5393-91A3-4102-A584-E902285C507A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365125"/>
            <a:ext cx="10515600" cy="1325563"/>
          </a:xfrm>
        </p:spPr>
        <p:txBody>
          <a:bodyPr/>
          <a:lstStyle/>
          <a:p>
            <a:r>
              <a:rPr lang="en-US" dirty="0"/>
              <a:t>Project analysis slide 4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0986099-F5F2-4E8B-BE17-81194861A0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8105775" y="522898"/>
            <a:ext cx="4086225" cy="0"/>
          </a:xfrm>
          <a:prstGeom prst="line">
            <a:avLst/>
          </a:prstGeom>
          <a:ln>
            <a:solidFill>
              <a:schemeClr val="accent3">
                <a:lumMod val="50000"/>
              </a:schemeClr>
            </a:solidFill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itle 1">
            <a:extLst>
              <a:ext uri="{FF2B5EF4-FFF2-40B4-BE49-F238E27FC236}">
                <a16:creationId xmlns:a16="http://schemas.microsoft.com/office/drawing/2014/main" id="{4E3F5479-058B-4FA8-92E9-18CAB8CDC5C5}"/>
              </a:ext>
            </a:extLst>
          </p:cNvPr>
          <p:cNvSpPr txBox="1">
            <a:spLocks/>
          </p:cNvSpPr>
          <p:nvPr/>
        </p:nvSpPr>
        <p:spPr>
          <a:xfrm>
            <a:off x="228601" y="190500"/>
            <a:ext cx="5360194" cy="775597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800" b="1" dirty="0">
                <a:solidFill>
                  <a:srgbClr val="FFC000"/>
                </a:solidFill>
              </a:rPr>
              <a:t>Findings – Primary Data</a:t>
            </a:r>
            <a:br>
              <a:rPr lang="en-US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endParaRPr lang="en-US" sz="2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3E690F4-843A-47A5-8620-4FB01C0D8E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512154"/>
            <a:ext cx="5092117" cy="10744"/>
          </a:xfrm>
          <a:prstGeom prst="line">
            <a:avLst/>
          </a:prstGeom>
          <a:ln>
            <a:solidFill>
              <a:srgbClr val="00B0F0"/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0" name="Rectangle 79">
            <a:extLst>
              <a:ext uri="{FF2B5EF4-FFF2-40B4-BE49-F238E27FC236}">
                <a16:creationId xmlns:a16="http://schemas.microsoft.com/office/drawing/2014/main" id="{6BEBF752-C33D-4EC4-8210-F7B1D3A10097}"/>
              </a:ext>
            </a:extLst>
          </p:cNvPr>
          <p:cNvSpPr/>
          <p:nvPr/>
        </p:nvSpPr>
        <p:spPr>
          <a:xfrm>
            <a:off x="1831182" y="2333832"/>
            <a:ext cx="1371600" cy="492443"/>
          </a:xfrm>
          <a:prstGeom prst="rect">
            <a:avLst/>
          </a:prstGeom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</a:rPr>
              <a:t>Management Objectives</a:t>
            </a:r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D4EC02E4-F054-4111-9038-AE0BDA4C8060}"/>
              </a:ext>
            </a:extLst>
          </p:cNvPr>
          <p:cNvSpPr/>
          <p:nvPr/>
        </p:nvSpPr>
        <p:spPr>
          <a:xfrm>
            <a:off x="1831182" y="4618854"/>
            <a:ext cx="1371600" cy="492443"/>
          </a:xfrm>
          <a:prstGeom prst="rect">
            <a:avLst/>
          </a:prstGeom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</a:rPr>
              <a:t>Customer Objectives</a:t>
            </a:r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9771041D-83B6-4693-BC25-25AABB3CE3BF}"/>
              </a:ext>
            </a:extLst>
          </p:cNvPr>
          <p:cNvSpPr/>
          <p:nvPr/>
        </p:nvSpPr>
        <p:spPr>
          <a:xfrm>
            <a:off x="4217194" y="3476343"/>
            <a:ext cx="1371600" cy="492443"/>
          </a:xfrm>
          <a:prstGeom prst="rect">
            <a:avLst/>
          </a:prstGeom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</a:rPr>
              <a:t>Project Objectives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DEE69B9-33D8-C73A-238F-4D5D894FC7BB}"/>
              </a:ext>
            </a:extLst>
          </p:cNvPr>
          <p:cNvSpPr txBox="1"/>
          <p:nvPr/>
        </p:nvSpPr>
        <p:spPr>
          <a:xfrm>
            <a:off x="0" y="3968786"/>
            <a:ext cx="9460523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Originally thought secondary data would be far more important than primary, however it proved to be invaluable.</a:t>
            </a:r>
          </a:p>
          <a:p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Public opinion doesn’t necessarily mirror Government policies. </a:t>
            </a:r>
          </a:p>
          <a:p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There is a large amount of mistrust about whether some measures are truly sustainable and potential negative side effects of technologies and materials on certain types of house construction. </a:t>
            </a:r>
          </a:p>
          <a:p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The need for more funding and cheaper energy saving measures is also evident.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ED31E46-290E-CEB6-CF3A-C80D038B31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3236" y="0"/>
            <a:ext cx="5858764" cy="384081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99D8227-4684-CFA8-5902-24565F3B564E}"/>
              </a:ext>
            </a:extLst>
          </p:cNvPr>
          <p:cNvSpPr txBox="1"/>
          <p:nvPr/>
        </p:nvSpPr>
        <p:spPr>
          <a:xfrm>
            <a:off x="138663" y="1481327"/>
            <a:ext cx="612823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Question 10: 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In general, what barriers do you see to the public uptake of energy efficient home improvements. – 66 answers with many naming multiple factors.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A52BE3D-22BE-AB5E-4C3C-B86C80238BF1}"/>
              </a:ext>
            </a:extLst>
          </p:cNvPr>
          <p:cNvSpPr txBox="1"/>
          <p:nvPr/>
        </p:nvSpPr>
        <p:spPr>
          <a:xfrm flipH="1">
            <a:off x="10597308" y="4753616"/>
            <a:ext cx="13280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Survey of 88 people</a:t>
            </a:r>
          </a:p>
        </p:txBody>
      </p:sp>
    </p:spTree>
    <p:extLst>
      <p:ext uri="{BB962C8B-B14F-4D97-AF65-F5344CB8AC3E}">
        <p14:creationId xmlns:p14="http://schemas.microsoft.com/office/powerpoint/2010/main" val="8437681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 hidden="1">
            <a:extLst>
              <a:ext uri="{FF2B5EF4-FFF2-40B4-BE49-F238E27FC236}">
                <a16:creationId xmlns:a16="http://schemas.microsoft.com/office/drawing/2014/main" id="{ED2F5393-91A3-4102-A584-E902285C507A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365125"/>
            <a:ext cx="10515600" cy="1325563"/>
          </a:xfrm>
        </p:spPr>
        <p:txBody>
          <a:bodyPr/>
          <a:lstStyle/>
          <a:p>
            <a:r>
              <a:rPr lang="en-US" dirty="0"/>
              <a:t>Project analysis slide 4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0986099-F5F2-4E8B-BE17-81194861A0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8105775" y="522898"/>
            <a:ext cx="4086225" cy="0"/>
          </a:xfrm>
          <a:prstGeom prst="line">
            <a:avLst/>
          </a:prstGeom>
          <a:ln>
            <a:solidFill>
              <a:schemeClr val="accent3">
                <a:lumMod val="50000"/>
              </a:schemeClr>
            </a:solidFill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itle 1">
            <a:extLst>
              <a:ext uri="{FF2B5EF4-FFF2-40B4-BE49-F238E27FC236}">
                <a16:creationId xmlns:a16="http://schemas.microsoft.com/office/drawing/2014/main" id="{4E3F5479-058B-4FA8-92E9-18CAB8CDC5C5}"/>
              </a:ext>
            </a:extLst>
          </p:cNvPr>
          <p:cNvSpPr txBox="1">
            <a:spLocks/>
          </p:cNvSpPr>
          <p:nvPr/>
        </p:nvSpPr>
        <p:spPr>
          <a:xfrm>
            <a:off x="4158343" y="240834"/>
            <a:ext cx="3902528" cy="1938992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800" b="1" dirty="0">
                <a:solidFill>
                  <a:srgbClr val="F59F26"/>
                </a:solidFill>
              </a:rPr>
              <a:t>Conclusion </a:t>
            </a:r>
          </a:p>
          <a:p>
            <a:pPr algn="ctr"/>
            <a:r>
              <a:rPr lang="en-US" sz="2800" b="1" dirty="0">
                <a:solidFill>
                  <a:srgbClr val="F59F26"/>
                </a:solidFill>
              </a:rPr>
              <a:t>&amp; </a:t>
            </a:r>
          </a:p>
          <a:p>
            <a:pPr algn="ctr"/>
            <a:r>
              <a:rPr lang="en-US" sz="2800" b="1" dirty="0">
                <a:solidFill>
                  <a:srgbClr val="F59F26"/>
                </a:solidFill>
              </a:rPr>
              <a:t>Contribution to the literature</a:t>
            </a:r>
            <a:br>
              <a:rPr lang="en-US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endParaRPr lang="en-US" sz="2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3E690F4-843A-47A5-8620-4FB01C0D8E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522898"/>
            <a:ext cx="4086225" cy="0"/>
          </a:xfrm>
          <a:prstGeom prst="line">
            <a:avLst/>
          </a:prstGeom>
          <a:ln>
            <a:solidFill>
              <a:schemeClr val="accent3">
                <a:lumMod val="50000"/>
              </a:schemeClr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0" name="Rectangle 79">
            <a:extLst>
              <a:ext uri="{FF2B5EF4-FFF2-40B4-BE49-F238E27FC236}">
                <a16:creationId xmlns:a16="http://schemas.microsoft.com/office/drawing/2014/main" id="{6BEBF752-C33D-4EC4-8210-F7B1D3A10097}"/>
              </a:ext>
            </a:extLst>
          </p:cNvPr>
          <p:cNvSpPr/>
          <p:nvPr/>
        </p:nvSpPr>
        <p:spPr>
          <a:xfrm>
            <a:off x="1831182" y="2333832"/>
            <a:ext cx="1371600" cy="492443"/>
          </a:xfrm>
          <a:prstGeom prst="rect">
            <a:avLst/>
          </a:prstGeom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</a:rPr>
              <a:t>Management Objectives</a:t>
            </a:r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D4EC02E4-F054-4111-9038-AE0BDA4C8060}"/>
              </a:ext>
            </a:extLst>
          </p:cNvPr>
          <p:cNvSpPr/>
          <p:nvPr/>
        </p:nvSpPr>
        <p:spPr>
          <a:xfrm>
            <a:off x="1831182" y="4618854"/>
            <a:ext cx="1371600" cy="492443"/>
          </a:xfrm>
          <a:prstGeom prst="rect">
            <a:avLst/>
          </a:prstGeom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</a:rPr>
              <a:t>Customer Objectives</a:t>
            </a:r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9771041D-83B6-4693-BC25-25AABB3CE3BF}"/>
              </a:ext>
            </a:extLst>
          </p:cNvPr>
          <p:cNvSpPr/>
          <p:nvPr/>
        </p:nvSpPr>
        <p:spPr>
          <a:xfrm>
            <a:off x="4217194" y="3476343"/>
            <a:ext cx="1371600" cy="492443"/>
          </a:xfrm>
          <a:prstGeom prst="rect">
            <a:avLst/>
          </a:prstGeom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</a:rPr>
              <a:t>Project Objectives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CCAFDAA-E99E-8B8B-42CA-387869AADDD7}"/>
              </a:ext>
            </a:extLst>
          </p:cNvPr>
          <p:cNvSpPr txBox="1"/>
          <p:nvPr/>
        </p:nvSpPr>
        <p:spPr>
          <a:xfrm>
            <a:off x="1062823" y="2350215"/>
            <a:ext cx="10093568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Following on from scams, cold calling and controversies such as pumped cavity wall insulation, there is a great deal of mistrust. The Government needs definitive, clear direction of policy and needs to publicise accredited, clear research to convince the public of the long-term effects of newer energy saving measures. </a:t>
            </a:r>
          </a:p>
          <a:p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There needs to be a structured, strictly scrutinised framework of approved installers who understand traditional house construction and the ramifications, both positive and negative of the retrofit measures carried out.</a:t>
            </a:r>
          </a:p>
          <a:p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An exemplar real world physical house at a venue like St Fagans where people could see the measures working and have a point of contact with industry experts who could give information on running costs and future maintenance as well as potential side effects on building health.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371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zigZag">
          <a:fgClr>
            <a:schemeClr val="accent3">
              <a:lumMod val="75000"/>
            </a:schemeClr>
          </a:fgClr>
          <a:bgClr>
            <a:schemeClr val="accent3">
              <a:lumMod val="50000"/>
            </a:schemeClr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62A21665-C64F-4BDA-B2DE-442D706057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8260444" y="444610"/>
            <a:ext cx="3541486" cy="3769865"/>
            <a:chOff x="4325258" y="1229517"/>
            <a:chExt cx="3541486" cy="3769865"/>
          </a:xfrm>
        </p:grpSpPr>
        <p:sp>
          <p:nvSpPr>
            <p:cNvPr id="12" name="Diamond 11">
              <a:extLst>
                <a:ext uri="{FF2B5EF4-FFF2-40B4-BE49-F238E27FC236}">
                  <a16:creationId xmlns:a16="http://schemas.microsoft.com/office/drawing/2014/main" id="{7DC8B409-5FAC-4539-B25A-26BE925A48AF}"/>
                </a:ext>
              </a:extLst>
            </p:cNvPr>
            <p:cNvSpPr/>
            <p:nvPr/>
          </p:nvSpPr>
          <p:spPr>
            <a:xfrm>
              <a:off x="4792319" y="2392018"/>
              <a:ext cx="2607364" cy="2607364"/>
            </a:xfrm>
            <a:prstGeom prst="diamond">
              <a:avLst/>
            </a:prstGeom>
            <a:noFill/>
            <a:ln>
              <a:solidFill>
                <a:schemeClr val="accent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Light"/>
                <a:ea typeface="+mn-ea"/>
                <a:cs typeface="+mn-cs"/>
              </a:endParaRPr>
            </a:p>
          </p:txBody>
        </p:sp>
        <p:sp>
          <p:nvSpPr>
            <p:cNvPr id="13" name="Diamond 12">
              <a:extLst>
                <a:ext uri="{FF2B5EF4-FFF2-40B4-BE49-F238E27FC236}">
                  <a16:creationId xmlns:a16="http://schemas.microsoft.com/office/drawing/2014/main" id="{91498E2F-539C-46D3-AF7C-BB1DAE76B114}"/>
                </a:ext>
              </a:extLst>
            </p:cNvPr>
            <p:cNvSpPr/>
            <p:nvPr/>
          </p:nvSpPr>
          <p:spPr>
            <a:xfrm>
              <a:off x="4325258" y="1229517"/>
              <a:ext cx="3541486" cy="3541486"/>
            </a:xfrm>
            <a:prstGeom prst="diamond">
              <a:avLst/>
            </a:prstGeom>
            <a:noFill/>
            <a:ln>
              <a:solidFill>
                <a:schemeClr val="accent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 Light"/>
                <a:ea typeface="+mn-ea"/>
                <a:cs typeface="+mn-cs"/>
              </a:endParaRPr>
            </a:p>
          </p:txBody>
        </p:sp>
      </p:grpSp>
      <p:sp>
        <p:nvSpPr>
          <p:cNvPr id="15" name="Title 1">
            <a:extLst>
              <a:ext uri="{FF2B5EF4-FFF2-40B4-BE49-F238E27FC236}">
                <a16:creationId xmlns:a16="http://schemas.microsoft.com/office/drawing/2014/main" id="{FA061601-468D-486D-B8EE-42BD1BE3AD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0017" y="1964223"/>
            <a:ext cx="7589298" cy="4210383"/>
          </a:xfrm>
        </p:spPr>
        <p:txBody>
          <a:bodyPr wrap="square" lIns="0" tIns="0" rIns="0" bIns="0" anchor="ctr">
            <a:spAutoFit/>
          </a:bodyPr>
          <a:lstStyle/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59F26"/>
                </a:solidFill>
                <a:effectLst/>
                <a:uLnTx/>
                <a:uFillTx/>
                <a:latin typeface="Segoe UI Light"/>
                <a:ea typeface="+mn-ea"/>
                <a:cs typeface="+mn-cs"/>
              </a:rPr>
              <a:t>Limitations</a:t>
            </a:r>
            <a:b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59F26">
                    <a:alpha val="55000"/>
                  </a:srgbClr>
                </a:solidFill>
                <a:effectLst/>
                <a:uLnTx/>
                <a:uFillTx/>
                <a:latin typeface="Segoe UI Light"/>
                <a:ea typeface="+mn-ea"/>
                <a:cs typeface="+mn-cs"/>
              </a:rPr>
            </a:br>
            <a:b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alpha val="55000"/>
                  </a:srgbClr>
                </a:solidFill>
                <a:effectLst/>
                <a:uLnTx/>
                <a:uFillTx/>
                <a:latin typeface="Segoe UI Light"/>
                <a:ea typeface="+mn-ea"/>
                <a:cs typeface="+mn-cs"/>
              </a:rPr>
            </a:b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77C6FF"/>
                </a:solidFill>
                <a:effectLst/>
                <a:uLnTx/>
                <a:uFillTx/>
                <a:latin typeface="Segoe UI Light"/>
                <a:ea typeface="+mn-ea"/>
                <a:cs typeface="+mn-cs"/>
              </a:rPr>
              <a:t> -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77C6FF"/>
                </a:solidFill>
                <a:effectLst/>
                <a:uLnTx/>
                <a:uFillTx/>
                <a:latin typeface="Segoe UI Light"/>
                <a:ea typeface="+mn-ea"/>
                <a:cs typeface="+mn-cs"/>
              </a:rPr>
              <a:t>Rapidly changing environment – economic, legislative, technological</a:t>
            </a:r>
            <a:b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77C6FF"/>
                </a:solidFill>
                <a:effectLst/>
                <a:uLnTx/>
                <a:uFillTx/>
                <a:latin typeface="Segoe UI Light"/>
                <a:ea typeface="+mn-ea"/>
                <a:cs typeface="+mn-cs"/>
              </a:rPr>
            </a:br>
            <a:b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77C6FF">
                    <a:alpha val="55000"/>
                  </a:srgbClr>
                </a:solidFill>
                <a:effectLst/>
                <a:uLnTx/>
                <a:uFillTx/>
                <a:latin typeface="Segoe UI Light"/>
                <a:ea typeface="+mn-ea"/>
                <a:cs typeface="+mn-cs"/>
              </a:rPr>
            </a:br>
            <a:br>
              <a:rPr lang="en-US" sz="2000" dirty="0">
                <a:solidFill>
                  <a:srgbClr val="000000">
                    <a:alpha val="55000"/>
                  </a:srgbClr>
                </a:solidFill>
                <a:latin typeface="Segoe UI Light"/>
                <a:ea typeface="+mn-ea"/>
                <a:cs typeface="+mn-cs"/>
              </a:rPr>
            </a:br>
            <a:br>
              <a:rPr lang="en-US" sz="2000" dirty="0">
                <a:solidFill>
                  <a:srgbClr val="000000">
                    <a:alpha val="55000"/>
                  </a:srgbClr>
                </a:solidFill>
                <a:latin typeface="Segoe UI Light"/>
                <a:ea typeface="+mn-ea"/>
                <a:cs typeface="+mn-cs"/>
              </a:rPr>
            </a:b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59F26"/>
                </a:solidFill>
                <a:effectLst/>
                <a:uLnTx/>
                <a:uFillTx/>
                <a:latin typeface="Segoe UI Light"/>
                <a:ea typeface="+mn-ea"/>
                <a:cs typeface="+mn-cs"/>
              </a:rPr>
              <a:t>Future research</a:t>
            </a:r>
            <a:b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59F26">
                    <a:alpha val="55000"/>
                  </a:srgbClr>
                </a:solidFill>
                <a:effectLst/>
                <a:uLnTx/>
                <a:uFillTx/>
                <a:latin typeface="Segoe UI Light"/>
                <a:ea typeface="+mn-ea"/>
                <a:cs typeface="+mn-cs"/>
              </a:rPr>
            </a:br>
            <a:b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alpha val="55000"/>
                  </a:srgbClr>
                </a:solidFill>
                <a:effectLst/>
                <a:uLnTx/>
                <a:uFillTx/>
                <a:latin typeface="Segoe UI Light"/>
                <a:ea typeface="+mn-ea"/>
                <a:cs typeface="+mn-cs"/>
              </a:rPr>
            </a:b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alpha val="55000"/>
                  </a:srgbClr>
                </a:solidFill>
                <a:effectLst/>
                <a:uLnTx/>
                <a:uFillTx/>
                <a:latin typeface="Segoe UI Light"/>
                <a:ea typeface="+mn-ea"/>
                <a:cs typeface="+mn-cs"/>
              </a:rPr>
              <a:t>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77C6FF"/>
                </a:solidFill>
                <a:effectLst/>
                <a:uLnTx/>
                <a:uFillTx/>
                <a:latin typeface="Segoe UI Light"/>
                <a:ea typeface="+mn-ea"/>
                <a:cs typeface="+mn-cs"/>
              </a:rPr>
              <a:t>- Further explore public opinion and prejudices</a:t>
            </a:r>
            <a:b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77C6FF">
                    <a:alpha val="55000"/>
                  </a:srgbClr>
                </a:solidFill>
                <a:effectLst/>
                <a:uLnTx/>
                <a:uFillTx/>
                <a:latin typeface="Segoe UI Light"/>
                <a:ea typeface="+mn-ea"/>
                <a:cs typeface="+mn-cs"/>
              </a:rPr>
            </a:br>
            <a:b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</a:br>
            <a:b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</a:br>
            <a:endParaRPr lang="en-US" sz="7200" dirty="0">
              <a:solidFill>
                <a:schemeClr val="accent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16509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zigZag">
          <a:fgClr>
            <a:schemeClr val="accent3">
              <a:lumMod val="75000"/>
            </a:schemeClr>
          </a:fgClr>
          <a:bgClr>
            <a:schemeClr val="accent3">
              <a:lumMod val="50000"/>
            </a:schemeClr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>
            <a:extLst>
              <a:ext uri="{FF2B5EF4-FFF2-40B4-BE49-F238E27FC236}">
                <a16:creationId xmlns:a16="http://schemas.microsoft.com/office/drawing/2014/main" id="{FA061601-468D-486D-B8EE-42BD1BE3AD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7007" y="519170"/>
            <a:ext cx="10837985" cy="498598"/>
          </a:xfrm>
        </p:spPr>
        <p:txBody>
          <a:bodyPr wrap="square" lIns="0" tIns="0" rIns="0" bIns="0" anchor="ctr">
            <a:spAutoFit/>
          </a:bodyPr>
          <a:lstStyle/>
          <a:p>
            <a:r>
              <a:rPr lang="en-GB" sz="3600" dirty="0">
                <a:solidFill>
                  <a:schemeClr val="accent4"/>
                </a:solidFill>
              </a:rPr>
              <a:t>References</a:t>
            </a:r>
            <a:endParaRPr lang="en-US" sz="3600" dirty="0">
              <a:solidFill>
                <a:schemeClr val="accent4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C190F7A-8A9D-47D4-B65B-EF7C88DDB138}"/>
              </a:ext>
            </a:extLst>
          </p:cNvPr>
          <p:cNvSpPr txBox="1"/>
          <p:nvPr/>
        </p:nvSpPr>
        <p:spPr>
          <a:xfrm>
            <a:off x="463492" y="1622918"/>
            <a:ext cx="11658600" cy="53553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C000"/>
                </a:solidFill>
              </a:rPr>
              <a:t>Department for Energy Security &amp; Net Zero, 2023a - </a:t>
            </a:r>
            <a:r>
              <a:rPr lang="en-GB" i="1" dirty="0">
                <a:solidFill>
                  <a:srgbClr val="FFC000"/>
                </a:solidFill>
              </a:rPr>
              <a:t>Energy Company Obligation Great British Insulation Scheme 				(2023-2026) &amp; Amendments to ECO4 regulations</a:t>
            </a:r>
            <a:r>
              <a:rPr lang="en-GB" dirty="0">
                <a:solidFill>
                  <a:srgbClr val="FFC000"/>
                </a:solidFill>
              </a:rPr>
              <a:t>. Government Response. Accessed on 			3/12/23. Available From: https://rb.gy/ajayfs</a:t>
            </a:r>
          </a:p>
          <a:p>
            <a:r>
              <a:rPr lang="en-GB" dirty="0">
                <a:solidFill>
                  <a:srgbClr val="FFC000"/>
                </a:solidFill>
              </a:rPr>
              <a:t>				</a:t>
            </a:r>
          </a:p>
          <a:p>
            <a:r>
              <a:rPr lang="en-GB" dirty="0">
                <a:solidFill>
                  <a:srgbClr val="FFC000"/>
                </a:solidFill>
              </a:rPr>
              <a:t>Department for Energy Security &amp; Net Zero 2023b – Household Energy Efficiency. Statistical Release 30 March 2023. 			Accessed on 12/12/23. Available from: 	https://rb.gy/0l6tya</a:t>
            </a:r>
          </a:p>
          <a:p>
            <a:endParaRPr lang="en-GB" dirty="0">
              <a:solidFill>
                <a:srgbClr val="FFC000"/>
              </a:solidFill>
            </a:endParaRPr>
          </a:p>
          <a:p>
            <a:r>
              <a:rPr lang="en-GB" dirty="0">
                <a:solidFill>
                  <a:srgbClr val="FFC000"/>
                </a:solidFill>
              </a:rPr>
              <a:t>GSR 2015 – 		Government Social Research. </a:t>
            </a:r>
            <a:r>
              <a:rPr lang="en-GB" i="1" dirty="0">
                <a:solidFill>
                  <a:srgbClr val="FFC000"/>
                </a:solidFill>
              </a:rPr>
              <a:t>Evaluation of the Nest energy efficiency scheme</a:t>
            </a:r>
            <a:r>
              <a:rPr lang="en-GB" dirty="0">
                <a:solidFill>
                  <a:srgbClr val="FFC000"/>
                </a:solidFill>
              </a:rPr>
              <a:t>. Miller 				Research (UK) Ltd. Brook Lyndhurst Ltd. Accessed on: 5/9/23. Available from: 				https://www.gov.wales/sites/default/files/statistics-and-research/2019-07/150310-evaluation-			nest-energy-efficiency-scheme-en.pdf</a:t>
            </a:r>
          </a:p>
          <a:p>
            <a:endParaRPr lang="en-GB" dirty="0">
              <a:solidFill>
                <a:srgbClr val="FFC000"/>
              </a:solidFill>
            </a:endParaRPr>
          </a:p>
          <a:p>
            <a:r>
              <a:rPr lang="en-GB" dirty="0">
                <a:solidFill>
                  <a:srgbClr val="FFC000"/>
                </a:solidFill>
              </a:rPr>
              <a:t>GSR 2022 - 		Government Social Research. </a:t>
            </a:r>
            <a:r>
              <a:rPr lang="en-GB" i="1" dirty="0">
                <a:solidFill>
                  <a:srgbClr val="FFC000"/>
                </a:solidFill>
              </a:rPr>
              <a:t>Evaluation of </a:t>
            </a:r>
            <a:r>
              <a:rPr lang="en-GB" i="1" dirty="0" err="1">
                <a:solidFill>
                  <a:srgbClr val="FFC000"/>
                </a:solidFill>
              </a:rPr>
              <a:t>Arbed</a:t>
            </a:r>
            <a:r>
              <a:rPr lang="en-GB" i="1" dirty="0">
                <a:solidFill>
                  <a:srgbClr val="FFC000"/>
                </a:solidFill>
              </a:rPr>
              <a:t> 3: Final Report</a:t>
            </a:r>
            <a:r>
              <a:rPr lang="en-GB" dirty="0">
                <a:solidFill>
                  <a:srgbClr val="FFC000"/>
                </a:solidFill>
              </a:rPr>
              <a:t>. Miller Research (UK) Ltd. 			Accessed on: 2/8/23. Available from:  https://www.gov.wales/sites/default/files/statistics-			and-research/2022-02/evaluation-of-arbed-3.pdf</a:t>
            </a:r>
          </a:p>
          <a:p>
            <a:endParaRPr lang="en-GB" dirty="0">
              <a:solidFill>
                <a:srgbClr val="FFC000"/>
              </a:solidFill>
            </a:endParaRPr>
          </a:p>
          <a:p>
            <a:endParaRPr lang="en-GB" dirty="0">
              <a:solidFill>
                <a:srgbClr val="FFC000"/>
              </a:solidFill>
            </a:endParaRPr>
          </a:p>
          <a:p>
            <a:endParaRPr lang="en-GB" dirty="0">
              <a:solidFill>
                <a:srgbClr val="FFC000"/>
              </a:solidFill>
            </a:endParaRPr>
          </a:p>
          <a:p>
            <a:endParaRPr lang="en-GB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95618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zigZag">
          <a:fgClr>
            <a:schemeClr val="accent3">
              <a:lumMod val="75000"/>
            </a:schemeClr>
          </a:fgClr>
          <a:bgClr>
            <a:schemeClr val="accent3">
              <a:lumMod val="50000"/>
            </a:schemeClr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>
            <a:extLst>
              <a:ext uri="{FF2B5EF4-FFF2-40B4-BE49-F238E27FC236}">
                <a16:creationId xmlns:a16="http://schemas.microsoft.com/office/drawing/2014/main" id="{FA061601-468D-486D-B8EE-42BD1BE3AD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7007" y="519170"/>
            <a:ext cx="10837985" cy="498598"/>
          </a:xfrm>
        </p:spPr>
        <p:txBody>
          <a:bodyPr wrap="square" lIns="0" tIns="0" rIns="0" bIns="0" anchor="ctr">
            <a:spAutoFit/>
          </a:bodyPr>
          <a:lstStyle/>
          <a:p>
            <a:r>
              <a:rPr lang="en-GB" sz="3600" dirty="0">
                <a:solidFill>
                  <a:schemeClr val="accent4"/>
                </a:solidFill>
              </a:rPr>
              <a:t>References</a:t>
            </a:r>
            <a:endParaRPr lang="en-US" sz="3600" dirty="0">
              <a:solidFill>
                <a:schemeClr val="accent4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C190F7A-8A9D-47D4-B65B-EF7C88DDB138}"/>
              </a:ext>
            </a:extLst>
          </p:cNvPr>
          <p:cNvSpPr txBox="1"/>
          <p:nvPr/>
        </p:nvSpPr>
        <p:spPr>
          <a:xfrm>
            <a:off x="533400" y="1639696"/>
            <a:ext cx="11658600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C000"/>
                </a:solidFill>
              </a:rPr>
              <a:t>HECA 2023 - 		</a:t>
            </a:r>
            <a:r>
              <a:rPr lang="en-GB" i="1" dirty="0">
                <a:solidFill>
                  <a:srgbClr val="FFC000"/>
                </a:solidFill>
              </a:rPr>
              <a:t>Home Energy Conservation Authority Progress Report</a:t>
            </a:r>
            <a:r>
              <a:rPr lang="en-GB" dirty="0">
                <a:solidFill>
                  <a:srgbClr val="FFC000"/>
                </a:solidFill>
              </a:rPr>
              <a:t>. HECA. Published: 30/3/23. 				Accessed on: 2/10/23. Available From: https://rb.gy/o8oflk</a:t>
            </a:r>
          </a:p>
          <a:p>
            <a:endParaRPr lang="en-GB" dirty="0">
              <a:solidFill>
                <a:srgbClr val="FFC000"/>
              </a:solidFill>
            </a:endParaRPr>
          </a:p>
          <a:p>
            <a:endParaRPr lang="en-GB" dirty="0">
              <a:solidFill>
                <a:srgbClr val="FFC000"/>
              </a:solidFill>
            </a:endParaRPr>
          </a:p>
          <a:p>
            <a:r>
              <a:rPr lang="en-GB" dirty="0">
                <a:solidFill>
                  <a:srgbClr val="FFC000"/>
                </a:solidFill>
              </a:rPr>
              <a:t>Housing Executive 2019 - 	</a:t>
            </a:r>
            <a:r>
              <a:rPr lang="en-GB" i="1" dirty="0">
                <a:solidFill>
                  <a:srgbClr val="FFC000"/>
                </a:solidFill>
              </a:rPr>
              <a:t>Affordable warmth Customer Satisfaction Survey 2019</a:t>
            </a:r>
            <a:r>
              <a:rPr lang="en-GB" dirty="0">
                <a:solidFill>
                  <a:srgbClr val="FFC000"/>
                </a:solidFill>
              </a:rPr>
              <a:t>. Housing Executive of Northern 				Ireland. Accessed on 2/9/23. Available From: https://rb.gy/43hz48								</a:t>
            </a:r>
          </a:p>
          <a:p>
            <a:r>
              <a:rPr lang="en-GB" dirty="0">
                <a:solidFill>
                  <a:srgbClr val="FFC000"/>
                </a:solidFill>
              </a:rPr>
              <a:t>McKenzie, et al 2018 - 	</a:t>
            </a:r>
            <a:r>
              <a:rPr lang="en-GB" i="1" dirty="0">
                <a:solidFill>
                  <a:srgbClr val="FFC000"/>
                </a:solidFill>
              </a:rPr>
              <a:t>A Health Impact Analysis of the Affordable Warmth Programme: 2014-2018</a:t>
            </a:r>
            <a:r>
              <a:rPr lang="en-GB" dirty="0">
                <a:solidFill>
                  <a:srgbClr val="FFC000"/>
                </a:solidFill>
              </a:rPr>
              <a:t>. Ulster 				University. Accessed on: 12/10/23. Available From: https://rb.gy/rctmq5	</a:t>
            </a:r>
          </a:p>
          <a:p>
            <a:endParaRPr lang="en-GB" dirty="0">
              <a:solidFill>
                <a:srgbClr val="FFC000"/>
              </a:solidFill>
            </a:endParaRPr>
          </a:p>
          <a:p>
            <a:r>
              <a:rPr lang="en-GB" dirty="0">
                <a:solidFill>
                  <a:srgbClr val="FFC000"/>
                </a:solidFill>
              </a:rPr>
              <a:t>NEA 2019 - 		</a:t>
            </a:r>
            <a:r>
              <a:rPr lang="en-GB" i="1" dirty="0">
                <a:solidFill>
                  <a:srgbClr val="FFC000"/>
                </a:solidFill>
              </a:rPr>
              <a:t>Response to the Utility Regulator, Review of the Northern Ireland Sustainable Energy 				Programme (NISEP) &amp; Energy Efficiency Provision</a:t>
            </a:r>
            <a:r>
              <a:rPr lang="en-GB" dirty="0">
                <a:solidFill>
                  <a:srgbClr val="FFC000"/>
                </a:solidFill>
              </a:rPr>
              <a:t>. National Energy Action NI. 				Accessed on: 10/9/23. Available From: https://www.nea.org.uk/wp-						content/uploads/2020/11/NEA-NI-Response-to-Review-of-NISEP-EEP.pdf</a:t>
            </a:r>
          </a:p>
          <a:p>
            <a:endParaRPr lang="en-GB" dirty="0">
              <a:solidFill>
                <a:srgbClr val="FFC000"/>
              </a:solidFill>
            </a:endParaRPr>
          </a:p>
          <a:p>
            <a:endParaRPr lang="en-GB" dirty="0">
              <a:solidFill>
                <a:srgbClr val="FFC000"/>
              </a:solidFill>
            </a:endParaRPr>
          </a:p>
          <a:p>
            <a:endParaRPr lang="en-GB" dirty="0">
              <a:solidFill>
                <a:srgbClr val="FFC000"/>
              </a:solidFill>
            </a:endParaRPr>
          </a:p>
          <a:p>
            <a:endParaRPr lang="en-GB" dirty="0">
              <a:solidFill>
                <a:srgbClr val="FFC000"/>
              </a:solidFill>
            </a:endParaRPr>
          </a:p>
          <a:p>
            <a:endParaRPr lang="en-GB" dirty="0">
              <a:solidFill>
                <a:srgbClr val="FFC000"/>
              </a:solidFill>
            </a:endParaRPr>
          </a:p>
          <a:p>
            <a:endParaRPr lang="en-GB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20278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zigZag">
          <a:fgClr>
            <a:schemeClr val="accent3">
              <a:lumMod val="75000"/>
            </a:schemeClr>
          </a:fgClr>
          <a:bgClr>
            <a:schemeClr val="accent3">
              <a:lumMod val="50000"/>
            </a:schemeClr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>
            <a:extLst>
              <a:ext uri="{FF2B5EF4-FFF2-40B4-BE49-F238E27FC236}">
                <a16:creationId xmlns:a16="http://schemas.microsoft.com/office/drawing/2014/main" id="{FA061601-468D-486D-B8EE-42BD1BE3AD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7007" y="519170"/>
            <a:ext cx="10837985" cy="498598"/>
          </a:xfrm>
        </p:spPr>
        <p:txBody>
          <a:bodyPr wrap="square" lIns="0" tIns="0" rIns="0" bIns="0" anchor="ctr">
            <a:spAutoFit/>
          </a:bodyPr>
          <a:lstStyle/>
          <a:p>
            <a:r>
              <a:rPr lang="en-GB" sz="3600" dirty="0">
                <a:solidFill>
                  <a:schemeClr val="accent4"/>
                </a:solidFill>
              </a:rPr>
              <a:t>References</a:t>
            </a:r>
            <a:endParaRPr lang="en-US" sz="3600" dirty="0">
              <a:solidFill>
                <a:schemeClr val="accent4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C190F7A-8A9D-47D4-B65B-EF7C88DDB138}"/>
              </a:ext>
            </a:extLst>
          </p:cNvPr>
          <p:cNvSpPr txBox="1"/>
          <p:nvPr/>
        </p:nvSpPr>
        <p:spPr>
          <a:xfrm>
            <a:off x="100668" y="1622918"/>
            <a:ext cx="12021424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C000"/>
                </a:solidFill>
              </a:rPr>
              <a:t>			   		</a:t>
            </a:r>
          </a:p>
          <a:p>
            <a:r>
              <a:rPr lang="en-GB" dirty="0">
                <a:solidFill>
                  <a:srgbClr val="FFC000"/>
                </a:solidFill>
              </a:rPr>
              <a:t>Nest 2022 - 		</a:t>
            </a:r>
            <a:r>
              <a:rPr lang="en-GB" i="1" dirty="0">
                <a:solidFill>
                  <a:srgbClr val="FFC000"/>
                </a:solidFill>
              </a:rPr>
              <a:t>Nest Annual Report</a:t>
            </a:r>
            <a:r>
              <a:rPr lang="en-GB" dirty="0">
                <a:solidFill>
                  <a:srgbClr val="FFC000"/>
                </a:solidFill>
              </a:rPr>
              <a:t>. Nest. Accessed on: 1/8/23. Available from: https://nest.gov.wales/wp-			content/uploads/2023/01/Nest-annual-report-2022-ENGLISH-Interactive-1.pdf</a:t>
            </a:r>
          </a:p>
          <a:p>
            <a:endParaRPr lang="en-GB" dirty="0">
              <a:solidFill>
                <a:srgbClr val="FFC000"/>
              </a:solidFill>
            </a:endParaRPr>
          </a:p>
          <a:p>
            <a:r>
              <a:rPr lang="en-GB" dirty="0">
                <a:solidFill>
                  <a:srgbClr val="FFC000"/>
                </a:solidFill>
              </a:rPr>
              <a:t>Welsh Government 2023 - 	</a:t>
            </a:r>
            <a:r>
              <a:rPr lang="en-GB" i="1" dirty="0">
                <a:solidFill>
                  <a:srgbClr val="FFC000"/>
                </a:solidFill>
              </a:rPr>
              <a:t>Next iteration of the Warm Homes Programme: review and recommendations report</a:t>
            </a:r>
            <a:r>
              <a:rPr lang="en-GB" dirty="0">
                <a:solidFill>
                  <a:srgbClr val="FFC000"/>
                </a:solidFill>
              </a:rPr>
              <a:t>. 				Welsh Government. Accessed on 20/7/23. Available from: https://www.gov.wales/next-				iteration-warm-homes-programme-</a:t>
            </a:r>
          </a:p>
          <a:p>
            <a:endParaRPr lang="en-GB" dirty="0">
              <a:solidFill>
                <a:srgbClr val="FFC000"/>
              </a:solidFill>
            </a:endParaRPr>
          </a:p>
          <a:p>
            <a:endParaRPr lang="en-GB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914825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73">
      <a:dk1>
        <a:srgbClr val="000000"/>
      </a:dk1>
      <a:lt1>
        <a:sysClr val="window" lastClr="FFFFFF"/>
      </a:lt1>
      <a:dk2>
        <a:srgbClr val="585858"/>
      </a:dk2>
      <a:lt2>
        <a:srgbClr val="E3E3E3"/>
      </a:lt2>
      <a:accent1>
        <a:srgbClr val="E20613"/>
      </a:accent1>
      <a:accent2>
        <a:srgbClr val="A9C038"/>
      </a:accent2>
      <a:accent3>
        <a:srgbClr val="11AEC7"/>
      </a:accent3>
      <a:accent4>
        <a:srgbClr val="F59F26"/>
      </a:accent4>
      <a:accent5>
        <a:srgbClr val="0062A9"/>
      </a:accent5>
      <a:accent6>
        <a:srgbClr val="EB6047"/>
      </a:accent6>
      <a:hlink>
        <a:srgbClr val="8ED9F6"/>
      </a:hlink>
      <a:folHlink>
        <a:srgbClr val="C00000"/>
      </a:folHlink>
    </a:clrScheme>
    <a:fontScheme name="Modern 01">
      <a:majorFont>
        <a:latin typeface="Century Gothic"/>
        <a:ea typeface=""/>
        <a:cs typeface=""/>
      </a:majorFont>
      <a:minorFont>
        <a:latin typeface="Segoe U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78455520_Project analysis, from 24Slides_SL_V1.potx" id="{55E7247F-78B2-40DB-9AFE-D4DD42FA8F09}" vid="{22E2FD65-A32D-4798-AF43-CE42F250BDD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77210f24a1be23c92c90fd886aa0a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60e05723c5c1908df1a1a4ebf11d344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2FD05317-60D6-4B3A-8545-888496D1A8E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1A00BBF-EEBB-4E18-B8CB-F926EAAC48F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EF609EDA-869E-4BE5-AE5D-B898C584B6FF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5</TotalTime>
  <Words>1578</Words>
  <Application>Microsoft Office PowerPoint</Application>
  <PresentationFormat>Widescreen</PresentationFormat>
  <Paragraphs>158</Paragraphs>
  <Slides>14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Arial</vt:lpstr>
      <vt:lpstr>Calibri</vt:lpstr>
      <vt:lpstr>Century Gothic</vt:lpstr>
      <vt:lpstr>Segoe UI</vt:lpstr>
      <vt:lpstr>Segoe UI Light</vt:lpstr>
      <vt:lpstr>Wingdings</vt:lpstr>
      <vt:lpstr>Office Theme</vt:lpstr>
      <vt:lpstr>MSc Viva Voce Presentation</vt:lpstr>
      <vt:lpstr>Contents</vt:lpstr>
      <vt:lpstr>A critical evaluation of Government incentives implemented across the home nations, to establish best practice for encouraging energy saving retrofit measures in traditionally built houses in the United Kingdom.</vt:lpstr>
      <vt:lpstr>  Research Objectives    - Establish methods of construction used across the UK and the makeup of housing stock by age.  - Evaluate information about current and recent incentivisation schemes implemented         across the UK.  - Critically compare the methods used in 2 UK countries to establish best practices.  - Carry out research into public opinion on implementation of energy saving measures.          Research Aim    - To identify opportunities and barriers to implementing energy saving improvement measures     in older private houses in the UK </vt:lpstr>
      <vt:lpstr>Project analysis slide 3</vt:lpstr>
      <vt:lpstr>PowerPoint Presentation</vt:lpstr>
      <vt:lpstr>PowerPoint Presentation</vt:lpstr>
      <vt:lpstr>Project analysis slide 4</vt:lpstr>
      <vt:lpstr>Project analysis slide 4</vt:lpstr>
      <vt:lpstr>Project analysis slide 4</vt:lpstr>
      <vt:lpstr>Limitations   - Rapidly changing environment – economic, legislative, technological    Future research   - Further explore public opinion and prejudices   </vt:lpstr>
      <vt:lpstr>References</vt:lpstr>
      <vt:lpstr>References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MSc Viva Voce Presentation</dc:title>
  <dc:creator>Rhodri Thomas</dc:creator>
  <cp:lastModifiedBy>Rhodri Thomas (Jubilee Court)</cp:lastModifiedBy>
  <cp:revision>2</cp:revision>
  <dcterms:created xsi:type="dcterms:W3CDTF">2024-03-12T14:03:39Z</dcterms:created>
  <dcterms:modified xsi:type="dcterms:W3CDTF">2024-04-30T16:23:04Z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