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3"/>
  </p:notesMasterIdLst>
  <p:sldIdLst>
    <p:sldId id="256" r:id="rId2"/>
  </p:sldIdLst>
  <p:sldSz cx="14198600" cy="10045700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 /><Relationship Id="rId7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heme" Target="theme/theme1.xml" /><Relationship Id="rId5" Type="http://schemas.openxmlformats.org/officeDocument/2006/relationships/viewProps" Target="viewProps.xml" /><Relationship Id="rId4" Type="http://schemas.openxmlformats.org/officeDocument/2006/relationships/presProps" Target="presProp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 spc="0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 spc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7" Type="http://schemas.openxmlformats.org/officeDocument/2006/relationships/image" Target="../media/image5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6" Type="http://schemas.openxmlformats.org/officeDocument/2006/relationships/image" Target="../media/image4.png" /><Relationship Id="rId5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/>
          <p:nvPr/>
        </p:nvSpPr>
        <p:spPr>
          <a:xfrm>
            <a:off x="0" y="193375"/>
            <a:ext cx="12984704" cy="1203862"/>
          </a:xfrm>
          <a:custGeom>
            <a:avLst/>
            <a:gdLst/>
            <a:ahLst/>
            <a:cxnLst/>
            <a:rect l="l" t="t" r="r" b="b"/>
            <a:pathLst>
              <a:path w="16384485" h="2023297" extrusionOk="0">
                <a:moveTo>
                  <a:pt x="0" y="0"/>
                </a:moveTo>
                <a:lnTo>
                  <a:pt x="16384485" y="0"/>
                </a:lnTo>
                <a:lnTo>
                  <a:pt x="16384485" y="2023297"/>
                </a:lnTo>
                <a:lnTo>
                  <a:pt x="0" y="2023297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t="-15541" b="-5928"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Exploring Barriers to COPD Self-Management Among Adults Aged 40 Years and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Above in Primary Care Settings in England: A Systematic Review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Student Name: LEELABHAI KUCHHADIYA/Student ID: 2526423/MSc Public Health and Social Care in Practice/Supervisor: Dr OLUWADAMILOLA TAYO</a:t>
            </a:r>
            <a:endParaRPr sz="1600" b="1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13"/>
          <p:cNvSpPr/>
          <p:nvPr/>
        </p:nvSpPr>
        <p:spPr>
          <a:xfrm>
            <a:off x="0" y="1422191"/>
            <a:ext cx="4754266" cy="4624602"/>
          </a:xfrm>
          <a:custGeom>
            <a:avLst/>
            <a:gdLst/>
            <a:ahLst/>
            <a:cxnLst/>
            <a:rect l="l" t="t" r="r" b="b"/>
            <a:pathLst>
              <a:path w="4754266" h="4624602" extrusionOk="0">
                <a:moveTo>
                  <a:pt x="0" y="0"/>
                </a:moveTo>
                <a:lnTo>
                  <a:pt x="4754266" y="0"/>
                </a:lnTo>
                <a:lnTo>
                  <a:pt x="4754266" y="4624601"/>
                </a:lnTo>
                <a:lnTo>
                  <a:pt x="0" y="4624601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t="-1401" b="-1401"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Background &amp; Key Statistics</a:t>
            </a:r>
            <a:endParaRPr/>
          </a:p>
          <a:p>
            <a:pPr marL="1714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</a:pP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COPD is a leading global cause of morbidity. In the UK, over 1.4 million individuals live with diagnosed COPD, primarily adults aged 45-69 (NHS, 2022).</a:t>
            </a:r>
            <a:endParaRPr/>
          </a:p>
          <a:p>
            <a:pPr marL="1714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Arial"/>
              <a:buChar char="•"/>
            </a:pPr>
            <a:r>
              <a:rPr lang="en-US" sz="14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Prevalence in England</a:t>
            </a: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: Around 4.5% of adults aged 40+ in England have diagnosed COPD, with up to 2 million remaining undiagnosed in primary care (NHS, 2021).</a:t>
            </a:r>
            <a:endParaRPr/>
          </a:p>
          <a:p>
            <a:pPr marL="171450" marR="0" lvl="0" indent="-825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endParaRPr sz="14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1450" marR="0" lvl="0" indent="-952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1450" marR="0" lvl="0" indent="-952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1450" marR="0" lvl="0" indent="-952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Font typeface="Arial"/>
              <a:buNone/>
            </a:pP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14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</a:pP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Self-management plans reduce hospital admissions by 30% (NICE, 2021).</a:t>
            </a:r>
            <a:endParaRPr sz="1600" b="1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14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</a:pPr>
            <a:r>
              <a:rPr lang="en-US" sz="16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Up to 50% of patients 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experience poor inhaler technique and low treatment adherence due to limited support.</a:t>
            </a:r>
            <a:endParaRPr/>
          </a:p>
        </p:txBody>
      </p:sp>
      <p:sp>
        <p:nvSpPr>
          <p:cNvPr id="86" name="Google Shape;86;p13"/>
          <p:cNvSpPr/>
          <p:nvPr/>
        </p:nvSpPr>
        <p:spPr>
          <a:xfrm>
            <a:off x="-1" y="5777019"/>
            <a:ext cx="4754267" cy="4268681"/>
          </a:xfrm>
          <a:custGeom>
            <a:avLst/>
            <a:gdLst/>
            <a:ahLst/>
            <a:cxnLst/>
            <a:rect l="l" t="t" r="r" b="b"/>
            <a:pathLst>
              <a:path w="5444447" h="5223864" extrusionOk="0">
                <a:moveTo>
                  <a:pt x="0" y="0"/>
                </a:moveTo>
                <a:lnTo>
                  <a:pt x="5444446" y="0"/>
                </a:lnTo>
                <a:lnTo>
                  <a:pt x="5444446" y="5223864"/>
                </a:lnTo>
                <a:lnTo>
                  <a:pt x="0" y="522386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t="-14271" r="-1190" b="-7652"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Methodology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Noto Sans Symbols"/>
              <a:buChar char="❖"/>
            </a:pPr>
            <a:r>
              <a:rPr lang="en-US" sz="16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Design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: Systematic Review guided by PRISMA guidelines.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Noto Sans Symbols"/>
              <a:buChar char="❖"/>
            </a:pPr>
            <a:r>
              <a:rPr lang="en-US" sz="16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PEO Framework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: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</a:pPr>
            <a:r>
              <a:rPr lang="en-US" sz="1600" u="sng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 (Population): 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Adults aged &gt; 40 with COPD in England.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</a:pPr>
            <a:r>
              <a:rPr lang="en-US" sz="1600" u="sng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E (Exposure): 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Barriers to self-management (e.g., health literacy, inhaler misuse, access).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Arial"/>
              <a:buChar char="•"/>
            </a:pPr>
            <a:r>
              <a:rPr lang="en-US" sz="1600" u="sng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O (Outcome): 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Identified structural, social, and individual barriers.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6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Noto Sans Symbols"/>
              <a:buChar char="❖"/>
            </a:pPr>
            <a:r>
              <a:rPr lang="en-US" sz="16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Search Strategy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: Searched PubMed, CINAHL, PsycINFO, Scopus, and Google Scholar (2018-2026) using keywords: COPD AND Self-Management AND Barriers AND Primary Care AND England.</a:t>
            </a:r>
            <a:endParaRPr sz="16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13"/>
          <p:cNvSpPr/>
          <p:nvPr/>
        </p:nvSpPr>
        <p:spPr>
          <a:xfrm>
            <a:off x="4741334" y="3523822"/>
            <a:ext cx="4690756" cy="2808670"/>
          </a:xfrm>
          <a:custGeom>
            <a:avLst/>
            <a:gdLst/>
            <a:ahLst/>
            <a:cxnLst/>
            <a:rect l="l" t="t" r="r" b="b"/>
            <a:pathLst>
              <a:path w="4690756" h="3491533" extrusionOk="0">
                <a:moveTo>
                  <a:pt x="0" y="0"/>
                </a:moveTo>
                <a:lnTo>
                  <a:pt x="4690756" y="0"/>
                </a:lnTo>
                <a:lnTo>
                  <a:pt x="4690756" y="3491533"/>
                </a:lnTo>
                <a:lnTo>
                  <a:pt x="0" y="3491533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l="-2764" t="-47300" r="-7617" b="-24139"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urier New"/>
              <a:buChar char="o"/>
            </a:pP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Ineffective self-management directly drives </a:t>
            </a:r>
            <a:r>
              <a:rPr lang="en-US" sz="14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acute exacerbations, emergency hospitalizations, and severe strain on NHS England primary care.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urier New"/>
              <a:buChar char="o"/>
            </a:pP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Primary care practices face severe time constraints and fragmented care delivery, limiting effective patient education.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urier New"/>
              <a:buChar char="o"/>
            </a:pPr>
            <a:r>
              <a:rPr lang="en-US" sz="14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Originality</a:t>
            </a: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: This review uniquely synthesizes contemporary evidence focusing specifically on the English primary care context and patient-level barriers</a:t>
            </a:r>
            <a:r>
              <a:rPr lang="en-US" sz="14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.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13"/>
          <p:cNvSpPr/>
          <p:nvPr/>
        </p:nvSpPr>
        <p:spPr>
          <a:xfrm>
            <a:off x="4753922" y="6394450"/>
            <a:ext cx="4690756" cy="3651249"/>
          </a:xfrm>
          <a:custGeom>
            <a:avLst/>
            <a:gdLst/>
            <a:ahLst/>
            <a:cxnLst/>
            <a:rect l="l" t="t" r="r" b="b"/>
            <a:pathLst>
              <a:path w="4690756" h="3319848" extrusionOk="0">
                <a:moveTo>
                  <a:pt x="0" y="0"/>
                </a:moveTo>
                <a:lnTo>
                  <a:pt x="4690756" y="0"/>
                </a:lnTo>
                <a:lnTo>
                  <a:pt x="4690756" y="3319848"/>
                </a:lnTo>
                <a:lnTo>
                  <a:pt x="0" y="3319848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t="-37818" r="-1" b="-3477"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Primary Care Practice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Noto Sans Symbols"/>
              <a:buChar char="⮚"/>
            </a:pPr>
            <a:r>
              <a:rPr lang="en-US" sz="16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Informs GPs and  practice nurses: 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Tailor  consultations to overcome low health literacy and inhaler technique barriers.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Noto Sans Symbols"/>
              <a:buChar char="⮚"/>
            </a:pPr>
            <a:r>
              <a:rPr lang="en-US" sz="16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Support Patient Education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: Provide accessible, structured self-management education and inhaler training.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Noto Sans Symbols"/>
              <a:buChar char="⮚"/>
            </a:pPr>
            <a:r>
              <a:rPr lang="en-US" sz="16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Improve Service Delivery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: Strengthen referral pathways and multidisciplinary support for high-risk patients.</a:t>
            </a:r>
            <a:endParaRPr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Noto Sans Symbols"/>
              <a:buChar char="⮚"/>
            </a:pPr>
            <a:r>
              <a:rPr lang="en-US" sz="16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Patient Outcomes: </a:t>
            </a:r>
            <a:r>
              <a:rPr lang="en-US" sz="16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Empowers adults aged 40+ to take ownership of their respiratory health, reducing emergency admissions and improving quality of life.</a:t>
            </a:r>
            <a:endParaRPr sz="16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3"/>
          <p:cNvSpPr/>
          <p:nvPr/>
        </p:nvSpPr>
        <p:spPr>
          <a:xfrm>
            <a:off x="9445022" y="1488148"/>
            <a:ext cx="4756753" cy="4278830"/>
          </a:xfrm>
          <a:custGeom>
            <a:avLst/>
            <a:gdLst/>
            <a:ahLst/>
            <a:cxnLst/>
            <a:rect l="l" t="t" r="r" b="b"/>
            <a:pathLst>
              <a:path w="4756753" h="4278830" extrusionOk="0">
                <a:moveTo>
                  <a:pt x="0" y="0"/>
                </a:moveTo>
                <a:lnTo>
                  <a:pt x="4756753" y="0"/>
                </a:lnTo>
                <a:lnTo>
                  <a:pt x="4756753" y="4278829"/>
                </a:lnTo>
                <a:lnTo>
                  <a:pt x="0" y="4278829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t="-1544" b="-9625"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Research Question, Aim &amp; Objectives</a:t>
            </a:r>
            <a:endParaRPr/>
          </a:p>
          <a:p>
            <a:pPr marL="1714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oto Sans Symbols"/>
              <a:buChar char="▪"/>
            </a:pPr>
            <a:r>
              <a:rPr lang="en-US" sz="14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Research Question</a:t>
            </a: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: What barriers to effective COPD self-management among adults aged 40 years and above in primary care settings in England have been identified in the published literature?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14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oto Sans Symbols"/>
              <a:buChar char="▪"/>
            </a:pPr>
            <a:r>
              <a:rPr lang="en-US" sz="14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Research Aim:</a:t>
            </a: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To explore and critically review published evidence on barriers to effective COPD self-management among adults aged 40+ in primary care in England.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14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Noto Sans Symbols"/>
              <a:buChar char="▪"/>
            </a:pPr>
            <a:r>
              <a:rPr lang="en-US" sz="14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Research Objectives:</a:t>
            </a:r>
            <a:endParaRPr sz="14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1. Identify patient-related, social, and healthcare barriers to COPD self-management.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2. Examine how health literacy, treatment adherence, inhaler difficulties, and healthcare access affect self-management.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3. Critically evaluate the strengths and limitations of available studies.</a:t>
            </a:r>
            <a:endParaRPr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4. Explore evidence-based approaches for primary care professionals to improve support</a:t>
            </a:r>
            <a:endParaRPr sz="14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13"/>
          <p:cNvSpPr/>
          <p:nvPr/>
        </p:nvSpPr>
        <p:spPr>
          <a:xfrm>
            <a:off x="9445023" y="5689441"/>
            <a:ext cx="4690756" cy="4359434"/>
          </a:xfrm>
          <a:custGeom>
            <a:avLst/>
            <a:gdLst/>
            <a:ahLst/>
            <a:cxnLst/>
            <a:rect l="l" t="t" r="r" b="b"/>
            <a:pathLst>
              <a:path w="4840027" h="4359434" extrusionOk="0">
                <a:moveTo>
                  <a:pt x="0" y="0"/>
                </a:moveTo>
                <a:lnTo>
                  <a:pt x="4840028" y="0"/>
                </a:lnTo>
                <a:lnTo>
                  <a:pt x="4840028" y="4359434"/>
                </a:lnTo>
                <a:lnTo>
                  <a:pt x="0" y="4359434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l="-4018" t="-17101" r="-9808" b="-28998"/>
            </a:stretch>
          </a:blip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Key References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Asthma Lung UK (2022) COPD in the UK. London: Asthma + Lung UK.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Clement, S. et al. (2015) 'Impact of health-related barriers', Psychol. Med., 45(1), pp. 11-27.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DHSC (2022) Major Conditions Strategy. London: HMSO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GOLD (2023) Global Strategy for Diagnosis. Management, and Prevention of COPD. GOLD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Green, E. et al. (2020) Supported self-management, Primary Care Respiratory Update, 18, pp. 15-22.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NHS Digital (2022) QOF Data: COPD in England. London: NHS England. 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NICE (2019) COPD: Diagnosis and Management (NG115). London NICE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NICE (2020) COPD Quality Standard (QS10). London: NICE.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Page, M.J. et al. (2021) The PRISMA 2020 statement', BMJ, 372(71), pp. 1-9.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PCRS (2022) Fit for the Future. Solihull: PCRS.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PHE (2021) Respiratory Disease Profile. London: PHE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Stone, R.A. et al. (2023) Prevalence of COPD in England, Int J Chron Obstruct Pulmon Dis, 18, pp. 1565-1574.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Taylor, 5.J. et al. (2021) 'Self-management interventions for COPD', Cochrane Database Syst Rev. (5)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WHO (2022) Chronic Respiratory Diseases: COPD Key Facts. Geneva: WHO.</a:t>
            </a:r>
            <a:endParaRPr/>
          </a:p>
          <a:p>
            <a:pPr marL="228600" marR="0" lvl="0" indent="-22860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AutoNum type="arabicPeriod"/>
            </a:pPr>
            <a:r>
              <a:rPr lang="en-US"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Zwerink, M. et al. (2018) 'Self-management for COPD, Thorax, 73(4), pp. 331-339</a:t>
            </a:r>
            <a:endParaRPr/>
          </a:p>
        </p:txBody>
      </p:sp>
      <p:sp>
        <p:nvSpPr>
          <p:cNvPr id="91" name="Google Shape;91;p13"/>
          <p:cNvSpPr/>
          <p:nvPr/>
        </p:nvSpPr>
        <p:spPr>
          <a:xfrm>
            <a:off x="139610" y="3179789"/>
            <a:ext cx="4538557" cy="839633"/>
          </a:xfrm>
          <a:custGeom>
            <a:avLst/>
            <a:gdLst/>
            <a:ahLst/>
            <a:cxnLst/>
            <a:rect l="l" t="t" r="r" b="b"/>
            <a:pathLst>
              <a:path w="4538557" h="839633" extrusionOk="0">
                <a:moveTo>
                  <a:pt x="0" y="0"/>
                </a:moveTo>
                <a:lnTo>
                  <a:pt x="4538557" y="0"/>
                </a:lnTo>
                <a:lnTo>
                  <a:pt x="4538557" y="839633"/>
                </a:lnTo>
                <a:lnTo>
                  <a:pt x="0" y="839633"/>
                </a:lnTo>
                <a:lnTo>
                  <a:pt x="0" y="0"/>
                </a:lnTo>
                <a:close/>
              </a:path>
            </a:pathLst>
          </a:cu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18.4% </a:t>
            </a: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:Only 18.4% of COPD patients. in          England receive a full self-management plan.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92" name="Google Shape;92;p13"/>
          <p:cNvPicPr preferRelativeResize="0"/>
          <p:nvPr/>
        </p:nvPicPr>
        <p:blipFill rotWithShape="1">
          <a:blip r:embed="rId6">
            <a:alphaModFix/>
          </a:blip>
          <a:srcRect l="4932" t="4990"/>
          <a:stretch/>
        </p:blipFill>
        <p:spPr>
          <a:xfrm>
            <a:off x="4929203" y="1400396"/>
            <a:ext cx="4375121" cy="2120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3" name="Google Shape;93;p13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12976450" y="94214"/>
            <a:ext cx="1143000" cy="120285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Custom</PresentationFormat>
  <Slides>1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Leelabhai Avadabhai Kuchhadiya (2526423)</cp:lastModifiedBy>
  <cp:revision>1</cp:revision>
  <dcterms:modified xsi:type="dcterms:W3CDTF">2026-10-26T09:20:39Z</dcterms:modified>
</cp:coreProperties>
</file>