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5143500" cx="9144000"/>
  <p:notesSz cx="6858000" cy="9144000"/>
  <p:embeddedFontLst>
    <p:embeddedFont>
      <p:font typeface="Roboto"/>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F70D8FF-073C-4826-B916-B2BF29D21374}">
  <a:tblStyle styleId="{4F70D8FF-073C-4826-B916-B2BF29D21374}" styleName="Table_0">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font" Target="fonts/Roboto-bold.fntdata"/><Relationship Id="rId23" Type="http://schemas.openxmlformats.org/officeDocument/2006/relationships/font" Target="fonts/Roboto-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Roboto-boldItalic.fntdata"/><Relationship Id="rId25" Type="http://schemas.openxmlformats.org/officeDocument/2006/relationships/font" Target="fonts/Roboto-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3" name="Google Shape;83;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8" name="Google Shape;8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f54a5a196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f54a5a196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1" name="Google Shape;101;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9" name="Google Shape;109;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1" name="Google Shape;121;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1" name="Google Shape;131;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8" name="Google Shape;138;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5" name="Google Shape;145;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2" name="Google Shape;152;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8" name="Google Shape;158;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5" name="Google Shape;165;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1" name="Google Shape;171;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3f54a5a196c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3f54a5a196c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5" name="Google Shape;185;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2" name="Google Shape;192;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 name="Shape 9"/>
        <p:cNvGrpSpPr/>
        <p:nvPr/>
      </p:nvGrpSpPr>
      <p:grpSpPr>
        <a:xfrm>
          <a:off x="0" y="0"/>
          <a:ext cx="0" cy="0"/>
          <a:chOff x="0" y="0"/>
          <a:chExt cx="0" cy="0"/>
        </a:xfrm>
      </p:grpSpPr>
      <p:sp>
        <p:nvSpPr>
          <p:cNvPr id="10" name="Google Shape;10;p2"/>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11" name="Google Shape;11;p2"/>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12" name="Shape 12"/>
        <p:cNvGrpSpPr/>
        <p:nvPr/>
      </p:nvGrpSpPr>
      <p:grpSpPr>
        <a:xfrm>
          <a:off x="0" y="0"/>
          <a:ext cx="0" cy="0"/>
          <a:chOff x="0" y="0"/>
          <a:chExt cx="0" cy="0"/>
        </a:xfrm>
      </p:grpSpPr>
      <p:grpSp>
        <p:nvGrpSpPr>
          <p:cNvPr id="13" name="Google Shape;13;p3"/>
          <p:cNvGrpSpPr/>
          <p:nvPr/>
        </p:nvGrpSpPr>
        <p:grpSpPr>
          <a:xfrm>
            <a:off x="6098378" y="5"/>
            <a:ext cx="3045625" cy="2030570"/>
            <a:chOff x="6098378" y="5"/>
            <a:chExt cx="3045625" cy="2030570"/>
          </a:xfrm>
        </p:grpSpPr>
        <p:sp>
          <p:nvSpPr>
            <p:cNvPr id="14" name="Google Shape;14;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9" name="Google Shape;19;p3"/>
          <p:cNvSpPr txBox="1"/>
          <p:nvPr>
            <p:ph type="ctrTitle"/>
          </p:nvPr>
        </p:nvSpPr>
        <p:spPr>
          <a:xfrm>
            <a:off x="598100" y="1775222"/>
            <a:ext cx="8222100" cy="8388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p:txBody>
      </p:sp>
      <p:sp>
        <p:nvSpPr>
          <p:cNvPr id="20" name="Google Shape;20;p3"/>
          <p:cNvSpPr txBox="1"/>
          <p:nvPr>
            <p:ph idx="1" type="subTitle"/>
          </p:nvPr>
        </p:nvSpPr>
        <p:spPr>
          <a:xfrm>
            <a:off x="598088" y="2715913"/>
            <a:ext cx="8222100" cy="4329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p:txBody>
      </p:sp>
      <p:sp>
        <p:nvSpPr>
          <p:cNvPr id="21" name="Google Shape;21;p3"/>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2" name="Shape 22"/>
        <p:cNvGrpSpPr/>
        <p:nvPr/>
      </p:nvGrpSpPr>
      <p:grpSpPr>
        <a:xfrm>
          <a:off x="0" y="0"/>
          <a:ext cx="0" cy="0"/>
          <a:chOff x="0" y="0"/>
          <a:chExt cx="0" cy="0"/>
        </a:xfrm>
      </p:grpSpPr>
      <p:grpSp>
        <p:nvGrpSpPr>
          <p:cNvPr id="23" name="Google Shape;23;p4"/>
          <p:cNvGrpSpPr/>
          <p:nvPr/>
        </p:nvGrpSpPr>
        <p:grpSpPr>
          <a:xfrm>
            <a:off x="0" y="3903669"/>
            <a:ext cx="9144000" cy="1239925"/>
            <a:chOff x="0" y="3903669"/>
            <a:chExt cx="9144000" cy="1239925"/>
          </a:xfrm>
        </p:grpSpPr>
        <p:sp>
          <p:nvSpPr>
            <p:cNvPr id="24" name="Google Shape;24;p4"/>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4"/>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 name="Google Shape;26;p4"/>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 name="Google Shape;27;p4"/>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4"/>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9" name="Google Shape;29;p4"/>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30" name="Google Shape;30;p4"/>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31" name="Google Shape;31;p4"/>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2" name="Shape 32"/>
        <p:cNvGrpSpPr/>
        <p:nvPr/>
      </p:nvGrpSpPr>
      <p:grpSpPr>
        <a:xfrm>
          <a:off x="0" y="0"/>
          <a:ext cx="0" cy="0"/>
          <a:chOff x="0" y="0"/>
          <a:chExt cx="0" cy="0"/>
        </a:xfrm>
      </p:grpSpPr>
      <p:sp>
        <p:nvSpPr>
          <p:cNvPr id="33" name="Google Shape;33;p5"/>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34" name="Google Shape;34;p5"/>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35" name="Google Shape;35;p5"/>
          <p:cNvSpPr txBox="1"/>
          <p:nvPr>
            <p:ph type="title"/>
          </p:nvPr>
        </p:nvSpPr>
        <p:spPr>
          <a:xfrm>
            <a:off x="265500" y="1151100"/>
            <a:ext cx="4045200" cy="1564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6" name="Google Shape;36;p5"/>
          <p:cNvSpPr txBox="1"/>
          <p:nvPr>
            <p:ph idx="1" type="subTitle"/>
          </p:nvPr>
        </p:nvSpPr>
        <p:spPr>
          <a:xfrm>
            <a:off x="265500" y="2769001"/>
            <a:ext cx="4045200" cy="12693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7" name="Google Shape;37;p5"/>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0"/>
              </a:spcBef>
              <a:spcAft>
                <a:spcPts val="0"/>
              </a:spcAft>
              <a:buClr>
                <a:schemeClr val="lt1"/>
              </a:buClr>
              <a:buSzPts val="1400"/>
              <a:buChar char="○"/>
              <a:defRPr>
                <a:solidFill>
                  <a:schemeClr val="lt1"/>
                </a:solidFill>
              </a:defRPr>
            </a:lvl2pPr>
            <a:lvl3pPr indent="-317500" lvl="2" marL="1371600" algn="l">
              <a:lnSpc>
                <a:spcPct val="115000"/>
              </a:lnSpc>
              <a:spcBef>
                <a:spcPts val="0"/>
              </a:spcBef>
              <a:spcAft>
                <a:spcPts val="0"/>
              </a:spcAft>
              <a:buClr>
                <a:schemeClr val="lt1"/>
              </a:buClr>
              <a:buSzPts val="1400"/>
              <a:buChar char="■"/>
              <a:defRPr>
                <a:solidFill>
                  <a:schemeClr val="lt1"/>
                </a:solidFill>
              </a:defRPr>
            </a:lvl3pPr>
            <a:lvl4pPr indent="-317500" lvl="3" marL="1828800" algn="l">
              <a:lnSpc>
                <a:spcPct val="115000"/>
              </a:lnSpc>
              <a:spcBef>
                <a:spcPts val="0"/>
              </a:spcBef>
              <a:spcAft>
                <a:spcPts val="0"/>
              </a:spcAft>
              <a:buClr>
                <a:schemeClr val="lt1"/>
              </a:buClr>
              <a:buSzPts val="1400"/>
              <a:buChar char="●"/>
              <a:defRPr>
                <a:solidFill>
                  <a:schemeClr val="lt1"/>
                </a:solidFill>
              </a:defRPr>
            </a:lvl4pPr>
            <a:lvl5pPr indent="-317500" lvl="4" marL="2286000" algn="l">
              <a:lnSpc>
                <a:spcPct val="115000"/>
              </a:lnSpc>
              <a:spcBef>
                <a:spcPts val="0"/>
              </a:spcBef>
              <a:spcAft>
                <a:spcPts val="0"/>
              </a:spcAft>
              <a:buClr>
                <a:schemeClr val="lt1"/>
              </a:buClr>
              <a:buSzPts val="1400"/>
              <a:buChar char="○"/>
              <a:defRPr>
                <a:solidFill>
                  <a:schemeClr val="lt1"/>
                </a:solidFill>
              </a:defRPr>
            </a:lvl5pPr>
            <a:lvl6pPr indent="-317500" lvl="5" marL="2743200" algn="l">
              <a:lnSpc>
                <a:spcPct val="115000"/>
              </a:lnSpc>
              <a:spcBef>
                <a:spcPts val="0"/>
              </a:spcBef>
              <a:spcAft>
                <a:spcPts val="0"/>
              </a:spcAft>
              <a:buClr>
                <a:schemeClr val="lt1"/>
              </a:buClr>
              <a:buSzPts val="1400"/>
              <a:buChar char="■"/>
              <a:defRPr>
                <a:solidFill>
                  <a:schemeClr val="lt1"/>
                </a:solidFill>
              </a:defRPr>
            </a:lvl6pPr>
            <a:lvl7pPr indent="-317500" lvl="6" marL="3200400" algn="l">
              <a:lnSpc>
                <a:spcPct val="115000"/>
              </a:lnSpc>
              <a:spcBef>
                <a:spcPts val="0"/>
              </a:spcBef>
              <a:spcAft>
                <a:spcPts val="0"/>
              </a:spcAft>
              <a:buClr>
                <a:schemeClr val="lt1"/>
              </a:buClr>
              <a:buSzPts val="1400"/>
              <a:buChar char="●"/>
              <a:defRPr>
                <a:solidFill>
                  <a:schemeClr val="lt1"/>
                </a:solidFill>
              </a:defRPr>
            </a:lvl7pPr>
            <a:lvl8pPr indent="-317500" lvl="7" marL="3657600" algn="l">
              <a:lnSpc>
                <a:spcPct val="115000"/>
              </a:lnSpc>
              <a:spcBef>
                <a:spcPts val="0"/>
              </a:spcBef>
              <a:spcAft>
                <a:spcPts val="0"/>
              </a:spcAft>
              <a:buClr>
                <a:schemeClr val="lt1"/>
              </a:buClr>
              <a:buSzPts val="1400"/>
              <a:buChar char="○"/>
              <a:defRPr>
                <a:solidFill>
                  <a:schemeClr val="lt1"/>
                </a:solidFill>
              </a:defRPr>
            </a:lvl8pPr>
            <a:lvl9pPr indent="-317500" lvl="8" marL="4114800" algn="l">
              <a:lnSpc>
                <a:spcPct val="115000"/>
              </a:lnSpc>
              <a:spcBef>
                <a:spcPts val="0"/>
              </a:spcBef>
              <a:spcAft>
                <a:spcPts val="0"/>
              </a:spcAft>
              <a:buClr>
                <a:schemeClr val="lt1"/>
              </a:buClr>
              <a:buSzPts val="1400"/>
              <a:buChar char="■"/>
              <a:defRPr>
                <a:solidFill>
                  <a:schemeClr val="lt1"/>
                </a:solidFill>
              </a:defRPr>
            </a:lvl9pPr>
          </a:lstStyle>
          <a:p/>
        </p:txBody>
      </p:sp>
      <p:sp>
        <p:nvSpPr>
          <p:cNvPr id="38" name="Google Shape;38;p5"/>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39" name="Shape 39"/>
        <p:cNvGrpSpPr/>
        <p:nvPr/>
      </p:nvGrpSpPr>
      <p:grpSpPr>
        <a:xfrm>
          <a:off x="0" y="0"/>
          <a:ext cx="0" cy="0"/>
          <a:chOff x="0" y="0"/>
          <a:chExt cx="0" cy="0"/>
        </a:xfrm>
      </p:grpSpPr>
      <p:grpSp>
        <p:nvGrpSpPr>
          <p:cNvPr id="40" name="Google Shape;40;p6"/>
          <p:cNvGrpSpPr/>
          <p:nvPr/>
        </p:nvGrpSpPr>
        <p:grpSpPr>
          <a:xfrm>
            <a:off x="6098378" y="5"/>
            <a:ext cx="3045625" cy="2030570"/>
            <a:chOff x="6098378" y="5"/>
            <a:chExt cx="3045625" cy="2030570"/>
          </a:xfrm>
        </p:grpSpPr>
        <p:sp>
          <p:nvSpPr>
            <p:cNvPr id="41" name="Google Shape;41;p6"/>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 name="Google Shape;42;p6"/>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 name="Google Shape;43;p6"/>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6"/>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6"/>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6" name="Google Shape;46;p6"/>
          <p:cNvSpPr txBox="1"/>
          <p:nvPr>
            <p:ph type="title"/>
          </p:nvPr>
        </p:nvSpPr>
        <p:spPr>
          <a:xfrm>
            <a:off x="598100" y="2152347"/>
            <a:ext cx="8222100" cy="838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p:txBody>
      </p:sp>
      <p:sp>
        <p:nvSpPr>
          <p:cNvPr id="47" name="Google Shape;47;p6"/>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sp>
        <p:nvSpPr>
          <p:cNvPr id="49" name="Google Shape;49;p7"/>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50" name="Google Shape;50;p7"/>
          <p:cNvSpPr txBox="1"/>
          <p:nvPr>
            <p:ph idx="1" type="body"/>
          </p:nvPr>
        </p:nvSpPr>
        <p:spPr>
          <a:xfrm>
            <a:off x="311700" y="1229975"/>
            <a:ext cx="3999900" cy="33390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51" name="Google Shape;51;p7"/>
          <p:cNvSpPr txBox="1"/>
          <p:nvPr>
            <p:ph idx="2" type="body"/>
          </p:nvPr>
        </p:nvSpPr>
        <p:spPr>
          <a:xfrm>
            <a:off x="4832400" y="1229975"/>
            <a:ext cx="3999900" cy="33390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52" name="Google Shape;52;p7"/>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53" name="Shape 53"/>
        <p:cNvGrpSpPr/>
        <p:nvPr/>
      </p:nvGrpSpPr>
      <p:grpSpPr>
        <a:xfrm>
          <a:off x="0" y="0"/>
          <a:ext cx="0" cy="0"/>
          <a:chOff x="0" y="0"/>
          <a:chExt cx="0" cy="0"/>
        </a:xfrm>
      </p:grpSpPr>
      <p:sp>
        <p:nvSpPr>
          <p:cNvPr id="54" name="Google Shape;54;p8"/>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55" name="Google Shape;55;p8"/>
          <p:cNvSpPr txBox="1"/>
          <p:nvPr>
            <p:ph idx="1" type="body"/>
          </p:nvPr>
        </p:nvSpPr>
        <p:spPr>
          <a:xfrm>
            <a:off x="311700" y="1465804"/>
            <a:ext cx="2808000" cy="31032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56" name="Google Shape;56;p8"/>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7" name="Shape 57"/>
        <p:cNvGrpSpPr/>
        <p:nvPr/>
      </p:nvGrpSpPr>
      <p:grpSpPr>
        <a:xfrm>
          <a:off x="0" y="0"/>
          <a:ext cx="0" cy="0"/>
          <a:chOff x="0" y="0"/>
          <a:chExt cx="0" cy="0"/>
        </a:xfrm>
      </p:grpSpPr>
      <p:grpSp>
        <p:nvGrpSpPr>
          <p:cNvPr id="58" name="Google Shape;58;p9"/>
          <p:cNvGrpSpPr/>
          <p:nvPr/>
        </p:nvGrpSpPr>
        <p:grpSpPr>
          <a:xfrm>
            <a:off x="6098378" y="5"/>
            <a:ext cx="3045625" cy="2030570"/>
            <a:chOff x="6098378" y="5"/>
            <a:chExt cx="3045625" cy="2030570"/>
          </a:xfrm>
        </p:grpSpPr>
        <p:sp>
          <p:nvSpPr>
            <p:cNvPr id="59" name="Google Shape;59;p9"/>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9"/>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9"/>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9"/>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 name="Google Shape;63;p9"/>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4" name="Google Shape;64;p9"/>
          <p:cNvSpPr txBox="1"/>
          <p:nvPr>
            <p:ph type="title"/>
          </p:nvPr>
        </p:nvSpPr>
        <p:spPr>
          <a:xfrm>
            <a:off x="490250" y="526350"/>
            <a:ext cx="56187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p:txBody>
      </p:sp>
      <p:sp>
        <p:nvSpPr>
          <p:cNvPr id="65" name="Google Shape;65;p9"/>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0"/>
          <p:cNvSpPr txBox="1"/>
          <p:nvPr>
            <p:ph idx="1" type="body"/>
          </p:nvPr>
        </p:nvSpPr>
        <p:spPr>
          <a:xfrm>
            <a:off x="319500" y="4230575"/>
            <a:ext cx="5998800" cy="5988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68" name="Google Shape;68;p10"/>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6" name="Google Shape;76;p11"/>
          <p:cNvSpPr txBox="1"/>
          <p:nvPr>
            <p:ph hasCustomPrompt="1" type="title"/>
          </p:nvPr>
        </p:nvSpPr>
        <p:spPr>
          <a:xfrm>
            <a:off x="311700" y="1256050"/>
            <a:ext cx="8520600" cy="20307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p:nvPr>
            <p:ph idx="1" type="body"/>
          </p:nvPr>
        </p:nvSpPr>
        <p:spPr>
          <a:xfrm>
            <a:off x="311700" y="3369225"/>
            <a:ext cx="8520600" cy="12819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Clr>
                <a:schemeClr val="lt1"/>
              </a:buClr>
              <a:buSzPts val="1800"/>
              <a:buChar char="●"/>
              <a:defRPr>
                <a:solidFill>
                  <a:schemeClr val="lt1"/>
                </a:solidFill>
              </a:defRPr>
            </a:lvl1pPr>
            <a:lvl2pPr indent="-317500" lvl="1" marL="914400" algn="ctr">
              <a:lnSpc>
                <a:spcPct val="115000"/>
              </a:lnSpc>
              <a:spcBef>
                <a:spcPts val="0"/>
              </a:spcBef>
              <a:spcAft>
                <a:spcPts val="0"/>
              </a:spcAft>
              <a:buClr>
                <a:schemeClr val="lt1"/>
              </a:buClr>
              <a:buSzPts val="1400"/>
              <a:buChar char="○"/>
              <a:defRPr>
                <a:solidFill>
                  <a:schemeClr val="lt1"/>
                </a:solidFill>
              </a:defRPr>
            </a:lvl2pPr>
            <a:lvl3pPr indent="-317500" lvl="2" marL="1371600" algn="ctr">
              <a:lnSpc>
                <a:spcPct val="115000"/>
              </a:lnSpc>
              <a:spcBef>
                <a:spcPts val="0"/>
              </a:spcBef>
              <a:spcAft>
                <a:spcPts val="0"/>
              </a:spcAft>
              <a:buClr>
                <a:schemeClr val="lt1"/>
              </a:buClr>
              <a:buSzPts val="1400"/>
              <a:buChar char="■"/>
              <a:defRPr>
                <a:solidFill>
                  <a:schemeClr val="lt1"/>
                </a:solidFill>
              </a:defRPr>
            </a:lvl3pPr>
            <a:lvl4pPr indent="-317500" lvl="3" marL="1828800" algn="ctr">
              <a:lnSpc>
                <a:spcPct val="115000"/>
              </a:lnSpc>
              <a:spcBef>
                <a:spcPts val="0"/>
              </a:spcBef>
              <a:spcAft>
                <a:spcPts val="0"/>
              </a:spcAft>
              <a:buClr>
                <a:schemeClr val="lt1"/>
              </a:buClr>
              <a:buSzPts val="1400"/>
              <a:buChar char="●"/>
              <a:defRPr>
                <a:solidFill>
                  <a:schemeClr val="lt1"/>
                </a:solidFill>
              </a:defRPr>
            </a:lvl4pPr>
            <a:lvl5pPr indent="-317500" lvl="4" marL="2286000" algn="ctr">
              <a:lnSpc>
                <a:spcPct val="115000"/>
              </a:lnSpc>
              <a:spcBef>
                <a:spcPts val="0"/>
              </a:spcBef>
              <a:spcAft>
                <a:spcPts val="0"/>
              </a:spcAft>
              <a:buClr>
                <a:schemeClr val="lt1"/>
              </a:buClr>
              <a:buSzPts val="1400"/>
              <a:buChar char="○"/>
              <a:defRPr>
                <a:solidFill>
                  <a:schemeClr val="lt1"/>
                </a:solidFill>
              </a:defRPr>
            </a:lvl5pPr>
            <a:lvl6pPr indent="-317500" lvl="5" marL="2743200" algn="ctr">
              <a:lnSpc>
                <a:spcPct val="115000"/>
              </a:lnSpc>
              <a:spcBef>
                <a:spcPts val="0"/>
              </a:spcBef>
              <a:spcAft>
                <a:spcPts val="0"/>
              </a:spcAft>
              <a:buClr>
                <a:schemeClr val="lt1"/>
              </a:buClr>
              <a:buSzPts val="1400"/>
              <a:buChar char="■"/>
              <a:defRPr>
                <a:solidFill>
                  <a:schemeClr val="lt1"/>
                </a:solidFill>
              </a:defRPr>
            </a:lvl6pPr>
            <a:lvl7pPr indent="-317500" lvl="6" marL="3200400" algn="ctr">
              <a:lnSpc>
                <a:spcPct val="115000"/>
              </a:lnSpc>
              <a:spcBef>
                <a:spcPts val="0"/>
              </a:spcBef>
              <a:spcAft>
                <a:spcPts val="0"/>
              </a:spcAft>
              <a:buClr>
                <a:schemeClr val="lt1"/>
              </a:buClr>
              <a:buSzPts val="1400"/>
              <a:buChar char="●"/>
              <a:defRPr>
                <a:solidFill>
                  <a:schemeClr val="lt1"/>
                </a:solidFill>
              </a:defRPr>
            </a:lvl7pPr>
            <a:lvl8pPr indent="-317500" lvl="7" marL="3657600" algn="ctr">
              <a:lnSpc>
                <a:spcPct val="115000"/>
              </a:lnSpc>
              <a:spcBef>
                <a:spcPts val="0"/>
              </a:spcBef>
              <a:spcAft>
                <a:spcPts val="0"/>
              </a:spcAft>
              <a:buClr>
                <a:schemeClr val="lt1"/>
              </a:buClr>
              <a:buSzPts val="1400"/>
              <a:buChar char="○"/>
              <a:defRPr>
                <a:solidFill>
                  <a:schemeClr val="lt1"/>
                </a:solidFill>
              </a:defRPr>
            </a:lvl8pPr>
            <a:lvl9pPr indent="-317500" lvl="8" marL="4114800" algn="ctr">
              <a:lnSpc>
                <a:spcPct val="115000"/>
              </a:lnSpc>
              <a:spcBef>
                <a:spcPts val="0"/>
              </a:spcBef>
              <a:spcAft>
                <a:spcPts val="0"/>
              </a:spcAft>
              <a:buClr>
                <a:schemeClr val="lt1"/>
              </a:buClr>
              <a:buSzPts val="1400"/>
              <a:buChar char="■"/>
              <a:defRPr>
                <a:solidFill>
                  <a:schemeClr val="lt1"/>
                </a:solidFill>
              </a:defRPr>
            </a:lvl9pPr>
          </a:lstStyle>
          <a:p/>
        </p:txBody>
      </p:sp>
      <p:sp>
        <p:nvSpPr>
          <p:cNvPr id="78" name="Google Shape;78;p1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2"/>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1pPr>
            <a:lvl2pPr lvl="1"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2pPr>
            <a:lvl3pPr lvl="2"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3pPr>
            <a:lvl4pPr lvl="3"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4pPr>
            <a:lvl5pPr lvl="4"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5pPr>
            <a:lvl6pPr lvl="5"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6pPr>
            <a:lvl7pPr lvl="6"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7pPr>
            <a:lvl8pPr lvl="7"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8pPr>
            <a:lvl9pPr lvl="8"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9pPr>
          </a:lstStyle>
          <a:p/>
        </p:txBody>
      </p:sp>
      <p:sp>
        <p:nvSpPr>
          <p:cNvPr id="7" name="Google Shape;7;p1"/>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Roboto"/>
              <a:buChar char="●"/>
              <a:defRPr b="0" i="0" sz="1800" u="none" cap="none" strike="noStrike">
                <a:solidFill>
                  <a:schemeClr val="dk2"/>
                </a:solidFill>
                <a:latin typeface="Roboto"/>
                <a:ea typeface="Roboto"/>
                <a:cs typeface="Roboto"/>
                <a:sym typeface="Roboto"/>
              </a:defRPr>
            </a:lvl1pPr>
            <a:lvl2pPr indent="-317500" lvl="1" marL="9144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2pPr>
            <a:lvl3pPr indent="-317500" lvl="2" marL="13716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3pPr>
            <a:lvl4pPr indent="-317500" lvl="3" marL="18288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4pPr>
            <a:lvl5pPr indent="-317500" lvl="4" marL="22860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5pPr>
            <a:lvl6pPr indent="-317500" lvl="5" marL="27432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6pPr>
            <a:lvl7pPr indent="-317500" lvl="6" marL="32004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7pPr>
            <a:lvl8pPr indent="-317500" lvl="7" marL="36576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8pPr>
            <a:lvl9pPr indent="-317500" lvl="8" marL="41148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pl"/>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3"/>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24984"/>
              <a:buNone/>
            </a:pPr>
            <a:r>
              <a:rPr b="1" lang="pl" sz="2667"/>
              <a:t>Title: </a:t>
            </a:r>
            <a:r>
              <a:rPr lang="pl" sz="2667"/>
              <a:t>Management Functions in a Contemporary Business Presentation</a:t>
            </a:r>
            <a:endParaRPr sz="2667"/>
          </a:p>
          <a:p>
            <a:pPr indent="0" lvl="0" marL="0" rtl="0" algn="l">
              <a:lnSpc>
                <a:spcPct val="100000"/>
              </a:lnSpc>
              <a:spcBef>
                <a:spcPts val="0"/>
              </a:spcBef>
              <a:spcAft>
                <a:spcPts val="0"/>
              </a:spcAft>
              <a:buSzPct val="124984"/>
              <a:buNone/>
            </a:pPr>
            <a:r>
              <a:t/>
            </a:r>
            <a:endParaRPr sz="2667"/>
          </a:p>
          <a:p>
            <a:pPr indent="0" lvl="0" marL="0" rtl="0" algn="l">
              <a:lnSpc>
                <a:spcPct val="100000"/>
              </a:lnSpc>
              <a:spcBef>
                <a:spcPts val="0"/>
              </a:spcBef>
              <a:spcAft>
                <a:spcPts val="0"/>
              </a:spcAft>
              <a:buSzPct val="124984"/>
              <a:buNone/>
            </a:pPr>
            <a:r>
              <a:rPr b="1" lang="pl" sz="2667"/>
              <a:t>Students: </a:t>
            </a:r>
            <a:endParaRPr b="1" sz="2667"/>
          </a:p>
          <a:p>
            <a:pPr indent="0" lvl="0" marL="0" rtl="0" algn="l">
              <a:lnSpc>
                <a:spcPct val="100000"/>
              </a:lnSpc>
              <a:spcBef>
                <a:spcPts val="0"/>
              </a:spcBef>
              <a:spcAft>
                <a:spcPts val="0"/>
              </a:spcAft>
              <a:buSzPct val="124984"/>
              <a:buNone/>
            </a:pPr>
            <a:r>
              <a:rPr b="1" lang="pl" sz="2667"/>
              <a:t>Wojciech Bialogonski (2417477)</a:t>
            </a:r>
            <a:endParaRPr b="1" sz="2667"/>
          </a:p>
          <a:p>
            <a:pPr indent="0" lvl="0" marL="0" rtl="0" algn="l">
              <a:lnSpc>
                <a:spcPct val="100000"/>
              </a:lnSpc>
              <a:spcBef>
                <a:spcPts val="0"/>
              </a:spcBef>
              <a:spcAft>
                <a:spcPts val="0"/>
              </a:spcAft>
              <a:buSzPct val="124984"/>
              <a:buNone/>
            </a:pPr>
            <a:r>
              <a:rPr b="1" lang="pl" sz="2667"/>
              <a:t>Keselova Jarmila (2221996)</a:t>
            </a:r>
            <a:endParaRPr b="1" sz="2667"/>
          </a:p>
          <a:p>
            <a:pPr indent="0" lvl="0" marL="0" rtl="0" algn="l">
              <a:lnSpc>
                <a:spcPct val="100000"/>
              </a:lnSpc>
              <a:spcBef>
                <a:spcPts val="0"/>
              </a:spcBef>
              <a:spcAft>
                <a:spcPts val="0"/>
              </a:spcAft>
              <a:buSzPct val="124984"/>
              <a:buNone/>
            </a:pPr>
            <a:r>
              <a:rPr b="1" lang="pl" sz="2667"/>
              <a:t>Baseeta Alam Naz (2532405)</a:t>
            </a:r>
            <a:endParaRPr b="1" sz="2667"/>
          </a:p>
          <a:p>
            <a:pPr indent="0" lvl="0" marL="0" rtl="0" algn="l">
              <a:lnSpc>
                <a:spcPct val="100000"/>
              </a:lnSpc>
              <a:spcBef>
                <a:spcPts val="0"/>
              </a:spcBef>
              <a:spcAft>
                <a:spcPts val="0"/>
              </a:spcAft>
              <a:buSzPct val="124984"/>
              <a:buNone/>
            </a:pPr>
            <a:r>
              <a:t/>
            </a:r>
            <a:endParaRPr sz="2667"/>
          </a:p>
          <a:p>
            <a:pPr indent="0" lvl="0" marL="0" rtl="0" algn="l">
              <a:lnSpc>
                <a:spcPct val="100000"/>
              </a:lnSpc>
              <a:spcBef>
                <a:spcPts val="0"/>
              </a:spcBef>
              <a:spcAft>
                <a:spcPts val="0"/>
              </a:spcAft>
              <a:buSzPct val="124984"/>
              <a:buNone/>
            </a:pPr>
            <a:r>
              <a:rPr b="1" lang="pl" sz="2667"/>
              <a:t>Lecturer:</a:t>
            </a:r>
            <a:r>
              <a:rPr lang="pl" sz="2667"/>
              <a:t> Mohammad Rahman</a:t>
            </a:r>
            <a:endParaRPr sz="2667"/>
          </a:p>
          <a:p>
            <a:pPr indent="0" lvl="0" marL="0" rtl="0" algn="l">
              <a:lnSpc>
                <a:spcPct val="100000"/>
              </a:lnSpc>
              <a:spcBef>
                <a:spcPts val="0"/>
              </a:spcBef>
              <a:spcAft>
                <a:spcPts val="0"/>
              </a:spcAft>
              <a:buSzPct val="124984"/>
              <a:buNone/>
            </a:pPr>
            <a:r>
              <a:t/>
            </a:r>
            <a:endParaRPr sz="2667"/>
          </a:p>
          <a:p>
            <a:pPr indent="0" lvl="0" marL="0" rtl="0" algn="l">
              <a:lnSpc>
                <a:spcPct val="100000"/>
              </a:lnSpc>
              <a:spcBef>
                <a:spcPts val="0"/>
              </a:spcBef>
              <a:spcAft>
                <a:spcPts val="0"/>
              </a:spcAft>
              <a:buSzPct val="124984"/>
              <a:buNone/>
            </a:pPr>
            <a:r>
              <a:rPr b="1" lang="pl" sz="2667"/>
              <a:t>Class:</a:t>
            </a:r>
            <a:r>
              <a:rPr lang="pl" sz="2667"/>
              <a:t> Introduction to Leadership &amp; Management, LCBB4015_LON </a:t>
            </a:r>
            <a:endParaRPr sz="2667"/>
          </a:p>
          <a:p>
            <a:pPr indent="0" lvl="0" marL="0" rtl="0" algn="l">
              <a:lnSpc>
                <a:spcPct val="100000"/>
              </a:lnSpc>
              <a:spcBef>
                <a:spcPts val="0"/>
              </a:spcBef>
              <a:spcAft>
                <a:spcPts val="0"/>
              </a:spcAft>
              <a:buSzPct val="111111"/>
              <a:buNone/>
            </a:pPr>
            <a:r>
              <a:t/>
            </a:r>
            <a:endParaRPr/>
          </a:p>
          <a:p>
            <a:pPr indent="0" lvl="0" marL="0" rtl="0" algn="l">
              <a:lnSpc>
                <a:spcPct val="100000"/>
              </a:lnSpc>
              <a:spcBef>
                <a:spcPts val="0"/>
              </a:spcBef>
              <a:spcAft>
                <a:spcPts val="0"/>
              </a:spcAft>
              <a:buSzPct val="111111"/>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4"/>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Table of Contents:</a:t>
            </a:r>
            <a:endParaRPr/>
          </a:p>
        </p:txBody>
      </p:sp>
      <p:sp>
        <p:nvSpPr>
          <p:cNvPr id="91" name="Google Shape;91;p14"/>
          <p:cNvSpPr txBox="1"/>
          <p:nvPr/>
        </p:nvSpPr>
        <p:spPr>
          <a:xfrm>
            <a:off x="451875" y="1249325"/>
            <a:ext cx="8226900" cy="34953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chemeClr val="dk2"/>
              </a:buClr>
              <a:buSzPts val="1800"/>
              <a:buFont typeface="Roboto"/>
              <a:buAutoNum type="arabicPeriod"/>
            </a:pPr>
            <a:r>
              <a:rPr b="0" i="0" lang="pl" sz="1800" u="none" cap="none" strike="noStrike">
                <a:solidFill>
                  <a:schemeClr val="dk2"/>
                </a:solidFill>
                <a:latin typeface="Roboto"/>
                <a:ea typeface="Roboto"/>
                <a:cs typeface="Roboto"/>
                <a:sym typeface="Roboto"/>
              </a:rPr>
              <a:t>Intro Slide</a:t>
            </a:r>
            <a:endParaRPr b="0" i="0" sz="1800" u="none" cap="none" strike="noStrike">
              <a:solidFill>
                <a:schemeClr val="dk2"/>
              </a:solidFill>
              <a:latin typeface="Roboto"/>
              <a:ea typeface="Roboto"/>
              <a:cs typeface="Roboto"/>
              <a:sym typeface="Roboto"/>
            </a:endParaRPr>
          </a:p>
          <a:p>
            <a:pPr indent="-342900" lvl="0" marL="457200" rtl="0" algn="l">
              <a:spcBef>
                <a:spcPts val="0"/>
              </a:spcBef>
              <a:spcAft>
                <a:spcPts val="0"/>
              </a:spcAft>
              <a:buClr>
                <a:schemeClr val="dk2"/>
              </a:buClr>
              <a:buSzPts val="1800"/>
              <a:buFont typeface="Roboto"/>
              <a:buAutoNum type="arabicPeriod"/>
            </a:pPr>
            <a:r>
              <a:rPr lang="pl" sz="1800">
                <a:solidFill>
                  <a:schemeClr val="dk2"/>
                </a:solidFill>
                <a:latin typeface="Roboto"/>
                <a:ea typeface="Roboto"/>
                <a:cs typeface="Roboto"/>
                <a:sym typeface="Roboto"/>
              </a:rPr>
              <a:t>Table of Contents</a:t>
            </a:r>
            <a:endParaRPr sz="1800">
              <a:solidFill>
                <a:schemeClr val="dk2"/>
              </a:solidFill>
              <a:latin typeface="Roboto"/>
              <a:ea typeface="Roboto"/>
              <a:cs typeface="Roboto"/>
              <a:sym typeface="Roboto"/>
            </a:endParaRPr>
          </a:p>
          <a:p>
            <a:pPr indent="-342900" lvl="0" marL="457200" marR="0" rtl="0" algn="l">
              <a:lnSpc>
                <a:spcPct val="100000"/>
              </a:lnSpc>
              <a:spcBef>
                <a:spcPts val="0"/>
              </a:spcBef>
              <a:spcAft>
                <a:spcPts val="0"/>
              </a:spcAft>
              <a:buClr>
                <a:schemeClr val="dk2"/>
              </a:buClr>
              <a:buSzPts val="1800"/>
              <a:buFont typeface="Roboto"/>
              <a:buAutoNum type="arabicPeriod"/>
            </a:pPr>
            <a:r>
              <a:rPr lang="pl" sz="1800">
                <a:solidFill>
                  <a:schemeClr val="dk2"/>
                </a:solidFill>
                <a:latin typeface="Roboto"/>
                <a:ea typeface="Roboto"/>
                <a:cs typeface="Roboto"/>
                <a:sym typeface="Roboto"/>
              </a:rPr>
              <a:t>Aim of the Presentation</a:t>
            </a:r>
            <a:endParaRPr b="0" i="0" sz="1800" u="none" cap="none" strike="noStrike">
              <a:solidFill>
                <a:schemeClr val="dk2"/>
              </a:solidFill>
              <a:latin typeface="Roboto"/>
              <a:ea typeface="Roboto"/>
              <a:cs typeface="Roboto"/>
              <a:sym typeface="Roboto"/>
            </a:endParaRPr>
          </a:p>
          <a:p>
            <a:pPr indent="-342900" lvl="0" marL="457200" marR="0" rtl="0" algn="l">
              <a:lnSpc>
                <a:spcPct val="100000"/>
              </a:lnSpc>
              <a:spcBef>
                <a:spcPts val="0"/>
              </a:spcBef>
              <a:spcAft>
                <a:spcPts val="0"/>
              </a:spcAft>
              <a:buClr>
                <a:schemeClr val="dk2"/>
              </a:buClr>
              <a:buSzPts val="1800"/>
              <a:buFont typeface="Roboto"/>
              <a:buAutoNum type="arabicPeriod"/>
            </a:pPr>
            <a:r>
              <a:rPr b="0" i="0" lang="pl" sz="1800" u="none" cap="none" strike="noStrike">
                <a:solidFill>
                  <a:schemeClr val="dk2"/>
                </a:solidFill>
                <a:latin typeface="Roboto"/>
                <a:ea typeface="Roboto"/>
                <a:cs typeface="Roboto"/>
                <a:sym typeface="Roboto"/>
              </a:rPr>
              <a:t>Introduction to Henry Fayol’s Management Functions</a:t>
            </a:r>
            <a:endParaRPr b="0" i="0" sz="1800" u="none" cap="none" strike="noStrike">
              <a:solidFill>
                <a:schemeClr val="dk2"/>
              </a:solidFill>
              <a:latin typeface="Roboto"/>
              <a:ea typeface="Roboto"/>
              <a:cs typeface="Roboto"/>
              <a:sym typeface="Roboto"/>
            </a:endParaRPr>
          </a:p>
          <a:p>
            <a:pPr indent="-342900" lvl="0" marL="457200" marR="0" rtl="0" algn="l">
              <a:lnSpc>
                <a:spcPct val="100000"/>
              </a:lnSpc>
              <a:spcBef>
                <a:spcPts val="0"/>
              </a:spcBef>
              <a:spcAft>
                <a:spcPts val="0"/>
              </a:spcAft>
              <a:buClr>
                <a:schemeClr val="dk2"/>
              </a:buClr>
              <a:buSzPts val="1800"/>
              <a:buFont typeface="Roboto"/>
              <a:buAutoNum type="arabicPeriod"/>
            </a:pPr>
            <a:r>
              <a:rPr b="0" i="0" lang="pl" sz="1800" u="none" cap="none" strike="noStrike">
                <a:solidFill>
                  <a:schemeClr val="dk2"/>
                </a:solidFill>
                <a:latin typeface="Roboto"/>
                <a:ea typeface="Roboto"/>
                <a:cs typeface="Roboto"/>
                <a:sym typeface="Roboto"/>
              </a:rPr>
              <a:t>Five Functions of Management</a:t>
            </a:r>
            <a:endParaRPr b="0" i="0" sz="1800" u="none" cap="none" strike="noStrike">
              <a:solidFill>
                <a:schemeClr val="dk2"/>
              </a:solidFill>
              <a:latin typeface="Roboto"/>
              <a:ea typeface="Roboto"/>
              <a:cs typeface="Roboto"/>
              <a:sym typeface="Roboto"/>
            </a:endParaRPr>
          </a:p>
          <a:p>
            <a:pPr indent="-342900" lvl="0" marL="457200" marR="0" rtl="0" algn="l">
              <a:lnSpc>
                <a:spcPct val="100000"/>
              </a:lnSpc>
              <a:spcBef>
                <a:spcPts val="0"/>
              </a:spcBef>
              <a:spcAft>
                <a:spcPts val="0"/>
              </a:spcAft>
              <a:buClr>
                <a:schemeClr val="dk2"/>
              </a:buClr>
              <a:buSzPts val="1800"/>
              <a:buFont typeface="Roboto"/>
              <a:buAutoNum type="arabicPeriod"/>
            </a:pPr>
            <a:r>
              <a:rPr b="0" i="0" lang="pl" sz="1800" u="none" cap="none" strike="noStrike">
                <a:solidFill>
                  <a:schemeClr val="dk2"/>
                </a:solidFill>
                <a:latin typeface="Roboto"/>
                <a:ea typeface="Roboto"/>
                <a:cs typeface="Roboto"/>
                <a:sym typeface="Roboto"/>
              </a:rPr>
              <a:t>Application to a contemporary business context</a:t>
            </a:r>
            <a:endParaRPr b="0" i="0" sz="1800" u="none" cap="none" strike="noStrike">
              <a:solidFill>
                <a:schemeClr val="dk2"/>
              </a:solidFill>
              <a:latin typeface="Roboto"/>
              <a:ea typeface="Roboto"/>
              <a:cs typeface="Roboto"/>
              <a:sym typeface="Roboto"/>
            </a:endParaRPr>
          </a:p>
          <a:p>
            <a:pPr indent="-342900" lvl="0" marL="457200" marR="0" rtl="0" algn="l">
              <a:lnSpc>
                <a:spcPct val="100000"/>
              </a:lnSpc>
              <a:spcBef>
                <a:spcPts val="0"/>
              </a:spcBef>
              <a:spcAft>
                <a:spcPts val="0"/>
              </a:spcAft>
              <a:buClr>
                <a:schemeClr val="dk2"/>
              </a:buClr>
              <a:buSzPts val="1800"/>
              <a:buFont typeface="Roboto"/>
              <a:buAutoNum type="arabicPeriod"/>
            </a:pPr>
            <a:r>
              <a:rPr b="0" i="0" lang="pl" sz="1800" u="none" cap="none" strike="noStrike">
                <a:solidFill>
                  <a:schemeClr val="dk2"/>
                </a:solidFill>
                <a:latin typeface="Roboto"/>
                <a:ea typeface="Roboto"/>
                <a:cs typeface="Roboto"/>
                <a:sym typeface="Roboto"/>
              </a:rPr>
              <a:t>Organisation Goals of Subway</a:t>
            </a:r>
            <a:endParaRPr b="0" i="0" sz="1800" u="none" cap="none" strike="noStrike">
              <a:solidFill>
                <a:schemeClr val="dk2"/>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8-12.    </a:t>
            </a:r>
            <a:r>
              <a:rPr b="0" i="0" lang="pl" sz="1800" u="none" cap="none" strike="noStrike">
                <a:solidFill>
                  <a:schemeClr val="dk2"/>
                </a:solidFill>
                <a:latin typeface="Roboto"/>
                <a:ea typeface="Roboto"/>
                <a:cs typeface="Roboto"/>
                <a:sym typeface="Roboto"/>
              </a:rPr>
              <a:t>Usage of the functions of management in Subway</a:t>
            </a:r>
            <a:endParaRPr b="0" i="0" sz="1800" u="none" cap="none" strike="noStrike">
              <a:solidFill>
                <a:schemeClr val="dk2"/>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13.    Shortfalls</a:t>
            </a:r>
            <a:endParaRPr sz="1800">
              <a:solidFill>
                <a:schemeClr val="dk2"/>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14.    Essential Managerial Skills</a:t>
            </a:r>
            <a:endParaRPr sz="1800">
              <a:solidFill>
                <a:schemeClr val="dk2"/>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15.    Conclusion</a:t>
            </a:r>
            <a:endParaRPr sz="1800">
              <a:solidFill>
                <a:schemeClr val="dk2"/>
              </a:solidFill>
              <a:latin typeface="Roboto"/>
              <a:ea typeface="Roboto"/>
              <a:cs typeface="Roboto"/>
              <a:sym typeface="Roboto"/>
            </a:endParaRPr>
          </a:p>
          <a:p>
            <a:pPr indent="0" lvl="0" marL="0" marR="0" rtl="0" algn="l">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16.    References</a:t>
            </a:r>
            <a:endParaRPr sz="1800">
              <a:solidFill>
                <a:schemeClr val="dk2"/>
              </a:solidFill>
              <a:latin typeface="Roboto"/>
              <a:ea typeface="Roboto"/>
              <a:cs typeface="Roboto"/>
              <a:sym typeface="Robo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5"/>
          <p:cNvSpPr txBox="1"/>
          <p:nvPr>
            <p:ph type="title"/>
          </p:nvPr>
        </p:nvSpPr>
        <p:spPr>
          <a:xfrm>
            <a:off x="265500" y="383900"/>
            <a:ext cx="4045200" cy="1564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pl"/>
              <a:t>The Aim of the Presentation</a:t>
            </a:r>
            <a:endParaRPr/>
          </a:p>
        </p:txBody>
      </p:sp>
      <p:sp>
        <p:nvSpPr>
          <p:cNvPr id="97" name="Google Shape;97;p15"/>
          <p:cNvSpPr txBox="1"/>
          <p:nvPr>
            <p:ph idx="2" type="body"/>
          </p:nvPr>
        </p:nvSpPr>
        <p:spPr>
          <a:xfrm>
            <a:off x="4939500" y="164400"/>
            <a:ext cx="3837000" cy="4697400"/>
          </a:xfrm>
          <a:prstGeom prst="rect">
            <a:avLst/>
          </a:prstGeom>
        </p:spPr>
        <p:txBody>
          <a:bodyPr anchorCtr="0" anchor="t" bIns="91425" lIns="91425" spcFirstLastPara="1" rIns="91425" wrap="square" tIns="91425">
            <a:normAutofit/>
          </a:bodyPr>
          <a:lstStyle/>
          <a:p>
            <a:pPr indent="-330200" lvl="0" marL="457200" rtl="0" algn="l">
              <a:spcBef>
                <a:spcPts val="0"/>
              </a:spcBef>
              <a:spcAft>
                <a:spcPts val="0"/>
              </a:spcAft>
              <a:buSzPts val="1600"/>
              <a:buChar char="●"/>
            </a:pPr>
            <a:r>
              <a:rPr lang="pl" sz="1600"/>
              <a:t>Give an overview of Henry Fayol’s Management Functions</a:t>
            </a:r>
            <a:endParaRPr sz="1600"/>
          </a:p>
          <a:p>
            <a:pPr indent="-330200" lvl="0" marL="457200" rtl="0" algn="l">
              <a:spcBef>
                <a:spcPts val="0"/>
              </a:spcBef>
              <a:spcAft>
                <a:spcPts val="0"/>
              </a:spcAft>
              <a:buSzPts val="1600"/>
              <a:buChar char="●"/>
            </a:pPr>
            <a:r>
              <a:rPr lang="pl" sz="1600"/>
              <a:t>Give an overview of a </a:t>
            </a:r>
            <a:r>
              <a:rPr lang="pl" sz="1600"/>
              <a:t>contemporary business</a:t>
            </a:r>
            <a:endParaRPr sz="1600"/>
          </a:p>
          <a:p>
            <a:pPr indent="-330200" lvl="0" marL="457200" rtl="0" algn="l">
              <a:spcBef>
                <a:spcPts val="0"/>
              </a:spcBef>
              <a:spcAft>
                <a:spcPts val="0"/>
              </a:spcAft>
              <a:buSzPts val="1600"/>
              <a:buChar char="●"/>
            </a:pPr>
            <a:r>
              <a:rPr lang="pl" sz="1600"/>
              <a:t>Explore through the usage of Henry Fayol’s Management Functions</a:t>
            </a:r>
            <a:r>
              <a:rPr lang="pl" sz="1600"/>
              <a:t> the effectiveness of management in the contemporary business</a:t>
            </a:r>
            <a:endParaRPr sz="1600"/>
          </a:p>
          <a:p>
            <a:pPr indent="-330200" lvl="0" marL="457200" rtl="0" algn="l">
              <a:spcBef>
                <a:spcPts val="0"/>
              </a:spcBef>
              <a:spcAft>
                <a:spcPts val="0"/>
              </a:spcAft>
              <a:buSzPts val="1600"/>
              <a:buChar char="●"/>
            </a:pPr>
            <a:r>
              <a:rPr lang="pl" sz="1600"/>
              <a:t>Explore the shortfalls in the usage of the Management Functions at Subway</a:t>
            </a:r>
            <a:endParaRPr sz="1600"/>
          </a:p>
          <a:p>
            <a:pPr indent="-330200" lvl="0" marL="457200" rtl="0" algn="l">
              <a:spcBef>
                <a:spcPts val="0"/>
              </a:spcBef>
              <a:spcAft>
                <a:spcPts val="0"/>
              </a:spcAft>
              <a:buSzPts val="1600"/>
              <a:buChar char="●"/>
            </a:pPr>
            <a:r>
              <a:rPr lang="pl" sz="1600"/>
              <a:t>Highlight the most important business skills</a:t>
            </a:r>
            <a:endParaRPr sz="1600"/>
          </a:p>
          <a:p>
            <a:pPr indent="-330200" lvl="0" marL="457200" rtl="0" algn="l">
              <a:spcBef>
                <a:spcPts val="0"/>
              </a:spcBef>
              <a:spcAft>
                <a:spcPts val="0"/>
              </a:spcAft>
              <a:buSzPts val="1600"/>
              <a:buChar char="●"/>
            </a:pPr>
            <a:r>
              <a:rPr lang="pl" sz="1600"/>
              <a:t>Conclude the presentation</a:t>
            </a:r>
            <a:endParaRPr sz="1600"/>
          </a:p>
        </p:txBody>
      </p:sp>
      <p:pic>
        <p:nvPicPr>
          <p:cNvPr id="98" name="Google Shape;98;p15"/>
          <p:cNvPicPr preferRelativeResize="0"/>
          <p:nvPr/>
        </p:nvPicPr>
        <p:blipFill>
          <a:blip r:embed="rId3">
            <a:alphaModFix/>
          </a:blip>
          <a:stretch>
            <a:fillRect/>
          </a:stretch>
        </p:blipFill>
        <p:spPr>
          <a:xfrm>
            <a:off x="1046475" y="2050175"/>
            <a:ext cx="2666900" cy="26669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16"/>
          <p:cNvSpPr txBox="1"/>
          <p:nvPr>
            <p:ph type="ctrTitle"/>
          </p:nvPr>
        </p:nvSpPr>
        <p:spPr>
          <a:xfrm>
            <a:off x="320050" y="308325"/>
            <a:ext cx="8222100" cy="933600"/>
          </a:xfrm>
          <a:prstGeom prst="rect">
            <a:avLst/>
          </a:prstGeom>
          <a:noFill/>
          <a:ln>
            <a:noFill/>
          </a:ln>
        </p:spPr>
        <p:txBody>
          <a:bodyPr anchorCtr="0" anchor="b" bIns="91425" lIns="91425" spcFirstLastPara="1" rIns="91425" wrap="square" tIns="91425">
            <a:normAutofit fontScale="90000"/>
          </a:bodyPr>
          <a:lstStyle/>
          <a:p>
            <a:pPr indent="0" lvl="0" marL="0" rtl="0" algn="l">
              <a:lnSpc>
                <a:spcPct val="100000"/>
              </a:lnSpc>
              <a:spcBef>
                <a:spcPts val="0"/>
              </a:spcBef>
              <a:spcAft>
                <a:spcPts val="0"/>
              </a:spcAft>
              <a:buSzPct val="145833"/>
              <a:buNone/>
            </a:pPr>
            <a:r>
              <a:rPr b="1" lang="pl" sz="3200" u="sng"/>
              <a:t>Introduction to Henry Fayol’s Management Functions</a:t>
            </a:r>
            <a:endParaRPr b="1" sz="3200" u="sng"/>
          </a:p>
        </p:txBody>
      </p:sp>
      <p:sp>
        <p:nvSpPr>
          <p:cNvPr id="104" name="Google Shape;104;p16"/>
          <p:cNvSpPr txBox="1"/>
          <p:nvPr>
            <p:ph idx="1" type="subTitle"/>
          </p:nvPr>
        </p:nvSpPr>
        <p:spPr>
          <a:xfrm>
            <a:off x="382675" y="1276600"/>
            <a:ext cx="4095300" cy="3317400"/>
          </a:xfrm>
          <a:prstGeom prst="rect">
            <a:avLst/>
          </a:prstGeom>
          <a:noFill/>
          <a:ln>
            <a:noFill/>
          </a:ln>
        </p:spPr>
        <p:txBody>
          <a:bodyPr anchorCtr="0" anchor="t" bIns="91425" lIns="91425" spcFirstLastPara="1" rIns="91425" wrap="square" tIns="91425">
            <a:normAutofit fontScale="85000" lnSpcReduction="20000"/>
          </a:bodyPr>
          <a:lstStyle/>
          <a:p>
            <a:pPr indent="0" lvl="0" marL="0" rtl="0" algn="l">
              <a:lnSpc>
                <a:spcPct val="115000"/>
              </a:lnSpc>
              <a:spcBef>
                <a:spcPts val="0"/>
              </a:spcBef>
              <a:spcAft>
                <a:spcPts val="0"/>
              </a:spcAft>
              <a:buSzPct val="117647"/>
              <a:buNone/>
            </a:pPr>
            <a:r>
              <a:rPr lang="pl"/>
              <a:t>Fayol is an important figure in business theory due to his contributions to management practise. One of his most influential works is his Five Functions of Management. This framework proposed that the essential functions of management can be divided into five distinct sections in order to help achieve efficiency and effectiveness. (Fayol, 1916)</a:t>
            </a:r>
            <a:endParaRPr/>
          </a:p>
          <a:p>
            <a:pPr indent="0" lvl="0" marL="0" rtl="0" algn="l">
              <a:lnSpc>
                <a:spcPct val="100000"/>
              </a:lnSpc>
              <a:spcBef>
                <a:spcPts val="0"/>
              </a:spcBef>
              <a:spcAft>
                <a:spcPts val="0"/>
              </a:spcAft>
              <a:buSzPct val="117647"/>
              <a:buNone/>
            </a:pPr>
            <a:r>
              <a:t/>
            </a:r>
            <a:endParaRPr/>
          </a:p>
          <a:p>
            <a:pPr indent="0" lvl="0" marL="0" rtl="0" algn="l">
              <a:lnSpc>
                <a:spcPct val="100000"/>
              </a:lnSpc>
              <a:spcBef>
                <a:spcPts val="0"/>
              </a:spcBef>
              <a:spcAft>
                <a:spcPts val="0"/>
              </a:spcAft>
              <a:buSzPct val="117647"/>
              <a:buNone/>
            </a:pPr>
            <a:r>
              <a:t/>
            </a:r>
            <a:endParaRPr/>
          </a:p>
        </p:txBody>
      </p:sp>
      <p:pic>
        <p:nvPicPr>
          <p:cNvPr id="105" name="Google Shape;105;p16"/>
          <p:cNvPicPr preferRelativeResize="0"/>
          <p:nvPr/>
        </p:nvPicPr>
        <p:blipFill rotWithShape="1">
          <a:blip r:embed="rId3">
            <a:alphaModFix/>
          </a:blip>
          <a:srcRect b="0" l="0" r="0" t="0"/>
          <a:stretch/>
        </p:blipFill>
        <p:spPr>
          <a:xfrm>
            <a:off x="4681625" y="1276600"/>
            <a:ext cx="4290125" cy="3075675"/>
          </a:xfrm>
          <a:prstGeom prst="rect">
            <a:avLst/>
          </a:prstGeom>
          <a:noFill/>
          <a:ln>
            <a:noFill/>
          </a:ln>
        </p:spPr>
      </p:pic>
      <p:sp>
        <p:nvSpPr>
          <p:cNvPr id="106" name="Google Shape;106;p16"/>
          <p:cNvSpPr txBox="1"/>
          <p:nvPr/>
        </p:nvSpPr>
        <p:spPr>
          <a:xfrm>
            <a:off x="7468650" y="62625"/>
            <a:ext cx="1503000" cy="900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pl" sz="1100"/>
              <a:t>(Fayol, 1916), </a:t>
            </a:r>
            <a:endParaRPr sz="1100"/>
          </a:p>
          <a:p>
            <a:pPr indent="0" lvl="0" marL="0" rtl="0" algn="l">
              <a:lnSpc>
                <a:spcPct val="115000"/>
              </a:lnSpc>
              <a:spcBef>
                <a:spcPts val="0"/>
              </a:spcBef>
              <a:spcAft>
                <a:spcPts val="0"/>
              </a:spcAft>
              <a:buNone/>
            </a:pPr>
            <a:r>
              <a:rPr lang="pl" sz="1100"/>
              <a:t>(Robbins 2020)</a:t>
            </a:r>
            <a:endParaRPr sz="1100"/>
          </a:p>
          <a:p>
            <a:pPr indent="0" lvl="0" marL="0" rtl="0" algn="l">
              <a:lnSpc>
                <a:spcPct val="115000"/>
              </a:lnSpc>
              <a:spcBef>
                <a:spcPts val="0"/>
              </a:spcBef>
              <a:spcAft>
                <a:spcPts val="0"/>
              </a:spcAft>
              <a:buNone/>
            </a:pPr>
            <a:r>
              <a:t/>
            </a:r>
            <a:endParaRPr sz="11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17"/>
          <p:cNvSpPr txBox="1"/>
          <p:nvPr>
            <p:ph type="ctrTitle"/>
          </p:nvPr>
        </p:nvSpPr>
        <p:spPr>
          <a:xfrm>
            <a:off x="347575" y="336649"/>
            <a:ext cx="8222100" cy="578700"/>
          </a:xfrm>
          <a:prstGeom prst="rect">
            <a:avLst/>
          </a:prstGeom>
          <a:noFill/>
          <a:ln>
            <a:noFill/>
          </a:ln>
        </p:spPr>
        <p:txBody>
          <a:bodyPr anchorCtr="0" anchor="b" bIns="91425" lIns="91425" spcFirstLastPara="1" rIns="91425" wrap="square" tIns="91425">
            <a:noAutofit/>
          </a:bodyPr>
          <a:lstStyle/>
          <a:p>
            <a:pPr indent="0" lvl="0" marL="0" rtl="0" algn="l">
              <a:lnSpc>
                <a:spcPct val="115000"/>
              </a:lnSpc>
              <a:spcBef>
                <a:spcPts val="0"/>
              </a:spcBef>
              <a:spcAft>
                <a:spcPts val="0"/>
              </a:spcAft>
              <a:buSzPts val="4200"/>
              <a:buNone/>
            </a:pPr>
            <a:r>
              <a:rPr b="1" lang="pl" sz="3200" u="sng"/>
              <a:t>Five Functions of Management</a:t>
            </a:r>
            <a:endParaRPr b="1" sz="3200" u="sng"/>
          </a:p>
        </p:txBody>
      </p:sp>
      <p:sp>
        <p:nvSpPr>
          <p:cNvPr id="112" name="Google Shape;112;p17"/>
          <p:cNvSpPr txBox="1"/>
          <p:nvPr>
            <p:ph idx="1" type="subTitle"/>
          </p:nvPr>
        </p:nvSpPr>
        <p:spPr>
          <a:xfrm>
            <a:off x="109075" y="985900"/>
            <a:ext cx="2834100" cy="1699500"/>
          </a:xfrm>
          <a:prstGeom prst="rect">
            <a:avLst/>
          </a:prstGeom>
          <a:solidFill>
            <a:schemeClr val="accent6"/>
          </a:solidFill>
          <a:ln>
            <a:noFill/>
          </a:ln>
        </p:spPr>
        <p:txBody>
          <a:bodyPr anchorCtr="0" anchor="t" bIns="91425" lIns="91425" spcFirstLastPara="1" rIns="91425" wrap="square" tIns="91425">
            <a:normAutofit fontScale="62500" lnSpcReduction="10000"/>
          </a:bodyPr>
          <a:lstStyle/>
          <a:p>
            <a:pPr indent="0" lvl="0" marL="0" rtl="0" algn="l">
              <a:lnSpc>
                <a:spcPct val="100000"/>
              </a:lnSpc>
              <a:spcBef>
                <a:spcPts val="0"/>
              </a:spcBef>
              <a:spcAft>
                <a:spcPts val="0"/>
              </a:spcAft>
              <a:buSzPct val="121739"/>
              <a:buNone/>
            </a:pPr>
            <a:r>
              <a:rPr lang="pl" sz="2760"/>
              <a:t>Planning:</a:t>
            </a:r>
            <a:endParaRPr sz="2760"/>
          </a:p>
          <a:p>
            <a:pPr indent="0" lvl="0" marL="0" rtl="0" algn="l">
              <a:lnSpc>
                <a:spcPct val="115000"/>
              </a:lnSpc>
              <a:spcBef>
                <a:spcPts val="1200"/>
              </a:spcBef>
              <a:spcAft>
                <a:spcPts val="0"/>
              </a:spcAft>
              <a:buSzPct val="186667"/>
              <a:buNone/>
            </a:pPr>
            <a:r>
              <a:rPr lang="pl" sz="1800"/>
              <a:t>Planning involves setting goals and deciding the best way to achieve them. It helps the business prepare for the future and solve potential problems.</a:t>
            </a:r>
            <a:endParaRPr sz="1800"/>
          </a:p>
          <a:p>
            <a:pPr indent="0" lvl="0" marL="0" rtl="0" algn="l">
              <a:lnSpc>
                <a:spcPct val="100000"/>
              </a:lnSpc>
              <a:spcBef>
                <a:spcPts val="1200"/>
              </a:spcBef>
              <a:spcAft>
                <a:spcPts val="0"/>
              </a:spcAft>
              <a:buSzPct val="186667"/>
              <a:buNone/>
            </a:pPr>
            <a:r>
              <a:t/>
            </a:r>
            <a:endParaRPr sz="1800"/>
          </a:p>
        </p:txBody>
      </p:sp>
      <p:sp>
        <p:nvSpPr>
          <p:cNvPr id="113" name="Google Shape;113;p17"/>
          <p:cNvSpPr txBox="1"/>
          <p:nvPr/>
        </p:nvSpPr>
        <p:spPr>
          <a:xfrm>
            <a:off x="3569900" y="1573575"/>
            <a:ext cx="2928000" cy="461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Roboto"/>
              <a:ea typeface="Roboto"/>
              <a:cs typeface="Roboto"/>
              <a:sym typeface="Roboto"/>
            </a:endParaRPr>
          </a:p>
        </p:txBody>
      </p:sp>
      <p:sp>
        <p:nvSpPr>
          <p:cNvPr id="114" name="Google Shape;114;p17"/>
          <p:cNvSpPr txBox="1"/>
          <p:nvPr>
            <p:ph idx="1" type="subTitle"/>
          </p:nvPr>
        </p:nvSpPr>
        <p:spPr>
          <a:xfrm>
            <a:off x="3119550" y="985900"/>
            <a:ext cx="2834100" cy="1699500"/>
          </a:xfrm>
          <a:prstGeom prst="rect">
            <a:avLst/>
          </a:prstGeom>
          <a:solidFill>
            <a:srgbClr val="38761D"/>
          </a:solidFill>
          <a:ln>
            <a:noFill/>
          </a:ln>
        </p:spPr>
        <p:txBody>
          <a:bodyPr anchorCtr="0" anchor="t" bIns="91425" lIns="91425" spcFirstLastPara="1" rIns="91425" wrap="square" tIns="91425">
            <a:normAutofit fontScale="70000" lnSpcReduction="10000"/>
          </a:bodyPr>
          <a:lstStyle/>
          <a:p>
            <a:pPr indent="0" lvl="0" marL="0" rtl="0" algn="l">
              <a:lnSpc>
                <a:spcPct val="100000"/>
              </a:lnSpc>
              <a:spcBef>
                <a:spcPts val="0"/>
              </a:spcBef>
              <a:spcAft>
                <a:spcPts val="0"/>
              </a:spcAft>
              <a:buSzPct val="125000"/>
              <a:buNone/>
            </a:pPr>
            <a:r>
              <a:rPr lang="pl" sz="2400"/>
              <a:t>Organizing:</a:t>
            </a:r>
            <a:endParaRPr sz="2400"/>
          </a:p>
          <a:p>
            <a:pPr indent="0" lvl="0" marL="0" rtl="0" algn="l">
              <a:lnSpc>
                <a:spcPct val="115000"/>
              </a:lnSpc>
              <a:spcBef>
                <a:spcPts val="1200"/>
              </a:spcBef>
              <a:spcAft>
                <a:spcPts val="0"/>
              </a:spcAft>
              <a:buSzPct val="176471"/>
              <a:buNone/>
            </a:pPr>
            <a:r>
              <a:rPr lang="pl" sz="1700"/>
              <a:t>Organizing means arranging people, resources, and tasks so work is completed efficiently. It ensures everyone knows their responsibilities.</a:t>
            </a:r>
            <a:endParaRPr sz="1700"/>
          </a:p>
          <a:p>
            <a:pPr indent="0" lvl="0" marL="0" rtl="0" algn="l">
              <a:lnSpc>
                <a:spcPct val="100000"/>
              </a:lnSpc>
              <a:spcBef>
                <a:spcPts val="1200"/>
              </a:spcBef>
              <a:spcAft>
                <a:spcPts val="0"/>
              </a:spcAft>
              <a:buSzPct val="176471"/>
              <a:buNone/>
            </a:pPr>
            <a:r>
              <a:t/>
            </a:r>
            <a:endParaRPr sz="1700"/>
          </a:p>
        </p:txBody>
      </p:sp>
      <p:sp>
        <p:nvSpPr>
          <p:cNvPr id="115" name="Google Shape;115;p17"/>
          <p:cNvSpPr txBox="1"/>
          <p:nvPr>
            <p:ph idx="1" type="subTitle"/>
          </p:nvPr>
        </p:nvSpPr>
        <p:spPr>
          <a:xfrm>
            <a:off x="69950" y="3053375"/>
            <a:ext cx="2834100" cy="1878900"/>
          </a:xfrm>
          <a:prstGeom prst="rect">
            <a:avLst/>
          </a:prstGeom>
          <a:solidFill>
            <a:srgbClr val="BF9000"/>
          </a:solidFill>
          <a:ln>
            <a:noFill/>
          </a:ln>
        </p:spPr>
        <p:txBody>
          <a:bodyPr anchorCtr="0" anchor="t" bIns="91425" lIns="91425" spcFirstLastPara="1" rIns="91425" wrap="square" tIns="91425">
            <a:normAutofit fontScale="70000" lnSpcReduction="10000"/>
          </a:bodyPr>
          <a:lstStyle/>
          <a:p>
            <a:pPr indent="0" lvl="0" marL="0" rtl="0" algn="l">
              <a:lnSpc>
                <a:spcPct val="100000"/>
              </a:lnSpc>
              <a:spcBef>
                <a:spcPts val="0"/>
              </a:spcBef>
              <a:spcAft>
                <a:spcPts val="0"/>
              </a:spcAft>
              <a:buSzPct val="125000"/>
              <a:buNone/>
            </a:pPr>
            <a:r>
              <a:rPr lang="pl" sz="2400"/>
              <a:t>Commanding:</a:t>
            </a:r>
            <a:endParaRPr sz="2400"/>
          </a:p>
          <a:p>
            <a:pPr indent="0" lvl="0" marL="0" rtl="0" algn="l">
              <a:lnSpc>
                <a:spcPct val="115000"/>
              </a:lnSpc>
              <a:spcBef>
                <a:spcPts val="1200"/>
              </a:spcBef>
              <a:spcAft>
                <a:spcPts val="0"/>
              </a:spcAft>
              <a:buSzPct val="176471"/>
              <a:buNone/>
            </a:pPr>
            <a:r>
              <a:rPr lang="pl" sz="1700"/>
              <a:t>Commanding involves giving instructions, supervising employees, and ensuring work is carried out effectively. Managers guide employees towards achieving business goals.</a:t>
            </a:r>
            <a:endParaRPr sz="1700"/>
          </a:p>
          <a:p>
            <a:pPr indent="0" lvl="0" marL="0" rtl="0" algn="l">
              <a:lnSpc>
                <a:spcPct val="100000"/>
              </a:lnSpc>
              <a:spcBef>
                <a:spcPts val="1200"/>
              </a:spcBef>
              <a:spcAft>
                <a:spcPts val="0"/>
              </a:spcAft>
              <a:buSzPct val="176471"/>
              <a:buNone/>
            </a:pPr>
            <a:r>
              <a:t/>
            </a:r>
            <a:endParaRPr sz="1700"/>
          </a:p>
        </p:txBody>
      </p:sp>
      <p:sp>
        <p:nvSpPr>
          <p:cNvPr id="116" name="Google Shape;116;p17"/>
          <p:cNvSpPr txBox="1"/>
          <p:nvPr>
            <p:ph idx="1" type="subTitle"/>
          </p:nvPr>
        </p:nvSpPr>
        <p:spPr>
          <a:xfrm>
            <a:off x="3119550" y="3053375"/>
            <a:ext cx="2834100" cy="1878900"/>
          </a:xfrm>
          <a:prstGeom prst="rect">
            <a:avLst/>
          </a:prstGeom>
          <a:solidFill>
            <a:srgbClr val="660000"/>
          </a:solid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100"/>
              <a:buNone/>
            </a:pPr>
            <a:r>
              <a:rPr lang="pl" sz="1700"/>
              <a:t>Coordinating:</a:t>
            </a:r>
            <a:endParaRPr sz="1700"/>
          </a:p>
          <a:p>
            <a:pPr indent="0" lvl="0" marL="0" rtl="0" algn="l">
              <a:lnSpc>
                <a:spcPct val="100000"/>
              </a:lnSpc>
              <a:spcBef>
                <a:spcPts val="0"/>
              </a:spcBef>
              <a:spcAft>
                <a:spcPts val="0"/>
              </a:spcAft>
              <a:buSzPts val="2100"/>
              <a:buNone/>
            </a:pPr>
            <a:r>
              <a:t/>
            </a:r>
            <a:endParaRPr sz="1700"/>
          </a:p>
          <a:p>
            <a:pPr indent="0" lvl="0" marL="0" rtl="0" algn="l">
              <a:lnSpc>
                <a:spcPct val="100000"/>
              </a:lnSpc>
              <a:spcBef>
                <a:spcPts val="0"/>
              </a:spcBef>
              <a:spcAft>
                <a:spcPts val="0"/>
              </a:spcAft>
              <a:buSzPts val="2100"/>
              <a:buNone/>
            </a:pPr>
            <a:r>
              <a:rPr lang="pl" sz="1150"/>
              <a:t>Coordinating means bringing together different departments and activities so they work smoothly as one team. It helps avoid confusion and improves teamwork. </a:t>
            </a:r>
            <a:endParaRPr sz="1150"/>
          </a:p>
        </p:txBody>
      </p:sp>
      <p:sp>
        <p:nvSpPr>
          <p:cNvPr id="117" name="Google Shape;117;p17"/>
          <p:cNvSpPr txBox="1"/>
          <p:nvPr>
            <p:ph idx="1" type="subTitle"/>
          </p:nvPr>
        </p:nvSpPr>
        <p:spPr>
          <a:xfrm>
            <a:off x="6169150" y="3053375"/>
            <a:ext cx="2834100" cy="1878900"/>
          </a:xfrm>
          <a:prstGeom prst="rect">
            <a:avLst/>
          </a:prstGeom>
          <a:solidFill>
            <a:srgbClr val="0C343D"/>
          </a:solidFill>
          <a:ln>
            <a:noFill/>
          </a:ln>
        </p:spPr>
        <p:txBody>
          <a:bodyPr anchorCtr="0" anchor="t" bIns="91425" lIns="91425" spcFirstLastPara="1" rIns="91425" wrap="square" tIns="91425">
            <a:normAutofit fontScale="70000" lnSpcReduction="10000"/>
          </a:bodyPr>
          <a:lstStyle/>
          <a:p>
            <a:pPr indent="0" lvl="0" marL="0" rtl="0" algn="l">
              <a:lnSpc>
                <a:spcPct val="100000"/>
              </a:lnSpc>
              <a:spcBef>
                <a:spcPts val="0"/>
              </a:spcBef>
              <a:spcAft>
                <a:spcPts val="0"/>
              </a:spcAft>
              <a:buSzPct val="125000"/>
              <a:buNone/>
            </a:pPr>
            <a:r>
              <a:rPr lang="pl" sz="2400"/>
              <a:t>Controlling:</a:t>
            </a:r>
            <a:endParaRPr sz="2400"/>
          </a:p>
          <a:p>
            <a:pPr indent="0" lvl="0" marL="0" rtl="0" algn="l">
              <a:lnSpc>
                <a:spcPct val="115000"/>
              </a:lnSpc>
              <a:spcBef>
                <a:spcPts val="1200"/>
              </a:spcBef>
              <a:spcAft>
                <a:spcPts val="0"/>
              </a:spcAft>
              <a:buSzPct val="176471"/>
              <a:buNone/>
            </a:pPr>
            <a:r>
              <a:rPr lang="pl" sz="1700"/>
              <a:t>Controlling involves monitoring performance, comparing results with goals, and making corrections when needed. This ensures the business stays on track and meets its objectives.</a:t>
            </a:r>
            <a:endParaRPr sz="1700"/>
          </a:p>
          <a:p>
            <a:pPr indent="0" lvl="0" marL="0" rtl="0" algn="l">
              <a:lnSpc>
                <a:spcPct val="100000"/>
              </a:lnSpc>
              <a:spcBef>
                <a:spcPts val="1200"/>
              </a:spcBef>
              <a:spcAft>
                <a:spcPts val="0"/>
              </a:spcAft>
              <a:buSzPct val="176471"/>
              <a:buNone/>
            </a:pPr>
            <a:r>
              <a:t/>
            </a:r>
            <a:endParaRPr sz="1700"/>
          </a:p>
        </p:txBody>
      </p:sp>
      <p:sp>
        <p:nvSpPr>
          <p:cNvPr id="118" name="Google Shape;118;p17"/>
          <p:cNvSpPr txBox="1"/>
          <p:nvPr/>
        </p:nvSpPr>
        <p:spPr>
          <a:xfrm>
            <a:off x="7476450" y="0"/>
            <a:ext cx="1765500" cy="7434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pl" sz="1100"/>
              <a:t>(</a:t>
            </a:r>
            <a:r>
              <a:rPr lang="pl" sz="1100"/>
              <a:t>Fayol, 1916), </a:t>
            </a:r>
            <a:endParaRPr sz="1100"/>
          </a:p>
          <a:p>
            <a:pPr indent="0" lvl="0" marL="0" rtl="0" algn="l">
              <a:lnSpc>
                <a:spcPct val="115000"/>
              </a:lnSpc>
              <a:spcBef>
                <a:spcPts val="0"/>
              </a:spcBef>
              <a:spcAft>
                <a:spcPts val="0"/>
              </a:spcAft>
              <a:buNone/>
            </a:pPr>
            <a:r>
              <a:rPr lang="pl" sz="1100"/>
              <a:t>(Robbins 2020)</a:t>
            </a:r>
            <a:endParaRPr sz="1100"/>
          </a:p>
          <a:p>
            <a:pPr indent="0" lvl="0" marL="0" rtl="0" algn="l">
              <a:lnSpc>
                <a:spcPct val="115000"/>
              </a:lnSpc>
              <a:spcBef>
                <a:spcPts val="0"/>
              </a:spcBef>
              <a:spcAft>
                <a:spcPts val="0"/>
              </a:spcAft>
              <a:buNone/>
            </a:pPr>
            <a:r>
              <a:rPr lang="pl" sz="1100"/>
              <a:t>(Lloyd, 2020)</a:t>
            </a:r>
            <a:endParaRPr sz="11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8"/>
          <p:cNvSpPr txBox="1"/>
          <p:nvPr>
            <p:ph type="ctrTitle"/>
          </p:nvPr>
        </p:nvSpPr>
        <p:spPr>
          <a:xfrm>
            <a:off x="292800" y="420875"/>
            <a:ext cx="6432000" cy="838800"/>
          </a:xfrm>
          <a:prstGeom prst="rect">
            <a:avLst/>
          </a:prstGeom>
          <a:noFill/>
          <a:ln>
            <a:noFill/>
          </a:ln>
        </p:spPr>
        <p:txBody>
          <a:bodyPr anchorCtr="0" anchor="b" bIns="91425" lIns="91425" spcFirstLastPara="1" rIns="91425" wrap="square" tIns="91425">
            <a:noAutofit/>
          </a:bodyPr>
          <a:lstStyle/>
          <a:p>
            <a:pPr indent="0" lvl="0" marL="0" rtl="0" algn="l">
              <a:lnSpc>
                <a:spcPct val="100000"/>
              </a:lnSpc>
              <a:spcBef>
                <a:spcPts val="0"/>
              </a:spcBef>
              <a:spcAft>
                <a:spcPts val="0"/>
              </a:spcAft>
              <a:buSzPts val="990"/>
              <a:buNone/>
            </a:pPr>
            <a:r>
              <a:rPr b="1" lang="pl" sz="3200" u="sng"/>
              <a:t>Application to a contemporary business context</a:t>
            </a:r>
            <a:endParaRPr sz="2680"/>
          </a:p>
        </p:txBody>
      </p:sp>
      <p:sp>
        <p:nvSpPr>
          <p:cNvPr id="124" name="Google Shape;124;p18"/>
          <p:cNvSpPr txBox="1"/>
          <p:nvPr>
            <p:ph idx="1" type="subTitle"/>
          </p:nvPr>
        </p:nvSpPr>
        <p:spPr>
          <a:xfrm>
            <a:off x="253675" y="1330325"/>
            <a:ext cx="4921200" cy="2905200"/>
          </a:xfrm>
          <a:prstGeom prst="rect">
            <a:avLst/>
          </a:prstGeom>
          <a:noFill/>
          <a:ln>
            <a:noFill/>
          </a:ln>
        </p:spPr>
        <p:txBody>
          <a:bodyPr anchorCtr="0" anchor="t" bIns="91425" lIns="91425" spcFirstLastPara="1" rIns="91425" wrap="square" tIns="91425">
            <a:noAutofit/>
          </a:bodyPr>
          <a:lstStyle/>
          <a:p>
            <a:pPr indent="0" lvl="0" marL="0" rtl="0" algn="l">
              <a:lnSpc>
                <a:spcPct val="130000"/>
              </a:lnSpc>
              <a:spcBef>
                <a:spcPts val="0"/>
              </a:spcBef>
              <a:spcAft>
                <a:spcPts val="0"/>
              </a:spcAft>
              <a:buSzPts val="275"/>
              <a:buNone/>
            </a:pPr>
            <a:r>
              <a:rPr lang="pl" sz="1155" u="sng"/>
              <a:t>For this presentation we will be applying the Management Functions to Subway.</a:t>
            </a:r>
            <a:endParaRPr sz="1155" u="sng"/>
          </a:p>
          <a:p>
            <a:pPr indent="0" lvl="0" marL="0" rtl="0" algn="l">
              <a:lnSpc>
                <a:spcPct val="130000"/>
              </a:lnSpc>
              <a:spcBef>
                <a:spcPts val="0"/>
              </a:spcBef>
              <a:spcAft>
                <a:spcPts val="0"/>
              </a:spcAft>
              <a:buSzPts val="275"/>
              <a:buNone/>
            </a:pPr>
            <a:r>
              <a:t/>
            </a:r>
            <a:endParaRPr sz="1155" u="sng"/>
          </a:p>
          <a:p>
            <a:pPr indent="-301915" lvl="0" marL="457200" rtl="0" algn="l">
              <a:lnSpc>
                <a:spcPct val="130000"/>
              </a:lnSpc>
              <a:spcBef>
                <a:spcPts val="0"/>
              </a:spcBef>
              <a:spcAft>
                <a:spcPts val="0"/>
              </a:spcAft>
              <a:buSzPts val="1155"/>
              <a:buChar char="●"/>
            </a:pPr>
            <a:r>
              <a:rPr lang="pl" sz="1155"/>
              <a:t>Subway is a global fast-food restaurant chain founded in 1965.</a:t>
            </a:r>
            <a:endParaRPr sz="1155"/>
          </a:p>
          <a:p>
            <a:pPr indent="-301915" lvl="0" marL="457200" rtl="0" algn="l">
              <a:lnSpc>
                <a:spcPct val="130000"/>
              </a:lnSpc>
              <a:spcBef>
                <a:spcPts val="0"/>
              </a:spcBef>
              <a:spcAft>
                <a:spcPts val="0"/>
              </a:spcAft>
              <a:buSzPts val="1155"/>
              <a:buChar char="●"/>
            </a:pPr>
            <a:r>
              <a:rPr lang="pl" sz="1155"/>
              <a:t>It is best known for its made-to-order submarine sandwiches, wraps, and salads.</a:t>
            </a:r>
            <a:endParaRPr sz="1155"/>
          </a:p>
          <a:p>
            <a:pPr indent="-301915" lvl="0" marL="457200" rtl="0" algn="l">
              <a:lnSpc>
                <a:spcPct val="130000"/>
              </a:lnSpc>
              <a:spcBef>
                <a:spcPts val="0"/>
              </a:spcBef>
              <a:spcAft>
                <a:spcPts val="0"/>
              </a:spcAft>
              <a:buSzPts val="1155"/>
              <a:buChar char="●"/>
            </a:pPr>
            <a:r>
              <a:rPr lang="pl" sz="1155"/>
              <a:t>The company operates through a franchise business model with thousands of locations worldwide.</a:t>
            </a:r>
            <a:endParaRPr sz="1155"/>
          </a:p>
          <a:p>
            <a:pPr indent="-301915" lvl="0" marL="457200" rtl="0" algn="l">
              <a:lnSpc>
                <a:spcPct val="130000"/>
              </a:lnSpc>
              <a:spcBef>
                <a:spcPts val="0"/>
              </a:spcBef>
              <a:spcAft>
                <a:spcPts val="0"/>
              </a:spcAft>
              <a:buSzPts val="1155"/>
              <a:buChar char="●"/>
            </a:pPr>
            <a:r>
              <a:rPr lang="pl" sz="1155"/>
              <a:t>Subway focuses on offering fresh ingredients and allowing customers to customize their meals.</a:t>
            </a:r>
            <a:endParaRPr sz="1155"/>
          </a:p>
          <a:p>
            <a:pPr indent="-301915" lvl="0" marL="457200" rtl="0" algn="l">
              <a:lnSpc>
                <a:spcPct val="130000"/>
              </a:lnSpc>
              <a:spcBef>
                <a:spcPts val="0"/>
              </a:spcBef>
              <a:spcAft>
                <a:spcPts val="0"/>
              </a:spcAft>
              <a:buSzPts val="1155"/>
              <a:buChar char="●"/>
            </a:pPr>
            <a:r>
              <a:rPr lang="pl" sz="1155"/>
              <a:t>Its menu includes healthier options alongside traditional fast-food choices.</a:t>
            </a:r>
            <a:endParaRPr sz="1155"/>
          </a:p>
          <a:p>
            <a:pPr indent="-301915" lvl="0" marL="457200" rtl="0" algn="l">
              <a:lnSpc>
                <a:spcPct val="130000"/>
              </a:lnSpc>
              <a:spcBef>
                <a:spcPts val="0"/>
              </a:spcBef>
              <a:spcAft>
                <a:spcPts val="0"/>
              </a:spcAft>
              <a:buSzPts val="1155"/>
              <a:buChar char="●"/>
            </a:pPr>
            <a:r>
              <a:rPr lang="pl" sz="1155"/>
              <a:t>Today, Subway is one of the world's most recognizable and widely available restaurant brands.</a:t>
            </a:r>
            <a:endParaRPr sz="1155"/>
          </a:p>
          <a:p>
            <a:pPr indent="0" lvl="0" marL="0" rtl="0" algn="l">
              <a:lnSpc>
                <a:spcPct val="180000"/>
              </a:lnSpc>
              <a:spcBef>
                <a:spcPts val="0"/>
              </a:spcBef>
              <a:spcAft>
                <a:spcPts val="0"/>
              </a:spcAft>
              <a:buSzPts val="275"/>
              <a:buNone/>
            </a:pPr>
            <a:r>
              <a:t/>
            </a:r>
            <a:endParaRPr sz="525"/>
          </a:p>
          <a:p>
            <a:pPr indent="0" lvl="0" marL="0" rtl="0" algn="l">
              <a:lnSpc>
                <a:spcPct val="80000"/>
              </a:lnSpc>
              <a:spcBef>
                <a:spcPts val="0"/>
              </a:spcBef>
              <a:spcAft>
                <a:spcPts val="0"/>
              </a:spcAft>
              <a:buSzPts val="275"/>
              <a:buNone/>
            </a:pPr>
            <a:r>
              <a:t/>
            </a:r>
            <a:endParaRPr sz="525"/>
          </a:p>
          <a:p>
            <a:pPr indent="0" lvl="0" marL="0" rtl="0" algn="l">
              <a:lnSpc>
                <a:spcPct val="80000"/>
              </a:lnSpc>
              <a:spcBef>
                <a:spcPts val="0"/>
              </a:spcBef>
              <a:spcAft>
                <a:spcPts val="0"/>
              </a:spcAft>
              <a:buSzPts val="275"/>
              <a:buNone/>
            </a:pPr>
            <a:r>
              <a:t/>
            </a:r>
            <a:endParaRPr sz="525"/>
          </a:p>
        </p:txBody>
      </p:sp>
      <p:pic>
        <p:nvPicPr>
          <p:cNvPr id="125" name="Google Shape;125;p18"/>
          <p:cNvPicPr preferRelativeResize="0"/>
          <p:nvPr/>
        </p:nvPicPr>
        <p:blipFill rotWithShape="1">
          <a:blip r:embed="rId3">
            <a:alphaModFix/>
          </a:blip>
          <a:srcRect b="0" l="0" r="0" t="0"/>
          <a:stretch/>
        </p:blipFill>
        <p:spPr>
          <a:xfrm>
            <a:off x="5760575" y="1212698"/>
            <a:ext cx="2694502" cy="1795900"/>
          </a:xfrm>
          <a:prstGeom prst="rect">
            <a:avLst/>
          </a:prstGeom>
          <a:noFill/>
          <a:ln>
            <a:noFill/>
          </a:ln>
        </p:spPr>
      </p:pic>
      <p:pic>
        <p:nvPicPr>
          <p:cNvPr id="126" name="Google Shape;126;p18"/>
          <p:cNvPicPr preferRelativeResize="0"/>
          <p:nvPr/>
        </p:nvPicPr>
        <p:blipFill rotWithShape="1">
          <a:blip r:embed="rId4">
            <a:alphaModFix/>
          </a:blip>
          <a:srcRect b="0" l="0" r="0" t="0"/>
          <a:stretch/>
        </p:blipFill>
        <p:spPr>
          <a:xfrm>
            <a:off x="5744900" y="3098373"/>
            <a:ext cx="2725852" cy="1830101"/>
          </a:xfrm>
          <a:prstGeom prst="rect">
            <a:avLst/>
          </a:prstGeom>
          <a:noFill/>
          <a:ln>
            <a:noFill/>
          </a:ln>
        </p:spPr>
      </p:pic>
      <p:sp>
        <p:nvSpPr>
          <p:cNvPr id="127" name="Google Shape;127;p18"/>
          <p:cNvSpPr txBox="1"/>
          <p:nvPr/>
        </p:nvSpPr>
        <p:spPr>
          <a:xfrm>
            <a:off x="7312075" y="0"/>
            <a:ext cx="3000000" cy="717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pl" sz="1100"/>
              <a:t>(</a:t>
            </a:r>
            <a:r>
              <a:rPr lang="pl" sz="1100"/>
              <a:t>Brown, L. 2024)</a:t>
            </a:r>
            <a:endParaRPr sz="1100"/>
          </a:p>
          <a:p>
            <a:pPr indent="0" lvl="0" marL="0" rtl="0" algn="l">
              <a:lnSpc>
                <a:spcPct val="115000"/>
              </a:lnSpc>
              <a:spcBef>
                <a:spcPts val="0"/>
              </a:spcBef>
              <a:spcAft>
                <a:spcPts val="0"/>
              </a:spcAft>
              <a:buNone/>
            </a:pPr>
            <a:r>
              <a:rPr lang="pl" sz="1100"/>
              <a:t>(Mitchell, C. (2023)</a:t>
            </a:r>
            <a:endParaRPr sz="1100"/>
          </a:p>
          <a:p>
            <a:pPr indent="0" lvl="0" marL="0" rtl="0" algn="l">
              <a:spcBef>
                <a:spcPts val="0"/>
              </a:spcBef>
              <a:spcAft>
                <a:spcPts val="0"/>
              </a:spcAft>
              <a:buNone/>
            </a:pPr>
            <a:r>
              <a:t/>
            </a:r>
            <a:endParaRPr sz="1100"/>
          </a:p>
        </p:txBody>
      </p:sp>
      <p:sp>
        <p:nvSpPr>
          <p:cNvPr id="128" name="Google Shape;128;p18"/>
          <p:cNvSpPr txBox="1"/>
          <p:nvPr/>
        </p:nvSpPr>
        <p:spPr>
          <a:xfrm>
            <a:off x="1495300" y="242700"/>
            <a:ext cx="45093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19"/>
          <p:cNvSpPr txBox="1"/>
          <p:nvPr>
            <p:ph type="ctrTitle"/>
          </p:nvPr>
        </p:nvSpPr>
        <p:spPr>
          <a:xfrm>
            <a:off x="451900" y="711950"/>
            <a:ext cx="5661900" cy="838800"/>
          </a:xfrm>
          <a:prstGeom prst="rect">
            <a:avLst/>
          </a:prstGeom>
          <a:noFill/>
          <a:ln>
            <a:noFill/>
          </a:ln>
        </p:spPr>
        <p:txBody>
          <a:bodyPr anchorCtr="0" anchor="b"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u="sng"/>
              <a:t>Organisational Goals of Subway</a:t>
            </a:r>
            <a:endParaRPr u="sng"/>
          </a:p>
        </p:txBody>
      </p:sp>
      <p:sp>
        <p:nvSpPr>
          <p:cNvPr id="134" name="Google Shape;134;p19"/>
          <p:cNvSpPr txBox="1"/>
          <p:nvPr>
            <p:ph idx="1" type="subTitle"/>
          </p:nvPr>
        </p:nvSpPr>
        <p:spPr>
          <a:xfrm>
            <a:off x="558250" y="1692618"/>
            <a:ext cx="8222100" cy="2892600"/>
          </a:xfrm>
          <a:prstGeom prst="rect">
            <a:avLst/>
          </a:prstGeom>
          <a:noFill/>
          <a:ln>
            <a:noFill/>
          </a:ln>
        </p:spPr>
        <p:txBody>
          <a:bodyPr anchorCtr="0" anchor="t" bIns="91425" lIns="91425" spcFirstLastPara="1" rIns="91425" wrap="square" tIns="91425">
            <a:normAutofit/>
          </a:bodyPr>
          <a:lstStyle/>
          <a:p>
            <a:pPr indent="0" lvl="0" marL="0" marR="0" rtl="0" algn="l">
              <a:lnSpc>
                <a:spcPct val="130000"/>
              </a:lnSpc>
              <a:spcBef>
                <a:spcPts val="0"/>
              </a:spcBef>
              <a:spcAft>
                <a:spcPts val="0"/>
              </a:spcAft>
              <a:buSzPts val="2100"/>
              <a:buNone/>
            </a:pPr>
            <a:r>
              <a:rPr b="1" lang="pl" sz="1955"/>
              <a:t>Subway's organizational goals include:</a:t>
            </a:r>
            <a:endParaRPr b="1" sz="1955"/>
          </a:p>
          <a:p>
            <a:pPr indent="-352715" lvl="0" marL="457200" marR="0" rtl="0" algn="l">
              <a:lnSpc>
                <a:spcPct val="130000"/>
              </a:lnSpc>
              <a:spcBef>
                <a:spcPts val="0"/>
              </a:spcBef>
              <a:spcAft>
                <a:spcPts val="0"/>
              </a:spcAft>
              <a:buSzPts val="1955"/>
              <a:buChar char="●"/>
            </a:pPr>
            <a:r>
              <a:rPr lang="pl" sz="1955"/>
              <a:t>Increase sales and profits</a:t>
            </a:r>
            <a:endParaRPr sz="1955"/>
          </a:p>
          <a:p>
            <a:pPr indent="-352715" lvl="0" marL="457200" marR="0" rtl="0" algn="l">
              <a:lnSpc>
                <a:spcPct val="130000"/>
              </a:lnSpc>
              <a:spcBef>
                <a:spcPts val="0"/>
              </a:spcBef>
              <a:spcAft>
                <a:spcPts val="0"/>
              </a:spcAft>
              <a:buSzPts val="1955"/>
              <a:buChar char="●"/>
            </a:pPr>
            <a:r>
              <a:rPr lang="pl" sz="1955"/>
              <a:t>Provide high-quality fresh food that meets customer expectations.</a:t>
            </a:r>
            <a:endParaRPr sz="1955"/>
          </a:p>
          <a:p>
            <a:pPr indent="-352715" lvl="0" marL="457200" marR="0" rtl="0" algn="l">
              <a:lnSpc>
                <a:spcPct val="130000"/>
              </a:lnSpc>
              <a:spcBef>
                <a:spcPts val="0"/>
              </a:spcBef>
              <a:spcAft>
                <a:spcPts val="0"/>
              </a:spcAft>
              <a:buSzPts val="1955"/>
              <a:buChar char="●"/>
            </a:pPr>
            <a:r>
              <a:rPr lang="pl" sz="1955"/>
              <a:t>Deliver consistent and high-quality customer service</a:t>
            </a:r>
            <a:endParaRPr sz="1955"/>
          </a:p>
          <a:p>
            <a:pPr indent="-352715" lvl="0" marL="457200" marR="0" rtl="0" algn="l">
              <a:lnSpc>
                <a:spcPct val="130000"/>
              </a:lnSpc>
              <a:spcBef>
                <a:spcPts val="0"/>
              </a:spcBef>
              <a:spcAft>
                <a:spcPts val="0"/>
              </a:spcAft>
              <a:buSzPts val="1955"/>
              <a:buChar char="●"/>
            </a:pPr>
            <a:r>
              <a:rPr lang="pl" sz="1955"/>
              <a:t>Maintain brand consistency across all the locations</a:t>
            </a:r>
            <a:endParaRPr sz="1955"/>
          </a:p>
          <a:p>
            <a:pPr indent="-352715" lvl="0" marL="457200" marR="0" rtl="0" algn="l">
              <a:lnSpc>
                <a:spcPct val="130000"/>
              </a:lnSpc>
              <a:spcBef>
                <a:spcPts val="0"/>
              </a:spcBef>
              <a:spcAft>
                <a:spcPts val="0"/>
              </a:spcAft>
              <a:buSzPts val="1955"/>
              <a:buChar char="●"/>
            </a:pPr>
            <a:r>
              <a:rPr lang="pl" sz="1955"/>
              <a:t>Promote healthier food choices</a:t>
            </a:r>
            <a:endParaRPr sz="1955"/>
          </a:p>
          <a:p>
            <a:pPr indent="-352715" lvl="0" marL="457200" marR="0" rtl="0" algn="l">
              <a:lnSpc>
                <a:spcPct val="130000"/>
              </a:lnSpc>
              <a:spcBef>
                <a:spcPts val="0"/>
              </a:spcBef>
              <a:spcAft>
                <a:spcPts val="0"/>
              </a:spcAft>
              <a:buSzPts val="1955"/>
              <a:buChar char="●"/>
            </a:pPr>
            <a:r>
              <a:rPr lang="pl" sz="1955"/>
              <a:t>Support sustainability and environmental practises</a:t>
            </a:r>
            <a:endParaRPr sz="1955"/>
          </a:p>
        </p:txBody>
      </p:sp>
      <p:sp>
        <p:nvSpPr>
          <p:cNvPr id="135" name="Google Shape;135;p19"/>
          <p:cNvSpPr txBox="1"/>
          <p:nvPr/>
        </p:nvSpPr>
        <p:spPr>
          <a:xfrm>
            <a:off x="7218125" y="187900"/>
            <a:ext cx="1996200" cy="67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pl" sz="1100"/>
              <a:t>(Brown, L. 2024)</a:t>
            </a:r>
            <a:endParaRPr sz="1100"/>
          </a:p>
          <a:p>
            <a:pPr indent="0" lvl="0" marL="0" rtl="0" algn="l">
              <a:lnSpc>
                <a:spcPct val="115000"/>
              </a:lnSpc>
              <a:spcBef>
                <a:spcPts val="0"/>
              </a:spcBef>
              <a:spcAft>
                <a:spcPts val="0"/>
              </a:spcAft>
              <a:buNone/>
            </a:pPr>
            <a:r>
              <a:rPr lang="pl" sz="1100"/>
              <a:t>(Mitchell, C. (2023)</a:t>
            </a:r>
            <a:endParaRPr sz="1800">
              <a:solidFill>
                <a:schemeClr val="dk2"/>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0"/>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How Subway uses Planning in it’s management style</a:t>
            </a:r>
            <a:endParaRPr/>
          </a:p>
        </p:txBody>
      </p:sp>
      <p:sp>
        <p:nvSpPr>
          <p:cNvPr id="141" name="Google Shape;141;p20"/>
          <p:cNvSpPr txBox="1"/>
          <p:nvPr>
            <p:ph idx="1" type="body"/>
          </p:nvPr>
        </p:nvSpPr>
        <p:spPr>
          <a:xfrm>
            <a:off x="391450" y="1017800"/>
            <a:ext cx="8520600" cy="35808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800"/>
              <a:buNone/>
            </a:pPr>
            <a:r>
              <a:rPr lang="pl"/>
              <a:t>The main management at Subway sets clear business goals and strategies that they can follow throughout the year. </a:t>
            </a:r>
            <a:r>
              <a:rPr b="1" lang="pl"/>
              <a:t>(Increasing profit).</a:t>
            </a:r>
            <a:r>
              <a:rPr lang="pl"/>
              <a:t> The management also plans out improvements to the carbon footprint which Subway is creating. </a:t>
            </a:r>
            <a:r>
              <a:rPr b="1" lang="pl"/>
              <a:t>(Sustainability)</a:t>
            </a:r>
            <a:endParaRPr b="1"/>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rPr lang="pl"/>
              <a:t>While at the individual establishments the managers plan out shift schedules and rotations in order to ensure that the customers are always served in a timely and efficient manner. </a:t>
            </a:r>
            <a:r>
              <a:rPr b="1" lang="pl"/>
              <a:t>(High Quality Customer Service)</a:t>
            </a:r>
            <a:endParaRPr b="1"/>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t/>
            </a:r>
            <a:endParaRPr/>
          </a:p>
        </p:txBody>
      </p:sp>
      <p:sp>
        <p:nvSpPr>
          <p:cNvPr id="142" name="Google Shape;142;p20"/>
          <p:cNvSpPr txBox="1"/>
          <p:nvPr/>
        </p:nvSpPr>
        <p:spPr>
          <a:xfrm>
            <a:off x="7304100" y="65600"/>
            <a:ext cx="1839900" cy="34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pl" sz="1100"/>
              <a:t>(Brown, L. 2024)</a:t>
            </a:r>
            <a:endParaRPr sz="1100"/>
          </a:p>
          <a:p>
            <a:pPr indent="0" lvl="0" marL="0" rtl="0" algn="l">
              <a:lnSpc>
                <a:spcPct val="115000"/>
              </a:lnSpc>
              <a:spcBef>
                <a:spcPts val="0"/>
              </a:spcBef>
              <a:spcAft>
                <a:spcPts val="0"/>
              </a:spcAft>
              <a:buNone/>
            </a:pPr>
            <a:r>
              <a:rPr lang="pl" sz="1100"/>
              <a:t>(Mitchell, C. (2023)</a:t>
            </a:r>
            <a:endParaRPr sz="1800">
              <a:solidFill>
                <a:schemeClr val="dk2"/>
              </a:solidFill>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How Subway uses Organising in it’s management style</a:t>
            </a:r>
            <a:endParaRPr/>
          </a:p>
        </p:txBody>
      </p:sp>
      <p:sp>
        <p:nvSpPr>
          <p:cNvPr id="148" name="Google Shape;148;p21"/>
          <p:cNvSpPr txBox="1"/>
          <p:nvPr>
            <p:ph idx="1" type="body"/>
          </p:nvPr>
        </p:nvSpPr>
        <p:spPr>
          <a:xfrm>
            <a:off x="311700" y="1229875"/>
            <a:ext cx="6027900" cy="33390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800"/>
              <a:buNone/>
            </a:pPr>
            <a:r>
              <a:rPr lang="pl"/>
              <a:t>Subway has organised a complex system of supply so that they can always have fresh ingredients available at each locations(</a:t>
            </a:r>
            <a:r>
              <a:rPr b="1" lang="pl"/>
              <a:t>Brand Consistency, High Quality Fresh Food)</a:t>
            </a:r>
            <a:r>
              <a:rPr lang="pl"/>
              <a:t>. Through their supply system Subway also organises initiatives and changes to improve their carbon footprint </a:t>
            </a:r>
            <a:r>
              <a:rPr b="1" lang="pl"/>
              <a:t>(Sustainability)</a:t>
            </a:r>
            <a:endParaRPr b="1"/>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rPr lang="pl"/>
              <a:t>Subway also has organised a set of clear procedures and practises that all employees across all locations are trained to follow </a:t>
            </a:r>
            <a:r>
              <a:rPr b="1" lang="pl"/>
              <a:t>(High Quality Customer Service)</a:t>
            </a:r>
            <a:endParaRPr b="1"/>
          </a:p>
          <a:p>
            <a:pPr indent="0" lvl="0" marL="0" rtl="0" algn="l">
              <a:lnSpc>
                <a:spcPct val="115000"/>
              </a:lnSpc>
              <a:spcBef>
                <a:spcPts val="0"/>
              </a:spcBef>
              <a:spcAft>
                <a:spcPts val="0"/>
              </a:spcAft>
              <a:buSzPts val="1800"/>
              <a:buNone/>
            </a:pPr>
            <a:r>
              <a:t/>
            </a:r>
            <a:endParaRPr/>
          </a:p>
          <a:p>
            <a:pPr indent="0" lvl="0" marL="0" rtl="0" algn="l">
              <a:lnSpc>
                <a:spcPct val="115000"/>
              </a:lnSpc>
              <a:spcBef>
                <a:spcPts val="0"/>
              </a:spcBef>
              <a:spcAft>
                <a:spcPts val="0"/>
              </a:spcAft>
              <a:buSzPts val="1800"/>
              <a:buNone/>
            </a:pPr>
            <a:r>
              <a:t/>
            </a:r>
            <a:endParaRPr/>
          </a:p>
        </p:txBody>
      </p:sp>
      <p:pic>
        <p:nvPicPr>
          <p:cNvPr id="149" name="Google Shape;149;p21"/>
          <p:cNvPicPr preferRelativeResize="0"/>
          <p:nvPr/>
        </p:nvPicPr>
        <p:blipFill rotWithShape="1">
          <a:blip r:embed="rId3">
            <a:alphaModFix/>
          </a:blip>
          <a:srcRect b="0" l="0" r="0" t="0"/>
          <a:stretch/>
        </p:blipFill>
        <p:spPr>
          <a:xfrm>
            <a:off x="6259850" y="1229875"/>
            <a:ext cx="2765200" cy="18434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2"/>
          <p:cNvSpPr txBox="1"/>
          <p:nvPr>
            <p:ph type="title"/>
          </p:nvPr>
        </p:nvSpPr>
        <p:spPr>
          <a:xfrm>
            <a:off x="311700" y="2691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How Subway uses Commanding in it’s management style</a:t>
            </a:r>
            <a:endParaRPr/>
          </a:p>
        </p:txBody>
      </p:sp>
      <p:sp>
        <p:nvSpPr>
          <p:cNvPr id="155" name="Google Shape;155;p22"/>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pl"/>
              <a:t>Supervisors give instructions to the employees based on the feedback given by management.</a:t>
            </a:r>
            <a:r>
              <a:rPr lang="pl" sz="1400"/>
              <a:t> </a:t>
            </a:r>
            <a:r>
              <a:rPr b="1" lang="pl"/>
              <a:t>(Increase sales and profit)</a:t>
            </a:r>
            <a:r>
              <a:rPr lang="pl"/>
              <a:t> The supervisors are also informed in the expected standards set out by Subway and they attempt to correct any deviation from those standards </a:t>
            </a:r>
            <a:r>
              <a:rPr b="1" lang="pl"/>
              <a:t>(Deliver consistent customer service). </a:t>
            </a:r>
            <a:r>
              <a:rPr lang="pl"/>
              <a:t>The supervisors are also informed and trained in food hygiene standards and they maintain these standards at the locations and reprimand employees who breach those standards. </a:t>
            </a:r>
            <a:r>
              <a:rPr b="1" lang="pl"/>
              <a:t>(Deliver high quality fresh food)</a:t>
            </a:r>
            <a:endParaRPr b="1"/>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23"/>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How Subway uses Coordinating in it’s management style</a:t>
            </a:r>
            <a:endParaRPr/>
          </a:p>
        </p:txBody>
      </p:sp>
      <p:sp>
        <p:nvSpPr>
          <p:cNvPr id="161" name="Google Shape;161;p23"/>
          <p:cNvSpPr txBox="1"/>
          <p:nvPr>
            <p:ph idx="1" type="body"/>
          </p:nvPr>
        </p:nvSpPr>
        <p:spPr>
          <a:xfrm>
            <a:off x="311700" y="1443175"/>
            <a:ext cx="6201900" cy="33390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pl"/>
              <a:t>The previously mentioned system of supply is coordinated with the individual locations and more general regions where Subway operates in order to ensure that each location has fresh ingredients available. </a:t>
            </a:r>
            <a:r>
              <a:rPr b="1" lang="pl"/>
              <a:t>(Deliver high quality fresh food)</a:t>
            </a:r>
            <a:endParaRPr b="1"/>
          </a:p>
          <a:p>
            <a:pPr indent="0" lvl="0" marL="0" rtl="0" algn="l">
              <a:lnSpc>
                <a:spcPct val="115000"/>
              </a:lnSpc>
              <a:spcBef>
                <a:spcPts val="0"/>
              </a:spcBef>
              <a:spcAft>
                <a:spcPts val="0"/>
              </a:spcAft>
              <a:buSzPts val="1800"/>
              <a:buNone/>
            </a:pPr>
            <a:r>
              <a:t/>
            </a:r>
            <a:endParaRPr b="1"/>
          </a:p>
          <a:p>
            <a:pPr indent="0" lvl="0" marL="0" rtl="0" algn="l">
              <a:lnSpc>
                <a:spcPct val="115000"/>
              </a:lnSpc>
              <a:spcBef>
                <a:spcPts val="0"/>
              </a:spcBef>
              <a:spcAft>
                <a:spcPts val="0"/>
              </a:spcAft>
              <a:buSzPts val="1800"/>
              <a:buNone/>
            </a:pPr>
            <a:r>
              <a:rPr lang="pl"/>
              <a:t>The management after planning out their new products and promotions coordinates with the individual locations in order to make sure that everything arrives at each locations at the same time. </a:t>
            </a:r>
            <a:r>
              <a:rPr b="1" lang="pl"/>
              <a:t>(Consistency across locations)</a:t>
            </a:r>
            <a:endParaRPr b="1"/>
          </a:p>
        </p:txBody>
      </p:sp>
      <p:pic>
        <p:nvPicPr>
          <p:cNvPr id="162" name="Google Shape;162;p23"/>
          <p:cNvPicPr preferRelativeResize="0"/>
          <p:nvPr/>
        </p:nvPicPr>
        <p:blipFill>
          <a:blip r:embed="rId3">
            <a:alphaModFix/>
          </a:blip>
          <a:stretch>
            <a:fillRect/>
          </a:stretch>
        </p:blipFill>
        <p:spPr>
          <a:xfrm>
            <a:off x="6470275" y="1170200"/>
            <a:ext cx="2325600" cy="205815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24"/>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a:t>How Subway uses Controlling in it’s management style</a:t>
            </a:r>
            <a:endParaRPr/>
          </a:p>
          <a:p>
            <a:pPr indent="0" lvl="0" marL="0" rtl="0" algn="l">
              <a:lnSpc>
                <a:spcPct val="100000"/>
              </a:lnSpc>
              <a:spcBef>
                <a:spcPts val="0"/>
              </a:spcBef>
              <a:spcAft>
                <a:spcPts val="0"/>
              </a:spcAft>
              <a:buSzPct val="111111"/>
              <a:buNone/>
            </a:pPr>
            <a:r>
              <a:t/>
            </a:r>
            <a:endParaRPr/>
          </a:p>
        </p:txBody>
      </p:sp>
      <p:sp>
        <p:nvSpPr>
          <p:cNvPr id="168" name="Google Shape;168;p24"/>
          <p:cNvSpPr txBox="1"/>
          <p:nvPr>
            <p:ph idx="1" type="body"/>
          </p:nvPr>
        </p:nvSpPr>
        <p:spPr>
          <a:xfrm>
            <a:off x="311700" y="1229875"/>
            <a:ext cx="8520600" cy="33579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pl"/>
              <a:t>The regional managers closely monitor the performance of each of the individual locations and if any location starts to deviate from the standards which were set out they are quick to inform the location managers and they then attempt to correct it.</a:t>
            </a:r>
            <a:r>
              <a:rPr b="1" lang="pl"/>
              <a:t> </a:t>
            </a:r>
            <a:r>
              <a:rPr lang="pl"/>
              <a:t>Some of the ways in which the supervisors do this is through then evaluating the individuals working under them, they then reprimand or reward performance.</a:t>
            </a:r>
            <a:r>
              <a:rPr b="1" lang="pl"/>
              <a:t>(Maintaining brand consistency, providing high quality food)</a:t>
            </a:r>
            <a:endParaRPr b="1"/>
          </a:p>
          <a:p>
            <a:pPr indent="0" lvl="0" marL="0" rtl="0" algn="l">
              <a:lnSpc>
                <a:spcPct val="115000"/>
              </a:lnSpc>
              <a:spcBef>
                <a:spcPts val="0"/>
              </a:spcBef>
              <a:spcAft>
                <a:spcPts val="0"/>
              </a:spcAft>
              <a:buSzPts val="1800"/>
              <a:buNone/>
            </a:pPr>
            <a:r>
              <a:t/>
            </a:r>
            <a:endParaRPr b="1"/>
          </a:p>
          <a:p>
            <a:pPr indent="0" lvl="0" marL="0" rtl="0" algn="l">
              <a:lnSpc>
                <a:spcPct val="115000"/>
              </a:lnSpc>
              <a:spcBef>
                <a:spcPts val="0"/>
              </a:spcBef>
              <a:spcAft>
                <a:spcPts val="0"/>
              </a:spcAft>
              <a:buSzPts val="1800"/>
              <a:buNone/>
            </a:pPr>
            <a:r>
              <a:t/>
            </a:r>
            <a:endParaRPr b="1"/>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25"/>
          <p:cNvSpPr txBox="1"/>
          <p:nvPr>
            <p:ph type="ctrTitle"/>
          </p:nvPr>
        </p:nvSpPr>
        <p:spPr>
          <a:xfrm>
            <a:off x="2837163" y="0"/>
            <a:ext cx="3164400" cy="8388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4200"/>
              <a:buNone/>
            </a:pPr>
            <a:r>
              <a:rPr lang="pl" u="sng"/>
              <a:t>Shortfalls</a:t>
            </a:r>
            <a:endParaRPr u="sng"/>
          </a:p>
        </p:txBody>
      </p:sp>
      <p:graphicFrame>
        <p:nvGraphicFramePr>
          <p:cNvPr id="174" name="Google Shape;174;p25"/>
          <p:cNvGraphicFramePr/>
          <p:nvPr/>
        </p:nvGraphicFramePr>
        <p:xfrm>
          <a:off x="726500" y="1025575"/>
          <a:ext cx="3000000" cy="3000000"/>
        </p:xfrm>
        <a:graphic>
          <a:graphicData uri="http://schemas.openxmlformats.org/drawingml/2006/table">
            <a:tbl>
              <a:tblPr>
                <a:noFill/>
                <a:tableStyleId>{4F70D8FF-073C-4826-B916-B2BF29D21374}</a:tableStyleId>
              </a:tblPr>
              <a:tblGrid>
                <a:gridCol w="2164600"/>
                <a:gridCol w="1278500"/>
                <a:gridCol w="4490625"/>
              </a:tblGrid>
              <a:tr h="812150">
                <a:tc>
                  <a:txBody>
                    <a:bodyPr/>
                    <a:lstStyle/>
                    <a:p>
                      <a:pPr indent="0" lvl="0" marL="0" marR="0" rtl="0" algn="l">
                        <a:lnSpc>
                          <a:spcPct val="100000"/>
                        </a:lnSpc>
                        <a:spcBef>
                          <a:spcPts val="0"/>
                        </a:spcBef>
                        <a:spcAft>
                          <a:spcPts val="0"/>
                        </a:spcAft>
                        <a:buClr>
                          <a:srgbClr val="000000"/>
                        </a:buClr>
                        <a:buSzPts val="1400"/>
                        <a:buFont typeface="Arial"/>
                        <a:buNone/>
                      </a:pPr>
                      <a:r>
                        <a:rPr b="1" lang="pl" sz="1400" u="none" cap="none" strike="noStrike">
                          <a:solidFill>
                            <a:schemeClr val="lt1"/>
                          </a:solidFill>
                        </a:rPr>
                        <a:t>Shortfall</a:t>
                      </a:r>
                      <a:endParaRPr b="1"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b="1" lang="pl" sz="1400" u="none" cap="none" strike="noStrike">
                          <a:solidFill>
                            <a:schemeClr val="lt1"/>
                          </a:solidFill>
                        </a:rPr>
                        <a:t>Function</a:t>
                      </a:r>
                      <a:endParaRPr b="1"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b="1" lang="pl" sz="1400" u="none" cap="none" strike="noStrike">
                          <a:solidFill>
                            <a:schemeClr val="lt1"/>
                          </a:solidFill>
                        </a:rPr>
                        <a:t>Explanation</a:t>
                      </a:r>
                      <a:endParaRPr b="1" sz="1400" u="none" cap="none" strike="noStrike">
                        <a:solidFill>
                          <a:schemeClr val="lt1"/>
                        </a:solidFill>
                      </a:endParaRPr>
                    </a:p>
                  </a:txBody>
                  <a:tcPr marT="91425" marB="91425" marR="91425" marL="91425"/>
                </a:tc>
              </a:tr>
              <a:tr h="1238525">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Low employee motivation</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Commanding</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Despite each of the locations having managers and supervisors which are dedicated to their job, the overall employee satisfaction remains relatively low at subway, affecting performance.</a:t>
                      </a:r>
                      <a:endParaRPr sz="1400" u="none" cap="none" strike="noStrike">
                        <a:solidFill>
                          <a:schemeClr val="lt1"/>
                        </a:solidFill>
                      </a:endParaRPr>
                    </a:p>
                  </a:txBody>
                  <a:tcPr marT="91425" marB="91425" marR="91425" marL="91425"/>
                </a:tc>
              </a:tr>
              <a:tr h="983550">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Slow Adaptation to New Trends</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Planning</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sz="1400" u="none" cap="none" strike="noStrike">
                          <a:solidFill>
                            <a:schemeClr val="lt1"/>
                          </a:solidFill>
                        </a:rPr>
                        <a:t>Subway is relatively slow compared to other franchises at catching up to new trends and market direction. This can lead to decreased sales.</a:t>
                      </a:r>
                      <a:endParaRPr sz="1400" u="none" cap="none" strike="noStrike">
                        <a:solidFill>
                          <a:schemeClr val="lt1"/>
                        </a:solidFill>
                      </a:endParaRPr>
                    </a:p>
                  </a:txBody>
                  <a:tcPr marT="91425" marB="91425" marR="91425" marL="91425"/>
                </a:tc>
              </a:tr>
              <a:tr h="1016625">
                <a:tc>
                  <a:txBody>
                    <a:bodyPr/>
                    <a:lstStyle/>
                    <a:p>
                      <a:pPr indent="0" lvl="0" marL="0" marR="0" rtl="0" algn="l">
                        <a:lnSpc>
                          <a:spcPct val="100000"/>
                        </a:lnSpc>
                        <a:spcBef>
                          <a:spcPts val="0"/>
                        </a:spcBef>
                        <a:spcAft>
                          <a:spcPts val="0"/>
                        </a:spcAft>
                        <a:buClr>
                          <a:srgbClr val="000000"/>
                        </a:buClr>
                        <a:buSzPts val="1400"/>
                        <a:buFont typeface="Arial"/>
                        <a:buNone/>
                      </a:pPr>
                      <a:r>
                        <a:rPr lang="pl">
                          <a:solidFill>
                            <a:schemeClr val="lt1"/>
                          </a:solidFill>
                        </a:rPr>
                        <a:t>Low employee development</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a:solidFill>
                            <a:schemeClr val="lt1"/>
                          </a:solidFill>
                        </a:rPr>
                        <a:t>Organising</a:t>
                      </a:r>
                      <a:endParaRPr sz="1400" u="none" cap="none" strike="noStrike">
                        <a:solidFill>
                          <a:schemeClr val="lt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pl">
                          <a:solidFill>
                            <a:schemeClr val="lt1"/>
                          </a:solidFill>
                        </a:rPr>
                        <a:t>While Subway manages to train employees enough provide a standard of service that is generally satisfactory there are often shortcomings with advancing employee training further.</a:t>
                      </a:r>
                      <a:endParaRPr sz="1400" u="none" cap="none" strike="noStrike">
                        <a:solidFill>
                          <a:schemeClr val="lt1"/>
                        </a:solidFill>
                      </a:endParaRPr>
                    </a:p>
                  </a:txBody>
                  <a:tcPr marT="91425" marB="91425" marR="91425" marL="91425"/>
                </a:tc>
              </a:tr>
            </a:tbl>
          </a:graphicData>
        </a:graphic>
      </p:graphicFrame>
      <p:pic>
        <p:nvPicPr>
          <p:cNvPr id="175" name="Google Shape;175;p25"/>
          <p:cNvPicPr preferRelativeResize="0"/>
          <p:nvPr/>
        </p:nvPicPr>
        <p:blipFill>
          <a:blip r:embed="rId3">
            <a:alphaModFix/>
          </a:blip>
          <a:stretch>
            <a:fillRect/>
          </a:stretch>
        </p:blipFill>
        <p:spPr>
          <a:xfrm>
            <a:off x="5354850" y="0"/>
            <a:ext cx="1088226" cy="102557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6"/>
          <p:cNvSpPr txBox="1"/>
          <p:nvPr>
            <p:ph type="ctrTitle"/>
          </p:nvPr>
        </p:nvSpPr>
        <p:spPr>
          <a:xfrm>
            <a:off x="300600" y="60722"/>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pl" sz="3500" u="sng"/>
              <a:t>Most Essential Managerial Skills</a:t>
            </a:r>
            <a:endParaRPr sz="3500" u="sng"/>
          </a:p>
        </p:txBody>
      </p:sp>
      <p:sp>
        <p:nvSpPr>
          <p:cNvPr id="181" name="Google Shape;181;p26"/>
          <p:cNvSpPr txBox="1"/>
          <p:nvPr>
            <p:ph idx="1" type="subTitle"/>
          </p:nvPr>
        </p:nvSpPr>
        <p:spPr>
          <a:xfrm>
            <a:off x="300600" y="919499"/>
            <a:ext cx="8222100" cy="3996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pl" sz="1900"/>
              <a:t>Drawing </a:t>
            </a:r>
            <a:r>
              <a:rPr lang="pl" sz="1900"/>
              <a:t>from what has been discussed in this presentation the most essential managerial skills are:</a:t>
            </a:r>
            <a:endParaRPr sz="1900"/>
          </a:p>
          <a:p>
            <a:pPr indent="0" lvl="0" marL="0" rtl="0" algn="l">
              <a:spcBef>
                <a:spcPts val="0"/>
              </a:spcBef>
              <a:spcAft>
                <a:spcPts val="0"/>
              </a:spcAft>
              <a:buNone/>
            </a:pPr>
            <a:r>
              <a:t/>
            </a:r>
            <a:endParaRPr sz="1900"/>
          </a:p>
          <a:p>
            <a:pPr indent="-349250" lvl="0" marL="457200" rtl="0" algn="l">
              <a:spcBef>
                <a:spcPts val="0"/>
              </a:spcBef>
              <a:spcAft>
                <a:spcPts val="0"/>
              </a:spcAft>
              <a:buSzPts val="1900"/>
              <a:buAutoNum type="arabicPeriod"/>
            </a:pPr>
            <a:r>
              <a:rPr lang="pl" sz="1900" u="sng"/>
              <a:t>Leadership:</a:t>
            </a:r>
            <a:r>
              <a:rPr lang="pl" sz="1900"/>
              <a:t> The ability to inspire and lead people will allow a manager to effectively Coordinate and Command</a:t>
            </a:r>
            <a:endParaRPr sz="1900"/>
          </a:p>
          <a:p>
            <a:pPr indent="0" lvl="0" marL="0" rtl="0" algn="l">
              <a:spcBef>
                <a:spcPts val="0"/>
              </a:spcBef>
              <a:spcAft>
                <a:spcPts val="0"/>
              </a:spcAft>
              <a:buNone/>
            </a:pPr>
            <a:r>
              <a:t/>
            </a:r>
            <a:endParaRPr sz="1900"/>
          </a:p>
          <a:p>
            <a:pPr indent="-349250" lvl="0" marL="457200" rtl="0" algn="l">
              <a:spcBef>
                <a:spcPts val="0"/>
              </a:spcBef>
              <a:spcAft>
                <a:spcPts val="0"/>
              </a:spcAft>
              <a:buSzPts val="1900"/>
              <a:buAutoNum type="arabicPeriod"/>
            </a:pPr>
            <a:r>
              <a:rPr lang="pl" sz="1900" u="sng"/>
              <a:t>Communication:</a:t>
            </a:r>
            <a:r>
              <a:rPr lang="pl" sz="1900"/>
              <a:t> Essential in a large business in order to Coordinate and Control the different sections of the organisation</a:t>
            </a:r>
            <a:endParaRPr sz="1900"/>
          </a:p>
          <a:p>
            <a:pPr indent="0" lvl="0" marL="457200" rtl="0" algn="l">
              <a:spcBef>
                <a:spcPts val="0"/>
              </a:spcBef>
              <a:spcAft>
                <a:spcPts val="0"/>
              </a:spcAft>
              <a:buNone/>
            </a:pPr>
            <a:r>
              <a:t/>
            </a:r>
            <a:endParaRPr sz="1900"/>
          </a:p>
          <a:p>
            <a:pPr indent="-349250" lvl="0" marL="457200" rtl="0" algn="l">
              <a:spcBef>
                <a:spcPts val="0"/>
              </a:spcBef>
              <a:spcAft>
                <a:spcPts val="0"/>
              </a:spcAft>
              <a:buSzPts val="1900"/>
              <a:buAutoNum type="arabicPeriod"/>
            </a:pPr>
            <a:r>
              <a:rPr lang="pl" sz="1900" u="sng"/>
              <a:t>Adaptability:</a:t>
            </a:r>
            <a:r>
              <a:rPr lang="pl" sz="1900"/>
              <a:t> In today’s business environment adaptability is required to respond to new trends</a:t>
            </a:r>
            <a:endParaRPr sz="1900"/>
          </a:p>
          <a:p>
            <a:pPr indent="0" lvl="0" marL="0" rtl="0" algn="l">
              <a:spcBef>
                <a:spcPts val="0"/>
              </a:spcBef>
              <a:spcAft>
                <a:spcPts val="0"/>
              </a:spcAft>
              <a:buNone/>
            </a:pPr>
            <a:r>
              <a:t/>
            </a:r>
            <a:endParaRPr sz="1900"/>
          </a:p>
        </p:txBody>
      </p:sp>
      <p:sp>
        <p:nvSpPr>
          <p:cNvPr id="182" name="Google Shape;182;p26"/>
          <p:cNvSpPr txBox="1"/>
          <p:nvPr/>
        </p:nvSpPr>
        <p:spPr>
          <a:xfrm>
            <a:off x="7030225" y="93950"/>
            <a:ext cx="2254800" cy="594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pl" sz="1100"/>
              <a:t>(</a:t>
            </a:r>
            <a:r>
              <a:rPr lang="pl" sz="1100"/>
              <a:t>Isb.edu. 2026)</a:t>
            </a:r>
            <a:endParaRPr sz="1800">
              <a:solidFill>
                <a:schemeClr val="dk2"/>
              </a:solidFill>
              <a:latin typeface="Roboto"/>
              <a:ea typeface="Roboto"/>
              <a:cs typeface="Roboto"/>
              <a:sym typeface="Robo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7"/>
          <p:cNvSpPr txBox="1"/>
          <p:nvPr>
            <p:ph type="ctrTitle"/>
          </p:nvPr>
        </p:nvSpPr>
        <p:spPr>
          <a:xfrm>
            <a:off x="460950" y="205822"/>
            <a:ext cx="8222100" cy="8388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4200"/>
              <a:buNone/>
            </a:pPr>
            <a:r>
              <a:rPr lang="pl" u="sng"/>
              <a:t>In Conclusion</a:t>
            </a:r>
            <a:endParaRPr u="sng"/>
          </a:p>
        </p:txBody>
      </p:sp>
      <p:sp>
        <p:nvSpPr>
          <p:cNvPr id="188" name="Google Shape;188;p27"/>
          <p:cNvSpPr txBox="1"/>
          <p:nvPr>
            <p:ph idx="1" type="subTitle"/>
          </p:nvPr>
        </p:nvSpPr>
        <p:spPr>
          <a:xfrm>
            <a:off x="308450" y="1002125"/>
            <a:ext cx="8222100" cy="3882900"/>
          </a:xfrm>
          <a:prstGeom prst="rect">
            <a:avLst/>
          </a:prstGeom>
          <a:noFill/>
          <a:ln>
            <a:noFill/>
          </a:ln>
        </p:spPr>
        <p:txBody>
          <a:bodyPr anchorCtr="0" anchor="t" bIns="91425" lIns="91425" spcFirstLastPara="1" rIns="91425" wrap="square" tIns="91425">
            <a:normAutofit lnSpcReduction="20000"/>
          </a:bodyPr>
          <a:lstStyle/>
          <a:p>
            <a:pPr indent="-317500" lvl="0" marL="457200" rtl="0" algn="l">
              <a:lnSpc>
                <a:spcPct val="115000"/>
              </a:lnSpc>
              <a:spcBef>
                <a:spcPts val="1200"/>
              </a:spcBef>
              <a:spcAft>
                <a:spcPts val="0"/>
              </a:spcAft>
              <a:buSzPts val="1400"/>
              <a:buFont typeface="Arial"/>
              <a:buChar char="●"/>
            </a:pPr>
            <a:r>
              <a:rPr lang="pl" sz="1400">
                <a:latin typeface="Arial"/>
                <a:ea typeface="Arial"/>
                <a:cs typeface="Arial"/>
                <a:sym typeface="Arial"/>
              </a:rPr>
              <a:t>Subway effectively applies the five functions of management: planning, organising, staffing, leading, and controlling to support its global franchise operations. </a:t>
            </a:r>
            <a:endParaRPr sz="1400">
              <a:latin typeface="Arial"/>
              <a:ea typeface="Arial"/>
              <a:cs typeface="Arial"/>
              <a:sym typeface="Arial"/>
            </a:endParaRPr>
          </a:p>
          <a:p>
            <a:pPr indent="0" lvl="0" marL="457200" rtl="0" algn="l">
              <a:lnSpc>
                <a:spcPct val="115000"/>
              </a:lnSpc>
              <a:spcBef>
                <a:spcPts val="1200"/>
              </a:spcBef>
              <a:spcAft>
                <a:spcPts val="0"/>
              </a:spcAft>
              <a:buNone/>
            </a:pPr>
            <a:r>
              <a:t/>
            </a:r>
            <a:endParaRPr sz="1400">
              <a:latin typeface="Arial"/>
              <a:ea typeface="Arial"/>
              <a:cs typeface="Arial"/>
              <a:sym typeface="Arial"/>
            </a:endParaRPr>
          </a:p>
          <a:p>
            <a:pPr indent="-317500" lvl="0" marL="457200" rtl="0" algn="l">
              <a:lnSpc>
                <a:spcPct val="115000"/>
              </a:lnSpc>
              <a:spcBef>
                <a:spcPts val="1200"/>
              </a:spcBef>
              <a:spcAft>
                <a:spcPts val="0"/>
              </a:spcAft>
              <a:buSzPts val="1400"/>
              <a:buFont typeface="Arial"/>
              <a:buChar char="●"/>
            </a:pPr>
            <a:r>
              <a:rPr lang="pl" sz="1400">
                <a:latin typeface="Arial"/>
                <a:ea typeface="Arial"/>
                <a:cs typeface="Arial"/>
                <a:sym typeface="Arial"/>
              </a:rPr>
              <a:t>These management functions help the company maintain efficient operations, consistent products, and strong brand recognition across thousands of locations.</a:t>
            </a:r>
            <a:endParaRPr sz="1400">
              <a:latin typeface="Arial"/>
              <a:ea typeface="Arial"/>
              <a:cs typeface="Arial"/>
              <a:sym typeface="Arial"/>
            </a:endParaRPr>
          </a:p>
          <a:p>
            <a:pPr indent="0" lvl="0" marL="457200" rtl="0" algn="l">
              <a:lnSpc>
                <a:spcPct val="115000"/>
              </a:lnSpc>
              <a:spcBef>
                <a:spcPts val="1200"/>
              </a:spcBef>
              <a:spcAft>
                <a:spcPts val="0"/>
              </a:spcAft>
              <a:buNone/>
            </a:pPr>
            <a:r>
              <a:t/>
            </a:r>
            <a:endParaRPr sz="1400">
              <a:latin typeface="Arial"/>
              <a:ea typeface="Arial"/>
              <a:cs typeface="Arial"/>
              <a:sym typeface="Arial"/>
            </a:endParaRPr>
          </a:p>
          <a:p>
            <a:pPr indent="-317500" lvl="0" marL="457200" rtl="0" algn="l">
              <a:lnSpc>
                <a:spcPct val="115000"/>
              </a:lnSpc>
              <a:spcBef>
                <a:spcPts val="1200"/>
              </a:spcBef>
              <a:spcAft>
                <a:spcPts val="0"/>
              </a:spcAft>
              <a:buSzPts val="1400"/>
              <a:buFont typeface="Arial"/>
              <a:buChar char="●"/>
            </a:pPr>
            <a:r>
              <a:rPr lang="pl" sz="1400">
                <a:latin typeface="Arial"/>
                <a:ea typeface="Arial"/>
                <a:cs typeface="Arial"/>
                <a:sym typeface="Arial"/>
              </a:rPr>
              <a:t>However, there are still areas for improvement, mainly regarding employee motivation and development and adapting to new market trends.</a:t>
            </a:r>
            <a:endParaRPr sz="1400">
              <a:latin typeface="Arial"/>
              <a:ea typeface="Arial"/>
              <a:cs typeface="Arial"/>
              <a:sym typeface="Arial"/>
            </a:endParaRPr>
          </a:p>
          <a:p>
            <a:pPr indent="0" lvl="0" marL="457200" rtl="0" algn="l">
              <a:lnSpc>
                <a:spcPct val="115000"/>
              </a:lnSpc>
              <a:spcBef>
                <a:spcPts val="1200"/>
              </a:spcBef>
              <a:spcAft>
                <a:spcPts val="0"/>
              </a:spcAft>
              <a:buNone/>
            </a:pPr>
            <a:r>
              <a:t/>
            </a:r>
            <a:endParaRPr sz="1400">
              <a:latin typeface="Arial"/>
              <a:ea typeface="Arial"/>
              <a:cs typeface="Arial"/>
              <a:sym typeface="Arial"/>
            </a:endParaRPr>
          </a:p>
          <a:p>
            <a:pPr indent="-317500" lvl="0" marL="457200" rtl="0" algn="l">
              <a:lnSpc>
                <a:spcPct val="115000"/>
              </a:lnSpc>
              <a:spcBef>
                <a:spcPts val="1200"/>
              </a:spcBef>
              <a:spcAft>
                <a:spcPts val="0"/>
              </a:spcAft>
              <a:buSzPts val="1400"/>
              <a:buFont typeface="Arial"/>
              <a:buChar char="●"/>
            </a:pPr>
            <a:r>
              <a:rPr lang="pl" sz="1400">
                <a:latin typeface="Arial"/>
                <a:ea typeface="Arial"/>
                <a:cs typeface="Arial"/>
                <a:sym typeface="Arial"/>
              </a:rPr>
              <a:t>Subway should continue to effectively use managerial functions, but in order to remain competitive needs to address some issues.</a:t>
            </a:r>
            <a:endParaRPr sz="1100">
              <a:solidFill>
                <a:srgbClr val="000000"/>
              </a:solidFill>
              <a:latin typeface="Arial"/>
              <a:ea typeface="Arial"/>
              <a:cs typeface="Arial"/>
              <a:sym typeface="Arial"/>
            </a:endParaRPr>
          </a:p>
          <a:p>
            <a:pPr indent="0" lvl="0" marL="0" rtl="0" algn="l">
              <a:lnSpc>
                <a:spcPct val="100000"/>
              </a:lnSpc>
              <a:spcBef>
                <a:spcPts val="1200"/>
              </a:spcBef>
              <a:spcAft>
                <a:spcPts val="0"/>
              </a:spcAft>
              <a:buSzPts val="2270"/>
              <a:buNone/>
            </a:pPr>
            <a:r>
              <a:t/>
            </a:r>
            <a:endParaRPr/>
          </a:p>
        </p:txBody>
      </p:sp>
      <p:pic>
        <p:nvPicPr>
          <p:cNvPr id="189" name="Google Shape;189;p27"/>
          <p:cNvPicPr preferRelativeResize="0"/>
          <p:nvPr/>
        </p:nvPicPr>
        <p:blipFill>
          <a:blip r:embed="rId3">
            <a:alphaModFix/>
          </a:blip>
          <a:stretch>
            <a:fillRect/>
          </a:stretch>
        </p:blipFill>
        <p:spPr>
          <a:xfrm>
            <a:off x="4039650" y="140925"/>
            <a:ext cx="903700" cy="9037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28"/>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pl" u="sng"/>
              <a:t>References</a:t>
            </a:r>
            <a:endParaRPr u="sng"/>
          </a:p>
        </p:txBody>
      </p:sp>
      <p:sp>
        <p:nvSpPr>
          <p:cNvPr id="195" name="Google Shape;195;p28"/>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p>
            <a:pPr indent="-298450" lvl="0" marL="457200" rtl="0" algn="l">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Fayol, H. (1916) Administration industrielle et générale.</a:t>
            </a:r>
            <a:endParaRPr sz="1100">
              <a:solidFill>
                <a:srgbClr val="000000"/>
              </a:solidFill>
              <a:latin typeface="Arial"/>
              <a:ea typeface="Arial"/>
              <a:cs typeface="Arial"/>
              <a:sym typeface="Arial"/>
            </a:endParaRPr>
          </a:p>
          <a:p>
            <a:pPr indent="-298450" lvl="0" marL="457200" rtl="0" algn="l">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Robbins, S.P. (2020) </a:t>
            </a:r>
            <a:r>
              <a:rPr i="1" lang="pl" sz="1100">
                <a:solidFill>
                  <a:srgbClr val="000000"/>
                </a:solidFill>
                <a:latin typeface="Arial"/>
                <a:ea typeface="Arial"/>
                <a:cs typeface="Arial"/>
                <a:sym typeface="Arial"/>
              </a:rPr>
              <a:t>Management: Global Edition</a:t>
            </a:r>
            <a:r>
              <a:rPr lang="pl" sz="1100">
                <a:solidFill>
                  <a:srgbClr val="000000"/>
                </a:solidFill>
                <a:latin typeface="Arial"/>
                <a:ea typeface="Arial"/>
                <a:cs typeface="Arial"/>
                <a:sym typeface="Arial"/>
              </a:rPr>
              <a:t>. Harlow: Pearson Education. </a:t>
            </a:r>
            <a:endParaRPr sz="1100">
              <a:solidFill>
                <a:srgbClr val="000000"/>
              </a:solidFill>
              <a:latin typeface="Arial"/>
              <a:ea typeface="Arial"/>
              <a:cs typeface="Arial"/>
              <a:sym typeface="Arial"/>
            </a:endParaRPr>
          </a:p>
          <a:p>
            <a:pPr indent="-298450" lvl="0" marL="457200" rtl="0" algn="l">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Lloyd, R. and Aho, W., 2020. The Four Functions of Management-An essential guide to Management Principles.</a:t>
            </a:r>
            <a:endParaRPr sz="1100">
              <a:solidFill>
                <a:srgbClr val="000000"/>
              </a:solidFill>
              <a:latin typeface="Arial"/>
              <a:ea typeface="Arial"/>
              <a:cs typeface="Arial"/>
              <a:sym typeface="Arial"/>
            </a:endParaRPr>
          </a:p>
          <a:p>
            <a:pPr indent="-298450" lvl="0" marL="457200" rtl="0" algn="l">
              <a:lnSpc>
                <a:spcPct val="100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Brown, L. (2024). Subway’s Mission &amp; Vision (An Analysis). Panmore. https://panmore.com/subway-mission-vision-statement-purpose-analysis-case-study</a:t>
            </a:r>
            <a:endParaRPr sz="1100">
              <a:solidFill>
                <a:srgbClr val="000000"/>
              </a:solidFill>
              <a:latin typeface="Arial"/>
              <a:ea typeface="Arial"/>
              <a:cs typeface="Arial"/>
              <a:sym typeface="Arial"/>
            </a:endParaRPr>
          </a:p>
          <a:p>
            <a:pPr indent="-298450" lvl="0" marL="457200" rtl="0" algn="l">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Mitchell, C. (2023). Subway’s Operations Management, Productivity. [online] Panmore. Available at: https://panmore.com/subway-operations-management-10-decisions-productivity-case-study?utm_source=chatgpt.com#google_vignette [Accessed 12 July 2026].</a:t>
            </a:r>
            <a:endParaRPr sz="1100">
              <a:solidFill>
                <a:srgbClr val="000000"/>
              </a:solidFill>
              <a:latin typeface="Arial"/>
              <a:ea typeface="Arial"/>
              <a:cs typeface="Arial"/>
              <a:sym typeface="Arial"/>
            </a:endParaRPr>
          </a:p>
          <a:p>
            <a:pPr indent="-298450" lvl="0" marL="457200" rtl="0" algn="l">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Isb.edu. (2026). Core Functions of Management for Business Leaders | ISB. [online] Available at: https://execed.isb.edu/executive-perspectives/directory/how-effective-management-practices-boost-productivity-and-business-growth?utm_source=organic&amp;utm_medium=organic_search [Accessed 12 July 2026]. </a:t>
            </a:r>
            <a:endParaRPr sz="11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