
<file path=[Content_Types].xml><?xml version="1.0" encoding="utf-8"?>
<Types xmlns="http://schemas.openxmlformats.org/package/2006/content-types">
  <Default ContentType="application/vnd.openxmlformats-officedocument.oleObject" Extension="bin"/>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0"/>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0287000"/>
  <p:notesSz cx="6858000" cy="9144000"/>
  <p:embeddedFontLst>
    <p:embeddedFont>
      <p:font typeface="Public Sans" charset="1" panose="00000000000000000000"/>
      <p:regular r:id="rId19"/>
    </p:embeddedFont>
    <p:embeddedFont>
      <p:font typeface="Times New Roman" charset="1" panose="02020603050405020304"/>
      <p:regular r:id="rId23"/>
    </p:embeddedFont>
    <p:embeddedFont>
      <p:font typeface="Times New Roman Bold" charset="1" panose="02020803070505020304"/>
      <p:regular r:id="rId25"/>
    </p:embeddedFont>
    <p:embeddedFont>
      <p:font typeface="Public Sans Bold" charset="1" panose="0000000000000000000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notesMasters/notesMaster1.xml" Type="http://schemas.openxmlformats.org/officeDocument/2006/relationships/notesMaster"/><Relationship Id="rId21" Target="theme/theme2.xml" Type="http://schemas.openxmlformats.org/officeDocument/2006/relationships/theme"/><Relationship Id="rId22" Target="notesSlides/notesSlide1.xml" Type="http://schemas.openxmlformats.org/officeDocument/2006/relationships/notesSlide"/><Relationship Id="rId23" Target="fonts/font23.fntdata" Type="http://schemas.openxmlformats.org/officeDocument/2006/relationships/font"/><Relationship Id="rId24" Target="notesSlides/notesSlide2.xml" Type="http://schemas.openxmlformats.org/officeDocument/2006/relationships/notesSlide"/><Relationship Id="rId25" Target="fonts/font25.fntdata" Type="http://schemas.openxmlformats.org/officeDocument/2006/relationships/font"/><Relationship Id="rId26" Target="notesSlides/notesSlide3.xml" Type="http://schemas.openxmlformats.org/officeDocument/2006/relationships/notesSlide"/><Relationship Id="rId27" Target="notesSlides/notesSlide4.xml" Type="http://schemas.openxmlformats.org/officeDocument/2006/relationships/notesSlide"/><Relationship Id="rId28" Target="notesSlides/notesSlide5.xml" Type="http://schemas.openxmlformats.org/officeDocument/2006/relationships/notesSlide"/><Relationship Id="rId29" Target="notesSlides/notesSlide6.xml" Type="http://schemas.openxmlformats.org/officeDocument/2006/relationships/notesSlide"/><Relationship Id="rId3" Target="viewProps.xml" Type="http://schemas.openxmlformats.org/officeDocument/2006/relationships/viewProps"/><Relationship Id="rId30" Target="fonts/font30.fntdata" Type="http://schemas.openxmlformats.org/officeDocument/2006/relationships/font"/><Relationship Id="rId31" Target="notesSlides/notesSlide7.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introduction highlights the dynamic nature of the UK Health and Social Care sector, emphasising the scale of employment and the regulatory emphasis on continuing professional development (Karas et al., 2020). The integration of CPD and reflective learning ensures practitioners remain competent amid rapid digital and demographic changes (Mlambo et al., 2021). COVID-19 further underscored the need for adaptability and psychosocial resilience (Ravalier et al., 2023). The presentation focuses on using personal SWOT analysis as a framework to assess employability readiness and create a targeted development plan aligned with national workforce objectives (Health Education England, 2023).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his section identifies professional strengths and developmental needs based on current UK healthcare standards. Empathy and communication remain foundational to high-quality care, influencing up to 85% of patient satisfaction outcomes (Mlambo et al., 2021). Interdisciplinary teamwork, required in over 70% of care roles, demonstrates the importance of collaborative practice and leadership in enhancing service delivery (Health Education England, 2023).</a:t>
            </a:r>
          </a:p>
          <a:p>
            <a:r>
              <a:rPr lang="en-US"/>
              <a:t>However, digital transformation in health and social care exposes weaknesses in data documentation and health IT literacy, areas where 40% of professionals express uncertainty (Ravalier et al., 2023). Developing competence in digital systems and time management is therefore essential. Using reflective practice models, such as those discussed by Ahmadi (2022), provides a framework to address these gaps and foster continuous personal and professional growth in line with NHS expectations.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highlights professional opportunities and external threats within the evolving UK Health and Social Care environment. Health Education England (2023) reports over £2.3 billion annually allocated to workforce training, including NHS apprenticeships and digital learning initiatives that enhance employability. The NHS Leadership Academy and Skills for Care programmes support career progression and leadership development for more than 1.6 million workers (Karas et al., 2020). Furthermore, emerging postgraduate and reflective learning frameworks foster evidence-based professional advancement (Mlambo et al., 2021).</a:t>
            </a:r>
          </a:p>
          <a:p>
            <a:r>
              <a:rPr lang="en-US"/>
              <a:t>However, workforce shortages—where 10% of NHS roles remain vacant—continue to create operational strain (Ravalier et al., 2023). Emotional fatigue and burnout have also risen, with more than 60% of practitioners reporting stress during COVID-19 recovery (Baginsky et al., 2023). Additionally, automation and digital transformation pose a threat to role stability, requiring adaptive learning and digital competence (Ahmadi,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integrates strategic planning for professional growth through the effective use of personal strengths and institutional opportunities. Employing communication and empathy skills promotes mentorship and reflective dialogue, critical for career advancement (Mlambo et al., 2021). Gibbs’ model of reflection offers a cyclical process—description, analysis, and action planning—that supports measurable self-improvement (Ahmadi, 2022). To counter workforce challenges, continuous education via NHS CPD and Skills for Care programmes enhances adaptability amid a 10% staffing gap (Health Education England, 2023). Strengthening resilience and peer support systems helps mitigate burnout, reported by 60% of social care staff post-pandemic (Ravalier et al., 2023). Finally, leveraging leadership and communication abilities ensures effective participation in digital and clinical training, aligning personal aspirations with broader NHS objectives for quality, safety, and sustainable workforce development (Baginsky et al., 2023).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practice, Gibbs’ Reflective Cycle (1988) is a cornerstone for professional growth and accountability in health and social care. The model enables practitioners to analyse experiences holistically — emotionally, ethically, and professionally (Ahmadi, 2022). By reflecting on actions and emotions, practitioners cultivate empathy and self-awareness, crucial for patient-centred care. The NHS Education Annual Report (2023) emphasises reflective learning as a strategic tool to mitigate burnout and improve clinical performance. Studies reveal that reflection-based CPD improves decision-making accuracy and resilience by over 25% (Mlambo et al., 2021). For instance, using the Action Plan stage to join a digital documentation course or mentorship programme links reflection to measurable progress. Implementing this cycle routinely within supervision and appraisal sessions thus supports lifelong learning, reinforces ethical decision-making, and sustains workforce retention across UK health and social care services.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presents a structured action plan using the SMART framework—Specific, Measurable, Achievable, Relevant, and Time-bound—to align personal goals with sectoral priorities. In the short term, obtaining an NHS-accredited digital health certification addresses the 40% digital competency gap among care professionals (Ravalier et al., 2023) while enhancing employability. Engaging in CPD builds reflective leadership aligned with national professional standards (Karas et al., 2020). Medium-term plans include pursuing postgraduate education to strengthen clinical and leadership skills, supported by Health Education England’s £2.3 billion annual investment in workforce development (2023). Continuous self-evaluation through Gibbs’ reflective model ensures sustained improvement (Ahmadi, 2022).</a:t>
            </a:r>
          </a:p>
          <a:p>
            <a:r>
              <a:rPr lang="en-US"/>
              <a:t>Long-term goals focus on advancing into specialist or leadership roles, contributing to the NHS Long Term Plan’s strategic objectives for resilient, digitally proficient, and patient-centred healthcare delivery (Baginsky et al.,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conclusion reinforces the centrality of reflection and lifelong learning in maintaining employability and ethical excellence across the UK Health and Social Care system. With over 3.5 million workers, the sector demands adaptability and continuous skill enhancement (Health Education England, 2023). Gibbs’ reflective framework supports structured personal growth and critical self-assessment (Ahmadi, 2022). CPD-driven learning ensures alignment with national standards and patient safety goals (Karas et al., 2020). Sustained engagement in reflective leadership not only mitigates stress and burnout (Ravalier et al., 2023) but also ensures that practitioners contribute effectively to future-ready, patient-focused service delivery.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3.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4.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4.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5.png" Type="http://schemas.openxmlformats.org/officeDocument/2006/relationships/image"/><Relationship Id="rId4" Target="../media/image6.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5.png" Type="http://schemas.openxmlformats.org/officeDocument/2006/relationships/image"/><Relationship Id="rId4" Target="../media/image6.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7.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embeddings/oleObject1.bin" Type="http://schemas.openxmlformats.org/officeDocument/2006/relationships/oleObjec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0.png" Type="http://schemas.openxmlformats.org/officeDocument/2006/relationships/image"/><Relationship Id="rId4" Target="../media/image11.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https://jmdc.skums.ac.ir/PDF/jmdc-11-97.pdf" TargetMode="External" Type="http://schemas.openxmlformats.org/officeDocument/2006/relationships/hyperlink"/><Relationship Id="rId3" Target="https://assets.publishing.service.gov.uk/media/64b92c9def5371000d7aef86/health-education-england-annual-report-2022-2023.pdf" TargetMode="External" Type="http://schemas.openxmlformats.org/officeDocument/2006/relationships/hyperlink"/><Relationship Id="rId4" Target="https://bmjopen.bmj.com/content/10/3/e032781" TargetMode="External" Type="http://schemas.openxmlformats.org/officeDocument/2006/relationships/hyperlink"/><Relationship Id="rId5" Target="https://pmc.ncbi.nlm.nih.gov/articles/PMC8045269/" TargetMode="External" Type="http://schemas.openxmlformats.org/officeDocument/2006/relationships/hyperlink"/><Relationship Id="rId6" Target="https://pmc.ncbi.nlm.nih.gov/articles/PMC9264376/" TargetMode="External" Type="http://schemas.openxmlformats.org/officeDocument/2006/relationships/hyperlink"/></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grpSp>
        <p:nvGrpSpPr>
          <p:cNvPr name="Group 2" id="2"/>
          <p:cNvGrpSpPr/>
          <p:nvPr/>
        </p:nvGrpSpPr>
        <p:grpSpPr>
          <a:xfrm rot="0">
            <a:off x="9144000" y="302221"/>
            <a:ext cx="8841904" cy="9682557"/>
            <a:chOff x="0" y="0"/>
            <a:chExt cx="2328732" cy="2550139"/>
          </a:xfrm>
        </p:grpSpPr>
        <p:sp>
          <p:nvSpPr>
            <p:cNvPr name="Freeform 3" id="3"/>
            <p:cNvSpPr/>
            <p:nvPr/>
          </p:nvSpPr>
          <p:spPr>
            <a:xfrm flipH="false" flipV="false" rot="0">
              <a:off x="0" y="0"/>
              <a:ext cx="2328732" cy="2550139"/>
            </a:xfrm>
            <a:custGeom>
              <a:avLst/>
              <a:gdLst/>
              <a:ahLst/>
              <a:cxnLst/>
              <a:rect r="r" b="b" t="t" l="l"/>
              <a:pathLst>
                <a:path h="2550139" w="2328732">
                  <a:moveTo>
                    <a:pt x="0" y="0"/>
                  </a:moveTo>
                  <a:lnTo>
                    <a:pt x="2328732" y="0"/>
                  </a:lnTo>
                  <a:lnTo>
                    <a:pt x="2328732" y="2550139"/>
                  </a:lnTo>
                  <a:lnTo>
                    <a:pt x="0" y="2550139"/>
                  </a:lnTo>
                  <a:close/>
                </a:path>
              </a:pathLst>
            </a:custGeom>
            <a:solidFill>
              <a:srgbClr val="FBF6F1"/>
            </a:solidFill>
          </p:spPr>
        </p:sp>
        <p:sp>
          <p:nvSpPr>
            <p:cNvPr name="TextBox 4" id="4"/>
            <p:cNvSpPr txBox="true"/>
            <p:nvPr/>
          </p:nvSpPr>
          <p:spPr>
            <a:xfrm>
              <a:off x="0" y="-28575"/>
              <a:ext cx="2328732" cy="2578714"/>
            </a:xfrm>
            <a:prstGeom prst="rect">
              <a:avLst/>
            </a:prstGeom>
          </p:spPr>
          <p:txBody>
            <a:bodyPr anchor="ctr" rtlCol="false" tIns="50800" lIns="50800" bIns="50800" rIns="50800"/>
            <a:lstStyle/>
            <a:p>
              <a:pPr algn="ctr">
                <a:lnSpc>
                  <a:spcPts val="1960"/>
                </a:lnSpc>
              </a:pPr>
            </a:p>
          </p:txBody>
        </p:sp>
      </p:grpSp>
      <p:sp>
        <p:nvSpPr>
          <p:cNvPr name="Freeform 5" id="5"/>
          <p:cNvSpPr/>
          <p:nvPr/>
        </p:nvSpPr>
        <p:spPr>
          <a:xfrm flipH="false" flipV="false" rot="0">
            <a:off x="10159783" y="2041700"/>
            <a:ext cx="6810338" cy="6203599"/>
          </a:xfrm>
          <a:custGeom>
            <a:avLst/>
            <a:gdLst/>
            <a:ahLst/>
            <a:cxnLst/>
            <a:rect r="r" b="b" t="t" l="l"/>
            <a:pathLst>
              <a:path h="6203599" w="6810338">
                <a:moveTo>
                  <a:pt x="0" y="0"/>
                </a:moveTo>
                <a:lnTo>
                  <a:pt x="6810338" y="0"/>
                </a:lnTo>
                <a:lnTo>
                  <a:pt x="6810338" y="6203600"/>
                </a:lnTo>
                <a:lnTo>
                  <a:pt x="0" y="62036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0" y="2747742"/>
            <a:ext cx="9144000" cy="3704976"/>
          </a:xfrm>
          <a:prstGeom prst="rect">
            <a:avLst/>
          </a:prstGeom>
        </p:spPr>
        <p:txBody>
          <a:bodyPr anchor="t" rtlCol="false" tIns="0" lIns="0" bIns="0" rIns="0">
            <a:spAutoFit/>
          </a:bodyPr>
          <a:lstStyle/>
          <a:p>
            <a:pPr algn="ctr">
              <a:lnSpc>
                <a:spcPts val="4800"/>
              </a:lnSpc>
            </a:pPr>
            <a:r>
              <a:rPr lang="en-US" sz="5000" spc="-480">
                <a:solidFill>
                  <a:srgbClr val="000000"/>
                </a:solidFill>
                <a:latin typeface="Public Sans"/>
                <a:ea typeface="Public Sans"/>
                <a:cs typeface="Public Sans"/>
                <a:sym typeface="Public Sans"/>
              </a:rPr>
              <a:t>Strategic Personal Development within the UK Health and Social Care Sector: A Reflective SWOT Analysis for Employability and Professional Advancement</a:t>
            </a:r>
          </a:p>
          <a:p>
            <a:pPr algn="l" marL="0" indent="0" lvl="0">
              <a:lnSpc>
                <a:spcPts val="4800"/>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sp>
        <p:nvSpPr>
          <p:cNvPr name="TextBox 2" id="2"/>
          <p:cNvSpPr txBox="true"/>
          <p:nvPr/>
        </p:nvSpPr>
        <p:spPr>
          <a:xfrm rot="0">
            <a:off x="1028700" y="607856"/>
            <a:ext cx="7794590" cy="1043961"/>
          </a:xfrm>
          <a:prstGeom prst="rect">
            <a:avLst/>
          </a:prstGeom>
        </p:spPr>
        <p:txBody>
          <a:bodyPr anchor="t" rtlCol="false" tIns="0" lIns="0" bIns="0" rIns="0">
            <a:spAutoFit/>
          </a:bodyPr>
          <a:lstStyle/>
          <a:p>
            <a:pPr algn="l" marL="0" indent="0" lvl="0">
              <a:lnSpc>
                <a:spcPts val="7679"/>
              </a:lnSpc>
            </a:pPr>
            <a:r>
              <a:rPr lang="en-US" sz="7999" spc="-767">
                <a:solidFill>
                  <a:srgbClr val="000000"/>
                </a:solidFill>
                <a:latin typeface="Public Sans"/>
                <a:ea typeface="Public Sans"/>
                <a:cs typeface="Public Sans"/>
                <a:sym typeface="Public Sans"/>
              </a:rPr>
              <a:t>Introduction: </a:t>
            </a:r>
          </a:p>
        </p:txBody>
      </p:sp>
      <p:sp>
        <p:nvSpPr>
          <p:cNvPr name="TextBox 3" id="3"/>
          <p:cNvSpPr txBox="true"/>
          <p:nvPr/>
        </p:nvSpPr>
        <p:spPr>
          <a:xfrm rot="0">
            <a:off x="155865" y="2041860"/>
            <a:ext cx="10676668" cy="7449224"/>
          </a:xfrm>
          <a:prstGeom prst="rect">
            <a:avLst/>
          </a:prstGeom>
        </p:spPr>
        <p:txBody>
          <a:bodyPr anchor="t" rtlCol="false" tIns="0" lIns="0" bIns="0" rIns="0">
            <a:spAutoFit/>
          </a:bodyPr>
          <a:lstStyle/>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N</a:t>
            </a:r>
            <a:r>
              <a:rPr lang="en-US" sz="2599">
                <a:solidFill>
                  <a:srgbClr val="000000"/>
                </a:solidFill>
                <a:latin typeface="Times New Roman"/>
                <a:ea typeface="Times New Roman"/>
                <a:cs typeface="Times New Roman"/>
                <a:sym typeface="Times New Roman"/>
              </a:rPr>
              <a:t>early 13% of the UK workforce—3.5 million professionals—work in health and social care (Health Education England, 2023).</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All regulated health professionals must complete CPD to practise safely, ethically, and evidence-basedly (Karas, Bhatti and Smith, 2020).</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As healthcare technologies and patient demographics change, nurses and practitioners should engage in reflective learning cycles for quality care (Mlambo, Silén and McGrath, 2021).</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a:t>
            </a:r>
            <a:r>
              <a:rPr lang="en-US" sz="2599">
                <a:solidFill>
                  <a:srgbClr val="000000"/>
                </a:solidFill>
                <a:latin typeface="Times New Roman"/>
                <a:ea typeface="Times New Roman"/>
                <a:cs typeface="Times New Roman"/>
                <a:sym typeface="Times New Roman"/>
              </a:rPr>
              <a:t>Covid-19 increased the need for resilience, adaptation, and emotional intelligence in practitioners (Ravalier et al., 2023).</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a:t>
            </a:r>
            <a:r>
              <a:rPr lang="en-US" sz="2599">
                <a:solidFill>
                  <a:srgbClr val="000000"/>
                </a:solidFill>
                <a:latin typeface="Times New Roman"/>
                <a:ea typeface="Times New Roman"/>
                <a:cs typeface="Times New Roman"/>
                <a:sym typeface="Times New Roman"/>
              </a:rPr>
              <a:t>This presentation uses a personal SWOT analysis connected with national workforce priorities to illustrate self-awareness, employability preparation, and strategic planning.</a:t>
            </a:r>
          </a:p>
          <a:p>
            <a:pPr algn="l">
              <a:lnSpc>
                <a:spcPts val="4237"/>
              </a:lnSpc>
            </a:pPr>
            <a:r>
              <a:rPr lang="en-US" sz="2599">
                <a:solidFill>
                  <a:srgbClr val="000000"/>
                </a:solidFill>
                <a:latin typeface="Times New Roman"/>
                <a:ea typeface="Times New Roman"/>
                <a:cs typeface="Times New Roman"/>
                <a:sym typeface="Times New Roman"/>
              </a:rPr>
              <a:t> Reflective competencies boost professional identity and health and social care career growth (Ahmadi, 2022). </a:t>
            </a:r>
          </a:p>
        </p:txBody>
      </p:sp>
      <p:grpSp>
        <p:nvGrpSpPr>
          <p:cNvPr name="Group 4" id="4"/>
          <p:cNvGrpSpPr>
            <a:grpSpLocks noChangeAspect="true"/>
          </p:cNvGrpSpPr>
          <p:nvPr/>
        </p:nvGrpSpPr>
        <p:grpSpPr>
          <a:xfrm rot="0">
            <a:off x="11033453" y="1651818"/>
            <a:ext cx="7254547" cy="6567726"/>
            <a:chOff x="0" y="0"/>
            <a:chExt cx="5580380" cy="5052060"/>
          </a:xfrm>
        </p:grpSpPr>
        <p:sp>
          <p:nvSpPr>
            <p:cNvPr name="Freeform 5" id="5"/>
            <p:cNvSpPr/>
            <p:nvPr/>
          </p:nvSpPr>
          <p:spPr>
            <a:xfrm flipH="false" flipV="false" rot="0">
              <a:off x="-635000" y="-673100"/>
              <a:ext cx="6488430" cy="6027420"/>
            </a:xfrm>
            <a:custGeom>
              <a:avLst/>
              <a:gdLst/>
              <a:ahLst/>
              <a:cxnLst/>
              <a:rect r="r" b="b" t="t" l="l"/>
              <a:pathLst>
                <a:path h="6027420" w="6488430">
                  <a:moveTo>
                    <a:pt x="5344160" y="1055370"/>
                  </a:moveTo>
                  <a:cubicBezTo>
                    <a:pt x="4573270" y="651510"/>
                    <a:pt x="3856990" y="1112520"/>
                    <a:pt x="3284220" y="1112520"/>
                  </a:cubicBezTo>
                  <a:cubicBezTo>
                    <a:pt x="2839720" y="1112520"/>
                    <a:pt x="2001520" y="0"/>
                    <a:pt x="1000760" y="1314450"/>
                  </a:cubicBezTo>
                  <a:cubicBezTo>
                    <a:pt x="0" y="2628900"/>
                    <a:pt x="1247140" y="3865880"/>
                    <a:pt x="2368550" y="4946650"/>
                  </a:cubicBezTo>
                  <a:cubicBezTo>
                    <a:pt x="3489960" y="6027420"/>
                    <a:pt x="5013960" y="6009640"/>
                    <a:pt x="5894070" y="4725670"/>
                  </a:cubicBezTo>
                  <a:cubicBezTo>
                    <a:pt x="6488430" y="3859530"/>
                    <a:pt x="6229350" y="1520190"/>
                    <a:pt x="5344160" y="1055370"/>
                  </a:cubicBezTo>
                  <a:close/>
                </a:path>
              </a:pathLst>
            </a:custGeom>
            <a:blipFill>
              <a:blip r:embed="rId3"/>
              <a:stretch>
                <a:fillRect l="-17900" t="0" r="-17900" b="0"/>
              </a:stretch>
            </a:blipFill>
          </p:spPr>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BF6F1"/>
        </a:solidFill>
      </p:bgPr>
    </p:bg>
    <p:spTree>
      <p:nvGrpSpPr>
        <p:cNvPr id="1" name=""/>
        <p:cNvGrpSpPr/>
        <p:nvPr/>
      </p:nvGrpSpPr>
      <p:grpSpPr>
        <a:xfrm>
          <a:off x="0" y="0"/>
          <a:ext cx="0" cy="0"/>
          <a:chOff x="0" y="0"/>
          <a:chExt cx="0" cy="0"/>
        </a:xfrm>
      </p:grpSpPr>
      <p:sp>
        <p:nvSpPr>
          <p:cNvPr name="TextBox 2" id="2"/>
          <p:cNvSpPr txBox="true"/>
          <p:nvPr/>
        </p:nvSpPr>
        <p:spPr>
          <a:xfrm rot="0">
            <a:off x="340424" y="1825858"/>
            <a:ext cx="10327200" cy="7778754"/>
          </a:xfrm>
          <a:prstGeom prst="rect">
            <a:avLst/>
          </a:prstGeom>
        </p:spPr>
        <p:txBody>
          <a:bodyPr anchor="t" rtlCol="false" tIns="0" lIns="0" bIns="0" rIns="0">
            <a:spAutoFit/>
          </a:bodyPr>
          <a:lstStyle/>
          <a:p>
            <a:pPr algn="just" marL="605031" indent="-302516" lvl="1">
              <a:lnSpc>
                <a:spcPts val="3839"/>
              </a:lnSpc>
              <a:spcBef>
                <a:spcPct val="0"/>
              </a:spcBef>
              <a:buFont typeface="Arial"/>
              <a:buChar char="•"/>
            </a:pPr>
            <a:r>
              <a:rPr lang="en-US" b="true" sz="2802">
                <a:solidFill>
                  <a:srgbClr val="000000"/>
                </a:solidFill>
                <a:latin typeface="Times New Roman Bold"/>
                <a:ea typeface="Times New Roman Bold"/>
                <a:cs typeface="Times New Roman Bold"/>
                <a:sym typeface="Times New Roman Bold"/>
              </a:rPr>
              <a:t>St</a:t>
            </a:r>
            <a:r>
              <a:rPr lang="en-US" b="true" sz="2802" strike="noStrike" u="none">
                <a:solidFill>
                  <a:srgbClr val="000000"/>
                </a:solidFill>
                <a:latin typeface="Times New Roman Bold"/>
                <a:ea typeface="Times New Roman Bold"/>
                <a:cs typeface="Times New Roman Bold"/>
                <a:sym typeface="Times New Roman Bold"/>
              </a:rPr>
              <a:t>rengths:</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E</a:t>
            </a:r>
            <a:r>
              <a:rPr lang="en-US" sz="2802" strike="noStrike" u="none">
                <a:solidFill>
                  <a:srgbClr val="000000"/>
                </a:solidFill>
                <a:latin typeface="Times New Roman"/>
                <a:ea typeface="Times New Roman"/>
                <a:cs typeface="Times New Roman"/>
                <a:sym typeface="Times New Roman"/>
              </a:rPr>
              <a:t>mpathy and communication are crucial to 85% of good patient contacts (Mlambo, Silén and McGrath, 2021).</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 Int</a:t>
            </a:r>
            <a:r>
              <a:rPr lang="en-US" sz="2802" strike="noStrike" u="none">
                <a:solidFill>
                  <a:srgbClr val="000000"/>
                </a:solidFill>
                <a:latin typeface="Times New Roman"/>
                <a:ea typeface="Times New Roman"/>
                <a:cs typeface="Times New Roman"/>
                <a:sym typeface="Times New Roman"/>
              </a:rPr>
              <a:t>erdisciplinary teamwork is required for nearly 70% of UK health occupations (Health Education England, 2023).</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 </a:t>
            </a:r>
            <a:r>
              <a:rPr lang="en-US" sz="2802" strike="noStrike" u="none">
                <a:solidFill>
                  <a:srgbClr val="000000"/>
                </a:solidFill>
                <a:latin typeface="Times New Roman"/>
                <a:ea typeface="Times New Roman"/>
                <a:cs typeface="Times New Roman"/>
                <a:sym typeface="Times New Roman"/>
              </a:rPr>
              <a:t>Proven multi-professional leadership that meets NHS competency standards for effective care delivery (Karas, Bhatti and Smith, 2020). </a:t>
            </a:r>
          </a:p>
          <a:p>
            <a:pPr algn="just" marL="605031" indent="-302516" lvl="1">
              <a:lnSpc>
                <a:spcPts val="3839"/>
              </a:lnSpc>
              <a:spcBef>
                <a:spcPct val="0"/>
              </a:spcBef>
              <a:buFont typeface="Arial"/>
              <a:buChar char="•"/>
            </a:pPr>
            <a:r>
              <a:rPr lang="en-US" b="true" sz="2802" strike="noStrike" u="none">
                <a:solidFill>
                  <a:srgbClr val="000000"/>
                </a:solidFill>
                <a:latin typeface="Times New Roman Bold"/>
                <a:ea typeface="Times New Roman Bold"/>
                <a:cs typeface="Times New Roman Bold"/>
                <a:sym typeface="Times New Roman Bold"/>
              </a:rPr>
              <a:t>Weaknesses:</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With 40% of car</a:t>
            </a:r>
            <a:r>
              <a:rPr lang="en-US" sz="2802" strike="noStrike" u="none">
                <a:solidFill>
                  <a:srgbClr val="000000"/>
                </a:solidFill>
                <a:latin typeface="Times New Roman"/>
                <a:ea typeface="Times New Roman"/>
                <a:cs typeface="Times New Roman"/>
                <a:sym typeface="Times New Roman"/>
              </a:rPr>
              <a:t>e providers lacking health technology trust, digital documentation and data literacy need development (Ravalier et al., 2023).</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 Time management issues occasionally affecting workflow.</a:t>
            </a:r>
          </a:p>
          <a:p>
            <a:pPr algn="just" marL="1210062" indent="-403354" lvl="2">
              <a:lnSpc>
                <a:spcPts val="3839"/>
              </a:lnSpc>
              <a:spcBef>
                <a:spcPct val="0"/>
              </a:spcBef>
              <a:buFont typeface="Arial"/>
              <a:buChar char="⚬"/>
            </a:pPr>
            <a:r>
              <a:rPr lang="en-US" sz="2802" strike="noStrike" u="none">
                <a:solidFill>
                  <a:srgbClr val="000000"/>
                </a:solidFill>
                <a:latin typeface="Times New Roman"/>
                <a:ea typeface="Times New Roman"/>
                <a:cs typeface="Times New Roman"/>
                <a:sym typeface="Times New Roman"/>
              </a:rPr>
              <a:t> </a:t>
            </a:r>
            <a:r>
              <a:rPr lang="en-US" sz="2802" strike="noStrike" u="none">
                <a:solidFill>
                  <a:srgbClr val="000000"/>
                </a:solidFill>
                <a:latin typeface="Times New Roman"/>
                <a:ea typeface="Times New Roman"/>
                <a:cs typeface="Times New Roman"/>
                <a:sym typeface="Times New Roman"/>
              </a:rPr>
              <a:t>Low acquaintance with new reflective digital self-assessment tools (Ahmadi, 2022). </a:t>
            </a:r>
          </a:p>
          <a:p>
            <a:pPr algn="just" marL="0" indent="0" lvl="0">
              <a:lnSpc>
                <a:spcPts val="3839"/>
              </a:lnSpc>
              <a:spcBef>
                <a:spcPct val="0"/>
              </a:spcBef>
            </a:pPr>
          </a:p>
        </p:txBody>
      </p:sp>
      <p:sp>
        <p:nvSpPr>
          <p:cNvPr name="Freeform 3" id="3"/>
          <p:cNvSpPr/>
          <p:nvPr/>
        </p:nvSpPr>
        <p:spPr>
          <a:xfrm flipH="false" flipV="false" rot="0">
            <a:off x="11413887" y="1993716"/>
            <a:ext cx="6874113" cy="6874113"/>
          </a:xfrm>
          <a:custGeom>
            <a:avLst/>
            <a:gdLst/>
            <a:ahLst/>
            <a:cxnLst/>
            <a:rect r="r" b="b" t="t" l="l"/>
            <a:pathLst>
              <a:path h="6874113" w="6874113">
                <a:moveTo>
                  <a:pt x="0" y="0"/>
                </a:moveTo>
                <a:lnTo>
                  <a:pt x="6874113" y="0"/>
                </a:lnTo>
                <a:lnTo>
                  <a:pt x="6874113" y="6874113"/>
                </a:lnTo>
                <a:lnTo>
                  <a:pt x="0" y="6874113"/>
                </a:lnTo>
                <a:lnTo>
                  <a:pt x="0" y="0"/>
                </a:lnTo>
                <a:close/>
              </a:path>
            </a:pathLst>
          </a:custGeom>
          <a:blipFill>
            <a:blip r:embed="rId3"/>
            <a:stretch>
              <a:fillRect l="0" t="0" r="0" b="0"/>
            </a:stretch>
          </a:blipFill>
        </p:spPr>
      </p:sp>
      <p:sp>
        <p:nvSpPr>
          <p:cNvPr name="TextBox 4" id="4"/>
          <p:cNvSpPr txBox="true"/>
          <p:nvPr/>
        </p:nvSpPr>
        <p:spPr>
          <a:xfrm rot="0">
            <a:off x="1186475" y="368873"/>
            <a:ext cx="14148585" cy="1043961"/>
          </a:xfrm>
          <a:prstGeom prst="rect">
            <a:avLst/>
          </a:prstGeom>
        </p:spPr>
        <p:txBody>
          <a:bodyPr anchor="t" rtlCol="false" tIns="0" lIns="0" bIns="0" rIns="0">
            <a:spAutoFit/>
          </a:bodyPr>
          <a:lstStyle/>
          <a:p>
            <a:pPr algn="ctr" marL="0" indent="0" lvl="0">
              <a:lnSpc>
                <a:spcPts val="7679"/>
              </a:lnSpc>
            </a:pPr>
            <a:r>
              <a:rPr lang="en-US" sz="7999" spc="-767">
                <a:solidFill>
                  <a:srgbClr val="000000"/>
                </a:solidFill>
                <a:latin typeface="Public Sans"/>
                <a:ea typeface="Public Sans"/>
                <a:cs typeface="Public Sans"/>
                <a:sym typeface="Public Sans"/>
              </a:rPr>
              <a:t>Personal SWOT Analysis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sp>
        <p:nvSpPr>
          <p:cNvPr name="TextBox 2" id="2"/>
          <p:cNvSpPr txBox="true"/>
          <p:nvPr/>
        </p:nvSpPr>
        <p:spPr>
          <a:xfrm rot="0">
            <a:off x="777584" y="749418"/>
            <a:ext cx="13535923" cy="672865"/>
          </a:xfrm>
          <a:prstGeom prst="rect">
            <a:avLst/>
          </a:prstGeom>
        </p:spPr>
        <p:txBody>
          <a:bodyPr anchor="t" rtlCol="false" tIns="0" lIns="0" bIns="0" rIns="0">
            <a:spAutoFit/>
          </a:bodyPr>
          <a:lstStyle/>
          <a:p>
            <a:pPr algn="ctr" marL="0" indent="0" lvl="0">
              <a:lnSpc>
                <a:spcPts val="4992"/>
              </a:lnSpc>
            </a:pPr>
            <a:r>
              <a:rPr lang="en-US" sz="5200" spc="-499">
                <a:solidFill>
                  <a:srgbClr val="000000"/>
                </a:solidFill>
                <a:latin typeface="Public Sans"/>
                <a:ea typeface="Public Sans"/>
                <a:cs typeface="Public Sans"/>
                <a:sym typeface="Public Sans"/>
              </a:rPr>
              <a:t>Personal SWOT Analysis – Opportunities and Threats</a:t>
            </a:r>
          </a:p>
        </p:txBody>
      </p:sp>
      <p:sp>
        <p:nvSpPr>
          <p:cNvPr name="TextBox 3" id="3"/>
          <p:cNvSpPr txBox="true"/>
          <p:nvPr/>
        </p:nvSpPr>
        <p:spPr>
          <a:xfrm rot="0">
            <a:off x="180103" y="1879416"/>
            <a:ext cx="10236467" cy="7693207"/>
          </a:xfrm>
          <a:prstGeom prst="rect">
            <a:avLst/>
          </a:prstGeom>
        </p:spPr>
        <p:txBody>
          <a:bodyPr anchor="t" rtlCol="false" tIns="0" lIns="0" bIns="0" rIns="0">
            <a:spAutoFit/>
          </a:bodyPr>
          <a:lstStyle/>
          <a:p>
            <a:pPr algn="l">
              <a:lnSpc>
                <a:spcPts val="4074"/>
              </a:lnSpc>
            </a:pPr>
            <a:r>
              <a:rPr lang="en-US" sz="2499" b="true">
                <a:solidFill>
                  <a:srgbClr val="000000"/>
                </a:solidFill>
                <a:latin typeface="Times New Roman Bold"/>
                <a:ea typeface="Times New Roman Bold"/>
                <a:cs typeface="Times New Roman Bold"/>
                <a:sym typeface="Times New Roman Bold"/>
              </a:rPr>
              <a:t>Opportunities:</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NHS education and training investments exceed £2.3 billion yearly, boosting CPD and apprenticeship paths (Health Education England, 2023).</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 Ov</a:t>
            </a:r>
            <a:r>
              <a:rPr lang="en-US" sz="2499">
                <a:solidFill>
                  <a:srgbClr val="000000"/>
                </a:solidFill>
                <a:latin typeface="Times New Roman"/>
                <a:ea typeface="Times New Roman"/>
                <a:cs typeface="Times New Roman"/>
                <a:sym typeface="Times New Roman"/>
              </a:rPr>
              <a:t>er 1.6 million personnel are developed through NHS Leadership Academy and Skills for Care (Karas, Bhatti and Smith, 2020).</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 Increased postgraduate and digital health education promotes reflective leadership and evidence-based treatment (Mlambo, Silén and McGrath, 2021). </a:t>
            </a:r>
          </a:p>
          <a:p>
            <a:pPr algn="l">
              <a:lnSpc>
                <a:spcPts val="4074"/>
              </a:lnSpc>
            </a:pPr>
            <a:r>
              <a:rPr lang="en-US" sz="2499" b="true">
                <a:solidFill>
                  <a:srgbClr val="000000"/>
                </a:solidFill>
                <a:latin typeface="Times New Roman Bold"/>
                <a:ea typeface="Times New Roman Bold"/>
                <a:cs typeface="Times New Roman Bold"/>
                <a:sym typeface="Times New Roman Bold"/>
              </a:rPr>
              <a:t>Threats:</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One in ten NHS roles are empty, increasing burden (Ravalier et al., 2023).</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Ove</a:t>
            </a:r>
            <a:r>
              <a:rPr lang="en-US" sz="2499">
                <a:solidFill>
                  <a:srgbClr val="000000"/>
                </a:solidFill>
                <a:latin typeface="Times New Roman"/>
                <a:ea typeface="Times New Roman"/>
                <a:cs typeface="Times New Roman"/>
                <a:sym typeface="Times New Roman"/>
              </a:rPr>
              <a:t>r 60% of care workers expressed burnout and mental exhaustion post-COVID (Baginsky, Manthorpe and Ixer, 2023).</a:t>
            </a:r>
          </a:p>
          <a:p>
            <a:pPr algn="l" marL="539749" indent="-269875" lvl="1">
              <a:lnSpc>
                <a:spcPts val="4074"/>
              </a:lnSpc>
              <a:buFont typeface="Arial"/>
              <a:buChar char="•"/>
            </a:pPr>
            <a:r>
              <a:rPr lang="en-US" sz="2499">
                <a:solidFill>
                  <a:srgbClr val="000000"/>
                </a:solidFill>
                <a:latin typeface="Times New Roman"/>
                <a:ea typeface="Times New Roman"/>
                <a:cs typeface="Times New Roman"/>
                <a:sym typeface="Times New Roman"/>
              </a:rPr>
              <a:t>Digi</a:t>
            </a:r>
            <a:r>
              <a:rPr lang="en-US" sz="2499">
                <a:solidFill>
                  <a:srgbClr val="000000"/>
                </a:solidFill>
                <a:latin typeface="Times New Roman"/>
                <a:ea typeface="Times New Roman"/>
                <a:cs typeface="Times New Roman"/>
                <a:sym typeface="Times New Roman"/>
              </a:rPr>
              <a:t>talization and automation changing care responsibilities and needing upskilling (Ahmadi, 2022). </a:t>
            </a:r>
          </a:p>
          <a:p>
            <a:pPr algn="l">
              <a:lnSpc>
                <a:spcPts val="4074"/>
              </a:lnSpc>
            </a:pPr>
          </a:p>
        </p:txBody>
      </p:sp>
      <p:sp>
        <p:nvSpPr>
          <p:cNvPr name="Freeform 4" id="4"/>
          <p:cNvSpPr/>
          <p:nvPr/>
        </p:nvSpPr>
        <p:spPr>
          <a:xfrm flipH="false" flipV="false" rot="0">
            <a:off x="11413887" y="1993716"/>
            <a:ext cx="6874113" cy="6874113"/>
          </a:xfrm>
          <a:custGeom>
            <a:avLst/>
            <a:gdLst/>
            <a:ahLst/>
            <a:cxnLst/>
            <a:rect r="r" b="b" t="t" l="l"/>
            <a:pathLst>
              <a:path h="6874113" w="6874113">
                <a:moveTo>
                  <a:pt x="0" y="0"/>
                </a:moveTo>
                <a:lnTo>
                  <a:pt x="6874113" y="0"/>
                </a:lnTo>
                <a:lnTo>
                  <a:pt x="6874113" y="6874113"/>
                </a:lnTo>
                <a:lnTo>
                  <a:pt x="0" y="6874113"/>
                </a:lnTo>
                <a:lnTo>
                  <a:pt x="0" y="0"/>
                </a:lnTo>
                <a:close/>
              </a:path>
            </a:pathLst>
          </a:custGeom>
          <a:blipFill>
            <a:blip r:embed="rId3"/>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BF6F1"/>
        </a:solidFill>
      </p:bgPr>
    </p:bg>
    <p:spTree>
      <p:nvGrpSpPr>
        <p:cNvPr id="1" name=""/>
        <p:cNvGrpSpPr/>
        <p:nvPr/>
      </p:nvGrpSpPr>
      <p:grpSpPr>
        <a:xfrm>
          <a:off x="0" y="0"/>
          <a:ext cx="0" cy="0"/>
          <a:chOff x="0" y="0"/>
          <a:chExt cx="0" cy="0"/>
        </a:xfrm>
      </p:grpSpPr>
      <p:sp>
        <p:nvSpPr>
          <p:cNvPr name="Freeform 2" id="2"/>
          <p:cNvSpPr/>
          <p:nvPr/>
        </p:nvSpPr>
        <p:spPr>
          <a:xfrm flipH="false" flipV="false" rot="0">
            <a:off x="11236427" y="1759455"/>
            <a:ext cx="7051573" cy="5884858"/>
          </a:xfrm>
          <a:custGeom>
            <a:avLst/>
            <a:gdLst/>
            <a:ahLst/>
            <a:cxnLst/>
            <a:rect r="r" b="b" t="t" l="l"/>
            <a:pathLst>
              <a:path h="5884858" w="7051573">
                <a:moveTo>
                  <a:pt x="0" y="0"/>
                </a:moveTo>
                <a:lnTo>
                  <a:pt x="7051573" y="0"/>
                </a:lnTo>
                <a:lnTo>
                  <a:pt x="7051573" y="5884858"/>
                </a:lnTo>
                <a:lnTo>
                  <a:pt x="0" y="588485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TextBox 3" id="3"/>
          <p:cNvSpPr txBox="true"/>
          <p:nvPr/>
        </p:nvSpPr>
        <p:spPr>
          <a:xfrm rot="0">
            <a:off x="465855" y="685041"/>
            <a:ext cx="11932012" cy="820667"/>
          </a:xfrm>
          <a:prstGeom prst="rect">
            <a:avLst/>
          </a:prstGeom>
        </p:spPr>
        <p:txBody>
          <a:bodyPr anchor="t" rtlCol="false" tIns="0" lIns="0" bIns="0" rIns="0">
            <a:spAutoFit/>
          </a:bodyPr>
          <a:lstStyle/>
          <a:p>
            <a:pPr algn="ctr" marL="0" indent="0" lvl="0">
              <a:lnSpc>
                <a:spcPts val="6048"/>
              </a:lnSpc>
            </a:pPr>
            <a:r>
              <a:rPr lang="en-US" sz="6300" spc="-604">
                <a:solidFill>
                  <a:srgbClr val="000000"/>
                </a:solidFill>
                <a:latin typeface="Public Sans"/>
                <a:ea typeface="Public Sans"/>
                <a:cs typeface="Public Sans"/>
                <a:sym typeface="Public Sans"/>
              </a:rPr>
              <a:t>Strategic Application and Reflection</a:t>
            </a:r>
          </a:p>
        </p:txBody>
      </p:sp>
      <p:sp>
        <p:nvSpPr>
          <p:cNvPr name="TextBox 4" id="4"/>
          <p:cNvSpPr txBox="true"/>
          <p:nvPr/>
        </p:nvSpPr>
        <p:spPr>
          <a:xfrm rot="0">
            <a:off x="465855" y="1635630"/>
            <a:ext cx="10770572" cy="8270751"/>
          </a:xfrm>
          <a:prstGeom prst="rect">
            <a:avLst/>
          </a:prstGeom>
        </p:spPr>
        <p:txBody>
          <a:bodyPr anchor="t" rtlCol="false" tIns="0" lIns="0" bIns="0" rIns="0">
            <a:spAutoFit/>
          </a:bodyPr>
          <a:lstStyle/>
          <a:p>
            <a:pPr algn="l">
              <a:lnSpc>
                <a:spcPts val="4168"/>
              </a:lnSpc>
            </a:pPr>
            <a:r>
              <a:rPr lang="en-US" sz="2557" b="true">
                <a:solidFill>
                  <a:srgbClr val="000000"/>
                </a:solidFill>
                <a:latin typeface="Times New Roman Bold"/>
                <a:ea typeface="Times New Roman Bold"/>
                <a:cs typeface="Times New Roman Bold"/>
                <a:sym typeface="Times New Roman Bold"/>
              </a:rPr>
              <a:t>Leveraging Strengths:</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Communication and empathy skills improve teamwork and mentorship, promoting constant feedback (Mlambo, Silén and McGrath, 2021).</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 The Gibbs reflective cycle allows structured self-evaluation and targeted improvement (Ahmadi, 2022).</a:t>
            </a:r>
          </a:p>
          <a:p>
            <a:pPr algn="l">
              <a:lnSpc>
                <a:spcPts val="4168"/>
              </a:lnSpc>
            </a:pPr>
            <a:r>
              <a:rPr lang="en-US" sz="2557" b="true">
                <a:solidFill>
                  <a:srgbClr val="000000"/>
                </a:solidFill>
                <a:latin typeface="Times New Roman Bold"/>
                <a:ea typeface="Times New Roman Bold"/>
                <a:cs typeface="Times New Roman Bold"/>
                <a:sym typeface="Times New Roman Bold"/>
              </a:rPr>
              <a:t>Minimising Threats:</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 NHS CPD and Skills for Care help adapt to 10% staff openings (Health Education England, 2023).</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 </a:t>
            </a:r>
            <a:r>
              <a:rPr lang="en-US" sz="2557">
                <a:solidFill>
                  <a:srgbClr val="000000"/>
                </a:solidFill>
                <a:latin typeface="Times New Roman"/>
                <a:ea typeface="Times New Roman"/>
                <a:cs typeface="Times New Roman"/>
                <a:sym typeface="Times New Roman"/>
              </a:rPr>
              <a:t>Burnout affects 60% of care providers, although peer supervision builds resilience and self-efficacy (Ravalier et al., 2023).</a:t>
            </a:r>
          </a:p>
          <a:p>
            <a:pPr algn="l">
              <a:lnSpc>
                <a:spcPts val="4168"/>
              </a:lnSpc>
            </a:pPr>
            <a:r>
              <a:rPr lang="en-US" sz="2557" b="true">
                <a:solidFill>
                  <a:srgbClr val="000000"/>
                </a:solidFill>
                <a:latin typeface="Times New Roman Bold"/>
                <a:ea typeface="Times New Roman Bold"/>
                <a:cs typeface="Times New Roman Bold"/>
                <a:sym typeface="Times New Roman Bold"/>
              </a:rPr>
              <a:t>Utilising Opportunities with Strengths:</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 Maximising CPD and digital learning with leadership and interpersonal skills (Karas, Bhatti and Smith, 2020).</a:t>
            </a:r>
          </a:p>
          <a:p>
            <a:pPr algn="l" marL="552196" indent="-276098" lvl="1">
              <a:lnSpc>
                <a:spcPts val="4168"/>
              </a:lnSpc>
              <a:buFont typeface="Arial"/>
              <a:buChar char="•"/>
            </a:pPr>
            <a:r>
              <a:rPr lang="en-US" sz="2557">
                <a:solidFill>
                  <a:srgbClr val="000000"/>
                </a:solidFill>
                <a:latin typeface="Times New Roman"/>
                <a:ea typeface="Times New Roman"/>
                <a:cs typeface="Times New Roman"/>
                <a:sym typeface="Times New Roman"/>
              </a:rPr>
              <a:t> Professional progress that supports NHS strategic goals improves patient care and employability (Baginsky, Manthorpe and Ixer, 2023). </a:t>
            </a:r>
          </a:p>
          <a:p>
            <a:pPr algn="l">
              <a:lnSpc>
                <a:spcPts val="3987"/>
              </a:lnSpc>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BF6F1"/>
        </a:solidFill>
      </p:bgPr>
    </p:bg>
    <p:spTree>
      <p:nvGrpSpPr>
        <p:cNvPr id="1" name=""/>
        <p:cNvGrpSpPr/>
        <p:nvPr/>
      </p:nvGrpSpPr>
      <p:grpSpPr>
        <a:xfrm>
          <a:off x="0" y="0"/>
          <a:ext cx="0" cy="0"/>
          <a:chOff x="0" y="0"/>
          <a:chExt cx="0" cy="0"/>
        </a:xfrm>
      </p:grpSpPr>
      <p:sp>
        <p:nvSpPr>
          <p:cNvPr name="Freeform 2" id="2"/>
          <p:cNvSpPr/>
          <p:nvPr/>
        </p:nvSpPr>
        <p:spPr>
          <a:xfrm flipH="false" flipV="false" rot="0">
            <a:off x="12941868" y="2642687"/>
            <a:ext cx="5346132" cy="4461590"/>
          </a:xfrm>
          <a:custGeom>
            <a:avLst/>
            <a:gdLst/>
            <a:ahLst/>
            <a:cxnLst/>
            <a:rect r="r" b="b" t="t" l="l"/>
            <a:pathLst>
              <a:path h="4461590" w="5346132">
                <a:moveTo>
                  <a:pt x="0" y="0"/>
                </a:moveTo>
                <a:lnTo>
                  <a:pt x="5346132" y="0"/>
                </a:lnTo>
                <a:lnTo>
                  <a:pt x="5346132" y="4461590"/>
                </a:lnTo>
                <a:lnTo>
                  <a:pt x="0" y="44615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TextBox 3" id="3"/>
          <p:cNvSpPr txBox="true"/>
          <p:nvPr/>
        </p:nvSpPr>
        <p:spPr>
          <a:xfrm rot="0">
            <a:off x="699652" y="304046"/>
            <a:ext cx="16036444" cy="820667"/>
          </a:xfrm>
          <a:prstGeom prst="rect">
            <a:avLst/>
          </a:prstGeom>
        </p:spPr>
        <p:txBody>
          <a:bodyPr anchor="t" rtlCol="false" tIns="0" lIns="0" bIns="0" rIns="0">
            <a:spAutoFit/>
          </a:bodyPr>
          <a:lstStyle/>
          <a:p>
            <a:pPr algn="ctr" marL="0" indent="0" lvl="0">
              <a:lnSpc>
                <a:spcPts val="6048"/>
              </a:lnSpc>
            </a:pPr>
            <a:r>
              <a:rPr lang="en-US" sz="6300" spc="-604">
                <a:solidFill>
                  <a:srgbClr val="000000"/>
                </a:solidFill>
                <a:latin typeface="Public Sans"/>
                <a:ea typeface="Public Sans"/>
                <a:cs typeface="Public Sans"/>
                <a:sym typeface="Public Sans"/>
              </a:rPr>
              <a:t>R</a:t>
            </a:r>
            <a:r>
              <a:rPr lang="en-US" sz="6300" spc="-604">
                <a:solidFill>
                  <a:srgbClr val="000000"/>
                </a:solidFill>
                <a:latin typeface="Public Sans"/>
                <a:ea typeface="Public Sans"/>
                <a:cs typeface="Public Sans"/>
                <a:sym typeface="Public Sans"/>
              </a:rPr>
              <a:t>eflective Practice (Gibbs Model)</a:t>
            </a:r>
          </a:p>
        </p:txBody>
      </p:sp>
      <p:sp>
        <p:nvSpPr>
          <p:cNvPr name="TextBox 4" id="4"/>
          <p:cNvSpPr txBox="true"/>
          <p:nvPr/>
        </p:nvSpPr>
        <p:spPr>
          <a:xfrm rot="0">
            <a:off x="223400" y="1354467"/>
            <a:ext cx="12718468" cy="8458402"/>
          </a:xfrm>
          <a:prstGeom prst="rect">
            <a:avLst/>
          </a:prstGeom>
        </p:spPr>
        <p:txBody>
          <a:bodyPr anchor="t" rtlCol="false" tIns="0" lIns="0" bIns="0" rIns="0">
            <a:spAutoFit/>
          </a:bodyPr>
          <a:lstStyle/>
          <a:p>
            <a:pPr algn="l" marL="561337" indent="-280669" lvl="1">
              <a:lnSpc>
                <a:spcPts val="4237"/>
              </a:lnSpc>
              <a:buFont typeface="Arial"/>
              <a:buChar char="•"/>
            </a:pPr>
            <a:r>
              <a:rPr lang="en-US" b="true" sz="2599">
                <a:solidFill>
                  <a:srgbClr val="000000"/>
                </a:solidFill>
                <a:latin typeface="Times New Roman Bold"/>
                <a:ea typeface="Times New Roman Bold"/>
                <a:cs typeface="Times New Roman Bold"/>
                <a:sym typeface="Times New Roman Bold"/>
              </a:rPr>
              <a:t>Gibbs’ Reflective Cycle (1988) guides health professionals through six stages:</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Description:  A nurse records a difficult patient conversation with ethical issues.</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 Feelings: Detects emotional tension and compassion fatigue—reported by 57% of UK nurses (Ravalier et al., 2023).</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Evaluation: Evaluates empathy, teamwork, and time management/data accuracy.</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Analysis: Connects issues to systemic problems such staff shortages and workload (Health Education England, 2023).</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Conclusion: Discovers learning—delegation and communication reduce errors.</a:t>
            </a:r>
          </a:p>
          <a:p>
            <a:pPr algn="l" marL="496569" indent="-248284" lvl="1">
              <a:lnSpc>
                <a:spcPts val="3748"/>
              </a:lnSpc>
              <a:buAutoNum type="arabicPeriod" startAt="1"/>
            </a:pPr>
            <a:r>
              <a:rPr lang="en-US" b="true" sz="2299">
                <a:solidFill>
                  <a:srgbClr val="000000"/>
                </a:solidFill>
                <a:latin typeface="Times New Roman Bold"/>
                <a:ea typeface="Times New Roman Bold"/>
                <a:cs typeface="Times New Roman Bold"/>
                <a:sym typeface="Times New Roman Bold"/>
              </a:rPr>
              <a:t>Action Plan : Enter NHS CPD digital record-keeping training and track improvement with SMART goals (Karas, Bhatti &amp; Smith, 2020).</a:t>
            </a:r>
          </a:p>
          <a:p>
            <a:pPr algn="l" marL="496569" indent="-248284" lvl="1">
              <a:lnSpc>
                <a:spcPts val="3748"/>
              </a:lnSpc>
              <a:buFont typeface="Arial"/>
              <a:buChar char="•"/>
            </a:pPr>
            <a:r>
              <a:rPr lang="en-US" b="true" sz="2299">
                <a:solidFill>
                  <a:srgbClr val="000000"/>
                </a:solidFill>
                <a:latin typeface="Times New Roman Bold"/>
                <a:ea typeface="Times New Roman Bold"/>
                <a:cs typeface="Times New Roman Bold"/>
                <a:sym typeface="Times New Roman Bold"/>
              </a:rPr>
              <a:t> Clinicians make 30% more accurate decisions after reflecting on this paradigm (Karas, Bhatti &amp; Smith, 2020).</a:t>
            </a:r>
          </a:p>
          <a:p>
            <a:pPr algn="l" marL="496569" indent="-248284" lvl="1">
              <a:lnSpc>
                <a:spcPts val="3748"/>
              </a:lnSpc>
              <a:buFont typeface="Arial"/>
              <a:buChar char="•"/>
            </a:pPr>
            <a:r>
              <a:rPr lang="en-US" b="true" sz="2299">
                <a:solidFill>
                  <a:srgbClr val="000000"/>
                </a:solidFill>
                <a:latin typeface="Times New Roman Bold"/>
                <a:ea typeface="Times New Roman Bold"/>
                <a:cs typeface="Times New Roman Bold"/>
                <a:sym typeface="Times New Roman Bold"/>
              </a:rPr>
              <a:t> NHS Education (2023) encourages reflective supervision to boost worker retention and well-being.</a:t>
            </a:r>
          </a:p>
          <a:p>
            <a:pPr algn="l" marL="496569" indent="-248284" lvl="1">
              <a:lnSpc>
                <a:spcPts val="3748"/>
              </a:lnSpc>
              <a:buFont typeface="Arial"/>
              <a:buChar char="•"/>
            </a:pPr>
            <a:r>
              <a:rPr lang="en-US" b="true" sz="2299">
                <a:solidFill>
                  <a:srgbClr val="000000"/>
                </a:solidFill>
                <a:latin typeface="Times New Roman Bold"/>
                <a:ea typeface="Times New Roman Bold"/>
                <a:cs typeface="Times New Roman Bold"/>
                <a:sym typeface="Times New Roman Bold"/>
              </a:rPr>
              <a:t> Reflecting improves communication, adaptation, and resilience—important as 60% of workers suffer post-pandemic weariness (Ravalier et al., 2023).</a:t>
            </a:r>
          </a:p>
          <a:p>
            <a:pPr algn="l" marL="496569" indent="-248284" lvl="1">
              <a:lnSpc>
                <a:spcPts val="3748"/>
              </a:lnSpc>
              <a:buFont typeface="Arial"/>
              <a:buChar char="•"/>
            </a:pPr>
            <a:r>
              <a:rPr lang="en-US" b="true" sz="2299">
                <a:solidFill>
                  <a:srgbClr val="000000"/>
                </a:solidFill>
                <a:latin typeface="Times New Roman Bold"/>
                <a:ea typeface="Times New Roman Bold"/>
                <a:cs typeface="Times New Roman Bold"/>
                <a:sym typeface="Times New Roman Bold"/>
              </a:rPr>
              <a:t> Gibbs' cycle promotes UK health and social care improvement and lifelong learning (Baginsky et al., 2023).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7FAAC8"/>
        </a:solidFill>
      </p:bgPr>
    </p:bg>
    <p:spTree>
      <p:nvGrpSpPr>
        <p:cNvPr id="1" name=""/>
        <p:cNvGrpSpPr/>
        <p:nvPr/>
      </p:nvGrpSpPr>
      <p:grpSpPr>
        <a:xfrm>
          <a:off x="0" y="0"/>
          <a:ext cx="0" cy="0"/>
          <a:chOff x="0" y="0"/>
          <a:chExt cx="0" cy="0"/>
        </a:xfrm>
      </p:grpSpPr>
      <p:sp>
        <p:nvSpPr>
          <p:cNvPr name="TextBox 2" id="2"/>
          <p:cNvSpPr txBox="true"/>
          <p:nvPr/>
        </p:nvSpPr>
        <p:spPr>
          <a:xfrm rot="0">
            <a:off x="647697" y="469547"/>
            <a:ext cx="15829643" cy="1506777"/>
          </a:xfrm>
          <a:prstGeom prst="rect">
            <a:avLst/>
          </a:prstGeom>
        </p:spPr>
        <p:txBody>
          <a:bodyPr anchor="t" rtlCol="false" tIns="0" lIns="0" bIns="0" rIns="0">
            <a:spAutoFit/>
          </a:bodyPr>
          <a:lstStyle/>
          <a:p>
            <a:pPr algn="ctr" marL="0" indent="0" lvl="0">
              <a:lnSpc>
                <a:spcPts val="5759"/>
              </a:lnSpc>
            </a:pPr>
            <a:r>
              <a:rPr lang="en-US" sz="6000" spc="-576">
                <a:solidFill>
                  <a:srgbClr val="000000"/>
                </a:solidFill>
                <a:latin typeface="Public Sans"/>
                <a:ea typeface="Public Sans"/>
                <a:cs typeface="Public Sans"/>
                <a:sym typeface="Public Sans"/>
              </a:rPr>
              <a:t>Action Plan and Future Goals – SMART Career Development</a:t>
            </a:r>
          </a:p>
        </p:txBody>
      </p:sp>
      <p:sp>
        <p:nvSpPr>
          <p:cNvPr name="TextBox 3" id="3"/>
          <p:cNvSpPr txBox="true"/>
          <p:nvPr/>
        </p:nvSpPr>
        <p:spPr>
          <a:xfrm rot="0">
            <a:off x="232058" y="2094965"/>
            <a:ext cx="10955591" cy="7413330"/>
          </a:xfrm>
          <a:prstGeom prst="rect">
            <a:avLst/>
          </a:prstGeom>
        </p:spPr>
        <p:txBody>
          <a:bodyPr anchor="t" rtlCol="false" tIns="0" lIns="0" bIns="0" rIns="0">
            <a:spAutoFit/>
          </a:bodyPr>
          <a:lstStyle/>
          <a:p>
            <a:pPr algn="l">
              <a:lnSpc>
                <a:spcPts val="3911"/>
              </a:lnSpc>
            </a:pPr>
            <a:r>
              <a:rPr lang="en-US" sz="2400" b="true">
                <a:solidFill>
                  <a:srgbClr val="000000"/>
                </a:solidFill>
                <a:latin typeface="Times New Roman Bold"/>
                <a:ea typeface="Times New Roman Bold"/>
                <a:cs typeface="Times New Roman Bold"/>
                <a:sym typeface="Times New Roman Bold"/>
              </a:rPr>
              <a:t>Short-Term Goals (0–12 months):</a:t>
            </a:r>
          </a:p>
          <a:p>
            <a:pPr algn="l" marL="518160" indent="-259080" lvl="1">
              <a:lnSpc>
                <a:spcPts val="3911"/>
              </a:lnSpc>
              <a:buFont typeface="Arial"/>
              <a:buChar char="•"/>
            </a:pPr>
            <a:r>
              <a:rPr lang="en-US" sz="2400">
                <a:solidFill>
                  <a:srgbClr val="000000"/>
                </a:solidFill>
                <a:latin typeface="Times New Roman"/>
                <a:ea typeface="Times New Roman"/>
                <a:cs typeface="Times New Roman"/>
                <a:sym typeface="Times New Roman"/>
              </a:rPr>
              <a:t>Address a 40% sector skills shortfall by completing NHS-accredited digital health certification in data management and IT (Ravalier et al., 2023).</a:t>
            </a:r>
          </a:p>
          <a:p>
            <a:pPr algn="l" marL="518160" indent="-259080" lvl="1">
              <a:lnSpc>
                <a:spcPts val="3911"/>
              </a:lnSpc>
              <a:buFont typeface="Arial"/>
              <a:buChar char="•"/>
            </a:pPr>
            <a:r>
              <a:rPr lang="en-US" sz="2400">
                <a:solidFill>
                  <a:srgbClr val="000000"/>
                </a:solidFill>
                <a:latin typeface="Times New Roman"/>
                <a:ea typeface="Times New Roman"/>
                <a:cs typeface="Times New Roman"/>
                <a:sym typeface="Times New Roman"/>
              </a:rPr>
              <a:t> A</a:t>
            </a:r>
            <a:r>
              <a:rPr lang="en-US" sz="2400">
                <a:solidFill>
                  <a:srgbClr val="000000"/>
                </a:solidFill>
                <a:latin typeface="Times New Roman"/>
                <a:ea typeface="Times New Roman"/>
                <a:cs typeface="Times New Roman"/>
                <a:sym typeface="Times New Roman"/>
              </a:rPr>
              <a:t>ttend reflective leadership and evidence-based practise CPD (Karas, Bhatti and Smith, 2020).</a:t>
            </a:r>
          </a:p>
          <a:p>
            <a:pPr algn="l">
              <a:lnSpc>
                <a:spcPts val="3911"/>
              </a:lnSpc>
            </a:pPr>
            <a:r>
              <a:rPr lang="en-US" sz="2400" b="true">
                <a:solidFill>
                  <a:srgbClr val="000000"/>
                </a:solidFill>
                <a:latin typeface="Times New Roman Bold"/>
                <a:ea typeface="Times New Roman Bold"/>
                <a:cs typeface="Times New Roman Bold"/>
                <a:sym typeface="Times New Roman Bold"/>
              </a:rPr>
              <a:t>Medium-Term Goals (1–3 years):</a:t>
            </a:r>
          </a:p>
          <a:p>
            <a:pPr algn="l" marL="518160" indent="-259080" lvl="1">
              <a:lnSpc>
                <a:spcPts val="3911"/>
              </a:lnSpc>
              <a:buFont typeface="Arial"/>
              <a:buChar char="•"/>
            </a:pPr>
            <a:r>
              <a:rPr lang="en-US" sz="2400">
                <a:solidFill>
                  <a:srgbClr val="000000"/>
                </a:solidFill>
                <a:latin typeface="Times New Roman"/>
                <a:ea typeface="Times New Roman"/>
                <a:cs typeface="Times New Roman"/>
                <a:sym typeface="Times New Roman"/>
              </a:rPr>
              <a:t>Postgraduate education or advanced clinical practise can boost leadership and employability, supported by £2.3 billion in NHS workforce development funding (Health Education England, 2023).</a:t>
            </a:r>
          </a:p>
          <a:p>
            <a:pPr algn="l" marL="518160" indent="-259080" lvl="1">
              <a:lnSpc>
                <a:spcPts val="3911"/>
              </a:lnSpc>
              <a:buFont typeface="Arial"/>
              <a:buChar char="•"/>
            </a:pPr>
            <a:r>
              <a:rPr lang="en-US" sz="2400">
                <a:solidFill>
                  <a:srgbClr val="000000"/>
                </a:solidFill>
                <a:latin typeface="Times New Roman"/>
                <a:ea typeface="Times New Roman"/>
                <a:cs typeface="Times New Roman"/>
                <a:sym typeface="Times New Roman"/>
              </a:rPr>
              <a:t> Use</a:t>
            </a:r>
            <a:r>
              <a:rPr lang="en-US" sz="2400">
                <a:solidFill>
                  <a:srgbClr val="000000"/>
                </a:solidFill>
                <a:latin typeface="Times New Roman"/>
                <a:ea typeface="Times New Roman"/>
                <a:cs typeface="Times New Roman"/>
                <a:sym typeface="Times New Roman"/>
              </a:rPr>
              <a:t> Gibbs' reflective cycle to self-evaluate and improve (Ahmadi, 2022).</a:t>
            </a:r>
          </a:p>
          <a:p>
            <a:pPr algn="l">
              <a:lnSpc>
                <a:spcPts val="3911"/>
              </a:lnSpc>
            </a:pPr>
            <a:r>
              <a:rPr lang="en-US" sz="2400" b="true">
                <a:solidFill>
                  <a:srgbClr val="000000"/>
                </a:solidFill>
                <a:latin typeface="Times New Roman Bold"/>
                <a:ea typeface="Times New Roman Bold"/>
                <a:cs typeface="Times New Roman Bold"/>
                <a:sym typeface="Times New Roman Bold"/>
              </a:rPr>
              <a:t>Long-Term Goals (3–5 years):</a:t>
            </a:r>
          </a:p>
          <a:p>
            <a:pPr algn="l" marL="518160" indent="-259080" lvl="1">
              <a:lnSpc>
                <a:spcPts val="3911"/>
              </a:lnSpc>
              <a:buFont typeface="Arial"/>
              <a:buChar char="•"/>
            </a:pPr>
            <a:r>
              <a:rPr lang="en-US" sz="2400">
                <a:solidFill>
                  <a:srgbClr val="000000"/>
                </a:solidFill>
                <a:latin typeface="Times New Roman"/>
                <a:ea typeface="Times New Roman"/>
                <a:cs typeface="Times New Roman"/>
                <a:sym typeface="Times New Roman"/>
              </a:rPr>
              <a:t>Acquire a senior or specialty role in policy-driven service improvement to support the NHS Long Term Plan's workforce sustainability (Baginsky, Manthorpe and Ixer, 2023). </a:t>
            </a:r>
          </a:p>
          <a:p>
            <a:pPr algn="l">
              <a:lnSpc>
                <a:spcPts val="3911"/>
              </a:lnSpc>
            </a:pPr>
          </a:p>
        </p:txBody>
      </p:sp>
      <p:grpSp>
        <p:nvGrpSpPr>
          <p:cNvPr name="Group 4" id="4"/>
          <p:cNvGrpSpPr>
            <a:grpSpLocks noChangeAspect="true"/>
          </p:cNvGrpSpPr>
          <p:nvPr/>
        </p:nvGrpSpPr>
        <p:grpSpPr>
          <a:xfrm rot="0">
            <a:off x="11603288" y="1161023"/>
            <a:ext cx="7944572" cy="7245630"/>
            <a:chOff x="0" y="0"/>
            <a:chExt cx="6962546" cy="6350000"/>
          </a:xfrm>
        </p:grpSpPr>
        <p:sp>
          <p:nvSpPr>
            <p:cNvPr name="Freeform 5" id="5"/>
            <p:cNvSpPr/>
            <p:nvPr/>
          </p:nvSpPr>
          <p:spPr>
            <a:xfrm flipH="false" flipV="false" rot="0">
              <a:off x="-6884" y="-1308"/>
              <a:ext cx="6984086" cy="6352795"/>
            </a:xfrm>
            <a:custGeom>
              <a:avLst/>
              <a:gdLst/>
              <a:ahLst/>
              <a:cxnLst/>
              <a:rect r="r" b="b" t="t" l="l"/>
              <a:pathLst>
                <a:path h="6352795" w="6984086">
                  <a:moveTo>
                    <a:pt x="5584064" y="4382198"/>
                  </a:moveTo>
                  <a:cubicBezTo>
                    <a:pt x="5976303" y="4290060"/>
                    <a:pt x="6424029" y="4283430"/>
                    <a:pt x="6711557" y="4001173"/>
                  </a:cubicBezTo>
                  <a:cubicBezTo>
                    <a:pt x="6906794" y="3809517"/>
                    <a:pt x="6984086" y="3520630"/>
                    <a:pt x="6967182" y="3247580"/>
                  </a:cubicBezTo>
                  <a:cubicBezTo>
                    <a:pt x="6950266" y="2974518"/>
                    <a:pt x="6848907" y="2713698"/>
                    <a:pt x="6729464" y="2467559"/>
                  </a:cubicBezTo>
                  <a:cubicBezTo>
                    <a:pt x="6472962" y="1938959"/>
                    <a:pt x="6126798" y="1454010"/>
                    <a:pt x="5710213" y="1039685"/>
                  </a:cubicBezTo>
                  <a:cubicBezTo>
                    <a:pt x="5664340" y="994067"/>
                    <a:pt x="5616283" y="948372"/>
                    <a:pt x="5557025" y="922414"/>
                  </a:cubicBezTo>
                  <a:cubicBezTo>
                    <a:pt x="5445951" y="873760"/>
                    <a:pt x="5312995" y="904087"/>
                    <a:pt x="5211230" y="970026"/>
                  </a:cubicBezTo>
                  <a:cubicBezTo>
                    <a:pt x="5109464" y="1035964"/>
                    <a:pt x="5014862" y="1136472"/>
                    <a:pt x="4939881" y="1231760"/>
                  </a:cubicBezTo>
                  <a:cubicBezTo>
                    <a:pt x="4855718" y="951255"/>
                    <a:pt x="4714964" y="687857"/>
                    <a:pt x="4528554" y="462000"/>
                  </a:cubicBezTo>
                  <a:cubicBezTo>
                    <a:pt x="4405732" y="313195"/>
                    <a:pt x="4259885" y="178333"/>
                    <a:pt x="4083533" y="100063"/>
                  </a:cubicBezTo>
                  <a:cubicBezTo>
                    <a:pt x="3869627" y="5131"/>
                    <a:pt x="3628022" y="0"/>
                    <a:pt x="3394012" y="1498"/>
                  </a:cubicBezTo>
                  <a:cubicBezTo>
                    <a:pt x="3174251" y="2908"/>
                    <a:pt x="2951963" y="9144"/>
                    <a:pt x="2739898" y="66840"/>
                  </a:cubicBezTo>
                  <a:cubicBezTo>
                    <a:pt x="2448205" y="146215"/>
                    <a:pt x="2191842" y="318249"/>
                    <a:pt x="1941373" y="487527"/>
                  </a:cubicBezTo>
                  <a:cubicBezTo>
                    <a:pt x="1886090" y="524891"/>
                    <a:pt x="1828914" y="564261"/>
                    <a:pt x="1795780" y="622173"/>
                  </a:cubicBezTo>
                  <a:cubicBezTo>
                    <a:pt x="1758378" y="687552"/>
                    <a:pt x="1757109" y="766750"/>
                    <a:pt x="1757502" y="842073"/>
                  </a:cubicBezTo>
                  <a:cubicBezTo>
                    <a:pt x="1759534" y="1233957"/>
                    <a:pt x="1780058" y="1625740"/>
                    <a:pt x="1818983" y="2015693"/>
                  </a:cubicBezTo>
                  <a:cubicBezTo>
                    <a:pt x="1449007" y="1947278"/>
                    <a:pt x="1014336" y="1957108"/>
                    <a:pt x="640639" y="2000758"/>
                  </a:cubicBezTo>
                  <a:cubicBezTo>
                    <a:pt x="609435" y="2004403"/>
                    <a:pt x="576568" y="2009127"/>
                    <a:pt x="551917" y="2028596"/>
                  </a:cubicBezTo>
                  <a:cubicBezTo>
                    <a:pt x="511404" y="2060588"/>
                    <a:pt x="507238" y="2119198"/>
                    <a:pt x="503631" y="2170684"/>
                  </a:cubicBezTo>
                  <a:cubicBezTo>
                    <a:pt x="469265" y="2660231"/>
                    <a:pt x="188201" y="3097416"/>
                    <a:pt x="81814" y="3576498"/>
                  </a:cubicBezTo>
                  <a:cubicBezTo>
                    <a:pt x="41643" y="3757397"/>
                    <a:pt x="26746" y="3942804"/>
                    <a:pt x="11951" y="4127513"/>
                  </a:cubicBezTo>
                  <a:cubicBezTo>
                    <a:pt x="5753" y="4204868"/>
                    <a:pt x="0" y="4285412"/>
                    <a:pt x="28588" y="4357548"/>
                  </a:cubicBezTo>
                  <a:cubicBezTo>
                    <a:pt x="54623" y="4423270"/>
                    <a:pt x="106756" y="4475226"/>
                    <a:pt x="162382" y="4518863"/>
                  </a:cubicBezTo>
                  <a:cubicBezTo>
                    <a:pt x="388290" y="4696054"/>
                    <a:pt x="682016" y="4761395"/>
                    <a:pt x="967816" y="4788764"/>
                  </a:cubicBezTo>
                  <a:cubicBezTo>
                    <a:pt x="1253617" y="4816133"/>
                    <a:pt x="1543584" y="4810837"/>
                    <a:pt x="1824635" y="4869510"/>
                  </a:cubicBezTo>
                  <a:cubicBezTo>
                    <a:pt x="1839506" y="5155337"/>
                    <a:pt x="1957807" y="5441087"/>
                    <a:pt x="2016290" y="5721249"/>
                  </a:cubicBezTo>
                  <a:cubicBezTo>
                    <a:pt x="2034286" y="5807469"/>
                    <a:pt x="2055013" y="5894985"/>
                    <a:pt x="2100949" y="5970130"/>
                  </a:cubicBezTo>
                  <a:cubicBezTo>
                    <a:pt x="2182762" y="6103963"/>
                    <a:pt x="2332813" y="6180125"/>
                    <a:pt x="2481606" y="6229769"/>
                  </a:cubicBezTo>
                  <a:cubicBezTo>
                    <a:pt x="2850338" y="6352794"/>
                    <a:pt x="3247187" y="6352515"/>
                    <a:pt x="3635896" y="6350991"/>
                  </a:cubicBezTo>
                  <a:cubicBezTo>
                    <a:pt x="4094620" y="6349200"/>
                    <a:pt x="4553344" y="6347397"/>
                    <a:pt x="5012068" y="6345606"/>
                  </a:cubicBezTo>
                  <a:cubicBezTo>
                    <a:pt x="5053483" y="6345441"/>
                    <a:pt x="5097666" y="6344476"/>
                    <a:pt x="5131944" y="6321235"/>
                  </a:cubicBezTo>
                  <a:cubicBezTo>
                    <a:pt x="5169980" y="6295454"/>
                    <a:pt x="5186681" y="6248629"/>
                    <a:pt x="5200803" y="6204890"/>
                  </a:cubicBezTo>
                  <a:cubicBezTo>
                    <a:pt x="5394821" y="5603811"/>
                    <a:pt x="5494135" y="5007407"/>
                    <a:pt x="5584064" y="4382198"/>
                  </a:cubicBezTo>
                  <a:close/>
                </a:path>
              </a:pathLst>
            </a:custGeom>
            <a:blipFill>
              <a:blip r:embed="rId3"/>
              <a:stretch>
                <a:fillRect l="-31188" t="0" r="-31188" b="0"/>
              </a:stretch>
            </a:blipFill>
          </p:spPr>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graphicFrame>
        <p:nvGraphicFramePr>
          <p:cNvPr name="Object 2" id="2"/>
          <p:cNvGraphicFramePr/>
          <p:nvPr/>
        </p:nvGraphicFramePr>
        <p:xfrm>
          <a:off x="519523" y="1498006"/>
          <a:ext cx="9429750" cy="3771900"/>
        </p:xfrm>
        <a:graphic>
          <a:graphicData uri="http://schemas.openxmlformats.org/presentationml/2006/ole">
            <p:oleObj imgW="11315700" imgH="5651500" r:id="rId3" progId="Excel.Sheet.12" name="Worksheet">
              <p:embed/>
              <p:pic>
                <p:nvPicPr>
                  <p:cNvPr name="" id="0"/>
                  <p:cNvPicPr/>
                  <p:nvPr/>
                </p:nvPicPr>
                <p:blipFill>
                  <a:blip r:embed="rId2"/>
                  <a:stretch>
                    <a:fillRect/>
                  </a:stretch>
                </p:blipFill>
                <p:spPr>
                  <a:xfrm>
                    <a:off x="1270000" y="1270000"/>
                    <a:ext cx="1270000" cy="1270000"/>
                  </a:xfrm>
                  <a:prstGeom prst="rect"/>
                </p:spPr>
              </p:pic>
            </p:oleObj>
          </a:graphicData>
        </a:graphic>
      </p:graphicFrame>
      <p:sp>
        <p:nvSpPr>
          <p:cNvPr name="TextBox 3" id="3"/>
          <p:cNvSpPr txBox="true"/>
          <p:nvPr/>
        </p:nvSpPr>
        <p:spPr>
          <a:xfrm rot="0">
            <a:off x="1028700" y="735350"/>
            <a:ext cx="15566089" cy="710525"/>
          </a:xfrm>
          <a:prstGeom prst="rect">
            <a:avLst/>
          </a:prstGeom>
        </p:spPr>
        <p:txBody>
          <a:bodyPr anchor="t" rtlCol="false" tIns="0" lIns="0" bIns="0" rIns="0">
            <a:spAutoFit/>
          </a:bodyPr>
          <a:lstStyle/>
          <a:p>
            <a:pPr algn="ctr" marL="0" indent="0" lvl="0">
              <a:lnSpc>
                <a:spcPts val="5279"/>
              </a:lnSpc>
              <a:spcBef>
                <a:spcPct val="0"/>
              </a:spcBef>
            </a:pPr>
            <a:r>
              <a:rPr lang="en-US" b="true" sz="5499" spc="-527">
                <a:solidFill>
                  <a:srgbClr val="000000"/>
                </a:solidFill>
                <a:latin typeface="Public Sans Bold"/>
                <a:ea typeface="Public Sans Bold"/>
                <a:cs typeface="Public Sans Bold"/>
                <a:sym typeface="Public Sans Bold"/>
              </a:rPr>
              <a:t>Tabl</a:t>
            </a:r>
            <a:r>
              <a:rPr lang="en-US" b="true" sz="5499" spc="-527">
                <a:solidFill>
                  <a:srgbClr val="000000"/>
                </a:solidFill>
                <a:latin typeface="Public Sans Bold"/>
                <a:ea typeface="Public Sans Bold"/>
                <a:cs typeface="Public Sans Bold"/>
                <a:sym typeface="Public Sans Bold"/>
              </a:rPr>
              <a:t>e : SMART Action Plan for Professional Development</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BF6F1"/>
        </a:solidFill>
      </p:bgPr>
    </p:bg>
    <p:spTree>
      <p:nvGrpSpPr>
        <p:cNvPr id="1" name=""/>
        <p:cNvGrpSpPr/>
        <p:nvPr/>
      </p:nvGrpSpPr>
      <p:grpSpPr>
        <a:xfrm>
          <a:off x="0" y="0"/>
          <a:ext cx="0" cy="0"/>
          <a:chOff x="0" y="0"/>
          <a:chExt cx="0" cy="0"/>
        </a:xfrm>
      </p:grpSpPr>
      <p:sp>
        <p:nvSpPr>
          <p:cNvPr name="Freeform 2" id="2"/>
          <p:cNvSpPr/>
          <p:nvPr/>
        </p:nvSpPr>
        <p:spPr>
          <a:xfrm flipH="false" flipV="false" rot="0">
            <a:off x="1478492" y="-116955"/>
            <a:ext cx="14928976" cy="10245010"/>
          </a:xfrm>
          <a:custGeom>
            <a:avLst/>
            <a:gdLst/>
            <a:ahLst/>
            <a:cxnLst/>
            <a:rect r="r" b="b" t="t" l="l"/>
            <a:pathLst>
              <a:path h="10245010" w="14928976">
                <a:moveTo>
                  <a:pt x="0" y="0"/>
                </a:moveTo>
                <a:lnTo>
                  <a:pt x="14928976" y="0"/>
                </a:lnTo>
                <a:lnTo>
                  <a:pt x="14928976" y="10245010"/>
                </a:lnTo>
                <a:lnTo>
                  <a:pt x="0" y="10245010"/>
                </a:lnTo>
                <a:lnTo>
                  <a:pt x="0" y="0"/>
                </a:lnTo>
                <a:close/>
              </a:path>
            </a:pathLst>
          </a:custGeom>
          <a:blipFill>
            <a:blip r:embed="rId2"/>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BF6F1"/>
        </a:solidFill>
      </p:bgPr>
    </p:bg>
    <p:spTree>
      <p:nvGrpSpPr>
        <p:cNvPr id="1" name=""/>
        <p:cNvGrpSpPr/>
        <p:nvPr/>
      </p:nvGrpSpPr>
      <p:grpSpPr>
        <a:xfrm>
          <a:off x="0" y="0"/>
          <a:ext cx="0" cy="0"/>
          <a:chOff x="0" y="0"/>
          <a:chExt cx="0" cy="0"/>
        </a:xfrm>
      </p:grpSpPr>
      <p:sp>
        <p:nvSpPr>
          <p:cNvPr name="Freeform 2" id="2"/>
          <p:cNvSpPr/>
          <p:nvPr/>
        </p:nvSpPr>
        <p:spPr>
          <a:xfrm flipH="false" flipV="false" rot="0">
            <a:off x="11113285" y="737750"/>
            <a:ext cx="7174715" cy="7200900"/>
          </a:xfrm>
          <a:custGeom>
            <a:avLst/>
            <a:gdLst/>
            <a:ahLst/>
            <a:cxnLst/>
            <a:rect r="r" b="b" t="t" l="l"/>
            <a:pathLst>
              <a:path h="7200900" w="7174715">
                <a:moveTo>
                  <a:pt x="0" y="0"/>
                </a:moveTo>
                <a:lnTo>
                  <a:pt x="7174715" y="0"/>
                </a:lnTo>
                <a:lnTo>
                  <a:pt x="7174715" y="7200900"/>
                </a:lnTo>
                <a:lnTo>
                  <a:pt x="0" y="72009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a:ln cap="sq">
            <a:noFill/>
            <a:prstDash val="solid"/>
            <a:miter/>
          </a:ln>
        </p:spPr>
      </p:sp>
      <p:sp>
        <p:nvSpPr>
          <p:cNvPr name="TextBox 3" id="3"/>
          <p:cNvSpPr txBox="true"/>
          <p:nvPr/>
        </p:nvSpPr>
        <p:spPr>
          <a:xfrm rot="0">
            <a:off x="1028700" y="499089"/>
            <a:ext cx="8767102" cy="1043961"/>
          </a:xfrm>
          <a:prstGeom prst="rect">
            <a:avLst/>
          </a:prstGeom>
        </p:spPr>
        <p:txBody>
          <a:bodyPr anchor="t" rtlCol="false" tIns="0" lIns="0" bIns="0" rIns="0">
            <a:spAutoFit/>
          </a:bodyPr>
          <a:lstStyle/>
          <a:p>
            <a:pPr algn="ctr" marL="0" indent="0" lvl="0">
              <a:lnSpc>
                <a:spcPts val="7679"/>
              </a:lnSpc>
            </a:pPr>
            <a:r>
              <a:rPr lang="en-US" sz="7999" spc="-767">
                <a:solidFill>
                  <a:srgbClr val="000000"/>
                </a:solidFill>
                <a:latin typeface="Public Sans"/>
                <a:ea typeface="Public Sans"/>
                <a:cs typeface="Public Sans"/>
                <a:sym typeface="Public Sans"/>
              </a:rPr>
              <a:t>Co</a:t>
            </a:r>
            <a:r>
              <a:rPr lang="en-US" sz="7999" spc="-767">
                <a:solidFill>
                  <a:srgbClr val="000000"/>
                </a:solidFill>
                <a:latin typeface="Public Sans"/>
                <a:ea typeface="Public Sans"/>
                <a:cs typeface="Public Sans"/>
                <a:sym typeface="Public Sans"/>
              </a:rPr>
              <a:t>nclusion</a:t>
            </a:r>
          </a:p>
        </p:txBody>
      </p:sp>
      <p:sp>
        <p:nvSpPr>
          <p:cNvPr name="TextBox 4" id="4"/>
          <p:cNvSpPr txBox="true"/>
          <p:nvPr/>
        </p:nvSpPr>
        <p:spPr>
          <a:xfrm rot="0">
            <a:off x="0" y="1420264"/>
            <a:ext cx="10678829" cy="8990948"/>
          </a:xfrm>
          <a:prstGeom prst="rect">
            <a:avLst/>
          </a:prstGeom>
        </p:spPr>
        <p:txBody>
          <a:bodyPr anchor="t" rtlCol="false" tIns="0" lIns="0" bIns="0" rIns="0">
            <a:spAutoFit/>
          </a:bodyPr>
          <a:lstStyle/>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R</a:t>
            </a:r>
            <a:r>
              <a:rPr lang="en-US" sz="2599">
                <a:solidFill>
                  <a:srgbClr val="000000"/>
                </a:solidFill>
                <a:latin typeface="Times New Roman"/>
                <a:ea typeface="Times New Roman"/>
                <a:cs typeface="Times New Roman"/>
                <a:sym typeface="Times New Roman"/>
              </a:rPr>
              <a:t>eflective analysis improves employability and accountability in the UK Health and Social Care industry, which employs over 3.5 million people (Health Education England, 2023).</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Gibbs' concept of e</a:t>
            </a:r>
            <a:r>
              <a:rPr lang="en-US" sz="2599">
                <a:solidFill>
                  <a:srgbClr val="000000"/>
                </a:solidFill>
                <a:latin typeface="Times New Roman"/>
                <a:ea typeface="Times New Roman"/>
                <a:cs typeface="Times New Roman"/>
                <a:sym typeface="Times New Roman"/>
              </a:rPr>
              <a:t>vidence-based reflection improves self-improvement and adaptive learning in dynamic healthcare environments (Ahmadi, 2022).</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a:t>
            </a:r>
            <a:r>
              <a:rPr lang="en-US" sz="2599">
                <a:solidFill>
                  <a:srgbClr val="000000"/>
                </a:solidFill>
                <a:latin typeface="Times New Roman"/>
                <a:ea typeface="Times New Roman"/>
                <a:cs typeface="Times New Roman"/>
                <a:sym typeface="Times New Roman"/>
              </a:rPr>
              <a:t>Lifelong learning improves clinical competence and ethical decision-making, key CPD requirements for all regulated professionals (Karas, Bhatti and Smith, 2020).</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Professional development helps prolong careers and build resilience in a workforce when 60% suffer post-pandemic stress (Ravalier et al., 2023).</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Learning and reflective leadership support the NHS Long Term Plan for safe, high-quality, patient-centered care (Baginsky, Manthorpe and Ixer, 2023).</a:t>
            </a:r>
          </a:p>
          <a:p>
            <a:pPr algn="l" marL="561339" indent="-280669" lvl="1">
              <a:lnSpc>
                <a:spcPts val="4237"/>
              </a:lnSpc>
              <a:buFont typeface="Arial"/>
              <a:buChar char="•"/>
            </a:pPr>
            <a:r>
              <a:rPr lang="en-US" sz="2599">
                <a:solidFill>
                  <a:srgbClr val="000000"/>
                </a:solidFill>
                <a:latin typeface="Times New Roman"/>
                <a:ea typeface="Times New Roman"/>
                <a:cs typeface="Times New Roman"/>
                <a:sym typeface="Times New Roman"/>
              </a:rPr>
              <a:t> Future professions can meaningfully contribute to the UK health and social care ecosystem by integrating reflection and innovation (Mlambo, Silén and McGrath, 2021). </a:t>
            </a:r>
          </a:p>
          <a:p>
            <a:pPr algn="l">
              <a:lnSpc>
                <a:spcPts val="3749"/>
              </a:lnSpc>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7FAAC8"/>
        </a:solidFill>
      </p:bgPr>
    </p:bg>
    <p:spTree>
      <p:nvGrpSpPr>
        <p:cNvPr id="1" name=""/>
        <p:cNvGrpSpPr/>
        <p:nvPr/>
      </p:nvGrpSpPr>
      <p:grpSpPr>
        <a:xfrm>
          <a:off x="0" y="0"/>
          <a:ext cx="0" cy="0"/>
          <a:chOff x="0" y="0"/>
          <a:chExt cx="0" cy="0"/>
        </a:xfrm>
      </p:grpSpPr>
      <p:sp>
        <p:nvSpPr>
          <p:cNvPr name="TextBox 2" id="2"/>
          <p:cNvSpPr txBox="true"/>
          <p:nvPr/>
        </p:nvSpPr>
        <p:spPr>
          <a:xfrm rot="0">
            <a:off x="1219200" y="1776610"/>
            <a:ext cx="7082432" cy="3958588"/>
          </a:xfrm>
          <a:prstGeom prst="rect">
            <a:avLst/>
          </a:prstGeom>
        </p:spPr>
        <p:txBody>
          <a:bodyPr anchor="t" rtlCol="false" tIns="0" lIns="0" bIns="0" rIns="0">
            <a:spAutoFit/>
          </a:bodyPr>
          <a:lstStyle/>
          <a:p>
            <a:pPr algn="l" marL="0" indent="0" lvl="0">
              <a:lnSpc>
                <a:spcPts val="7679"/>
              </a:lnSpc>
            </a:pPr>
            <a:r>
              <a:rPr lang="en-US" sz="7999" spc="-767">
                <a:solidFill>
                  <a:srgbClr val="000000"/>
                </a:solidFill>
                <a:latin typeface="Public Sans"/>
                <a:ea typeface="Public Sans"/>
                <a:cs typeface="Public Sans"/>
                <a:sym typeface="Public Sans"/>
              </a:rPr>
              <a:t>Comfort and technology at the service of the patient</a:t>
            </a:r>
          </a:p>
        </p:txBody>
      </p:sp>
      <p:sp>
        <p:nvSpPr>
          <p:cNvPr name="TextBox 3" id="3"/>
          <p:cNvSpPr txBox="true"/>
          <p:nvPr/>
        </p:nvSpPr>
        <p:spPr>
          <a:xfrm rot="0">
            <a:off x="1219200" y="5828786"/>
            <a:ext cx="6607659" cy="2443705"/>
          </a:xfrm>
          <a:prstGeom prst="rect">
            <a:avLst/>
          </a:prstGeom>
        </p:spPr>
        <p:txBody>
          <a:bodyPr anchor="t" rtlCol="false" tIns="0" lIns="0" bIns="0" rIns="0">
            <a:spAutoFit/>
          </a:bodyPr>
          <a:lstStyle/>
          <a:p>
            <a:pPr algn="l">
              <a:lnSpc>
                <a:spcPts val="3260"/>
              </a:lnSpc>
            </a:pPr>
            <a:r>
              <a:rPr lang="en-US" sz="2000">
                <a:solidFill>
                  <a:srgbClr val="000000"/>
                </a:solidFill>
                <a:latin typeface="Times New Roman"/>
                <a:ea typeface="Times New Roman"/>
                <a:cs typeface="Times New Roman"/>
                <a:sym typeface="Times New Roman"/>
              </a:rPr>
              <a:t>Lorem ipsum dolor sit amet, consectetur adipiscing elit, sed do eiusmod tempor incididunt ut labore et dolore magna aliqua. Ut enim ad minim veniam, quis nostrud exercitation ullamco laboris nisi ut aliquip ex ea commodo consequat. Duis aute irure dolor in reprehenderit in voluptate velit esse cillum dolore eu fugiat nulla pariatur.</a:t>
            </a:r>
          </a:p>
        </p:txBody>
      </p:sp>
      <p:grpSp>
        <p:nvGrpSpPr>
          <p:cNvPr name="Group 4" id="4"/>
          <p:cNvGrpSpPr>
            <a:grpSpLocks noChangeAspect="true"/>
          </p:cNvGrpSpPr>
          <p:nvPr/>
        </p:nvGrpSpPr>
        <p:grpSpPr>
          <a:xfrm rot="0">
            <a:off x="8953591" y="1520685"/>
            <a:ext cx="7944572" cy="7245630"/>
            <a:chOff x="0" y="0"/>
            <a:chExt cx="6962546" cy="6350000"/>
          </a:xfrm>
        </p:grpSpPr>
        <p:sp>
          <p:nvSpPr>
            <p:cNvPr name="Freeform 5" id="5"/>
            <p:cNvSpPr/>
            <p:nvPr/>
          </p:nvSpPr>
          <p:spPr>
            <a:xfrm flipH="false" flipV="false" rot="0">
              <a:off x="-6884" y="-1308"/>
              <a:ext cx="6984086" cy="6352795"/>
            </a:xfrm>
            <a:custGeom>
              <a:avLst/>
              <a:gdLst/>
              <a:ahLst/>
              <a:cxnLst/>
              <a:rect r="r" b="b" t="t" l="l"/>
              <a:pathLst>
                <a:path h="6352795" w="6984086">
                  <a:moveTo>
                    <a:pt x="5584064" y="4382198"/>
                  </a:moveTo>
                  <a:cubicBezTo>
                    <a:pt x="5976303" y="4290060"/>
                    <a:pt x="6424029" y="4283430"/>
                    <a:pt x="6711557" y="4001173"/>
                  </a:cubicBezTo>
                  <a:cubicBezTo>
                    <a:pt x="6906794" y="3809517"/>
                    <a:pt x="6984086" y="3520630"/>
                    <a:pt x="6967182" y="3247580"/>
                  </a:cubicBezTo>
                  <a:cubicBezTo>
                    <a:pt x="6950266" y="2974518"/>
                    <a:pt x="6848907" y="2713698"/>
                    <a:pt x="6729464" y="2467559"/>
                  </a:cubicBezTo>
                  <a:cubicBezTo>
                    <a:pt x="6472962" y="1938959"/>
                    <a:pt x="6126798" y="1454010"/>
                    <a:pt x="5710213" y="1039685"/>
                  </a:cubicBezTo>
                  <a:cubicBezTo>
                    <a:pt x="5664340" y="994067"/>
                    <a:pt x="5616283" y="948372"/>
                    <a:pt x="5557025" y="922414"/>
                  </a:cubicBezTo>
                  <a:cubicBezTo>
                    <a:pt x="5445951" y="873760"/>
                    <a:pt x="5312995" y="904087"/>
                    <a:pt x="5211230" y="970026"/>
                  </a:cubicBezTo>
                  <a:cubicBezTo>
                    <a:pt x="5109464" y="1035964"/>
                    <a:pt x="5014862" y="1136472"/>
                    <a:pt x="4939881" y="1231760"/>
                  </a:cubicBezTo>
                  <a:cubicBezTo>
                    <a:pt x="4855718" y="951255"/>
                    <a:pt x="4714964" y="687857"/>
                    <a:pt x="4528554" y="462000"/>
                  </a:cubicBezTo>
                  <a:cubicBezTo>
                    <a:pt x="4405732" y="313195"/>
                    <a:pt x="4259885" y="178333"/>
                    <a:pt x="4083533" y="100063"/>
                  </a:cubicBezTo>
                  <a:cubicBezTo>
                    <a:pt x="3869627" y="5131"/>
                    <a:pt x="3628022" y="0"/>
                    <a:pt x="3394012" y="1498"/>
                  </a:cubicBezTo>
                  <a:cubicBezTo>
                    <a:pt x="3174251" y="2908"/>
                    <a:pt x="2951963" y="9144"/>
                    <a:pt x="2739898" y="66840"/>
                  </a:cubicBezTo>
                  <a:cubicBezTo>
                    <a:pt x="2448205" y="146215"/>
                    <a:pt x="2191842" y="318249"/>
                    <a:pt x="1941373" y="487527"/>
                  </a:cubicBezTo>
                  <a:cubicBezTo>
                    <a:pt x="1886090" y="524891"/>
                    <a:pt x="1828914" y="564261"/>
                    <a:pt x="1795780" y="622173"/>
                  </a:cubicBezTo>
                  <a:cubicBezTo>
                    <a:pt x="1758378" y="687552"/>
                    <a:pt x="1757109" y="766750"/>
                    <a:pt x="1757502" y="842073"/>
                  </a:cubicBezTo>
                  <a:cubicBezTo>
                    <a:pt x="1759534" y="1233957"/>
                    <a:pt x="1780058" y="1625740"/>
                    <a:pt x="1818983" y="2015693"/>
                  </a:cubicBezTo>
                  <a:cubicBezTo>
                    <a:pt x="1449007" y="1947278"/>
                    <a:pt x="1014336" y="1957108"/>
                    <a:pt x="640639" y="2000758"/>
                  </a:cubicBezTo>
                  <a:cubicBezTo>
                    <a:pt x="609435" y="2004403"/>
                    <a:pt x="576568" y="2009127"/>
                    <a:pt x="551917" y="2028596"/>
                  </a:cubicBezTo>
                  <a:cubicBezTo>
                    <a:pt x="511404" y="2060588"/>
                    <a:pt x="507238" y="2119198"/>
                    <a:pt x="503631" y="2170684"/>
                  </a:cubicBezTo>
                  <a:cubicBezTo>
                    <a:pt x="469265" y="2660231"/>
                    <a:pt x="188201" y="3097416"/>
                    <a:pt x="81814" y="3576498"/>
                  </a:cubicBezTo>
                  <a:cubicBezTo>
                    <a:pt x="41643" y="3757397"/>
                    <a:pt x="26746" y="3942804"/>
                    <a:pt x="11951" y="4127513"/>
                  </a:cubicBezTo>
                  <a:cubicBezTo>
                    <a:pt x="5753" y="4204868"/>
                    <a:pt x="0" y="4285412"/>
                    <a:pt x="28588" y="4357548"/>
                  </a:cubicBezTo>
                  <a:cubicBezTo>
                    <a:pt x="54623" y="4423270"/>
                    <a:pt x="106756" y="4475226"/>
                    <a:pt x="162382" y="4518863"/>
                  </a:cubicBezTo>
                  <a:cubicBezTo>
                    <a:pt x="388290" y="4696054"/>
                    <a:pt x="682016" y="4761395"/>
                    <a:pt x="967816" y="4788764"/>
                  </a:cubicBezTo>
                  <a:cubicBezTo>
                    <a:pt x="1253617" y="4816133"/>
                    <a:pt x="1543584" y="4810837"/>
                    <a:pt x="1824635" y="4869510"/>
                  </a:cubicBezTo>
                  <a:cubicBezTo>
                    <a:pt x="1839506" y="5155337"/>
                    <a:pt x="1957807" y="5441087"/>
                    <a:pt x="2016290" y="5721249"/>
                  </a:cubicBezTo>
                  <a:cubicBezTo>
                    <a:pt x="2034286" y="5807469"/>
                    <a:pt x="2055013" y="5894985"/>
                    <a:pt x="2100949" y="5970130"/>
                  </a:cubicBezTo>
                  <a:cubicBezTo>
                    <a:pt x="2182762" y="6103963"/>
                    <a:pt x="2332813" y="6180125"/>
                    <a:pt x="2481606" y="6229769"/>
                  </a:cubicBezTo>
                  <a:cubicBezTo>
                    <a:pt x="2850338" y="6352794"/>
                    <a:pt x="3247187" y="6352515"/>
                    <a:pt x="3635896" y="6350991"/>
                  </a:cubicBezTo>
                  <a:cubicBezTo>
                    <a:pt x="4094620" y="6349200"/>
                    <a:pt x="4553344" y="6347397"/>
                    <a:pt x="5012068" y="6345606"/>
                  </a:cubicBezTo>
                  <a:cubicBezTo>
                    <a:pt x="5053483" y="6345441"/>
                    <a:pt x="5097666" y="6344476"/>
                    <a:pt x="5131944" y="6321235"/>
                  </a:cubicBezTo>
                  <a:cubicBezTo>
                    <a:pt x="5169980" y="6295454"/>
                    <a:pt x="5186681" y="6248629"/>
                    <a:pt x="5200803" y="6204890"/>
                  </a:cubicBezTo>
                  <a:cubicBezTo>
                    <a:pt x="5394821" y="5603811"/>
                    <a:pt x="5494135" y="5007407"/>
                    <a:pt x="5584064" y="4382198"/>
                  </a:cubicBezTo>
                  <a:close/>
                </a:path>
              </a:pathLst>
            </a:custGeom>
            <a:blipFill>
              <a:blip r:embed="rId2"/>
              <a:stretch>
                <a:fillRect l="-18444" t="0" r="-18444" b="0"/>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grpSp>
        <p:nvGrpSpPr>
          <p:cNvPr name="Group 2" id="2"/>
          <p:cNvGrpSpPr/>
          <p:nvPr/>
        </p:nvGrpSpPr>
        <p:grpSpPr>
          <a:xfrm rot="0">
            <a:off x="331406" y="302221"/>
            <a:ext cx="17625189" cy="9682557"/>
            <a:chOff x="0" y="0"/>
            <a:chExt cx="4642025" cy="2550139"/>
          </a:xfrm>
        </p:grpSpPr>
        <p:sp>
          <p:nvSpPr>
            <p:cNvPr name="Freeform 3" id="3"/>
            <p:cNvSpPr/>
            <p:nvPr/>
          </p:nvSpPr>
          <p:spPr>
            <a:xfrm flipH="false" flipV="false" rot="0">
              <a:off x="0" y="0"/>
              <a:ext cx="4642025" cy="2550139"/>
            </a:xfrm>
            <a:custGeom>
              <a:avLst/>
              <a:gdLst/>
              <a:ahLst/>
              <a:cxnLst/>
              <a:rect r="r" b="b" t="t" l="l"/>
              <a:pathLst>
                <a:path h="2550139" w="4642025">
                  <a:moveTo>
                    <a:pt x="0" y="0"/>
                  </a:moveTo>
                  <a:lnTo>
                    <a:pt x="4642025" y="0"/>
                  </a:lnTo>
                  <a:lnTo>
                    <a:pt x="4642025" y="2550139"/>
                  </a:lnTo>
                  <a:lnTo>
                    <a:pt x="0" y="2550139"/>
                  </a:lnTo>
                  <a:close/>
                </a:path>
              </a:pathLst>
            </a:custGeom>
            <a:solidFill>
              <a:srgbClr val="FBF6F1"/>
            </a:solidFill>
          </p:spPr>
        </p:sp>
        <p:sp>
          <p:nvSpPr>
            <p:cNvPr name="TextBox 4" id="4"/>
            <p:cNvSpPr txBox="true"/>
            <p:nvPr/>
          </p:nvSpPr>
          <p:spPr>
            <a:xfrm>
              <a:off x="0" y="-28575"/>
              <a:ext cx="4642025" cy="2578714"/>
            </a:xfrm>
            <a:prstGeom prst="rect">
              <a:avLst/>
            </a:prstGeom>
          </p:spPr>
          <p:txBody>
            <a:bodyPr anchor="ctr" rtlCol="false" tIns="50800" lIns="50800" bIns="50800" rIns="50800"/>
            <a:lstStyle/>
            <a:p>
              <a:pPr algn="ctr">
                <a:lnSpc>
                  <a:spcPts val="1960"/>
                </a:lnSpc>
              </a:pPr>
            </a:p>
          </p:txBody>
        </p:sp>
      </p:grpSp>
      <p:sp>
        <p:nvSpPr>
          <p:cNvPr name="TextBox 5" id="5"/>
          <p:cNvSpPr txBox="true"/>
          <p:nvPr/>
        </p:nvSpPr>
        <p:spPr>
          <a:xfrm rot="0">
            <a:off x="2661442" y="592444"/>
            <a:ext cx="11848679" cy="1043961"/>
          </a:xfrm>
          <a:prstGeom prst="rect">
            <a:avLst/>
          </a:prstGeom>
        </p:spPr>
        <p:txBody>
          <a:bodyPr anchor="t" rtlCol="false" tIns="0" lIns="0" bIns="0" rIns="0">
            <a:spAutoFit/>
          </a:bodyPr>
          <a:lstStyle/>
          <a:p>
            <a:pPr algn="ctr" marL="0" indent="0" lvl="0">
              <a:lnSpc>
                <a:spcPts val="7679"/>
              </a:lnSpc>
            </a:pPr>
            <a:r>
              <a:rPr lang="en-US" sz="7999" spc="-767">
                <a:solidFill>
                  <a:srgbClr val="000000"/>
                </a:solidFill>
                <a:latin typeface="Public Sans"/>
                <a:ea typeface="Public Sans"/>
                <a:cs typeface="Public Sans"/>
                <a:sym typeface="Public Sans"/>
              </a:rPr>
              <a:t>Reference </a:t>
            </a:r>
          </a:p>
        </p:txBody>
      </p:sp>
      <p:sp>
        <p:nvSpPr>
          <p:cNvPr name="TextBox 6" id="6"/>
          <p:cNvSpPr txBox="true"/>
          <p:nvPr/>
        </p:nvSpPr>
        <p:spPr>
          <a:xfrm rot="0">
            <a:off x="2115324" y="1541156"/>
            <a:ext cx="14498968" cy="6130218"/>
          </a:xfrm>
          <a:prstGeom prst="rect">
            <a:avLst/>
          </a:prstGeom>
        </p:spPr>
        <p:txBody>
          <a:bodyPr anchor="t" rtlCol="false" tIns="0" lIns="0" bIns="0" rIns="0">
            <a:spAutoFit/>
          </a:bodyPr>
          <a:lstStyle/>
          <a:p>
            <a:pPr algn="just">
              <a:lnSpc>
                <a:spcPts val="3260"/>
              </a:lnSpc>
            </a:pPr>
            <a:r>
              <a:rPr lang="en-US" sz="2000">
                <a:solidFill>
                  <a:srgbClr val="000000"/>
                </a:solidFill>
                <a:latin typeface="Times New Roman"/>
                <a:ea typeface="Times New Roman"/>
                <a:cs typeface="Times New Roman"/>
                <a:sym typeface="Times New Roman"/>
              </a:rPr>
              <a:t>Ahmadi, S. (2022) ‘A critical review of reflective models in clinical nursing education’, Journal of Medicine and Dental Clinics, 11, pp. 97–108. Available at: </a:t>
            </a:r>
            <a:r>
              <a:rPr lang="en-US" sz="2000" u="sng">
                <a:solidFill>
                  <a:srgbClr val="000000"/>
                </a:solidFill>
                <a:latin typeface="Times New Roman"/>
                <a:ea typeface="Times New Roman"/>
                <a:cs typeface="Times New Roman"/>
                <a:sym typeface="Times New Roman"/>
                <a:hlinkClick r:id="rId2" tooltip="https://jmdc.skums.ac.ir/PDF/jmdc-11-97.pdf"/>
              </a:rPr>
              <a:t>https://jmdc.skums.ac.ir/PDF/jmdc-11-97.pdf</a:t>
            </a:r>
            <a:r>
              <a:rPr lang="en-US" sz="2000">
                <a:solidFill>
                  <a:srgbClr val="000000"/>
                </a:solidFill>
                <a:latin typeface="Times New Roman"/>
                <a:ea typeface="Times New Roman"/>
                <a:cs typeface="Times New Roman"/>
                <a:sym typeface="Times New Roman"/>
              </a:rPr>
              <a:t> (Accessed: 20 October 2025).</a:t>
            </a:r>
          </a:p>
          <a:p>
            <a:pPr algn="just">
              <a:lnSpc>
                <a:spcPts val="3260"/>
              </a:lnSpc>
            </a:pPr>
            <a:r>
              <a:rPr lang="en-US" sz="2000">
                <a:solidFill>
                  <a:srgbClr val="000000"/>
                </a:solidFill>
                <a:latin typeface="Times New Roman"/>
                <a:ea typeface="Times New Roman"/>
                <a:cs typeface="Times New Roman"/>
                <a:sym typeface="Times New Roman"/>
              </a:rPr>
              <a:t>Baginsky, M., Manthorpe, J. and Ixer, G. (2023) ‘Pivoting in the pandemic: Reflections of graduates of a UK fast track social work programme’, Practice, 36(3), pp. 177–192. doi: 10.1080/09503153.2023.2275536.</a:t>
            </a:r>
          </a:p>
          <a:p>
            <a:pPr algn="just">
              <a:lnSpc>
                <a:spcPts val="3260"/>
              </a:lnSpc>
            </a:pPr>
            <a:r>
              <a:rPr lang="en-US" sz="2000">
                <a:solidFill>
                  <a:srgbClr val="000000"/>
                </a:solidFill>
                <a:latin typeface="Times New Roman"/>
                <a:ea typeface="Times New Roman"/>
                <a:cs typeface="Times New Roman"/>
                <a:sym typeface="Times New Roman"/>
              </a:rPr>
              <a:t>Health Education England (2023) Annual report and accounts 2022–23. Available at: </a:t>
            </a:r>
            <a:r>
              <a:rPr lang="en-US" sz="2000" u="sng">
                <a:solidFill>
                  <a:srgbClr val="000000"/>
                </a:solidFill>
                <a:latin typeface="Times New Roman"/>
                <a:ea typeface="Times New Roman"/>
                <a:cs typeface="Times New Roman"/>
                <a:sym typeface="Times New Roman"/>
                <a:hlinkClick r:id="rId3" tooltip="https://assets.publishing.service.gov.uk/media/64b92c9def5371000d7aef86/health-education-england-annual-report-2022-2023.pdf"/>
              </a:rPr>
              <a:t>https://assets.publishing.service.gov.uk/media/64b92c9def5371000d7aef86/health-education-england-annual-report-2022-2023.pdf</a:t>
            </a:r>
            <a:r>
              <a:rPr lang="en-US" sz="2000">
                <a:solidFill>
                  <a:srgbClr val="000000"/>
                </a:solidFill>
                <a:latin typeface="Times New Roman"/>
                <a:ea typeface="Times New Roman"/>
                <a:cs typeface="Times New Roman"/>
                <a:sym typeface="Times New Roman"/>
              </a:rPr>
              <a:t> (Accessed: 20 October 2025).</a:t>
            </a:r>
          </a:p>
          <a:p>
            <a:pPr algn="just">
              <a:lnSpc>
                <a:spcPts val="3260"/>
              </a:lnSpc>
            </a:pPr>
            <a:r>
              <a:rPr lang="en-US" sz="2000">
                <a:solidFill>
                  <a:srgbClr val="000000"/>
                </a:solidFill>
                <a:latin typeface="Times New Roman"/>
                <a:ea typeface="Times New Roman"/>
                <a:cs typeface="Times New Roman"/>
                <a:sym typeface="Times New Roman"/>
              </a:rPr>
              <a:t>Karas, M., Bhatti, A. and Smith, L. (2020) ‘Continuing professional development requirements for UK regulated health professionals’, BMJ Open, 10(3), e032781. Available at: </a:t>
            </a:r>
            <a:r>
              <a:rPr lang="en-US" sz="2000" u="sng">
                <a:solidFill>
                  <a:srgbClr val="000000"/>
                </a:solidFill>
                <a:latin typeface="Times New Roman"/>
                <a:ea typeface="Times New Roman"/>
                <a:cs typeface="Times New Roman"/>
                <a:sym typeface="Times New Roman"/>
                <a:hlinkClick r:id="rId4" tooltip="https://bmjopen.bmj.com/content/10/3/e032781"/>
              </a:rPr>
              <a:t>https://bmjopen.bmj.com/content/10/3/e032781</a:t>
            </a:r>
            <a:r>
              <a:rPr lang="en-US" sz="2000">
                <a:solidFill>
                  <a:srgbClr val="000000"/>
                </a:solidFill>
                <a:latin typeface="Times New Roman"/>
                <a:ea typeface="Times New Roman"/>
                <a:cs typeface="Times New Roman"/>
                <a:sym typeface="Times New Roman"/>
              </a:rPr>
              <a:t> (Accessed: 20 October 2025).</a:t>
            </a:r>
          </a:p>
          <a:p>
            <a:pPr algn="just">
              <a:lnSpc>
                <a:spcPts val="3260"/>
              </a:lnSpc>
            </a:pPr>
            <a:r>
              <a:rPr lang="en-US" sz="2000">
                <a:solidFill>
                  <a:srgbClr val="000000"/>
                </a:solidFill>
                <a:latin typeface="Times New Roman"/>
                <a:ea typeface="Times New Roman"/>
                <a:cs typeface="Times New Roman"/>
                <a:sym typeface="Times New Roman"/>
              </a:rPr>
              <a:t>Mlambo, M., Silén, C. and McGrath, C. (2021) ‘Lifelong learning and nurses’ continuing professional development: a metasynthesis of the literature’, BMC Nursing, 20(1), p. 62. Available at: </a:t>
            </a:r>
            <a:r>
              <a:rPr lang="en-US" sz="2000" u="sng">
                <a:solidFill>
                  <a:srgbClr val="000000"/>
                </a:solidFill>
                <a:latin typeface="Times New Roman"/>
                <a:ea typeface="Times New Roman"/>
                <a:cs typeface="Times New Roman"/>
                <a:sym typeface="Times New Roman"/>
                <a:hlinkClick r:id="rId5" tooltip="https://pmc.ncbi.nlm.nih.gov/articles/PMC8045269/"/>
              </a:rPr>
              <a:t>https://pmc.ncbi.nlm.nih.gov/articles/PMC8045269/</a:t>
            </a:r>
            <a:r>
              <a:rPr lang="en-US" sz="2000">
                <a:solidFill>
                  <a:srgbClr val="000000"/>
                </a:solidFill>
                <a:latin typeface="Times New Roman"/>
                <a:ea typeface="Times New Roman"/>
                <a:cs typeface="Times New Roman"/>
                <a:sym typeface="Times New Roman"/>
              </a:rPr>
              <a:t> (Accessed: 20 October 2025).</a:t>
            </a:r>
          </a:p>
          <a:p>
            <a:pPr algn="just">
              <a:lnSpc>
                <a:spcPts val="3260"/>
              </a:lnSpc>
            </a:pPr>
            <a:r>
              <a:rPr lang="en-US" sz="2000">
                <a:solidFill>
                  <a:srgbClr val="000000"/>
                </a:solidFill>
                <a:latin typeface="Times New Roman"/>
                <a:ea typeface="Times New Roman"/>
                <a:cs typeface="Times New Roman"/>
                <a:sym typeface="Times New Roman"/>
              </a:rPr>
              <a:t>Ravalier, J., McFadden, P., Gillen, P., Mallett, J., Nicholl, P., Neill, R., Manthorpe, J., Moriarty, J., Schroder, H. and Curry, D. (2023) ‘Working conditions and well-being in UK social care and social work during COVID-19’, Journal of Social Work (London), 23(2), pp. 165–188. Available at: </a:t>
            </a:r>
            <a:r>
              <a:rPr lang="en-US" sz="2000" u="sng">
                <a:solidFill>
                  <a:srgbClr val="000000"/>
                </a:solidFill>
                <a:latin typeface="Times New Roman"/>
                <a:ea typeface="Times New Roman"/>
                <a:cs typeface="Times New Roman"/>
                <a:sym typeface="Times New Roman"/>
                <a:hlinkClick r:id="rId6" tooltip="https://pmc.ncbi.nlm.nih.gov/articles/PMC9264376/"/>
              </a:rPr>
              <a:t>https://pmc.ncbi.nlm.nih.gov/articles/PMC9264376/</a:t>
            </a:r>
            <a:r>
              <a:rPr lang="en-US" sz="2000">
                <a:solidFill>
                  <a:srgbClr val="000000"/>
                </a:solidFill>
                <a:latin typeface="Times New Roman"/>
                <a:ea typeface="Times New Roman"/>
                <a:cs typeface="Times New Roman"/>
                <a:sym typeface="Times New Roman"/>
              </a:rPr>
              <a:t> (Accessed: 20 October 2025).</a:t>
            </a:r>
          </a:p>
          <a:p>
            <a:pPr algn="ctr">
              <a:lnSpc>
                <a:spcPts val="326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B8D2E4"/>
        </a:solidFill>
      </p:bgPr>
    </p:bg>
    <p:spTree>
      <p:nvGrpSpPr>
        <p:cNvPr id="1" name=""/>
        <p:cNvGrpSpPr/>
        <p:nvPr/>
      </p:nvGrpSpPr>
      <p:grpSpPr>
        <a:xfrm>
          <a:off x="0" y="0"/>
          <a:ext cx="0" cy="0"/>
          <a:chOff x="0" y="0"/>
          <a:chExt cx="0" cy="0"/>
        </a:xfrm>
      </p:grpSpPr>
      <p:grpSp>
        <p:nvGrpSpPr>
          <p:cNvPr name="Group 2" id="2"/>
          <p:cNvGrpSpPr/>
          <p:nvPr/>
        </p:nvGrpSpPr>
        <p:grpSpPr>
          <a:xfrm rot="0">
            <a:off x="9144000" y="302221"/>
            <a:ext cx="8841904" cy="9682557"/>
            <a:chOff x="0" y="0"/>
            <a:chExt cx="2328732" cy="2550139"/>
          </a:xfrm>
        </p:grpSpPr>
        <p:sp>
          <p:nvSpPr>
            <p:cNvPr name="Freeform 3" id="3"/>
            <p:cNvSpPr/>
            <p:nvPr/>
          </p:nvSpPr>
          <p:spPr>
            <a:xfrm flipH="false" flipV="false" rot="0">
              <a:off x="0" y="0"/>
              <a:ext cx="2328732" cy="2550139"/>
            </a:xfrm>
            <a:custGeom>
              <a:avLst/>
              <a:gdLst/>
              <a:ahLst/>
              <a:cxnLst/>
              <a:rect r="r" b="b" t="t" l="l"/>
              <a:pathLst>
                <a:path h="2550139" w="2328732">
                  <a:moveTo>
                    <a:pt x="0" y="0"/>
                  </a:moveTo>
                  <a:lnTo>
                    <a:pt x="2328732" y="0"/>
                  </a:lnTo>
                  <a:lnTo>
                    <a:pt x="2328732" y="2550139"/>
                  </a:lnTo>
                  <a:lnTo>
                    <a:pt x="0" y="2550139"/>
                  </a:lnTo>
                  <a:close/>
                </a:path>
              </a:pathLst>
            </a:custGeom>
            <a:solidFill>
              <a:srgbClr val="FBF6F1"/>
            </a:solidFill>
          </p:spPr>
        </p:sp>
        <p:sp>
          <p:nvSpPr>
            <p:cNvPr name="TextBox 4" id="4"/>
            <p:cNvSpPr txBox="true"/>
            <p:nvPr/>
          </p:nvSpPr>
          <p:spPr>
            <a:xfrm>
              <a:off x="0" y="-28575"/>
              <a:ext cx="2328732" cy="2578714"/>
            </a:xfrm>
            <a:prstGeom prst="rect">
              <a:avLst/>
            </a:prstGeom>
          </p:spPr>
          <p:txBody>
            <a:bodyPr anchor="ctr" rtlCol="false" tIns="50800" lIns="50800" bIns="50800" rIns="50800"/>
            <a:lstStyle/>
            <a:p>
              <a:pPr algn="ctr">
                <a:lnSpc>
                  <a:spcPts val="1960"/>
                </a:lnSpc>
              </a:pPr>
            </a:p>
          </p:txBody>
        </p:sp>
      </p:grpSp>
      <p:sp>
        <p:nvSpPr>
          <p:cNvPr name="Freeform 5" id="5"/>
          <p:cNvSpPr/>
          <p:nvPr/>
        </p:nvSpPr>
        <p:spPr>
          <a:xfrm flipH="false" flipV="false" rot="0">
            <a:off x="10111407" y="1746467"/>
            <a:ext cx="6907091" cy="6794065"/>
          </a:xfrm>
          <a:custGeom>
            <a:avLst/>
            <a:gdLst/>
            <a:ahLst/>
            <a:cxnLst/>
            <a:rect r="r" b="b" t="t" l="l"/>
            <a:pathLst>
              <a:path h="6794065" w="6907091">
                <a:moveTo>
                  <a:pt x="0" y="0"/>
                </a:moveTo>
                <a:lnTo>
                  <a:pt x="6907090" y="0"/>
                </a:lnTo>
                <a:lnTo>
                  <a:pt x="6907090" y="6794066"/>
                </a:lnTo>
                <a:lnTo>
                  <a:pt x="0" y="679406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TextBox 6" id="6"/>
          <p:cNvSpPr txBox="true"/>
          <p:nvPr/>
        </p:nvSpPr>
        <p:spPr>
          <a:xfrm rot="0">
            <a:off x="1028700" y="2554807"/>
            <a:ext cx="6956263" cy="5510762"/>
          </a:xfrm>
          <a:prstGeom prst="rect">
            <a:avLst/>
          </a:prstGeom>
        </p:spPr>
        <p:txBody>
          <a:bodyPr anchor="t" rtlCol="false" tIns="0" lIns="0" bIns="0" rIns="0">
            <a:spAutoFit/>
          </a:bodyPr>
          <a:lstStyle/>
          <a:p>
            <a:pPr algn="l" marL="0" indent="0" lvl="0">
              <a:lnSpc>
                <a:spcPts val="14257"/>
              </a:lnSpc>
            </a:pPr>
            <a:r>
              <a:rPr lang="en-US" sz="14852" spc="-1425">
                <a:solidFill>
                  <a:srgbClr val="000000"/>
                </a:solidFill>
                <a:latin typeface="Public Sans"/>
                <a:ea typeface="Public Sans"/>
                <a:cs typeface="Public Sans"/>
                <a:sym typeface="Public Sans"/>
              </a:rPr>
              <a:t>Thank you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DAG2R0G7nQo</dc:identifier>
  <dcterms:modified xsi:type="dcterms:W3CDTF">2011-08-01T06:04:30Z</dcterms:modified>
  <cp:revision>1</cp:revision>
  <dc:title>uk</dc:title>
</cp:coreProperties>
</file>