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3.jpg" ContentType="image/jpg"/>
  <Override PartName="/ppt/media/image5.jpg" ContentType="image/jpg"/>
  <Override PartName="/ppt/media/image7.jpg" ContentType="image/jpg"/>
  <Override PartName="/ppt/media/image9.jpg" ContentType="image/jpg"/>
  <Override PartName="/ppt/media/image11.jpg" ContentType="image/jpg"/>
  <Override PartName="/ppt/media/image16.jpg" ContentType="image/jpg"/>
  <Override PartName="/ppt/media/image17.jpg" ContentType="image/jpg"/>
  <Override PartName="/ppt/media/image18.jpg" ContentType="image/jpg"/>
  <Override PartName="/ppt/media/image22.jpg" ContentType="image/jpg"/>
  <Override PartName="/ppt/media/image23.jpg" ContentType="image/jpg"/>
  <Override PartName="/ppt/media/image26.jpg" ContentType="image/jpg"/>
  <Override PartName="/ppt/media/image27.jpg" ContentType="image/jpg"/>
  <Override PartName="/ppt/media/image31.jpg" ContentType="image/jp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37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314" r:id="rId4"/>
    <p:sldId id="258" r:id="rId5"/>
    <p:sldId id="259" r:id="rId6"/>
    <p:sldId id="270" r:id="rId7"/>
    <p:sldId id="260" r:id="rId8"/>
    <p:sldId id="269" r:id="rId9"/>
    <p:sldId id="318" r:id="rId10"/>
    <p:sldId id="264" r:id="rId11"/>
    <p:sldId id="266" r:id="rId12"/>
    <p:sldId id="319" r:id="rId13"/>
    <p:sldId id="265" r:id="rId14"/>
    <p:sldId id="317" r:id="rId15"/>
    <p:sldId id="268" r:id="rId16"/>
    <p:sldId id="311" r:id="rId17"/>
    <p:sldId id="262" r:id="rId18"/>
    <p:sldId id="267" r:id="rId19"/>
    <p:sldId id="271" r:id="rId20"/>
    <p:sldId id="312" r:id="rId21"/>
    <p:sldId id="272" r:id="rId22"/>
    <p:sldId id="315" r:id="rId23"/>
    <p:sldId id="316" r:id="rId24"/>
    <p:sldId id="274" r:id="rId25"/>
    <p:sldId id="275" r:id="rId26"/>
    <p:sldId id="276" r:id="rId27"/>
    <p:sldId id="277" r:id="rId28"/>
    <p:sldId id="278" r:id="rId29"/>
    <p:sldId id="279" r:id="rId30"/>
    <p:sldId id="281" r:id="rId31"/>
    <p:sldId id="280" r:id="rId32"/>
    <p:sldId id="321" r:id="rId33"/>
    <p:sldId id="282" r:id="rId34"/>
    <p:sldId id="283" r:id="rId35"/>
    <p:sldId id="284" r:id="rId36"/>
    <p:sldId id="285" r:id="rId37"/>
    <p:sldId id="287" r:id="rId38"/>
    <p:sldId id="320" r:id="rId39"/>
    <p:sldId id="289" r:id="rId40"/>
    <p:sldId id="290" r:id="rId41"/>
    <p:sldId id="291" r:id="rId42"/>
    <p:sldId id="292" r:id="rId43"/>
    <p:sldId id="293" r:id="rId44"/>
    <p:sldId id="296" r:id="rId45"/>
    <p:sldId id="298" r:id="rId46"/>
    <p:sldId id="300" r:id="rId47"/>
    <p:sldId id="302" r:id="rId48"/>
    <p:sldId id="310" r:id="rId49"/>
  </p:sldIdLst>
  <p:sldSz cx="9144000" cy="6858000" type="screen4x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306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717DB4-1CBA-4B6A-B89A-C02F9FDEF6F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C4F0117-DAC4-4543-B709-49DC7699E36D}">
      <dgm:prSet/>
      <dgm:spPr/>
      <dgm:t>
        <a:bodyPr/>
        <a:lstStyle/>
        <a:p>
          <a:r>
            <a:rPr lang="en-US"/>
            <a:t>Joshee, R. (2003). A Framework for Understanding Diversity in Indian Education. </a:t>
          </a:r>
          <a:r>
            <a:rPr lang="en-US" i="1"/>
            <a:t>Race Ethnicity and Education, </a:t>
          </a:r>
          <a:r>
            <a:rPr lang="en-US"/>
            <a:t>6(3), 283-297.</a:t>
          </a:r>
        </a:p>
      </dgm:t>
    </dgm:pt>
    <dgm:pt modelId="{027EAA3D-3CCC-4674-9F80-F6B678055A9E}" type="parTrans" cxnId="{077FE188-C8A9-462D-9E6F-924230B23BCF}">
      <dgm:prSet/>
      <dgm:spPr/>
      <dgm:t>
        <a:bodyPr/>
        <a:lstStyle/>
        <a:p>
          <a:endParaRPr lang="en-US"/>
        </a:p>
      </dgm:t>
    </dgm:pt>
    <dgm:pt modelId="{1726731E-8B73-4F45-AEB6-486407B52D5E}" type="sibTrans" cxnId="{077FE188-C8A9-462D-9E6F-924230B23BCF}">
      <dgm:prSet/>
      <dgm:spPr/>
      <dgm:t>
        <a:bodyPr/>
        <a:lstStyle/>
        <a:p>
          <a:endParaRPr lang="en-US"/>
        </a:p>
      </dgm:t>
    </dgm:pt>
    <dgm:pt modelId="{20E30313-4382-4914-9679-703E437D92E9}">
      <dgm:prSet/>
      <dgm:spPr/>
      <dgm:t>
        <a:bodyPr/>
        <a:lstStyle/>
        <a:p>
          <a:r>
            <a:rPr lang="en-US"/>
            <a:t>Mildenberger, P., Eichelberg, M., &amp; Martin, E. (2002). Introduction to the DICOM standard. </a:t>
          </a:r>
          <a:r>
            <a:rPr lang="en-US" i="1"/>
            <a:t>European radiology</a:t>
          </a:r>
          <a:r>
            <a:rPr lang="en-US"/>
            <a:t>, 12(4), 920-927.</a:t>
          </a:r>
        </a:p>
      </dgm:t>
    </dgm:pt>
    <dgm:pt modelId="{54F4FB16-3DCB-4FBE-8045-CFB0B592392B}" type="parTrans" cxnId="{69A6E0D7-8B33-4604-A323-B5EE2F00AEE7}">
      <dgm:prSet/>
      <dgm:spPr/>
      <dgm:t>
        <a:bodyPr/>
        <a:lstStyle/>
        <a:p>
          <a:endParaRPr lang="en-US"/>
        </a:p>
      </dgm:t>
    </dgm:pt>
    <dgm:pt modelId="{D4E11DB3-7203-4115-B334-41413F4EB235}" type="sibTrans" cxnId="{69A6E0D7-8B33-4604-A323-B5EE2F00AEE7}">
      <dgm:prSet/>
      <dgm:spPr/>
      <dgm:t>
        <a:bodyPr/>
        <a:lstStyle/>
        <a:p>
          <a:endParaRPr lang="en-US"/>
        </a:p>
      </dgm:t>
    </dgm:pt>
    <dgm:pt modelId="{214ADB7C-2234-47BA-8620-A5AC85E9C693}" type="pres">
      <dgm:prSet presAssocID="{79717DB4-1CBA-4B6A-B89A-C02F9FDEF6F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5A13CC-5B51-4F96-BC25-1229F2B57F1C}" type="pres">
      <dgm:prSet presAssocID="{5C4F0117-DAC4-4543-B709-49DC7699E36D}" presName="hierRoot1" presStyleCnt="0"/>
      <dgm:spPr/>
    </dgm:pt>
    <dgm:pt modelId="{7DD22496-F5EC-42FB-934B-4F5745CD1AE9}" type="pres">
      <dgm:prSet presAssocID="{5C4F0117-DAC4-4543-B709-49DC7699E36D}" presName="composite" presStyleCnt="0"/>
      <dgm:spPr/>
    </dgm:pt>
    <dgm:pt modelId="{8303488B-0A1C-4AEC-B057-75EC999B889C}" type="pres">
      <dgm:prSet presAssocID="{5C4F0117-DAC4-4543-B709-49DC7699E36D}" presName="background" presStyleLbl="node0" presStyleIdx="0" presStyleCnt="2"/>
      <dgm:spPr/>
    </dgm:pt>
    <dgm:pt modelId="{3B5CAF56-53AC-4EF0-9057-8A61A25B6959}" type="pres">
      <dgm:prSet presAssocID="{5C4F0117-DAC4-4543-B709-49DC7699E36D}" presName="text" presStyleLbl="fgAcc0" presStyleIdx="0" presStyleCnt="2">
        <dgm:presLayoutVars>
          <dgm:chPref val="3"/>
        </dgm:presLayoutVars>
      </dgm:prSet>
      <dgm:spPr/>
    </dgm:pt>
    <dgm:pt modelId="{88F5FF61-E2F4-45DE-A53C-D8AF87DDF5C7}" type="pres">
      <dgm:prSet presAssocID="{5C4F0117-DAC4-4543-B709-49DC7699E36D}" presName="hierChild2" presStyleCnt="0"/>
      <dgm:spPr/>
    </dgm:pt>
    <dgm:pt modelId="{FD0B3329-F627-4211-B206-25C1D89A0B80}" type="pres">
      <dgm:prSet presAssocID="{20E30313-4382-4914-9679-703E437D92E9}" presName="hierRoot1" presStyleCnt="0"/>
      <dgm:spPr/>
    </dgm:pt>
    <dgm:pt modelId="{45546076-B27E-4751-86C8-F52FDC8AF32F}" type="pres">
      <dgm:prSet presAssocID="{20E30313-4382-4914-9679-703E437D92E9}" presName="composite" presStyleCnt="0"/>
      <dgm:spPr/>
    </dgm:pt>
    <dgm:pt modelId="{5EF7C995-B9CD-4E44-ACFF-92EA6EE8BCE9}" type="pres">
      <dgm:prSet presAssocID="{20E30313-4382-4914-9679-703E437D92E9}" presName="background" presStyleLbl="node0" presStyleIdx="1" presStyleCnt="2"/>
      <dgm:spPr/>
    </dgm:pt>
    <dgm:pt modelId="{C90FD7CD-538E-457F-AC91-3D43BCD31376}" type="pres">
      <dgm:prSet presAssocID="{20E30313-4382-4914-9679-703E437D92E9}" presName="text" presStyleLbl="fgAcc0" presStyleIdx="1" presStyleCnt="2">
        <dgm:presLayoutVars>
          <dgm:chPref val="3"/>
        </dgm:presLayoutVars>
      </dgm:prSet>
      <dgm:spPr/>
    </dgm:pt>
    <dgm:pt modelId="{BABF0248-6048-49AF-B0A2-98DC04F19EFF}" type="pres">
      <dgm:prSet presAssocID="{20E30313-4382-4914-9679-703E437D92E9}" presName="hierChild2" presStyleCnt="0"/>
      <dgm:spPr/>
    </dgm:pt>
  </dgm:ptLst>
  <dgm:cxnLst>
    <dgm:cxn modelId="{8EDD4E2B-5FBD-4BBB-9C98-72EBE5226303}" type="presOf" srcId="{20E30313-4382-4914-9679-703E437D92E9}" destId="{C90FD7CD-538E-457F-AC91-3D43BCD31376}" srcOrd="0" destOrd="0" presId="urn:microsoft.com/office/officeart/2005/8/layout/hierarchy1"/>
    <dgm:cxn modelId="{8685385D-38F1-4506-BC3D-07CFBE837C2B}" type="presOf" srcId="{79717DB4-1CBA-4B6A-B89A-C02F9FDEF6F3}" destId="{214ADB7C-2234-47BA-8620-A5AC85E9C693}" srcOrd="0" destOrd="0" presId="urn:microsoft.com/office/officeart/2005/8/layout/hierarchy1"/>
    <dgm:cxn modelId="{077FE188-C8A9-462D-9E6F-924230B23BCF}" srcId="{79717DB4-1CBA-4B6A-B89A-C02F9FDEF6F3}" destId="{5C4F0117-DAC4-4543-B709-49DC7699E36D}" srcOrd="0" destOrd="0" parTransId="{027EAA3D-3CCC-4674-9F80-F6B678055A9E}" sibTransId="{1726731E-8B73-4F45-AEB6-486407B52D5E}"/>
    <dgm:cxn modelId="{6987C4CA-2CCC-4567-A205-CD06C487B435}" type="presOf" srcId="{5C4F0117-DAC4-4543-B709-49DC7699E36D}" destId="{3B5CAF56-53AC-4EF0-9057-8A61A25B6959}" srcOrd="0" destOrd="0" presId="urn:microsoft.com/office/officeart/2005/8/layout/hierarchy1"/>
    <dgm:cxn modelId="{69A6E0D7-8B33-4604-A323-B5EE2F00AEE7}" srcId="{79717DB4-1CBA-4B6A-B89A-C02F9FDEF6F3}" destId="{20E30313-4382-4914-9679-703E437D92E9}" srcOrd="1" destOrd="0" parTransId="{54F4FB16-3DCB-4FBE-8045-CFB0B592392B}" sibTransId="{D4E11DB3-7203-4115-B334-41413F4EB235}"/>
    <dgm:cxn modelId="{4F60763C-739F-4586-8932-B4B5431CA035}" type="presParOf" srcId="{214ADB7C-2234-47BA-8620-A5AC85E9C693}" destId="{135A13CC-5B51-4F96-BC25-1229F2B57F1C}" srcOrd="0" destOrd="0" presId="urn:microsoft.com/office/officeart/2005/8/layout/hierarchy1"/>
    <dgm:cxn modelId="{52E057EC-E6EB-441A-B76F-32EE81555570}" type="presParOf" srcId="{135A13CC-5B51-4F96-BC25-1229F2B57F1C}" destId="{7DD22496-F5EC-42FB-934B-4F5745CD1AE9}" srcOrd="0" destOrd="0" presId="urn:microsoft.com/office/officeart/2005/8/layout/hierarchy1"/>
    <dgm:cxn modelId="{880C9D9E-AA8E-4EE8-9DCF-71066EC21D5B}" type="presParOf" srcId="{7DD22496-F5EC-42FB-934B-4F5745CD1AE9}" destId="{8303488B-0A1C-4AEC-B057-75EC999B889C}" srcOrd="0" destOrd="0" presId="urn:microsoft.com/office/officeart/2005/8/layout/hierarchy1"/>
    <dgm:cxn modelId="{51D34515-757B-44DA-9AB1-A25521C7F814}" type="presParOf" srcId="{7DD22496-F5EC-42FB-934B-4F5745CD1AE9}" destId="{3B5CAF56-53AC-4EF0-9057-8A61A25B6959}" srcOrd="1" destOrd="0" presId="urn:microsoft.com/office/officeart/2005/8/layout/hierarchy1"/>
    <dgm:cxn modelId="{A2910512-D989-462C-A0D1-4F448D96207F}" type="presParOf" srcId="{135A13CC-5B51-4F96-BC25-1229F2B57F1C}" destId="{88F5FF61-E2F4-45DE-A53C-D8AF87DDF5C7}" srcOrd="1" destOrd="0" presId="urn:microsoft.com/office/officeart/2005/8/layout/hierarchy1"/>
    <dgm:cxn modelId="{541BEF04-611C-4292-898C-1029F6C6E055}" type="presParOf" srcId="{214ADB7C-2234-47BA-8620-A5AC85E9C693}" destId="{FD0B3329-F627-4211-B206-25C1D89A0B80}" srcOrd="1" destOrd="0" presId="urn:microsoft.com/office/officeart/2005/8/layout/hierarchy1"/>
    <dgm:cxn modelId="{22DE3F17-3BFB-46F7-B1BC-93959B6E4CBA}" type="presParOf" srcId="{FD0B3329-F627-4211-B206-25C1D89A0B80}" destId="{45546076-B27E-4751-86C8-F52FDC8AF32F}" srcOrd="0" destOrd="0" presId="urn:microsoft.com/office/officeart/2005/8/layout/hierarchy1"/>
    <dgm:cxn modelId="{74844EA1-FFC9-42F2-917B-B2B5A8008F08}" type="presParOf" srcId="{45546076-B27E-4751-86C8-F52FDC8AF32F}" destId="{5EF7C995-B9CD-4E44-ACFF-92EA6EE8BCE9}" srcOrd="0" destOrd="0" presId="urn:microsoft.com/office/officeart/2005/8/layout/hierarchy1"/>
    <dgm:cxn modelId="{725AFBAB-B340-4BBE-886F-A60BFFBC2E92}" type="presParOf" srcId="{45546076-B27E-4751-86C8-F52FDC8AF32F}" destId="{C90FD7CD-538E-457F-AC91-3D43BCD31376}" srcOrd="1" destOrd="0" presId="urn:microsoft.com/office/officeart/2005/8/layout/hierarchy1"/>
    <dgm:cxn modelId="{1D06AC93-48F0-44C8-99DB-01E8C322F12F}" type="presParOf" srcId="{FD0B3329-F627-4211-B206-25C1D89A0B80}" destId="{BABF0248-6048-49AF-B0A2-98DC04F19EF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03488B-0A1C-4AEC-B057-75EC999B889C}">
      <dsp:nvSpPr>
        <dsp:cNvPr id="0" name=""/>
        <dsp:cNvSpPr/>
      </dsp:nvSpPr>
      <dsp:spPr>
        <a:xfrm>
          <a:off x="889" y="854760"/>
          <a:ext cx="3123607" cy="19834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5CAF56-53AC-4EF0-9057-8A61A25B6959}">
      <dsp:nvSpPr>
        <dsp:cNvPr id="0" name=""/>
        <dsp:cNvSpPr/>
      </dsp:nvSpPr>
      <dsp:spPr>
        <a:xfrm>
          <a:off x="347957" y="1184474"/>
          <a:ext cx="3123607" cy="19834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Joshee, R. (2003). A Framework for Understanding Diversity in Indian Education. </a:t>
          </a:r>
          <a:r>
            <a:rPr lang="en-US" sz="2200" i="1" kern="1200"/>
            <a:t>Race Ethnicity and Education, </a:t>
          </a:r>
          <a:r>
            <a:rPr lang="en-US" sz="2200" kern="1200"/>
            <a:t>6(3), 283-297.</a:t>
          </a:r>
        </a:p>
      </dsp:txBody>
      <dsp:txXfrm>
        <a:off x="406051" y="1242568"/>
        <a:ext cx="3007419" cy="1867302"/>
      </dsp:txXfrm>
    </dsp:sp>
    <dsp:sp modelId="{5EF7C995-B9CD-4E44-ACFF-92EA6EE8BCE9}">
      <dsp:nvSpPr>
        <dsp:cNvPr id="0" name=""/>
        <dsp:cNvSpPr/>
      </dsp:nvSpPr>
      <dsp:spPr>
        <a:xfrm>
          <a:off x="3818632" y="854760"/>
          <a:ext cx="3123607" cy="19834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FD7CD-538E-457F-AC91-3D43BCD31376}">
      <dsp:nvSpPr>
        <dsp:cNvPr id="0" name=""/>
        <dsp:cNvSpPr/>
      </dsp:nvSpPr>
      <dsp:spPr>
        <a:xfrm>
          <a:off x="4165699" y="1184474"/>
          <a:ext cx="3123607" cy="19834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Mildenberger, P., Eichelberg, M., &amp; Martin, E. (2002). Introduction to the DICOM standard. </a:t>
          </a:r>
          <a:r>
            <a:rPr lang="en-US" sz="2200" i="1" kern="1200"/>
            <a:t>European radiology</a:t>
          </a:r>
          <a:r>
            <a:rPr lang="en-US" sz="2200" kern="1200"/>
            <a:t>, 12(4), 920-927.</a:t>
          </a:r>
        </a:p>
      </dsp:txBody>
      <dsp:txXfrm>
        <a:off x="4223793" y="1242568"/>
        <a:ext cx="3007419" cy="1867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03834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555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9690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987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547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193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18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536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416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28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7545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D8BD707-D9CF-40AE-B4C6-C98DA3205C09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649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ychologytod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www.netLibrary.com/Reader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s://doi.org/10.1080/0968759042000235307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C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14288" y="5811520"/>
            <a:ext cx="2456815" cy="283210"/>
          </a:xfrm>
          <a:custGeom>
            <a:avLst/>
            <a:gdLst/>
            <a:ahLst/>
            <a:cxnLst/>
            <a:rect l="l" t="t" r="r" b="b"/>
            <a:pathLst>
              <a:path w="2456815" h="283210">
                <a:moveTo>
                  <a:pt x="0" y="283209"/>
                </a:moveTo>
                <a:lnTo>
                  <a:pt x="2456688" y="283209"/>
                </a:lnTo>
                <a:lnTo>
                  <a:pt x="2456688" y="0"/>
                </a:lnTo>
                <a:lnTo>
                  <a:pt x="0" y="0"/>
                </a:lnTo>
                <a:lnTo>
                  <a:pt x="0" y="28320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266556" y="1685289"/>
            <a:ext cx="304800" cy="4126229"/>
          </a:xfrm>
          <a:custGeom>
            <a:avLst/>
            <a:gdLst/>
            <a:ahLst/>
            <a:cxnLst/>
            <a:rect l="l" t="t" r="r" b="b"/>
            <a:pathLst>
              <a:path w="304800" h="4126229">
                <a:moveTo>
                  <a:pt x="0" y="4126229"/>
                </a:moveTo>
                <a:lnTo>
                  <a:pt x="304419" y="4126229"/>
                </a:lnTo>
                <a:lnTo>
                  <a:pt x="304419" y="0"/>
                </a:lnTo>
                <a:lnTo>
                  <a:pt x="0" y="0"/>
                </a:lnTo>
                <a:lnTo>
                  <a:pt x="0" y="412622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65404" y="743712"/>
            <a:ext cx="2455545" cy="4409440"/>
          </a:xfrm>
          <a:custGeom>
            <a:avLst/>
            <a:gdLst/>
            <a:ahLst/>
            <a:cxnLst/>
            <a:rect l="l" t="t" r="r" b="b"/>
            <a:pathLst>
              <a:path w="2455545" h="4409440">
                <a:moveTo>
                  <a:pt x="2454910" y="0"/>
                </a:moveTo>
                <a:lnTo>
                  <a:pt x="0" y="0"/>
                </a:lnTo>
                <a:lnTo>
                  <a:pt x="0" y="4408932"/>
                </a:lnTo>
                <a:lnTo>
                  <a:pt x="304164" y="4408932"/>
                </a:lnTo>
                <a:lnTo>
                  <a:pt x="304164" y="288289"/>
                </a:lnTo>
                <a:lnTo>
                  <a:pt x="2454910" y="285750"/>
                </a:lnTo>
                <a:lnTo>
                  <a:pt x="2454698" y="235893"/>
                </a:lnTo>
                <a:lnTo>
                  <a:pt x="2454740" y="188693"/>
                </a:lnTo>
                <a:lnTo>
                  <a:pt x="2455079" y="96971"/>
                </a:lnTo>
                <a:lnTo>
                  <a:pt x="2455121" y="49803"/>
                </a:lnTo>
                <a:lnTo>
                  <a:pt x="2454910" y="0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56894" y="1105915"/>
            <a:ext cx="7409662" cy="1293046"/>
          </a:xfrm>
          <a:prstGeom prst="rect">
            <a:avLst/>
          </a:prstGeom>
        </p:spPr>
        <p:txBody>
          <a:bodyPr vert="horz" wrap="square" lIns="0" tIns="86995" rIns="0" bIns="0" rtlCol="0">
            <a:spAutoFit/>
          </a:bodyPr>
          <a:lstStyle/>
          <a:p>
            <a:pPr marL="12065" marR="5080" indent="-3175" algn="ctr">
              <a:lnSpc>
                <a:spcPct val="89000"/>
              </a:lnSpc>
              <a:spcBef>
                <a:spcPts val="685"/>
              </a:spcBef>
            </a:pPr>
            <a:r>
              <a:rPr sz="4400"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</a:t>
            </a:r>
            <a:r>
              <a:rPr lang="en-GB" sz="4400"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4400"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sz="4400" b="1" spc="-5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4400" b="1" spc="-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AVOIDING  </a:t>
            </a:r>
            <a:r>
              <a:rPr sz="4400" b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</a:t>
            </a:r>
            <a:endParaRPr sz="4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073112" y="4160392"/>
            <a:ext cx="3053563" cy="20778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3429000"/>
            <a:ext cx="2133600" cy="304151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307032"/>
            <a:ext cx="5750256" cy="5674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b="1" dirty="0"/>
              <a:t>Lecture</a:t>
            </a:r>
            <a:r>
              <a:rPr lang="en-GB" sz="3600" b="1" dirty="0"/>
              <a:t> Outline</a:t>
            </a:r>
            <a:endParaRPr sz="36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533400" y="1524000"/>
            <a:ext cx="8610600" cy="38914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6240" indent="-383540">
              <a:lnSpc>
                <a:spcPct val="100000"/>
              </a:lnSpc>
              <a:spcBef>
                <a:spcPts val="105"/>
              </a:spcBef>
              <a:buChar char="■"/>
              <a:tabLst>
                <a:tab pos="396240" algn="l"/>
                <a:tab pos="396875" algn="l"/>
              </a:tabLst>
            </a:pPr>
            <a:r>
              <a:rPr lang="en-GB" sz="2800" spc="35" dirty="0">
                <a:solidFill>
                  <a:srgbClr val="181B0D"/>
                </a:solidFill>
                <a:cs typeface="Franklin Gothic Book"/>
              </a:rPr>
              <a:t>What is </a:t>
            </a:r>
            <a:r>
              <a:rPr sz="2800" spc="-5" dirty="0">
                <a:solidFill>
                  <a:srgbClr val="181B0D"/>
                </a:solidFill>
                <a:cs typeface="Franklin Gothic Book"/>
              </a:rPr>
              <a:t>Plagiarism</a:t>
            </a:r>
            <a:endParaRPr sz="2800" dirty="0">
              <a:cs typeface="Franklin Gothic Book"/>
            </a:endParaRPr>
          </a:p>
          <a:p>
            <a:pPr>
              <a:lnSpc>
                <a:spcPct val="100000"/>
              </a:lnSpc>
              <a:buClr>
                <a:srgbClr val="181B0D"/>
              </a:buClr>
              <a:buFont typeface="Franklin Gothic Book"/>
              <a:buChar char="■"/>
            </a:pPr>
            <a:endParaRPr sz="2800" dirty="0"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181B0D"/>
              </a:buClr>
              <a:buFont typeface="Franklin Gothic Book"/>
              <a:buChar char="■"/>
            </a:pPr>
            <a:endParaRPr sz="2800" dirty="0">
              <a:cs typeface="Times New Roman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r>
              <a:rPr lang="en-GB" sz="2800" spc="-5" dirty="0">
                <a:solidFill>
                  <a:srgbClr val="181B0D"/>
                </a:solidFill>
                <a:cs typeface="Franklin Gothic Book"/>
              </a:rPr>
              <a:t>Importance of paraphrasing and providing accurate citations and references to avoid </a:t>
            </a:r>
            <a:r>
              <a:rPr sz="2800" spc="-5" dirty="0">
                <a:solidFill>
                  <a:srgbClr val="181B0D"/>
                </a:solidFill>
                <a:cs typeface="Franklin Gothic Book"/>
              </a:rPr>
              <a:t>Plagiarism</a:t>
            </a:r>
            <a:endParaRPr sz="2800" dirty="0">
              <a:cs typeface="Franklin Gothic Book"/>
            </a:endParaRPr>
          </a:p>
          <a:p>
            <a:pPr>
              <a:lnSpc>
                <a:spcPct val="100000"/>
              </a:lnSpc>
              <a:buClr>
                <a:srgbClr val="181B0D"/>
              </a:buClr>
              <a:buFont typeface="Franklin Gothic Book"/>
              <a:buChar char="■"/>
            </a:pPr>
            <a:endParaRPr sz="2800" dirty="0"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181B0D"/>
              </a:buClr>
              <a:buFont typeface="Franklin Gothic Book"/>
              <a:buChar char="■"/>
            </a:pPr>
            <a:endParaRPr sz="2800" dirty="0">
              <a:cs typeface="Times New Roman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r>
              <a:rPr lang="en-GB" sz="2800" spc="-15" dirty="0">
                <a:solidFill>
                  <a:srgbClr val="181B0D"/>
                </a:solidFill>
                <a:cs typeface="Franklin Gothic Book"/>
              </a:rPr>
              <a:t>APA citation and </a:t>
            </a:r>
            <a:r>
              <a:rPr sz="2800" spc="-5" dirty="0">
                <a:solidFill>
                  <a:srgbClr val="181B0D"/>
                </a:solidFill>
                <a:cs typeface="Franklin Gothic Book"/>
              </a:rPr>
              <a:t>referencing</a:t>
            </a:r>
            <a:r>
              <a:rPr lang="en-GB" sz="2800" spc="-5" dirty="0">
                <a:solidFill>
                  <a:srgbClr val="181B0D"/>
                </a:solidFill>
                <a:cs typeface="Franklin Gothic Book"/>
              </a:rPr>
              <a:t> conventions/formatting guidelines</a:t>
            </a:r>
            <a:endParaRPr sz="2800" dirty="0">
              <a:cs typeface="Franklin Gothic Book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867400" y="990600"/>
            <a:ext cx="3144011" cy="15906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r>
              <a:rPr lang="en-GB" b="1" dirty="0"/>
              <a:t>Writing in Psychology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Autofit/>
          </a:bodyPr>
          <a:lstStyle/>
          <a:p>
            <a:pPr marL="355600" marR="140970" indent="-342900">
              <a:spcBef>
                <a:spcPts val="795"/>
              </a:spcBef>
              <a:buFont typeface="Arial" panose="020B0604020202020204" pitchFamily="34" charset="0"/>
              <a:buChar char="•"/>
            </a:pPr>
            <a:r>
              <a:rPr lang="en-GB" sz="1600" spc="-30" dirty="0">
                <a:cs typeface="Arial"/>
              </a:rPr>
              <a:t>To </a:t>
            </a:r>
            <a:r>
              <a:rPr lang="en-GB" sz="1600" dirty="0">
                <a:cs typeface="Arial"/>
              </a:rPr>
              <a:t>show knowledge of a particular topic or</a:t>
            </a:r>
            <a:r>
              <a:rPr lang="en-GB" sz="1600" spc="-25" dirty="0">
                <a:cs typeface="Arial"/>
              </a:rPr>
              <a:t> </a:t>
            </a:r>
            <a:r>
              <a:rPr lang="en-GB" sz="1600" dirty="0">
                <a:cs typeface="Arial"/>
              </a:rPr>
              <a:t>question</a:t>
            </a:r>
          </a:p>
          <a:p>
            <a:pPr marL="355600" marR="59690" indent="-342900">
              <a:spcBef>
                <a:spcPts val="10"/>
              </a:spcBef>
              <a:buFont typeface="Arial" panose="020B0604020202020204" pitchFamily="34" charset="0"/>
              <a:buChar char="•"/>
            </a:pPr>
            <a:endParaRPr lang="en-GB" sz="1600" spc="-30" dirty="0">
              <a:cs typeface="Arial"/>
            </a:endParaRPr>
          </a:p>
          <a:p>
            <a:pPr marL="355600" marR="59690" indent="-342900">
              <a:spcBef>
                <a:spcPts val="10"/>
              </a:spcBef>
              <a:buFont typeface="Arial" panose="020B0604020202020204" pitchFamily="34" charset="0"/>
              <a:buChar char="•"/>
            </a:pPr>
            <a:r>
              <a:rPr lang="en-GB" sz="1600" spc="-30" dirty="0">
                <a:cs typeface="Arial"/>
              </a:rPr>
              <a:t>To produce a document of </a:t>
            </a:r>
            <a:r>
              <a:rPr lang="en-GB" sz="1600" dirty="0">
                <a:cs typeface="Arial"/>
              </a:rPr>
              <a:t>scientific</a:t>
            </a:r>
            <a:r>
              <a:rPr lang="en-GB" sz="1600" spc="-70" dirty="0">
                <a:cs typeface="Arial"/>
              </a:rPr>
              <a:t> evidence</a:t>
            </a:r>
          </a:p>
          <a:p>
            <a:pPr marL="12700" marR="59690">
              <a:spcBef>
                <a:spcPts val="10"/>
              </a:spcBef>
            </a:pPr>
            <a:endParaRPr lang="en-GB" sz="1600" spc="-70" dirty="0">
              <a:cs typeface="Arial"/>
            </a:endParaRPr>
          </a:p>
          <a:p>
            <a:pPr marL="355600" marR="59690" indent="-342900">
              <a:spcBef>
                <a:spcPts val="10"/>
              </a:spcBef>
              <a:buFont typeface="Arial" panose="020B0604020202020204" pitchFamily="34" charset="0"/>
              <a:buChar char="•"/>
            </a:pPr>
            <a:r>
              <a:rPr lang="en-GB" sz="1600" spc="5" dirty="0">
                <a:cs typeface="Arial"/>
              </a:rPr>
              <a:t>We use existing literature to do this and then provide opinion based on a balanced argument </a:t>
            </a:r>
            <a:endParaRPr lang="en-GB" sz="1600" dirty="0"/>
          </a:p>
          <a:p>
            <a:pPr marL="355600" marR="59690" indent="-342900">
              <a:spcBef>
                <a:spcPts val="10"/>
              </a:spcBef>
              <a:buFont typeface="Arial" panose="020B0604020202020204" pitchFamily="34" charset="0"/>
              <a:buChar char="•"/>
            </a:pPr>
            <a:endParaRPr lang="en-GB" sz="1600" spc="5" dirty="0">
              <a:cs typeface="Arial"/>
            </a:endParaRPr>
          </a:p>
          <a:p>
            <a:pPr marL="355600" marR="59690" indent="-342900">
              <a:spcBef>
                <a:spcPts val="10"/>
              </a:spcBef>
              <a:buFont typeface="Arial" panose="020B0604020202020204" pitchFamily="34" charset="0"/>
              <a:buChar char="•"/>
            </a:pPr>
            <a:r>
              <a:rPr lang="en-GB" sz="1600" spc="5" dirty="0">
                <a:cs typeface="Arial"/>
              </a:rPr>
              <a:t>However, literature in Psychology can be complex, different types of sources can be consulted, and many sources will have differing opinions.</a:t>
            </a:r>
          </a:p>
          <a:p>
            <a:pPr marL="355600" marR="59690" indent="-342900">
              <a:spcBef>
                <a:spcPts val="10"/>
              </a:spcBef>
              <a:buFont typeface="Arial" panose="020B0604020202020204" pitchFamily="34" charset="0"/>
              <a:buChar char="•"/>
            </a:pPr>
            <a:endParaRPr lang="en-GB" sz="1600" spc="5" dirty="0">
              <a:cs typeface="Arial"/>
            </a:endParaRPr>
          </a:p>
          <a:p>
            <a:pPr marL="355600" marR="59690" indent="-342900">
              <a:spcBef>
                <a:spcPts val="10"/>
              </a:spcBef>
              <a:buFont typeface="Arial" panose="020B0604020202020204" pitchFamily="34" charset="0"/>
              <a:buChar char="•"/>
            </a:pPr>
            <a:r>
              <a:rPr lang="en-GB" sz="1600" spc="5" dirty="0">
                <a:cs typeface="Arial"/>
              </a:rPr>
              <a:t>Also, although we make use of existing literature to inform our work, we must ensure our work is original and avoid plagiarising the work of others</a:t>
            </a:r>
          </a:p>
        </p:txBody>
      </p:sp>
      <p:pic>
        <p:nvPicPr>
          <p:cNvPr id="5" name="Picture 4" descr="Cluster of books">
            <a:extLst>
              <a:ext uri="{FF2B5EF4-FFF2-40B4-BE49-F238E27FC236}">
                <a16:creationId xmlns:a16="http://schemas.microsoft.com/office/drawing/2014/main" id="{0C74E5EB-C7D3-395A-72E8-A2BA5D6C39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845" r="32188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66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0713" y="325524"/>
            <a:ext cx="7731456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</a:t>
            </a:r>
            <a:r>
              <a:rPr sz="4000" b="1" spc="-7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40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Plagiarism?</a:t>
            </a:r>
            <a:endParaRPr sz="4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20713" y="1369822"/>
            <a:ext cx="8270887" cy="1481816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396240" marR="5080" indent="-383540">
              <a:lnSpc>
                <a:spcPts val="2260"/>
              </a:lnSpc>
              <a:spcBef>
                <a:spcPts val="295"/>
              </a:spcBef>
              <a:buChar char="■"/>
              <a:tabLst>
                <a:tab pos="396240" algn="l"/>
                <a:tab pos="396875" algn="l"/>
              </a:tabLst>
            </a:pP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 has been defined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</a:t>
            </a:r>
            <a:r>
              <a:rPr lang="en-GB"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"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sz="28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others without  acknowledging </a:t>
            </a:r>
            <a:r>
              <a:rPr sz="28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source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z="28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</a:t>
            </a:r>
            <a:r>
              <a:rPr sz="2800" spc="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inspiration</a:t>
            </a:r>
            <a:r>
              <a:rPr lang="en-GB"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"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813300">
              <a:lnSpc>
                <a:spcPct val="100000"/>
              </a:lnSpc>
              <a:spcBef>
                <a:spcPts val="1000"/>
              </a:spcBef>
            </a:pP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Cottrell (2008: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sz="2800" spc="-4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128)</a:t>
            </a:r>
            <a:endParaRPr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0713" y="5486400"/>
            <a:ext cx="4191000" cy="9977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6240" indent="-383540">
              <a:lnSpc>
                <a:spcPct val="100000"/>
              </a:lnSpc>
              <a:spcBef>
                <a:spcPts val="100"/>
              </a:spcBef>
              <a:buChar char="■"/>
              <a:tabLst>
                <a:tab pos="396240" algn="l"/>
                <a:tab pos="396875" algn="l"/>
              </a:tabLst>
            </a:pPr>
            <a:r>
              <a:rPr sz="3200" spc="-3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Types </a:t>
            </a:r>
            <a:r>
              <a:rPr sz="32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z="32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</a:t>
            </a:r>
            <a:r>
              <a:rPr sz="32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32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include:</a:t>
            </a:r>
            <a:endParaRPr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295400" y="2819400"/>
            <a:ext cx="3657600" cy="202996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257800" y="4572000"/>
            <a:ext cx="3733800" cy="202082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5000" b="1"/>
              <a:t>What is Plagiarism?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2286000"/>
            <a:ext cx="601370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121920" indent="-38354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Using </a:t>
            </a:r>
            <a:r>
              <a:rPr lang="en-US" spc="-10" dirty="0"/>
              <a:t>words </a:t>
            </a:r>
            <a:r>
              <a:rPr lang="en-US" dirty="0"/>
              <a:t>more or </a:t>
            </a:r>
            <a:r>
              <a:rPr lang="en-US" spc="-5" dirty="0"/>
              <a:t>less </a:t>
            </a:r>
            <a:r>
              <a:rPr lang="en-US" spc="-10" dirty="0"/>
              <a:t>exactly </a:t>
            </a:r>
            <a:r>
              <a:rPr lang="en-US" dirty="0"/>
              <a:t>as </a:t>
            </a:r>
            <a:r>
              <a:rPr lang="en-US" spc="-15" dirty="0"/>
              <a:t>they </a:t>
            </a:r>
            <a:r>
              <a:rPr lang="en-US" spc="-25" dirty="0"/>
              <a:t>have </a:t>
            </a:r>
            <a:r>
              <a:rPr lang="en-US" spc="-5" dirty="0"/>
              <a:t>been used in </a:t>
            </a:r>
            <a:r>
              <a:rPr lang="en-US" spc="0" dirty="0"/>
              <a:t>articles, </a:t>
            </a:r>
            <a:r>
              <a:rPr lang="en-US" spc="-5" dirty="0"/>
              <a:t>lectures, </a:t>
            </a:r>
            <a:r>
              <a:rPr lang="en-US" spc="-15" dirty="0"/>
              <a:t>television </a:t>
            </a:r>
            <a:r>
              <a:rPr lang="en-US" spc="-5" dirty="0" err="1"/>
              <a:t>programmes</a:t>
            </a:r>
            <a:r>
              <a:rPr lang="en-US" spc="-5" dirty="0"/>
              <a:t>, </a:t>
            </a:r>
            <a:r>
              <a:rPr lang="en-US" dirty="0"/>
              <a:t>books, from the internet, or </a:t>
            </a:r>
            <a:r>
              <a:rPr lang="en-US" spc="-5" dirty="0"/>
              <a:t>anywhere</a:t>
            </a:r>
            <a:r>
              <a:rPr lang="en-US" spc="-30" dirty="0"/>
              <a:t> </a:t>
            </a:r>
            <a:r>
              <a:rPr lang="en-US" spc="-5" dirty="0"/>
              <a:t>else.</a:t>
            </a:r>
            <a:endParaRPr lang="en-US" dirty="0"/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marR="13716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Using other people’s ideas </a:t>
            </a:r>
            <a:r>
              <a:rPr lang="en-US" dirty="0"/>
              <a:t>or theories </a:t>
            </a:r>
            <a:r>
              <a:rPr lang="en-US" spc="-5" dirty="0"/>
              <a:t>without </a:t>
            </a:r>
            <a:r>
              <a:rPr lang="en-US" spc="-15" dirty="0"/>
              <a:t>saying </a:t>
            </a:r>
            <a:r>
              <a:rPr lang="en-US" spc="-5" dirty="0"/>
              <a:t>whose ideas </a:t>
            </a:r>
            <a:r>
              <a:rPr lang="en-US" spc="-15" dirty="0"/>
              <a:t>they</a:t>
            </a:r>
            <a:r>
              <a:rPr lang="en-US" spc="-20" dirty="0"/>
              <a:t> </a:t>
            </a:r>
            <a:r>
              <a:rPr lang="en-US" dirty="0"/>
              <a:t>are.</a:t>
            </a: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marR="508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Paraphrasing what </a:t>
            </a:r>
            <a:r>
              <a:rPr lang="en-US" spc="-10" dirty="0"/>
              <a:t>you </a:t>
            </a:r>
            <a:r>
              <a:rPr lang="en-US" dirty="0"/>
              <a:t>read or </a:t>
            </a:r>
            <a:r>
              <a:rPr lang="en-US" spc="-5" dirty="0"/>
              <a:t>hear without stating where it </a:t>
            </a:r>
            <a:r>
              <a:rPr lang="en-US" dirty="0"/>
              <a:t>comes </a:t>
            </a:r>
            <a:r>
              <a:rPr lang="en-US" spc="-10" dirty="0"/>
              <a:t>from.</a:t>
            </a:r>
            <a:endParaRPr lang="en-US" dirty="0"/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marR="692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5" dirty="0"/>
              <a:t>Even </a:t>
            </a:r>
            <a:r>
              <a:rPr lang="en-US" spc="-5" dirty="0"/>
              <a:t>if </a:t>
            </a:r>
            <a:r>
              <a:rPr lang="en-US" spc="-10" dirty="0"/>
              <a:t>you </a:t>
            </a:r>
            <a:r>
              <a:rPr lang="en-US" dirty="0"/>
              <a:t>change </a:t>
            </a:r>
            <a:r>
              <a:rPr lang="en-US" spc="-10" dirty="0"/>
              <a:t>words </a:t>
            </a:r>
            <a:r>
              <a:rPr lang="en-US" dirty="0"/>
              <a:t>or </a:t>
            </a:r>
            <a:r>
              <a:rPr lang="en-US" spc="-5" dirty="0"/>
              <a:t>sentences </a:t>
            </a:r>
            <a:r>
              <a:rPr lang="en-US" spc="-10" dirty="0"/>
              <a:t>you </a:t>
            </a:r>
            <a:r>
              <a:rPr lang="en-US" spc="-25" dirty="0"/>
              <a:t>have </a:t>
            </a:r>
            <a:r>
              <a:rPr lang="en-US" spc="-10" dirty="0"/>
              <a:t>‘borrowed’, </a:t>
            </a:r>
            <a:r>
              <a:rPr lang="en-US" dirty="0"/>
              <a:t>or </a:t>
            </a:r>
            <a:r>
              <a:rPr lang="en-US" spc="-5" dirty="0"/>
              <a:t>put in </a:t>
            </a:r>
            <a:r>
              <a:rPr lang="en-US" dirty="0"/>
              <a:t>a different </a:t>
            </a:r>
            <a:r>
              <a:rPr lang="en-US" spc="-25" dirty="0"/>
              <a:t>order, </a:t>
            </a:r>
            <a:r>
              <a:rPr lang="en-US" spc="-5" dirty="0"/>
              <a:t>the result is still plagiarism.</a:t>
            </a:r>
          </a:p>
          <a:p>
            <a:pPr marL="396240" marR="692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9200" y="286883"/>
            <a:ext cx="7377430" cy="998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</a:t>
            </a:r>
            <a:r>
              <a:rPr sz="32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</a:t>
            </a:r>
            <a:r>
              <a:rPr sz="3200" b="1" spc="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try </a:t>
            </a:r>
            <a:r>
              <a:rPr sz="3200" b="1" spc="-4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sz="3200" b="1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‘outsmart’</a:t>
            </a:r>
            <a:r>
              <a:rPr sz="3200" b="1" spc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3200" b="1" spc="-4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Turnitin</a:t>
            </a:r>
            <a:r>
              <a:rPr lang="en-GB" sz="3200" b="1" spc="-4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even if you include citations</a:t>
            </a:r>
            <a:endParaRPr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idx="1"/>
          </p:nvPr>
        </p:nvSpPr>
        <p:spPr>
          <a:xfrm>
            <a:off x="914400" y="2370251"/>
            <a:ext cx="8119160" cy="352044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4304030" marR="5080">
              <a:lnSpc>
                <a:spcPct val="94000"/>
              </a:lnSpc>
              <a:spcBef>
                <a:spcPts val="229"/>
              </a:spcBef>
            </a:pPr>
            <a:r>
              <a:rPr sz="1800" spc="-15" dirty="0">
                <a:solidFill>
                  <a:srgbClr val="181B0D"/>
                </a:solidFill>
              </a:rPr>
              <a:t>Freudian </a:t>
            </a:r>
            <a:r>
              <a:rPr sz="1800" spc="-5" dirty="0">
                <a:solidFill>
                  <a:srgbClr val="181B0D"/>
                </a:solidFill>
              </a:rPr>
              <a:t>Psychology is </a:t>
            </a:r>
            <a:r>
              <a:rPr sz="1800" dirty="0">
                <a:solidFill>
                  <a:srgbClr val="181B0D"/>
                </a:solidFill>
              </a:rPr>
              <a:t>based on the  </a:t>
            </a:r>
            <a:r>
              <a:rPr sz="1800" spc="-10" dirty="0">
                <a:solidFill>
                  <a:srgbClr val="181B0D"/>
                </a:solidFill>
              </a:rPr>
              <a:t>work </a:t>
            </a:r>
            <a:r>
              <a:rPr sz="1800" dirty="0">
                <a:solidFill>
                  <a:srgbClr val="181B0D"/>
                </a:solidFill>
              </a:rPr>
              <a:t>of </a:t>
            </a:r>
            <a:r>
              <a:rPr sz="1800" spc="-10" dirty="0">
                <a:solidFill>
                  <a:srgbClr val="181B0D"/>
                </a:solidFill>
              </a:rPr>
              <a:t>Sigmund </a:t>
            </a:r>
            <a:r>
              <a:rPr sz="1800" spc="-15" dirty="0">
                <a:solidFill>
                  <a:srgbClr val="181B0D"/>
                </a:solidFill>
              </a:rPr>
              <a:t>Freud </a:t>
            </a:r>
            <a:r>
              <a:rPr sz="1800" spc="-10" dirty="0">
                <a:solidFill>
                  <a:srgbClr val="181B0D"/>
                </a:solidFill>
              </a:rPr>
              <a:t>(1856-1939).  </a:t>
            </a:r>
            <a:r>
              <a:rPr sz="1800" spc="-5" dirty="0">
                <a:solidFill>
                  <a:srgbClr val="181B0D"/>
                </a:solidFill>
              </a:rPr>
              <a:t>He is </a:t>
            </a:r>
            <a:r>
              <a:rPr sz="1800" spc="-5" dirty="0">
                <a:solidFill>
                  <a:srgbClr val="FF0000"/>
                </a:solidFill>
              </a:rPr>
              <a:t>regarded </a:t>
            </a:r>
            <a:r>
              <a:rPr sz="1800" dirty="0">
                <a:solidFill>
                  <a:srgbClr val="181B0D"/>
                </a:solidFill>
              </a:rPr>
              <a:t>as the </a:t>
            </a:r>
            <a:r>
              <a:rPr sz="1800" spc="-10" dirty="0">
                <a:solidFill>
                  <a:srgbClr val="181B0D"/>
                </a:solidFill>
              </a:rPr>
              <a:t>Father </a:t>
            </a:r>
            <a:r>
              <a:rPr sz="1800" dirty="0">
                <a:solidFill>
                  <a:srgbClr val="181B0D"/>
                </a:solidFill>
              </a:rPr>
              <a:t>of  </a:t>
            </a:r>
            <a:r>
              <a:rPr sz="1800" spc="-10" dirty="0">
                <a:solidFill>
                  <a:srgbClr val="181B0D"/>
                </a:solidFill>
              </a:rPr>
              <a:t>Psychoanalysis </a:t>
            </a:r>
            <a:r>
              <a:rPr sz="1800" spc="-5" dirty="0">
                <a:solidFill>
                  <a:srgbClr val="181B0D"/>
                </a:solidFill>
              </a:rPr>
              <a:t>and is </a:t>
            </a:r>
            <a:r>
              <a:rPr sz="1800" spc="-10" dirty="0">
                <a:solidFill>
                  <a:srgbClr val="181B0D"/>
                </a:solidFill>
              </a:rPr>
              <a:t>largely </a:t>
            </a:r>
            <a:r>
              <a:rPr sz="1800" spc="-10" dirty="0">
                <a:solidFill>
                  <a:srgbClr val="FF0000"/>
                </a:solidFill>
              </a:rPr>
              <a:t>attributed  </a:t>
            </a:r>
            <a:r>
              <a:rPr sz="1800" spc="-5" dirty="0">
                <a:solidFill>
                  <a:srgbClr val="181B0D"/>
                </a:solidFill>
              </a:rPr>
              <a:t>with establishing </a:t>
            </a:r>
            <a:r>
              <a:rPr sz="1800" dirty="0">
                <a:solidFill>
                  <a:srgbClr val="181B0D"/>
                </a:solidFill>
              </a:rPr>
              <a:t>the </a:t>
            </a:r>
            <a:r>
              <a:rPr sz="1800" spc="-5" dirty="0">
                <a:solidFill>
                  <a:srgbClr val="181B0D"/>
                </a:solidFill>
              </a:rPr>
              <a:t>field </a:t>
            </a:r>
            <a:r>
              <a:rPr sz="1800" dirty="0">
                <a:solidFill>
                  <a:srgbClr val="181B0D"/>
                </a:solidFill>
              </a:rPr>
              <a:t>of </a:t>
            </a:r>
            <a:r>
              <a:rPr sz="1800" spc="-5" dirty="0">
                <a:solidFill>
                  <a:srgbClr val="181B0D"/>
                </a:solidFill>
              </a:rPr>
              <a:t>verbal  </a:t>
            </a:r>
            <a:r>
              <a:rPr sz="1800" spc="-15" dirty="0">
                <a:solidFill>
                  <a:srgbClr val="181B0D"/>
                </a:solidFill>
              </a:rPr>
              <a:t>psychotherapy. Originally, </a:t>
            </a:r>
            <a:r>
              <a:rPr sz="1800" spc="-15" dirty="0">
                <a:solidFill>
                  <a:srgbClr val="FF0000"/>
                </a:solidFill>
              </a:rPr>
              <a:t>Freud </a:t>
            </a:r>
            <a:r>
              <a:rPr sz="1800" spc="-5" dirty="0">
                <a:solidFill>
                  <a:srgbClr val="181B0D"/>
                </a:solidFill>
              </a:rPr>
              <a:t>trained  </a:t>
            </a:r>
            <a:r>
              <a:rPr sz="1800" dirty="0">
                <a:solidFill>
                  <a:srgbClr val="181B0D"/>
                </a:solidFill>
              </a:rPr>
              <a:t>as a </a:t>
            </a:r>
            <a:r>
              <a:rPr sz="1800" spc="-10" dirty="0">
                <a:solidFill>
                  <a:srgbClr val="181B0D"/>
                </a:solidFill>
              </a:rPr>
              <a:t>neurologist </a:t>
            </a:r>
            <a:r>
              <a:rPr sz="1800" spc="-5" dirty="0">
                <a:solidFill>
                  <a:srgbClr val="FF0000"/>
                </a:solidFill>
              </a:rPr>
              <a:t>and </a:t>
            </a:r>
            <a:r>
              <a:rPr sz="1800" spc="-5" dirty="0">
                <a:solidFill>
                  <a:srgbClr val="181B0D"/>
                </a:solidFill>
              </a:rPr>
              <a:t>is </a:t>
            </a:r>
            <a:r>
              <a:rPr sz="1800" dirty="0">
                <a:solidFill>
                  <a:srgbClr val="181B0D"/>
                </a:solidFill>
              </a:rPr>
              <a:t>best </a:t>
            </a:r>
            <a:r>
              <a:rPr sz="1800" spc="-10" dirty="0">
                <a:solidFill>
                  <a:srgbClr val="181B0D"/>
                </a:solidFill>
              </a:rPr>
              <a:t>known </a:t>
            </a:r>
            <a:r>
              <a:rPr sz="1800" spc="-15" dirty="0">
                <a:solidFill>
                  <a:srgbClr val="181B0D"/>
                </a:solidFill>
              </a:rPr>
              <a:t>for  </a:t>
            </a:r>
            <a:r>
              <a:rPr sz="1800" spc="-5" dirty="0">
                <a:solidFill>
                  <a:srgbClr val="181B0D"/>
                </a:solidFill>
              </a:rPr>
              <a:t>his theories </a:t>
            </a:r>
            <a:r>
              <a:rPr sz="1800" dirty="0">
                <a:solidFill>
                  <a:srgbClr val="181B0D"/>
                </a:solidFill>
              </a:rPr>
              <a:t>of the </a:t>
            </a:r>
            <a:r>
              <a:rPr sz="1800" spc="-5" dirty="0">
                <a:solidFill>
                  <a:srgbClr val="181B0D"/>
                </a:solidFill>
              </a:rPr>
              <a:t>unconscious mind,  dreams, </a:t>
            </a:r>
            <a:r>
              <a:rPr sz="1800" spc="-10" dirty="0">
                <a:solidFill>
                  <a:srgbClr val="181B0D"/>
                </a:solidFill>
              </a:rPr>
              <a:t>infantile </a:t>
            </a:r>
            <a:r>
              <a:rPr sz="1800" spc="-15" dirty="0">
                <a:solidFill>
                  <a:srgbClr val="181B0D"/>
                </a:solidFill>
              </a:rPr>
              <a:t>sexuality, </a:t>
            </a:r>
            <a:r>
              <a:rPr sz="1800" spc="-10" dirty="0">
                <a:solidFill>
                  <a:srgbClr val="181B0D"/>
                </a:solidFill>
              </a:rPr>
              <a:t>libido,  </a:t>
            </a:r>
            <a:r>
              <a:rPr sz="1800" spc="-5" dirty="0">
                <a:solidFill>
                  <a:srgbClr val="181B0D"/>
                </a:solidFill>
              </a:rPr>
              <a:t>repression, and </a:t>
            </a:r>
            <a:r>
              <a:rPr sz="1800" spc="-10" dirty="0">
                <a:solidFill>
                  <a:srgbClr val="181B0D"/>
                </a:solidFill>
              </a:rPr>
              <a:t>transference—all </a:t>
            </a:r>
            <a:r>
              <a:rPr sz="1800" dirty="0">
                <a:solidFill>
                  <a:srgbClr val="181B0D"/>
                </a:solidFill>
              </a:rPr>
              <a:t>of  </a:t>
            </a:r>
            <a:r>
              <a:rPr sz="1800" spc="-5" dirty="0">
                <a:solidFill>
                  <a:srgbClr val="181B0D"/>
                </a:solidFill>
              </a:rPr>
              <a:t>which continue </a:t>
            </a:r>
            <a:r>
              <a:rPr sz="1800" spc="-15" dirty="0">
                <a:solidFill>
                  <a:srgbClr val="181B0D"/>
                </a:solidFill>
              </a:rPr>
              <a:t>to </a:t>
            </a:r>
            <a:r>
              <a:rPr sz="1800" spc="-10" dirty="0">
                <a:solidFill>
                  <a:srgbClr val="FF0000"/>
                </a:solidFill>
              </a:rPr>
              <a:t>impact </a:t>
            </a:r>
            <a:r>
              <a:rPr sz="1800" dirty="0">
                <a:solidFill>
                  <a:srgbClr val="181B0D"/>
                </a:solidFill>
              </a:rPr>
              <a:t>the </a:t>
            </a:r>
            <a:r>
              <a:rPr sz="1800" spc="-5" dirty="0">
                <a:solidFill>
                  <a:srgbClr val="181B0D"/>
                </a:solidFill>
              </a:rPr>
              <a:t>field </a:t>
            </a:r>
            <a:r>
              <a:rPr sz="1800" dirty="0">
                <a:solidFill>
                  <a:srgbClr val="181B0D"/>
                </a:solidFill>
              </a:rPr>
              <a:t>of  </a:t>
            </a:r>
            <a:r>
              <a:rPr sz="1800" spc="-5" dirty="0">
                <a:solidFill>
                  <a:srgbClr val="181B0D"/>
                </a:solidFill>
              </a:rPr>
              <a:t>psychology </a:t>
            </a:r>
            <a:r>
              <a:rPr sz="1800" spc="-15" dirty="0">
                <a:solidFill>
                  <a:srgbClr val="181B0D"/>
                </a:solidFill>
              </a:rPr>
              <a:t>to </a:t>
            </a:r>
            <a:r>
              <a:rPr sz="1800" spc="-10" dirty="0">
                <a:solidFill>
                  <a:srgbClr val="FF0000"/>
                </a:solidFill>
              </a:rPr>
              <a:t>variable</a:t>
            </a:r>
            <a:r>
              <a:rPr sz="1800" spc="15" dirty="0">
                <a:solidFill>
                  <a:srgbClr val="FF0000"/>
                </a:solidFill>
              </a:rPr>
              <a:t> </a:t>
            </a:r>
            <a:r>
              <a:rPr sz="1800" spc="-5" dirty="0">
                <a:solidFill>
                  <a:srgbClr val="181B0D"/>
                </a:solidFill>
              </a:rPr>
              <a:t>degrees.</a:t>
            </a:r>
            <a:endParaRPr sz="1800" dirty="0"/>
          </a:p>
        </p:txBody>
      </p:sp>
      <p:sp>
        <p:nvSpPr>
          <p:cNvPr id="3" name="object 3"/>
          <p:cNvSpPr txBox="1"/>
          <p:nvPr/>
        </p:nvSpPr>
        <p:spPr>
          <a:xfrm>
            <a:off x="764540" y="1687195"/>
            <a:ext cx="2943225" cy="557530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396875" marR="5080" indent="-384175">
              <a:lnSpc>
                <a:spcPts val="2030"/>
              </a:lnSpc>
              <a:spcBef>
                <a:spcPts val="275"/>
              </a:spcBef>
              <a:buChar char="■"/>
              <a:tabLst>
                <a:tab pos="396875" algn="l"/>
                <a:tab pos="397510" algn="l"/>
              </a:tabLst>
            </a:pP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Direct </a:t>
            </a:r>
            <a:r>
              <a:rPr sz="1800" spc="-20" dirty="0">
                <a:solidFill>
                  <a:srgbClr val="181B0D"/>
                </a:solidFill>
                <a:latin typeface="Franklin Gothic Book"/>
                <a:cs typeface="Franklin Gothic Book"/>
              </a:rPr>
              <a:t>quote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from </a:t>
            </a:r>
            <a:r>
              <a:rPr sz="1800" u="sng" spc="-10" dirty="0">
                <a:solidFill>
                  <a:srgbClr val="77A1BA"/>
                </a:solidFill>
                <a:uFill>
                  <a:solidFill>
                    <a:srgbClr val="77A1BA"/>
                  </a:solidFill>
                </a:uFill>
                <a:latin typeface="Franklin Gothic Book"/>
                <a:cs typeface="Franklin Gothic Book"/>
              </a:rPr>
              <a:t> </a:t>
            </a:r>
            <a:r>
              <a:rPr sz="1800" u="sng" spc="-15" dirty="0">
                <a:solidFill>
                  <a:srgbClr val="77A1BA"/>
                </a:solidFill>
                <a:uFill>
                  <a:solidFill>
                    <a:srgbClr val="77A1BA"/>
                  </a:solidFill>
                </a:uFill>
                <a:latin typeface="Franklin Gothic Book"/>
                <a:cs typeface="Franklin Gothic Book"/>
                <a:hlinkClick r:id="rId2"/>
              </a:rPr>
              <a:t>www.psychologytoday.com</a:t>
            </a:r>
            <a:endParaRPr sz="1800" dirty="0">
              <a:latin typeface="Franklin Gothic Book"/>
              <a:cs typeface="Franklin Gothic Boo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4540" y="2354707"/>
            <a:ext cx="3649345" cy="3136900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vert="horz" wrap="square" lIns="0" tIns="29209" rIns="0" bIns="0" rtlCol="0">
            <a:spAutoFit/>
          </a:bodyPr>
          <a:lstStyle/>
          <a:p>
            <a:pPr marL="12700" marR="5080">
              <a:lnSpc>
                <a:spcPct val="94000"/>
              </a:lnSpc>
              <a:spcBef>
                <a:spcPts val="229"/>
              </a:spcBef>
            </a:pP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Freudian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Psychology is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based on the 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work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of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Sigmund </a:t>
            </a:r>
            <a:r>
              <a:rPr sz="1800" spc="-15" dirty="0">
                <a:solidFill>
                  <a:srgbClr val="181B0D"/>
                </a:solidFill>
                <a:latin typeface="Franklin Gothic Book"/>
                <a:cs typeface="Franklin Gothic Book"/>
              </a:rPr>
              <a:t>Freud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(1856-1939). 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He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is considered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the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Father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of 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Psychoanalysis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and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is largely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credited 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with establishing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the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field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of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verbal  </a:t>
            </a:r>
            <a:r>
              <a:rPr sz="1800" spc="-15" dirty="0">
                <a:solidFill>
                  <a:srgbClr val="181B0D"/>
                </a:solidFill>
                <a:latin typeface="Franklin Gothic Book"/>
                <a:cs typeface="Franklin Gothic Book"/>
              </a:rPr>
              <a:t>psychotherapy.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Originally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trained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as a 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neurologist, </a:t>
            </a:r>
            <a:r>
              <a:rPr sz="1800" spc="-15" dirty="0">
                <a:solidFill>
                  <a:srgbClr val="181B0D"/>
                </a:solidFill>
                <a:latin typeface="Franklin Gothic Book"/>
                <a:cs typeface="Franklin Gothic Book"/>
              </a:rPr>
              <a:t>Freud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is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best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known </a:t>
            </a:r>
            <a:r>
              <a:rPr sz="1800" spc="-15" dirty="0">
                <a:solidFill>
                  <a:srgbClr val="181B0D"/>
                </a:solidFill>
                <a:latin typeface="Franklin Gothic Book"/>
                <a:cs typeface="Franklin Gothic Book"/>
              </a:rPr>
              <a:t>for 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his theories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of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the unconscious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mind,  dreams,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infantile </a:t>
            </a:r>
            <a:r>
              <a:rPr sz="1800" spc="-15" dirty="0">
                <a:solidFill>
                  <a:srgbClr val="181B0D"/>
                </a:solidFill>
                <a:latin typeface="Franklin Gothic Book"/>
                <a:cs typeface="Franklin Gothic Book"/>
              </a:rPr>
              <a:t>sexuality,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libido,  repression,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and </a:t>
            </a:r>
            <a:r>
              <a:rPr sz="1800" spc="-10" dirty="0">
                <a:solidFill>
                  <a:srgbClr val="181B0D"/>
                </a:solidFill>
                <a:latin typeface="Franklin Gothic Book"/>
                <a:cs typeface="Franklin Gothic Book"/>
              </a:rPr>
              <a:t>transference—all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of 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which continue </a:t>
            </a:r>
            <a:r>
              <a:rPr sz="1800" spc="-15" dirty="0">
                <a:solidFill>
                  <a:srgbClr val="181B0D"/>
                </a:solidFill>
                <a:latin typeface="Franklin Gothic Book"/>
                <a:cs typeface="Franklin Gothic Book"/>
              </a:rPr>
              <a:t>to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influence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the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field 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of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psychology </a:t>
            </a:r>
            <a:r>
              <a:rPr sz="1800" spc="-15" dirty="0">
                <a:solidFill>
                  <a:srgbClr val="181B0D"/>
                </a:solidFill>
                <a:latin typeface="Franklin Gothic Book"/>
                <a:cs typeface="Franklin Gothic Book"/>
              </a:rPr>
              <a:t>to </a:t>
            </a:r>
            <a:r>
              <a:rPr sz="1800" dirty="0">
                <a:solidFill>
                  <a:srgbClr val="181B0D"/>
                </a:solidFill>
                <a:latin typeface="Franklin Gothic Book"/>
                <a:cs typeface="Franklin Gothic Book"/>
              </a:rPr>
              <a:t>varying</a:t>
            </a:r>
            <a:r>
              <a:rPr sz="1800" spc="25" dirty="0">
                <a:solidFill>
                  <a:srgbClr val="181B0D"/>
                </a:solidFill>
                <a:latin typeface="Franklin Gothic Book"/>
                <a:cs typeface="Franklin Gothic Book"/>
              </a:rPr>
              <a:t> </a:t>
            </a:r>
            <a:r>
              <a:rPr sz="1800" spc="-5" dirty="0">
                <a:solidFill>
                  <a:srgbClr val="181B0D"/>
                </a:solidFill>
                <a:latin typeface="Franklin Gothic Book"/>
                <a:cs typeface="Franklin Gothic Book"/>
              </a:rPr>
              <a:t>degrees.</a:t>
            </a:r>
            <a:endParaRPr sz="1800" dirty="0">
              <a:latin typeface="Franklin Gothic Book"/>
              <a:cs typeface="Franklin Gothic Boo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1560" y="5791200"/>
            <a:ext cx="8382000" cy="8745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matched </a:t>
            </a:r>
            <a:r>
              <a:rPr sz="28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text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will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identified </a:t>
            </a:r>
            <a:r>
              <a:rPr sz="28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</a:t>
            </a:r>
            <a:r>
              <a:rPr sz="28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Turnitin,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resulting in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</a:t>
            </a:r>
            <a:r>
              <a:rPr sz="28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unfair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practise</a:t>
            </a:r>
            <a:r>
              <a:rPr sz="2800" spc="114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penalty</a:t>
            </a:r>
            <a:endParaRPr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714508"/>
            <a:ext cx="8153400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2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Plagiarism: </a:t>
            </a:r>
            <a:r>
              <a:rPr sz="32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</a:t>
            </a:r>
            <a:r>
              <a:rPr sz="32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Academic</a:t>
            </a:r>
            <a:r>
              <a:rPr sz="3200" b="1" spc="-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32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Offence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000" y="2209800"/>
            <a:ext cx="8229600" cy="274370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396240" marR="509905" indent="-383540">
              <a:spcBef>
                <a:spcPts val="295"/>
              </a:spcBef>
              <a:buChar char="■"/>
              <a:tabLst>
                <a:tab pos="396240" algn="l"/>
                <a:tab pos="396875" algn="l"/>
              </a:tabLst>
            </a:pP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 is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seen as a serious academic offence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British Universities.</a:t>
            </a:r>
            <a:endParaRPr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Clr>
                <a:srgbClr val="181B0D"/>
              </a:buClr>
              <a:buFont typeface="Franklin Gothic Book"/>
              <a:buChar char="■"/>
            </a:pPr>
            <a:endParaRPr sz="325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40005" indent="-383540">
              <a:buChar char="■"/>
              <a:tabLst>
                <a:tab pos="396240" algn="l"/>
                <a:tab pos="396875" algn="l"/>
              </a:tabLst>
            </a:pPr>
            <a:r>
              <a:rPr sz="28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considered </a:t>
            </a:r>
            <a:r>
              <a:rPr sz="2800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plagiarised will </a:t>
            </a:r>
            <a:r>
              <a:rPr sz="28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invariably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</a:t>
            </a:r>
            <a:r>
              <a:rPr sz="28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disqualified </a:t>
            </a:r>
            <a:r>
              <a:rPr sz="2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sz="28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awarded </a:t>
            </a:r>
            <a:r>
              <a:rPr sz="28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0.</a:t>
            </a:r>
            <a:endParaRPr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181B0D"/>
              </a:buClr>
              <a:buFont typeface="Franklin Gothic Book"/>
              <a:buChar char="■"/>
            </a:pPr>
            <a:endParaRPr sz="3050" dirty="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029200" y="4572000"/>
            <a:ext cx="3733800" cy="20924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>
              <a:tabLst>
                <a:tab pos="1074420" algn="l"/>
              </a:tabLst>
            </a:pPr>
            <a:r>
              <a:rPr lang="en-US" sz="5000" b="1"/>
              <a:t>Can unintentional plagiarism occur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2286000"/>
            <a:ext cx="6013703" cy="4023360"/>
          </a:xfrm>
          <a:prstGeom prst="rect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txBody>
          <a:bodyPr vert="horz" lIns="45720" tIns="45720" rIns="45720" bIns="45720" rtlCol="0">
            <a:norm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Unfortunately,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Bef>
                <a:spcPts val="45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Bef>
                <a:spcPts val="45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508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4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might </a:t>
            </a:r>
            <a:r>
              <a:rPr lang="en-US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thought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a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fantastic idea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not read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around 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subject, but then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find out it has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previously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been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written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about.</a:t>
            </a:r>
          </a:p>
          <a:p>
            <a:pPr marL="396240" indent="-383540" defTabSz="914400">
              <a:lnSpc>
                <a:spcPct val="90000"/>
              </a:lnSpc>
              <a:spcBef>
                <a:spcPts val="192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192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seen as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</a:t>
            </a:r>
            <a:r>
              <a:rPr lang="en-US" spc="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offence.</a:t>
            </a:r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Therefore, you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need </a:t>
            </a:r>
            <a:r>
              <a:rPr lang="en-US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the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thoroughly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formulate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lang="en-US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ideas.</a:t>
            </a:r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5" dirty="0"/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5" dirty="0"/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5" dirty="0"/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>
              <a:tabLst>
                <a:tab pos="1074420" algn="l"/>
              </a:tabLst>
            </a:pPr>
            <a:r>
              <a:rPr lang="en-US" sz="4300" b="1"/>
              <a:t>Can unintentional plagiarism occur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096" y="2286000"/>
            <a:ext cx="455011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12700" defTabSz="914400">
              <a:lnSpc>
                <a:spcPct val="90000"/>
              </a:lnSpc>
              <a:spcBef>
                <a:spcPts val="795"/>
              </a:spcBef>
              <a:buClr>
                <a:schemeClr val="accent1"/>
              </a:buClr>
            </a:pPr>
            <a:r>
              <a:rPr lang="en-US" b="1" dirty="0"/>
              <a:t>Forgetting to reference/cite a</a:t>
            </a:r>
            <a:r>
              <a:rPr lang="en-US" b="1" spc="-95" dirty="0"/>
              <a:t> </a:t>
            </a:r>
            <a:r>
              <a:rPr lang="en-US" b="1" dirty="0"/>
              <a:t>source</a:t>
            </a:r>
            <a:endParaRPr lang="en-US" dirty="0"/>
          </a:p>
          <a:p>
            <a:pPr marL="146685" indent="-53340" defTabSz="914400">
              <a:lnSpc>
                <a:spcPct val="90000"/>
              </a:lnSpc>
              <a:spcBef>
                <a:spcPts val="345"/>
              </a:spcBef>
              <a:buClr>
                <a:schemeClr val="accent1"/>
              </a:buClr>
              <a:buChar char="•"/>
              <a:tabLst>
                <a:tab pos="147320" algn="l"/>
              </a:tabLst>
            </a:pPr>
            <a:r>
              <a:rPr lang="en-US" dirty="0"/>
              <a:t>Writing and forgetting where it came</a:t>
            </a:r>
            <a:r>
              <a:rPr lang="en-US" spc="-120" dirty="0"/>
              <a:t> </a:t>
            </a:r>
            <a:r>
              <a:rPr lang="en-US" dirty="0"/>
              <a:t>from</a:t>
            </a:r>
          </a:p>
          <a:p>
            <a:pPr marL="12700" defTabSz="914400">
              <a:lnSpc>
                <a:spcPct val="90000"/>
              </a:lnSpc>
              <a:spcBef>
                <a:spcPts val="180"/>
              </a:spcBef>
              <a:buClr>
                <a:schemeClr val="accent1"/>
              </a:buClr>
            </a:pPr>
            <a:endParaRPr lang="en-US" b="1" dirty="0"/>
          </a:p>
          <a:p>
            <a:pPr marL="12700" defTabSz="914400">
              <a:lnSpc>
                <a:spcPct val="90000"/>
              </a:lnSpc>
              <a:spcBef>
                <a:spcPts val="180"/>
              </a:spcBef>
              <a:buClr>
                <a:schemeClr val="accent1"/>
              </a:buClr>
            </a:pPr>
            <a:r>
              <a:rPr lang="en-US" b="1" dirty="0"/>
              <a:t>Not putting things in your own</a:t>
            </a:r>
            <a:r>
              <a:rPr lang="en-US" b="1" spc="-75" dirty="0"/>
              <a:t> </a:t>
            </a:r>
            <a:r>
              <a:rPr lang="en-US" b="1" dirty="0"/>
              <a:t>words</a:t>
            </a:r>
            <a:endParaRPr lang="en-US" dirty="0"/>
          </a:p>
          <a:p>
            <a:pPr marL="347980" lvl="1" indent="-67310" defTabSz="914400">
              <a:lnSpc>
                <a:spcPct val="90000"/>
              </a:lnSpc>
              <a:spcBef>
                <a:spcPts val="355"/>
              </a:spcBef>
              <a:buClr>
                <a:schemeClr val="accent1"/>
              </a:buClr>
              <a:buChar char="•"/>
              <a:tabLst>
                <a:tab pos="348615" algn="l"/>
              </a:tabLst>
            </a:pPr>
            <a:r>
              <a:rPr lang="en-US" spc="10" dirty="0"/>
              <a:t>Can </a:t>
            </a:r>
            <a:r>
              <a:rPr lang="en-US" spc="5" dirty="0"/>
              <a:t>result</a:t>
            </a:r>
            <a:r>
              <a:rPr lang="en-US" dirty="0"/>
              <a:t> </a:t>
            </a:r>
            <a:r>
              <a:rPr lang="en-US" spc="5" dirty="0"/>
              <a:t>from:</a:t>
            </a:r>
            <a:endParaRPr lang="en-US" dirty="0"/>
          </a:p>
          <a:p>
            <a:pPr marL="481965" lvl="2" indent="-66675" defTabSz="914400">
              <a:lnSpc>
                <a:spcPct val="90000"/>
              </a:lnSpc>
              <a:spcBef>
                <a:spcPts val="180"/>
              </a:spcBef>
              <a:buClr>
                <a:schemeClr val="accent1"/>
              </a:buClr>
              <a:buChar char="•"/>
              <a:tabLst>
                <a:tab pos="482600" algn="l"/>
              </a:tabLst>
            </a:pPr>
            <a:r>
              <a:rPr lang="en-US" spc="5" dirty="0"/>
              <a:t>Reading </a:t>
            </a:r>
            <a:r>
              <a:rPr lang="en-US" spc="10" dirty="0"/>
              <a:t>the source </a:t>
            </a:r>
            <a:r>
              <a:rPr lang="en-US" dirty="0"/>
              <a:t>whilst writing the</a:t>
            </a:r>
            <a:r>
              <a:rPr lang="en-US" spc="135" dirty="0"/>
              <a:t> </a:t>
            </a:r>
            <a:r>
              <a:rPr lang="en-US" spc="5" dirty="0"/>
              <a:t>assignment</a:t>
            </a:r>
            <a:endParaRPr lang="en-US" dirty="0"/>
          </a:p>
          <a:p>
            <a:pPr marL="481965" lvl="2" indent="-66675" defTabSz="914400">
              <a:lnSpc>
                <a:spcPct val="90000"/>
              </a:lnSpc>
              <a:spcBef>
                <a:spcPts val="195"/>
              </a:spcBef>
              <a:buClr>
                <a:schemeClr val="accent1"/>
              </a:buClr>
              <a:buChar char="•"/>
              <a:tabLst>
                <a:tab pos="482600" algn="l"/>
              </a:tabLst>
            </a:pPr>
            <a:r>
              <a:rPr lang="en-US" spc="10" dirty="0"/>
              <a:t>Poor note</a:t>
            </a:r>
            <a:r>
              <a:rPr lang="en-US" spc="-10" dirty="0"/>
              <a:t> </a:t>
            </a:r>
            <a:r>
              <a:rPr lang="en-US" spc="5" dirty="0"/>
              <a:t>taking</a:t>
            </a:r>
            <a:endParaRPr lang="en-US" dirty="0"/>
          </a:p>
          <a:p>
            <a:pPr marL="481965" lvl="2" indent="-66675" defTabSz="914400">
              <a:lnSpc>
                <a:spcPct val="90000"/>
              </a:lnSpc>
              <a:spcBef>
                <a:spcPts val="180"/>
              </a:spcBef>
              <a:buClr>
                <a:schemeClr val="accent1"/>
              </a:buClr>
              <a:buChar char="•"/>
              <a:tabLst>
                <a:tab pos="482600" algn="l"/>
              </a:tabLst>
            </a:pPr>
            <a:r>
              <a:rPr lang="en-US" spc="10" dirty="0"/>
              <a:t>Not </a:t>
            </a:r>
            <a:r>
              <a:rPr lang="en-US" spc="5" dirty="0"/>
              <a:t>understanding </a:t>
            </a:r>
            <a:r>
              <a:rPr lang="en-US" spc="10" dirty="0"/>
              <a:t>the</a:t>
            </a:r>
            <a:r>
              <a:rPr lang="en-US" spc="25" dirty="0"/>
              <a:t> </a:t>
            </a:r>
            <a:r>
              <a:rPr lang="en-US" spc="5" dirty="0"/>
              <a:t>theory/question/concept</a:t>
            </a:r>
            <a:endParaRPr lang="en-US" dirty="0"/>
          </a:p>
          <a:p>
            <a:pPr marL="481965" lvl="2" indent="-66675" defTabSz="914400">
              <a:lnSpc>
                <a:spcPct val="90000"/>
              </a:lnSpc>
              <a:spcBef>
                <a:spcPts val="190"/>
              </a:spcBef>
              <a:buClr>
                <a:schemeClr val="accent1"/>
              </a:buClr>
              <a:buChar char="•"/>
              <a:tabLst>
                <a:tab pos="482600" algn="l"/>
              </a:tabLst>
            </a:pPr>
            <a:r>
              <a:rPr lang="en-US" spc="10" dirty="0"/>
              <a:t>Poor </a:t>
            </a:r>
            <a:r>
              <a:rPr lang="en-US" spc="5" dirty="0"/>
              <a:t>time</a:t>
            </a:r>
            <a:r>
              <a:rPr lang="en-US" dirty="0"/>
              <a:t> </a:t>
            </a:r>
            <a:r>
              <a:rPr lang="en-US" spc="10" dirty="0"/>
              <a:t>management</a:t>
            </a:r>
            <a:endParaRPr lang="en-US" dirty="0"/>
          </a:p>
          <a:p>
            <a:pPr marL="481965" lvl="2" indent="-66675" defTabSz="914400">
              <a:lnSpc>
                <a:spcPct val="90000"/>
              </a:lnSpc>
              <a:spcBef>
                <a:spcPts val="180"/>
              </a:spcBef>
              <a:buClr>
                <a:schemeClr val="accent1"/>
              </a:buClr>
              <a:buChar char="•"/>
              <a:tabLst>
                <a:tab pos="482600" algn="l"/>
              </a:tabLst>
            </a:pPr>
            <a:r>
              <a:rPr lang="en-US" spc="10" dirty="0"/>
              <a:t>Not </a:t>
            </a:r>
            <a:r>
              <a:rPr lang="en-US" spc="5" dirty="0"/>
              <a:t>understanding plagiarism </a:t>
            </a:r>
            <a:r>
              <a:rPr lang="en-US" spc="10" dirty="0"/>
              <a:t>and</a:t>
            </a:r>
            <a:r>
              <a:rPr lang="en-US" spc="50" dirty="0"/>
              <a:t> </a:t>
            </a:r>
            <a:r>
              <a:rPr lang="en-US" spc="5" dirty="0"/>
              <a:t>referencing</a:t>
            </a:r>
            <a:endParaRPr lang="en-US" dirty="0"/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5" dirty="0"/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5" dirty="0"/>
          </a:p>
          <a:p>
            <a:pPr marL="396240" marR="310515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dirty="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D827C428-C67D-9FD2-16B3-B9125FBF8F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012" r="8118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88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C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14288" y="5811520"/>
            <a:ext cx="2456815" cy="283210"/>
          </a:xfrm>
          <a:custGeom>
            <a:avLst/>
            <a:gdLst/>
            <a:ahLst/>
            <a:cxnLst/>
            <a:rect l="l" t="t" r="r" b="b"/>
            <a:pathLst>
              <a:path w="2456815" h="283210">
                <a:moveTo>
                  <a:pt x="0" y="283209"/>
                </a:moveTo>
                <a:lnTo>
                  <a:pt x="2456688" y="283209"/>
                </a:lnTo>
                <a:lnTo>
                  <a:pt x="2456688" y="0"/>
                </a:lnTo>
                <a:lnTo>
                  <a:pt x="0" y="0"/>
                </a:lnTo>
                <a:lnTo>
                  <a:pt x="0" y="28320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266556" y="1685289"/>
            <a:ext cx="304800" cy="4126229"/>
          </a:xfrm>
          <a:custGeom>
            <a:avLst/>
            <a:gdLst/>
            <a:ahLst/>
            <a:cxnLst/>
            <a:rect l="l" t="t" r="r" b="b"/>
            <a:pathLst>
              <a:path w="304800" h="4126229">
                <a:moveTo>
                  <a:pt x="0" y="4126229"/>
                </a:moveTo>
                <a:lnTo>
                  <a:pt x="304419" y="4126229"/>
                </a:lnTo>
                <a:lnTo>
                  <a:pt x="304419" y="0"/>
                </a:lnTo>
                <a:lnTo>
                  <a:pt x="0" y="0"/>
                </a:lnTo>
                <a:lnTo>
                  <a:pt x="0" y="412622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65404" y="743712"/>
            <a:ext cx="2455545" cy="4409440"/>
          </a:xfrm>
          <a:custGeom>
            <a:avLst/>
            <a:gdLst/>
            <a:ahLst/>
            <a:cxnLst/>
            <a:rect l="l" t="t" r="r" b="b"/>
            <a:pathLst>
              <a:path w="2455545" h="4409440">
                <a:moveTo>
                  <a:pt x="2454910" y="0"/>
                </a:moveTo>
                <a:lnTo>
                  <a:pt x="0" y="0"/>
                </a:lnTo>
                <a:lnTo>
                  <a:pt x="0" y="4408932"/>
                </a:lnTo>
                <a:lnTo>
                  <a:pt x="304164" y="4408932"/>
                </a:lnTo>
                <a:lnTo>
                  <a:pt x="304164" y="288289"/>
                </a:lnTo>
                <a:lnTo>
                  <a:pt x="2454910" y="285750"/>
                </a:lnTo>
                <a:lnTo>
                  <a:pt x="2454698" y="235893"/>
                </a:lnTo>
                <a:lnTo>
                  <a:pt x="2454740" y="188693"/>
                </a:lnTo>
                <a:lnTo>
                  <a:pt x="2455079" y="96971"/>
                </a:lnTo>
                <a:lnTo>
                  <a:pt x="2455121" y="49803"/>
                </a:lnTo>
                <a:lnTo>
                  <a:pt x="2454910" y="0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371600" y="1381760"/>
            <a:ext cx="6172200" cy="40284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12BAEBAD-4188-2871-0CA8-A8698D9A25D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0000"/>
          </a:blip>
          <a:srcRect l="6721" r="4278" b="-1"/>
          <a:stretch/>
        </p:blipFill>
        <p:spPr>
          <a:xfrm>
            <a:off x="20" y="10"/>
            <a:ext cx="9143980" cy="6857989"/>
          </a:xfrm>
          <a:prstGeom prst="rect">
            <a:avLst/>
          </a:prstGeom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5000" b="1" dirty="0"/>
              <a:t>Use quotation marks appropriately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4428CE-80F8-4340-B8AF-0A22E2C85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2286000"/>
            <a:ext cx="7290054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12700" marR="232410" defTabSz="914400">
              <a:lnSpc>
                <a:spcPct val="90000"/>
              </a:lnSpc>
              <a:spcBef>
                <a:spcPts val="100"/>
              </a:spcBef>
              <a:buClr>
                <a:schemeClr val="accent1"/>
              </a:buClr>
            </a:pPr>
            <a:r>
              <a:rPr lang="en-US" spc="-10" dirty="0"/>
              <a:t>1. </a:t>
            </a:r>
            <a:r>
              <a:rPr lang="en-US" spc="-15" dirty="0"/>
              <a:t>Make it </a:t>
            </a:r>
            <a:r>
              <a:rPr lang="en-US" dirty="0"/>
              <a:t>clear </a:t>
            </a:r>
            <a:r>
              <a:rPr lang="en-US" spc="-5" dirty="0"/>
              <a:t>when </a:t>
            </a:r>
            <a:r>
              <a:rPr lang="en-US" spc="-10" dirty="0"/>
              <a:t>you </a:t>
            </a:r>
            <a:r>
              <a:rPr lang="en-US" dirty="0"/>
              <a:t>are </a:t>
            </a:r>
            <a:r>
              <a:rPr lang="en-US" spc="-5" dirty="0"/>
              <a:t>using </a:t>
            </a:r>
            <a:r>
              <a:rPr lang="en-US" dirty="0"/>
              <a:t>a direct </a:t>
            </a:r>
            <a:r>
              <a:rPr lang="en-US" spc="-10" dirty="0"/>
              <a:t>quotation </a:t>
            </a:r>
            <a:r>
              <a:rPr lang="en-US" spc="-20" dirty="0"/>
              <a:t>by </a:t>
            </a:r>
            <a:r>
              <a:rPr lang="en-US" spc="-5" dirty="0"/>
              <a:t>using </a:t>
            </a:r>
            <a:r>
              <a:rPr lang="en-US" spc="-10" dirty="0"/>
              <a:t>quotation </a:t>
            </a:r>
            <a:r>
              <a:rPr lang="en-US" spc="-5" dirty="0"/>
              <a:t>marks and include the page number from where the quote was taken….</a:t>
            </a:r>
            <a:endParaRPr lang="en-US" dirty="0"/>
          </a:p>
          <a:p>
            <a:pPr marL="542925" marR="299720" defTabSz="914400">
              <a:lnSpc>
                <a:spcPct val="90000"/>
              </a:lnSpc>
              <a:spcBef>
                <a:spcPts val="695"/>
              </a:spcBef>
              <a:buClr>
                <a:schemeClr val="accent1"/>
              </a:buClr>
              <a:tabLst>
                <a:tab pos="1055370" algn="l"/>
              </a:tabLst>
            </a:pPr>
            <a:r>
              <a:rPr lang="en-US" dirty="0"/>
              <a:t>e.g., </a:t>
            </a:r>
            <a:r>
              <a:rPr lang="en-US" spc="-10" dirty="0"/>
              <a:t>Moscovici </a:t>
            </a:r>
            <a:r>
              <a:rPr lang="en-US" spc="-5" dirty="0"/>
              <a:t>agreed with this when he </a:t>
            </a:r>
            <a:r>
              <a:rPr lang="en-US" spc="-10" dirty="0"/>
              <a:t>stated </a:t>
            </a:r>
            <a:r>
              <a:rPr lang="en-US" spc="-5" dirty="0"/>
              <a:t>“…there is </a:t>
            </a:r>
            <a:r>
              <a:rPr lang="en-US" dirty="0"/>
              <a:t>a consensual </a:t>
            </a:r>
            <a:r>
              <a:rPr lang="en-US" spc="-5" dirty="0"/>
              <a:t>universe, but </a:t>
            </a:r>
            <a:r>
              <a:rPr lang="en-US" dirty="0"/>
              <a:t>there </a:t>
            </a:r>
            <a:r>
              <a:rPr lang="en-US" spc="-5" dirty="0"/>
              <a:t>is not precise </a:t>
            </a:r>
            <a:r>
              <a:rPr lang="en-US" dirty="0"/>
              <a:t>consensus on </a:t>
            </a:r>
            <a:r>
              <a:rPr lang="en-US" spc="-5" dirty="0"/>
              <a:t>every </a:t>
            </a:r>
            <a:r>
              <a:rPr lang="en-US" dirty="0"/>
              <a:t>element at each </a:t>
            </a:r>
            <a:r>
              <a:rPr lang="en-US" spc="-15" dirty="0"/>
              <a:t>level” </a:t>
            </a:r>
            <a:r>
              <a:rPr lang="en-US" spc="-10" dirty="0"/>
              <a:t>(Moscovici, 1985,</a:t>
            </a:r>
            <a:r>
              <a:rPr lang="en-US" spc="-25" dirty="0"/>
              <a:t> </a:t>
            </a:r>
            <a:r>
              <a:rPr lang="en-US" spc="-5" dirty="0"/>
              <a:t>p.92)</a:t>
            </a:r>
            <a:endParaRPr lang="en-US" dirty="0"/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/>
          </a:p>
          <a:p>
            <a:pPr marL="12700" defTabSz="914400">
              <a:lnSpc>
                <a:spcPct val="90000"/>
              </a:lnSpc>
              <a:spcBef>
                <a:spcPts val="1580"/>
              </a:spcBef>
              <a:buClr>
                <a:schemeClr val="accent1"/>
              </a:buClr>
            </a:pPr>
            <a:r>
              <a:rPr lang="en-US" spc="-5" dirty="0"/>
              <a:t>2. Include </a:t>
            </a:r>
            <a:r>
              <a:rPr lang="en-US" dirty="0"/>
              <a:t>the </a:t>
            </a:r>
            <a:r>
              <a:rPr lang="en-US" spc="-10" dirty="0"/>
              <a:t>source </a:t>
            </a:r>
            <a:r>
              <a:rPr lang="en-US" spc="-5" dirty="0"/>
              <a:t>in your </a:t>
            </a:r>
            <a:r>
              <a:rPr lang="en-US" spc="-10" dirty="0"/>
              <a:t>list </a:t>
            </a:r>
            <a:r>
              <a:rPr lang="en-US" dirty="0"/>
              <a:t>of</a:t>
            </a:r>
            <a:r>
              <a:rPr lang="en-US" spc="10" dirty="0"/>
              <a:t> </a:t>
            </a:r>
            <a:r>
              <a:rPr lang="en-US" spc="-5" dirty="0"/>
              <a:t>references</a:t>
            </a:r>
            <a:endParaRPr lang="en-US" dirty="0"/>
          </a:p>
          <a:p>
            <a:pPr marL="542925" defTabSz="914400">
              <a:lnSpc>
                <a:spcPct val="90000"/>
              </a:lnSpc>
              <a:spcBef>
                <a:spcPts val="919"/>
              </a:spcBef>
              <a:buClr>
                <a:schemeClr val="accent1"/>
              </a:buClr>
              <a:tabLst>
                <a:tab pos="6268085" algn="l"/>
              </a:tabLst>
            </a:pPr>
            <a:r>
              <a:rPr lang="en-US" spc="-10" dirty="0"/>
              <a:t>Moscovici, </a:t>
            </a:r>
            <a:r>
              <a:rPr lang="en-US" spc="-5" dirty="0"/>
              <a:t>S. </a:t>
            </a:r>
            <a:r>
              <a:rPr lang="en-US" spc="-10" dirty="0"/>
              <a:t>(1985).  </a:t>
            </a:r>
            <a:r>
              <a:rPr lang="en-US" dirty="0"/>
              <a:t>Comment </a:t>
            </a:r>
            <a:r>
              <a:rPr lang="en-US" spc="-25" dirty="0"/>
              <a:t>to </a:t>
            </a:r>
            <a:r>
              <a:rPr lang="en-US" spc="-15" dirty="0"/>
              <a:t>Potter</a:t>
            </a:r>
            <a:r>
              <a:rPr lang="en-US" spc="75" dirty="0"/>
              <a:t> </a:t>
            </a:r>
            <a:r>
              <a:rPr lang="en-US" dirty="0"/>
              <a:t>and</a:t>
            </a:r>
            <a:r>
              <a:rPr lang="en-US" spc="5" dirty="0"/>
              <a:t> </a:t>
            </a:r>
            <a:r>
              <a:rPr lang="en-US" spc="-10" dirty="0"/>
              <a:t>Litton. </a:t>
            </a:r>
            <a:r>
              <a:rPr lang="en-US" i="1" dirty="0"/>
              <a:t>British</a:t>
            </a:r>
            <a:r>
              <a:rPr lang="en-US" i="1" spc="-75" dirty="0"/>
              <a:t> </a:t>
            </a:r>
            <a:r>
              <a:rPr lang="en-US" i="1" dirty="0"/>
              <a:t>Journal of </a:t>
            </a:r>
            <a:r>
              <a:rPr lang="en-US" i="1" spc="-5" dirty="0"/>
              <a:t>Social </a:t>
            </a:r>
            <a:r>
              <a:rPr lang="en-US" i="1" spc="-15" dirty="0"/>
              <a:t>Psychology, </a:t>
            </a:r>
            <a:r>
              <a:rPr lang="en-US" i="1" spc="-35" dirty="0"/>
              <a:t>24,</a:t>
            </a:r>
            <a:r>
              <a:rPr lang="en-US" i="1" spc="-15" dirty="0"/>
              <a:t> </a:t>
            </a:r>
            <a:r>
              <a:rPr lang="en-US" spc="-20" dirty="0"/>
              <a:t>91-92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</a:pPr>
            <a:endParaRPr lang="en-US" dirty="0"/>
          </a:p>
          <a:p>
            <a:pPr marL="1579245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</a:pPr>
            <a:r>
              <a:rPr lang="en-US" b="1" dirty="0"/>
              <a:t>Doing neither or </a:t>
            </a:r>
            <a:r>
              <a:rPr lang="en-US" b="1" spc="0" dirty="0"/>
              <a:t>only </a:t>
            </a:r>
            <a:r>
              <a:rPr lang="en-US" b="1" dirty="0"/>
              <a:t>one of these is</a:t>
            </a:r>
            <a:r>
              <a:rPr lang="en-US" b="1" spc="-225" dirty="0"/>
              <a:t> </a:t>
            </a:r>
            <a:r>
              <a:rPr lang="en-US" b="1" dirty="0"/>
              <a:t>unacceptable.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C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14288" y="5811520"/>
            <a:ext cx="2456815" cy="283210"/>
          </a:xfrm>
          <a:custGeom>
            <a:avLst/>
            <a:gdLst/>
            <a:ahLst/>
            <a:cxnLst/>
            <a:rect l="l" t="t" r="r" b="b"/>
            <a:pathLst>
              <a:path w="2456815" h="283210">
                <a:moveTo>
                  <a:pt x="0" y="283209"/>
                </a:moveTo>
                <a:lnTo>
                  <a:pt x="2456688" y="283209"/>
                </a:lnTo>
                <a:lnTo>
                  <a:pt x="2456688" y="0"/>
                </a:lnTo>
                <a:lnTo>
                  <a:pt x="0" y="0"/>
                </a:lnTo>
                <a:lnTo>
                  <a:pt x="0" y="28320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266556" y="1685289"/>
            <a:ext cx="304800" cy="4126229"/>
          </a:xfrm>
          <a:custGeom>
            <a:avLst/>
            <a:gdLst/>
            <a:ahLst/>
            <a:cxnLst/>
            <a:rect l="l" t="t" r="r" b="b"/>
            <a:pathLst>
              <a:path w="304800" h="4126229">
                <a:moveTo>
                  <a:pt x="0" y="4126229"/>
                </a:moveTo>
                <a:lnTo>
                  <a:pt x="304419" y="4126229"/>
                </a:lnTo>
                <a:lnTo>
                  <a:pt x="304419" y="0"/>
                </a:lnTo>
                <a:lnTo>
                  <a:pt x="0" y="0"/>
                </a:lnTo>
                <a:lnTo>
                  <a:pt x="0" y="412622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65404" y="743712"/>
            <a:ext cx="2455545" cy="4409440"/>
          </a:xfrm>
          <a:custGeom>
            <a:avLst/>
            <a:gdLst/>
            <a:ahLst/>
            <a:cxnLst/>
            <a:rect l="l" t="t" r="r" b="b"/>
            <a:pathLst>
              <a:path w="2455545" h="4409440">
                <a:moveTo>
                  <a:pt x="2454910" y="0"/>
                </a:moveTo>
                <a:lnTo>
                  <a:pt x="0" y="0"/>
                </a:lnTo>
                <a:lnTo>
                  <a:pt x="0" y="4408932"/>
                </a:lnTo>
                <a:lnTo>
                  <a:pt x="304164" y="4408932"/>
                </a:lnTo>
                <a:lnTo>
                  <a:pt x="304164" y="288289"/>
                </a:lnTo>
                <a:lnTo>
                  <a:pt x="2454910" y="285750"/>
                </a:lnTo>
                <a:lnTo>
                  <a:pt x="2454698" y="235893"/>
                </a:lnTo>
                <a:lnTo>
                  <a:pt x="2454740" y="188693"/>
                </a:lnTo>
                <a:lnTo>
                  <a:pt x="2455079" y="96971"/>
                </a:lnTo>
                <a:lnTo>
                  <a:pt x="2455121" y="49803"/>
                </a:lnTo>
                <a:lnTo>
                  <a:pt x="2454910" y="0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828800" y="1828800"/>
            <a:ext cx="1192149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600200" y="1981200"/>
            <a:ext cx="990600" cy="685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600200" y="1524000"/>
            <a:ext cx="5943600" cy="34163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However:</a:t>
            </a:r>
          </a:p>
          <a:p>
            <a:pPr algn="ctr"/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should use direct quotes very sparingly.</a:t>
            </a:r>
          </a:p>
          <a:p>
            <a:pPr algn="ctr"/>
            <a:endParaRPr lang="en-GB"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Between </a:t>
            </a:r>
            <a:r>
              <a:rPr lang="en-GB" sz="3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zero</a:t>
            </a:r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3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quotes </a:t>
            </a:r>
            <a:r>
              <a:rPr lang="en-GB" sz="3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 assignment</a:t>
            </a:r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maximum </a:t>
            </a:r>
          </a:p>
        </p:txBody>
      </p:sp>
    </p:spTree>
    <p:extLst>
      <p:ext uri="{BB962C8B-B14F-4D97-AF65-F5344CB8AC3E}">
        <p14:creationId xmlns:p14="http://schemas.microsoft.com/office/powerpoint/2010/main" val="412892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276255"/>
            <a:ext cx="769620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sz="40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</a:t>
            </a:r>
            <a:r>
              <a:rPr sz="4000" b="1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own</a:t>
            </a:r>
            <a:r>
              <a:rPr sz="4000" b="1" spc="-9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4000" b="1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words</a:t>
            </a:r>
            <a:endParaRPr sz="4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9600" y="1232414"/>
            <a:ext cx="8458200" cy="52174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6240" indent="-383540">
              <a:lnSpc>
                <a:spcPct val="100000"/>
              </a:lnSpc>
              <a:spcBef>
                <a:spcPts val="105"/>
              </a:spcBef>
              <a:buChar char="■"/>
              <a:tabLst>
                <a:tab pos="396240" algn="l"/>
                <a:tab pos="396875" algn="l"/>
              </a:tabLst>
            </a:pPr>
            <a:r>
              <a:rPr lang="en-GB" sz="20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avoid plagiarism, you have to be METICULOUS in your work.</a:t>
            </a:r>
          </a:p>
          <a:p>
            <a:pPr marL="396240" indent="-383540">
              <a:lnSpc>
                <a:spcPct val="100000"/>
              </a:lnSpc>
              <a:spcBef>
                <a:spcPts val="105"/>
              </a:spcBef>
              <a:buChar char="■"/>
              <a:tabLst>
                <a:tab pos="396240" algn="l"/>
                <a:tab pos="396875" algn="l"/>
              </a:tabLst>
            </a:pPr>
            <a:endParaRPr lang="en-GB" sz="2000" spc="-2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5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Write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notes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own</a:t>
            </a: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words.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315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–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keep </a:t>
            </a: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quotes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verbatim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extracts in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separate</a:t>
            </a:r>
            <a:r>
              <a:rPr sz="2000"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folder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42925">
              <a:lnSpc>
                <a:spcPts val="2160"/>
              </a:lnSpc>
              <a:spcBef>
                <a:spcPts val="215"/>
              </a:spcBef>
              <a:tabLst>
                <a:tab pos="927100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	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 </a:t>
            </a:r>
            <a:r>
              <a:rPr sz="2000" i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know </a:t>
            </a:r>
            <a:r>
              <a:rPr sz="2000" i="1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sz="2000" i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paraphrase/quote </a:t>
            </a:r>
            <a:r>
              <a:rPr sz="2000"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reference accordingly if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i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</a:t>
            </a:r>
            <a:r>
              <a:rPr lang="en-GB" sz="2000" i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 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</a:t>
            </a:r>
            <a:r>
              <a:rPr sz="2000" i="1"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i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310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Note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down exactly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</a:t>
            </a:r>
            <a:r>
              <a:rPr sz="2000" spc="-4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8500">
              <a:lnSpc>
                <a:spcPct val="100000"/>
              </a:lnSpc>
              <a:spcBef>
                <a:spcPts val="720"/>
              </a:spcBef>
            </a:pP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put in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notes.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315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assignment, </a:t>
            </a: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write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out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000" b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cite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                                     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ideas/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come</a:t>
            </a:r>
            <a:r>
              <a:rPr sz="2000" spc="-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from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315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your</a:t>
            </a:r>
            <a:r>
              <a:rPr sz="2000" spc="-3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638800" y="3225973"/>
            <a:ext cx="3174527" cy="339264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5000" b="1" dirty="0"/>
              <a:t>Use your own words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096" y="2286000"/>
            <a:ext cx="455011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But how can you do this when the authors have used words you need to use and have already written something correctly?</a:t>
            </a:r>
          </a:p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2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 use key words the sources used but use language to paraphrase the overall content. </a:t>
            </a:r>
          </a:p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pc="-2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Ensuring you engage in wider and extensive reading on a topic area will help with this.</a:t>
            </a:r>
          </a:p>
          <a:p>
            <a:pPr marL="853440" lvl="1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will be able to get a better idea and better understand the area in order to formulate your own thoughts on the topic, which will help with what you want write. 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D95A201D-3AD7-DA54-C3AA-4D0BC913A2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670" r="32789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76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5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Citations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2286000"/>
            <a:ext cx="601370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5080" indent="-383540" defTabSz="914400">
              <a:lnSpc>
                <a:spcPct val="90000"/>
              </a:lnSpc>
              <a:spcBef>
                <a:spcPts val="484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paraphrasing, use </a:t>
            </a:r>
            <a:r>
              <a:rPr lang="en-US" sz="17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words </a:t>
            </a: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a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sentence structure that is different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from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original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work</a:t>
            </a: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176530" indent="-383540" defTabSz="914400">
              <a:lnSpc>
                <a:spcPct val="90000"/>
              </a:lnSpc>
              <a:spcBef>
                <a:spcPts val="188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Acknowledge the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 </a:t>
            </a:r>
            <a:r>
              <a:rPr lang="en-US" sz="17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in-text </a:t>
            </a:r>
            <a:r>
              <a:rPr lang="en-US" sz="17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immediately following or preceding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paraphrase.</a:t>
            </a: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 defTabSz="914400">
              <a:lnSpc>
                <a:spcPct val="90000"/>
              </a:lnSpc>
              <a:spcBef>
                <a:spcPts val="1495"/>
              </a:spcBef>
              <a:buClr>
                <a:schemeClr val="accent1"/>
              </a:buClr>
            </a:pPr>
            <a:r>
              <a:rPr lang="en-US" sz="17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example,</a:t>
            </a: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26465" marR="347345" lvl="1" indent="-383540" defTabSz="914400">
              <a:lnSpc>
                <a:spcPct val="90000"/>
              </a:lnSpc>
              <a:spcBef>
                <a:spcPts val="1385"/>
              </a:spcBef>
              <a:buClr>
                <a:schemeClr val="accent1"/>
              </a:buClr>
              <a:buChar char="–"/>
              <a:tabLst>
                <a:tab pos="926465" algn="l"/>
                <a:tab pos="927100" algn="l"/>
              </a:tabLst>
            </a:pP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According </a:t>
            </a:r>
            <a:r>
              <a:rPr lang="en-US" sz="17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US" sz="17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Freud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(1925)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personality </a:t>
            </a: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consists of 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three components; </a:t>
            </a: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Id,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Ego </a:t>
            </a: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en-US" sz="1700" spc="-6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Superego.</a:t>
            </a: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 defTabSz="914400">
              <a:lnSpc>
                <a:spcPct val="90000"/>
              </a:lnSpc>
              <a:spcBef>
                <a:spcPts val="20"/>
              </a:spcBef>
              <a:buClr>
                <a:schemeClr val="accent1"/>
              </a:buClr>
              <a:buFont typeface="Franklin Gothic Book"/>
              <a:buChar char="–"/>
            </a:pP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26465" marR="488315" lvl="1" indent="-383540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  <a:buChar char="–"/>
              <a:tabLst>
                <a:tab pos="926465" algn="l"/>
                <a:tab pos="927100" algn="l"/>
              </a:tabLst>
            </a:pP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17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third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component; the Superego,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develops </a:t>
            </a: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the  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 </a:t>
            </a:r>
            <a:r>
              <a:rPr lang="en-US" sz="1700" spc="-5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internalises</a:t>
            </a:r>
            <a:r>
              <a:rPr lang="en-US" sz="17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parental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roles </a:t>
            </a:r>
            <a:r>
              <a:rPr lang="en-US" sz="17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(Freud,</a:t>
            </a:r>
            <a:r>
              <a:rPr lang="en-US" sz="1700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7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1925).</a:t>
            </a:r>
            <a:endParaRPr lang="en-US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6928104" cy="1499616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a full Reference List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rmAutofit/>
          </a:bodyPr>
          <a:lstStyle/>
          <a:p>
            <a:pPr marL="469900" indent="-457200"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lang="en-GB" sz="13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Every source you use to inform your academic work – e.g., </a:t>
            </a:r>
            <a:r>
              <a:rPr lang="en-GB" sz="13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Books, </a:t>
            </a:r>
            <a:r>
              <a:rPr lang="en-GB" sz="13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articles, </a:t>
            </a:r>
            <a:r>
              <a:rPr lang="en-GB" sz="13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Government</a:t>
            </a:r>
            <a:r>
              <a:rPr lang="en-GB" sz="1300" spc="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3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Publications, Newspapers, </a:t>
            </a:r>
            <a:r>
              <a:rPr lang="en-GB" sz="13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Websites</a:t>
            </a:r>
            <a:endParaRPr lang="en-GB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27100" lvl="1" indent="-457200">
              <a:spcBef>
                <a:spcPts val="95"/>
              </a:spcBef>
              <a:buFont typeface="Arial" panose="020B0604020202020204" pitchFamily="34" charset="0"/>
              <a:buChar char="•"/>
            </a:pPr>
            <a:r>
              <a:rPr lang="en-GB" sz="1300" b="1" u="sng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MUST</a:t>
            </a:r>
            <a:r>
              <a:rPr lang="en-GB" sz="13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be </a:t>
            </a:r>
            <a:r>
              <a:rPr lang="en-GB" sz="13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referenced </a:t>
            </a:r>
            <a:r>
              <a:rPr lang="en-GB" sz="1300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z="13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avoid</a:t>
            </a:r>
            <a:r>
              <a:rPr lang="en-GB" sz="1300" spc="2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3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plagiarism.</a:t>
            </a:r>
            <a:endParaRPr lang="en-GB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GB" altLang="en-US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 all information on all and every material you used to inform your work in a reference list.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GB" altLang="en-US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best to write/note down and save your references as you use them.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GB" altLang="en-US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13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is NOT difficult, but takes time and patience.</a:t>
            </a:r>
          </a:p>
          <a:p>
            <a:endParaRPr lang="en-GB" sz="13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Books stacked on a table">
            <a:extLst>
              <a:ext uri="{FF2B5EF4-FFF2-40B4-BE49-F238E27FC236}">
                <a16:creationId xmlns:a16="http://schemas.microsoft.com/office/drawing/2014/main" id="{FB9ABF97-5807-94F0-094B-5E4C96B235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16" r="32314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92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77151"/>
            <a:ext cx="8458200" cy="11168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4535"/>
              </a:lnSpc>
              <a:spcBef>
                <a:spcPts val="95"/>
              </a:spcBef>
            </a:pPr>
            <a:r>
              <a:rPr lang="en-GB" sz="28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But do </a:t>
            </a:r>
            <a:r>
              <a:rPr sz="28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sz="28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need to </a:t>
            </a:r>
            <a:r>
              <a:rPr sz="28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</a:t>
            </a:r>
            <a:r>
              <a:rPr sz="2800" b="1" spc="-15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EVERY </a:t>
            </a:r>
            <a:r>
              <a:rPr sz="28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</a:t>
            </a:r>
            <a:r>
              <a:rPr sz="2800" b="1" spc="-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en-GB" sz="28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000" y="1524000"/>
            <a:ext cx="8305800" cy="3755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6240" indent="-383540">
              <a:lnSpc>
                <a:spcPct val="100000"/>
              </a:lnSpc>
              <a:spcBef>
                <a:spcPts val="105"/>
              </a:spcBef>
              <a:buChar char="■"/>
              <a:tabLst>
                <a:tab pos="396240" algn="l"/>
                <a:tab pos="396875" algn="l"/>
              </a:tabLst>
            </a:pP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YES!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include it in your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</a:t>
            </a:r>
            <a:r>
              <a:rPr lang="en-GB"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then it must be referenced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Clr>
                <a:srgbClr val="181B0D"/>
              </a:buClr>
              <a:buFont typeface="Franklin Gothic Book"/>
              <a:buChar char="■"/>
            </a:pPr>
            <a:endParaRPr sz="22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181B0D"/>
              </a:buClr>
              <a:buFont typeface="Franklin Gothic Book"/>
              <a:buChar char="■"/>
            </a:pPr>
            <a:endParaRPr sz="1700" dirty="0">
              <a:latin typeface="Times New Roman"/>
              <a:cs typeface="Times New Roman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endParaRPr lang="en-GB" sz="2800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endParaRPr lang="en-GB" sz="2800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endParaRPr lang="en-GB" sz="2800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endParaRPr lang="en-GB" sz="2800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endParaRPr lang="en-GB" sz="2800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Only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own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original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ideas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not need </a:t>
            </a:r>
            <a:r>
              <a:rPr sz="2000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</a:t>
            </a:r>
            <a:r>
              <a:rPr sz="2000" spc="-5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referenced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42925">
              <a:lnSpc>
                <a:spcPts val="2330"/>
              </a:lnSpc>
              <a:spcBef>
                <a:spcPts val="555"/>
              </a:spcBef>
              <a:tabLst>
                <a:tab pos="926465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	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</a:t>
            </a:r>
            <a:r>
              <a:rPr lang="en-GB"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i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own </a:t>
            </a:r>
            <a:r>
              <a:rPr sz="2000"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 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based on </a:t>
            </a:r>
            <a:r>
              <a:rPr sz="2000"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sz="2000" i="1" spc="-5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referenced</a:t>
            </a:r>
            <a:r>
              <a:rPr lang="en-GB" sz="2000"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143000" y="1905000"/>
            <a:ext cx="6705600" cy="2590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234560"/>
            <a:ext cx="6893256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Internet</a:t>
            </a:r>
            <a:r>
              <a:rPr sz="4000" b="1" spc="-9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40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sources</a:t>
            </a:r>
            <a:endParaRPr sz="4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9600" y="1219200"/>
            <a:ext cx="8382000" cy="113685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396240" marR="5080" indent="-383540">
              <a:lnSpc>
                <a:spcPct val="80000"/>
              </a:lnSpc>
              <a:spcBef>
                <a:spcPts val="585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using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 sourced from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internet, </a:t>
            </a: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make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note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source </a:t>
            </a:r>
            <a:r>
              <a:rPr sz="20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(author,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title,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URL and so on) and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date that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page. </a:t>
            </a:r>
            <a:endParaRPr lang="en-GB" sz="2000" spc="-5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853440" marR="5080" lvl="1" indent="-383540">
              <a:lnSpc>
                <a:spcPct val="80000"/>
              </a:lnSpc>
              <a:spcBef>
                <a:spcPts val="585"/>
              </a:spcBef>
              <a:buChar char="■"/>
              <a:tabLst>
                <a:tab pos="396240" algn="l"/>
                <a:tab pos="396875" algn="l"/>
              </a:tabLst>
            </a:pP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Object Identifier (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system should be used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information on this to come</a:t>
            </a:r>
            <a:r>
              <a:rPr sz="2000" spc="-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later).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447800" y="3168451"/>
            <a:ext cx="6477000" cy="2667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C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14288" y="5811520"/>
            <a:ext cx="2456815" cy="283210"/>
          </a:xfrm>
          <a:custGeom>
            <a:avLst/>
            <a:gdLst/>
            <a:ahLst/>
            <a:cxnLst/>
            <a:rect l="l" t="t" r="r" b="b"/>
            <a:pathLst>
              <a:path w="2456815" h="283210">
                <a:moveTo>
                  <a:pt x="0" y="283209"/>
                </a:moveTo>
                <a:lnTo>
                  <a:pt x="2456688" y="283209"/>
                </a:lnTo>
                <a:lnTo>
                  <a:pt x="2456688" y="0"/>
                </a:lnTo>
                <a:lnTo>
                  <a:pt x="0" y="0"/>
                </a:lnTo>
                <a:lnTo>
                  <a:pt x="0" y="28320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266556" y="1685289"/>
            <a:ext cx="304800" cy="4126229"/>
          </a:xfrm>
          <a:custGeom>
            <a:avLst/>
            <a:gdLst/>
            <a:ahLst/>
            <a:cxnLst/>
            <a:rect l="l" t="t" r="r" b="b"/>
            <a:pathLst>
              <a:path w="304800" h="4126229">
                <a:moveTo>
                  <a:pt x="0" y="4126229"/>
                </a:moveTo>
                <a:lnTo>
                  <a:pt x="304419" y="4126229"/>
                </a:lnTo>
                <a:lnTo>
                  <a:pt x="304419" y="0"/>
                </a:lnTo>
                <a:lnTo>
                  <a:pt x="0" y="0"/>
                </a:lnTo>
                <a:lnTo>
                  <a:pt x="0" y="4126229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65404" y="743712"/>
            <a:ext cx="2455545" cy="4409440"/>
          </a:xfrm>
          <a:custGeom>
            <a:avLst/>
            <a:gdLst/>
            <a:ahLst/>
            <a:cxnLst/>
            <a:rect l="l" t="t" r="r" b="b"/>
            <a:pathLst>
              <a:path w="2455545" h="4409440">
                <a:moveTo>
                  <a:pt x="2454910" y="0"/>
                </a:moveTo>
                <a:lnTo>
                  <a:pt x="0" y="0"/>
                </a:lnTo>
                <a:lnTo>
                  <a:pt x="0" y="4408932"/>
                </a:lnTo>
                <a:lnTo>
                  <a:pt x="304164" y="4408932"/>
                </a:lnTo>
                <a:lnTo>
                  <a:pt x="304164" y="288289"/>
                </a:lnTo>
                <a:lnTo>
                  <a:pt x="2454910" y="285750"/>
                </a:lnTo>
                <a:lnTo>
                  <a:pt x="2454698" y="235893"/>
                </a:lnTo>
                <a:lnTo>
                  <a:pt x="2454740" y="188693"/>
                </a:lnTo>
                <a:lnTo>
                  <a:pt x="2455079" y="96971"/>
                </a:lnTo>
                <a:lnTo>
                  <a:pt x="2455121" y="49803"/>
                </a:lnTo>
                <a:lnTo>
                  <a:pt x="2454910" y="0"/>
                </a:lnTo>
                <a:close/>
              </a:path>
            </a:pathLst>
          </a:custGeom>
          <a:solidFill>
            <a:srgbClr val="181B0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45844" y="1388490"/>
            <a:ext cx="63093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/>
              <a:t>A GUIDE </a:t>
            </a:r>
            <a:r>
              <a:rPr sz="4400" spc="-70" dirty="0"/>
              <a:t>TO</a:t>
            </a:r>
            <a:r>
              <a:rPr sz="4400" spc="-40" dirty="0"/>
              <a:t> </a:t>
            </a:r>
            <a:r>
              <a:rPr sz="4400" spc="-5" dirty="0"/>
              <a:t>REFERENCING</a:t>
            </a:r>
            <a:endParaRPr sz="4400"/>
          </a:p>
        </p:txBody>
      </p:sp>
      <p:sp>
        <p:nvSpPr>
          <p:cNvPr id="7" name="object 7"/>
          <p:cNvSpPr/>
          <p:nvPr/>
        </p:nvSpPr>
        <p:spPr>
          <a:xfrm>
            <a:off x="2438400" y="2188216"/>
            <a:ext cx="4267200" cy="31958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Referencing?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rmAutofit/>
          </a:bodyPr>
          <a:lstStyle/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academic writing, it is essential you make clear which are your thoughts, and which are other people’s ideas, to avoid plagiarism and being accused of unfair practice.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endParaRPr lang="en-GB" alt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and Citing means showing where you have got your ideas and information from.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2" r="26687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40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938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12700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the need for Referencing?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447800"/>
            <a:ext cx="5435599" cy="4861560"/>
          </a:xfrm>
          <a:prstGeom prst="rect">
            <a:avLst/>
          </a:prstGeom>
        </p:spPr>
        <p:txBody>
          <a:bodyPr vert="horz" lIns="45720" tIns="45720" rIns="45720" bIns="45720" rtlCol="0">
            <a:noAutofit/>
          </a:bodyPr>
          <a:lstStyle/>
          <a:p>
            <a:pPr marL="396240" marR="196215" indent="-383540" defTabSz="914400">
              <a:lnSpc>
                <a:spcPct val="90000"/>
              </a:lnSpc>
              <a:spcBef>
                <a:spcPts val="66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Informs </a:t>
            </a:r>
            <a:r>
              <a:rPr lang="en-US" spc="-5" dirty="0"/>
              <a:t>readers </a:t>
            </a:r>
            <a:r>
              <a:rPr lang="en-US" dirty="0"/>
              <a:t>of the </a:t>
            </a:r>
            <a:r>
              <a:rPr lang="en-US" spc="-5" dirty="0"/>
              <a:t>source </a:t>
            </a:r>
            <a:r>
              <a:rPr lang="en-US" dirty="0"/>
              <a:t>of </a:t>
            </a:r>
            <a:r>
              <a:rPr lang="en-US" spc="-10" dirty="0"/>
              <a:t>your information, </a:t>
            </a:r>
            <a:r>
              <a:rPr lang="en-US" dirty="0"/>
              <a:t>so </a:t>
            </a:r>
            <a:r>
              <a:rPr lang="en-US" spc="-5" dirty="0"/>
              <a:t>that </a:t>
            </a:r>
            <a:r>
              <a:rPr lang="en-US" spc="-10" dirty="0"/>
              <a:t>they </a:t>
            </a:r>
            <a:r>
              <a:rPr lang="en-US" spc="-15" dirty="0"/>
              <a:t>may </a:t>
            </a:r>
            <a:r>
              <a:rPr lang="en-US" spc="-10" dirty="0"/>
              <a:t>source </a:t>
            </a:r>
            <a:r>
              <a:rPr lang="en-US" spc="-5" dirty="0"/>
              <a:t>and read this </a:t>
            </a:r>
            <a:r>
              <a:rPr lang="en-US" dirty="0"/>
              <a:t>same</a:t>
            </a:r>
            <a:r>
              <a:rPr lang="en-US" spc="0" dirty="0"/>
              <a:t> </a:t>
            </a:r>
            <a:r>
              <a:rPr lang="en-US" spc="-10" dirty="0"/>
              <a:t>material.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25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indent="-383540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Informs </a:t>
            </a:r>
            <a:r>
              <a:rPr lang="en-US" spc="-5" dirty="0"/>
              <a:t>readers that </a:t>
            </a:r>
            <a:r>
              <a:rPr lang="en-US" spc="-10" dirty="0"/>
              <a:t>you </a:t>
            </a:r>
            <a:r>
              <a:rPr lang="en-US" spc="-5" dirty="0"/>
              <a:t>are not claiming this </a:t>
            </a:r>
            <a:r>
              <a:rPr lang="en-US" spc="-10" dirty="0"/>
              <a:t>information or writing </a:t>
            </a:r>
            <a:r>
              <a:rPr lang="en-US" spc="-15" dirty="0"/>
              <a:t>to </a:t>
            </a:r>
            <a:r>
              <a:rPr lang="en-US" dirty="0"/>
              <a:t>be </a:t>
            </a:r>
            <a:r>
              <a:rPr lang="en-US" spc="-10" dirty="0"/>
              <a:t>your</a:t>
            </a:r>
            <a:r>
              <a:rPr lang="en-US" spc="135" dirty="0"/>
              <a:t> </a:t>
            </a:r>
            <a:r>
              <a:rPr lang="en-US" spc="-15" dirty="0"/>
              <a:t>own</a:t>
            </a:r>
            <a:r>
              <a:rPr lang="en-US" dirty="0"/>
              <a:t> </a:t>
            </a:r>
            <a:r>
              <a:rPr lang="en-US" spc="-10" dirty="0"/>
              <a:t>work (provides correct acknowledgment).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</a:pPr>
            <a:endParaRPr lang="en-US" dirty="0"/>
          </a:p>
          <a:p>
            <a:pPr marL="396240" marR="3810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dirty="0"/>
              <a:t>Evidence of </a:t>
            </a:r>
            <a:r>
              <a:rPr lang="en-US" spc="-5" dirty="0"/>
              <a:t>wide reading </a:t>
            </a:r>
            <a:r>
              <a:rPr lang="en-US" spc="-10" dirty="0"/>
              <a:t>around </a:t>
            </a:r>
            <a:r>
              <a:rPr lang="en-US" dirty="0"/>
              <a:t>the subject </a:t>
            </a:r>
            <a:r>
              <a:rPr lang="en-US" spc="-5" dirty="0"/>
              <a:t>and consideration and synthesis </a:t>
            </a:r>
            <a:r>
              <a:rPr lang="en-US" dirty="0"/>
              <a:t>of the </a:t>
            </a:r>
            <a:r>
              <a:rPr lang="en-US" spc="-10" dirty="0"/>
              <a:t>work </a:t>
            </a:r>
            <a:r>
              <a:rPr lang="en-US" dirty="0"/>
              <a:t>of</a:t>
            </a:r>
            <a:r>
              <a:rPr lang="en-US" spc="-5" dirty="0"/>
              <a:t> others.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25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Adds credibility </a:t>
            </a:r>
            <a:r>
              <a:rPr lang="en-US" spc="-15" dirty="0"/>
              <a:t>to </a:t>
            </a:r>
            <a:r>
              <a:rPr lang="en-US" spc="-10" dirty="0"/>
              <a:t>your </a:t>
            </a:r>
            <a:r>
              <a:rPr lang="en-US" spc="-5" dirty="0"/>
              <a:t>writing </a:t>
            </a:r>
            <a:r>
              <a:rPr lang="en-US" spc="-15" dirty="0"/>
              <a:t>by </a:t>
            </a:r>
            <a:r>
              <a:rPr lang="en-US" dirty="0"/>
              <a:t>supporting </a:t>
            </a:r>
            <a:r>
              <a:rPr lang="en-US" spc="-10" dirty="0"/>
              <a:t>your</a:t>
            </a:r>
            <a:r>
              <a:rPr lang="en-US" spc="60" dirty="0"/>
              <a:t> </a:t>
            </a:r>
            <a:r>
              <a:rPr lang="en-US" spc="-5" dirty="0"/>
              <a:t>statements/arguments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4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indent="-383540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Shows you </a:t>
            </a:r>
            <a:r>
              <a:rPr lang="en-US" spc="-5" dirty="0"/>
              <a:t>are reading </a:t>
            </a:r>
            <a:r>
              <a:rPr lang="en-US" spc="-15" dirty="0"/>
              <a:t>from appropriate</a:t>
            </a:r>
            <a:r>
              <a:rPr lang="en-US" spc="75" dirty="0"/>
              <a:t> </a:t>
            </a:r>
            <a:r>
              <a:rPr lang="en-US" spc="-5" dirty="0"/>
              <a:t>sources.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Information </a:t>
            </a:r>
            <a:r>
              <a:rPr lang="en-US" dirty="0"/>
              <a:t>used </a:t>
            </a:r>
            <a:r>
              <a:rPr lang="en-US" spc="-10" dirty="0"/>
              <a:t>well </a:t>
            </a:r>
            <a:r>
              <a:rPr lang="en-US" spc="-5" dirty="0"/>
              <a:t>suggests </a:t>
            </a:r>
            <a:r>
              <a:rPr lang="en-US" dirty="0"/>
              <a:t>a </a:t>
            </a:r>
            <a:r>
              <a:rPr lang="en-US" spc="-5" dirty="0"/>
              <a:t>high </a:t>
            </a:r>
            <a:r>
              <a:rPr lang="en-US" spc="-15" dirty="0"/>
              <a:t>level </a:t>
            </a:r>
            <a:r>
              <a:rPr lang="en-US" dirty="0"/>
              <a:t>of</a:t>
            </a:r>
            <a:r>
              <a:rPr lang="en-US" spc="40" dirty="0"/>
              <a:t> </a:t>
            </a:r>
            <a:r>
              <a:rPr lang="en-US" spc="-5" dirty="0"/>
              <a:t>understanding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15"/>
              </a:spcBef>
              <a:buClr>
                <a:schemeClr val="accent1"/>
              </a:buClr>
            </a:pPr>
            <a:endParaRPr lang="en-US" dirty="0"/>
          </a:p>
          <a:p>
            <a:pPr marL="70485" defTabSz="914400">
              <a:lnSpc>
                <a:spcPct val="90000"/>
              </a:lnSpc>
              <a:buClr>
                <a:schemeClr val="accent1"/>
              </a:buClr>
            </a:pPr>
            <a:r>
              <a:rPr lang="en-US" dirty="0"/>
              <a:t>Thus, correct </a:t>
            </a:r>
            <a:r>
              <a:rPr lang="en-US" spc="-5" dirty="0"/>
              <a:t>referencing will</a:t>
            </a:r>
            <a:r>
              <a:rPr lang="en-US" spc="-10" dirty="0"/>
              <a:t> </a:t>
            </a:r>
            <a:r>
              <a:rPr lang="en-US" dirty="0"/>
              <a:t>result in </a:t>
            </a:r>
            <a:r>
              <a:rPr lang="en-US" spc="-5" dirty="0"/>
              <a:t>achieving better</a:t>
            </a:r>
            <a:r>
              <a:rPr lang="en-US" spc="-229" dirty="0"/>
              <a:t> </a:t>
            </a:r>
            <a:r>
              <a:rPr lang="en-US" dirty="0"/>
              <a:t>grades</a:t>
            </a:r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0552A671-5AF5-6BD3-9EC6-B6F2809615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401" r="16729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8178139" cy="830997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in Psychology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42915" y="1143000"/>
            <a:ext cx="7739086" cy="2403476"/>
          </a:xfrm>
          <a:solidFill>
            <a:schemeClr val="bg2"/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12700" marR="83185">
              <a:lnSpc>
                <a:spcPct val="100000"/>
              </a:lnSpc>
              <a:spcBef>
                <a:spcPts val="795"/>
              </a:spcBef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is the only thing </a:t>
            </a:r>
            <a:r>
              <a:rPr lang="en-GB" sz="18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</a:t>
            </a:r>
            <a:r>
              <a:rPr lang="en-GB" sz="18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which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</a:t>
            </a:r>
            <a:r>
              <a:rPr lang="en-GB" sz="1800" u="sng" spc="-5" dirty="0"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</a:t>
            </a:r>
            <a:r>
              <a:rPr lang="en-GB" sz="18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open to</a:t>
            </a:r>
            <a:r>
              <a:rPr lang="en-GB" sz="1800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opinions!</a:t>
            </a:r>
          </a:p>
          <a:p>
            <a:pPr marL="12700" marR="83185">
              <a:lnSpc>
                <a:spcPct val="100000"/>
              </a:lnSpc>
              <a:spcBef>
                <a:spcPts val="795"/>
              </a:spcBef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875" marR="5080" indent="-384175">
              <a:lnSpc>
                <a:spcPct val="94000"/>
              </a:lnSpc>
              <a:spcBef>
                <a:spcPts val="245"/>
              </a:spcBef>
              <a:buFont typeface="Wingdings"/>
              <a:buChar char=""/>
              <a:tabLst>
                <a:tab pos="396875" algn="l"/>
                <a:tab pos="397510" algn="l"/>
              </a:tabLst>
            </a:pPr>
            <a:r>
              <a:rPr lang="en-GB" sz="1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Psychology makes use of the American Psychological Association (APA) referencing and citation system.</a:t>
            </a:r>
          </a:p>
          <a:p>
            <a:pPr marL="396875" marR="5080" indent="-384175">
              <a:lnSpc>
                <a:spcPct val="94000"/>
              </a:lnSpc>
              <a:spcBef>
                <a:spcPts val="245"/>
              </a:spcBef>
              <a:buFont typeface="Wingdings"/>
              <a:buChar char=""/>
              <a:tabLst>
                <a:tab pos="396875" algn="l"/>
                <a:tab pos="397510" algn="l"/>
              </a:tabLst>
            </a:pPr>
            <a:endParaRPr lang="en-GB" sz="180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875" marR="5080" indent="-384175">
              <a:lnSpc>
                <a:spcPct val="94000"/>
              </a:lnSpc>
              <a:spcBef>
                <a:spcPts val="245"/>
              </a:spcBef>
              <a:buFont typeface="Wingdings"/>
              <a:buChar char=""/>
              <a:tabLst>
                <a:tab pos="396875" algn="l"/>
                <a:tab pos="397510" algn="l"/>
              </a:tabLst>
            </a:pPr>
            <a:r>
              <a:rPr lang="en-GB" sz="18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Guidelines on formatting conventions can be found in the APA Publication manual.</a:t>
            </a:r>
          </a:p>
          <a:p>
            <a:pPr marL="396875" marR="5080" indent="-384175">
              <a:lnSpc>
                <a:spcPct val="94000"/>
              </a:lnSpc>
              <a:spcBef>
                <a:spcPts val="245"/>
              </a:spcBef>
              <a:buFont typeface="Wingdings"/>
              <a:buChar char=""/>
              <a:tabLst>
                <a:tab pos="396875" algn="l"/>
                <a:tab pos="397510" algn="l"/>
              </a:tabLst>
            </a:pPr>
            <a:endParaRPr lang="en-GB" sz="180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30"/>
              </a:spcBef>
              <a:buClr>
                <a:srgbClr val="181B0D"/>
              </a:buClr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GB" sz="2400" dirty="0">
              <a:latin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399" y="3930597"/>
            <a:ext cx="2045347" cy="29157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09600" y="4343400"/>
            <a:ext cx="6248400" cy="17059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396875" marR="5080" indent="-384175">
              <a:lnSpc>
                <a:spcPct val="94000"/>
              </a:lnSpc>
              <a:spcBef>
                <a:spcPts val="245"/>
              </a:spcBef>
              <a:buFont typeface="Wingdings"/>
              <a:buChar char=""/>
              <a:tabLst>
                <a:tab pos="396875" algn="l"/>
                <a:tab pos="397510" algn="l"/>
              </a:tabLst>
            </a:pP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undergoes revisions periodically, and is currently in the 7</a:t>
            </a:r>
            <a:r>
              <a:rPr lang="en-GB" baseline="30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edition.</a:t>
            </a:r>
          </a:p>
          <a:p>
            <a:pPr marL="12700" marR="5080">
              <a:lnSpc>
                <a:spcPct val="94000"/>
              </a:lnSpc>
              <a:spcBef>
                <a:spcPts val="245"/>
              </a:spcBef>
              <a:tabLst>
                <a:tab pos="396875" algn="l"/>
                <a:tab pos="397510" algn="l"/>
              </a:tabLst>
            </a:pPr>
            <a:endParaRPr lang="en-GB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875" marR="5080" indent="-384175">
              <a:lnSpc>
                <a:spcPct val="94000"/>
              </a:lnSpc>
              <a:spcBef>
                <a:spcPts val="245"/>
              </a:spcBef>
              <a:buFont typeface="Wingdings"/>
              <a:buChar char=""/>
              <a:tabLst>
                <a:tab pos="396875" algn="l"/>
                <a:tab pos="397510" algn="l"/>
              </a:tabLst>
            </a:pP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pc="-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APA </a:t>
            </a:r>
            <a:r>
              <a:rPr lang="en-GB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(author-date) system,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 link with </a:t>
            </a:r>
            <a:r>
              <a:rPr lang="en-GB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in-text 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citations, so a reader can confirm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full publication details 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 cited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en-GB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</a:t>
            </a:r>
            <a:r>
              <a:rPr lang="en-GB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text 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GB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able </a:t>
            </a:r>
            <a:r>
              <a:rPr lang="en-GB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locate</a:t>
            </a:r>
            <a:r>
              <a:rPr lang="en-GB" spc="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81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in Psychology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rmAutofit/>
          </a:bodyPr>
          <a:lstStyle/>
          <a:p>
            <a:pPr marL="12700" marR="634365">
              <a:spcBef>
                <a:spcPts val="450"/>
              </a:spcBef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to reference: Three</a:t>
            </a:r>
            <a:r>
              <a:rPr lang="en-GB" sz="16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distinctions</a:t>
            </a:r>
          </a:p>
          <a:p>
            <a:pPr marL="527050" indent="-514350">
              <a:spcBef>
                <a:spcPts val="620"/>
              </a:spcBef>
              <a:buFont typeface="+mj-lt"/>
              <a:buAutoNum type="arabicPeriod"/>
              <a:tabLst>
                <a:tab pos="163830" algn="l"/>
              </a:tabLs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Citing: referencing in the </a:t>
            </a:r>
            <a:r>
              <a:rPr lang="en-GB" sz="16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text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your</a:t>
            </a:r>
            <a:r>
              <a:rPr lang="en-GB" sz="1600" spc="-7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</a:t>
            </a:r>
          </a:p>
          <a:p>
            <a:pPr marL="527050" indent="-514350">
              <a:spcBef>
                <a:spcPts val="620"/>
              </a:spcBef>
              <a:buFont typeface="+mj-lt"/>
              <a:buAutoNum type="arabicPeriod"/>
              <a:tabLst>
                <a:tab pos="163830" algn="l"/>
              </a:tabLs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27050" indent="-514350">
              <a:spcBef>
                <a:spcPts val="620"/>
              </a:spcBef>
              <a:buFont typeface="+mj-lt"/>
              <a:buAutoNum type="arabicPeriod"/>
              <a:tabLst>
                <a:tab pos="163830" algn="l"/>
              </a:tabLs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</a:t>
            </a:r>
            <a:r>
              <a:rPr lang="en-GB" sz="1600" spc="-4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section:</a:t>
            </a:r>
            <a:r>
              <a:rPr lang="en-GB" sz="16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16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</a:t>
            </a:r>
            <a:r>
              <a:rPr lang="en-GB" sz="16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list</a:t>
            </a:r>
            <a:r>
              <a:rPr lang="en-GB" sz="16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en-GB" sz="16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every</a:t>
            </a:r>
            <a:r>
              <a:rPr lang="en-GB" sz="1600" spc="-3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</a:t>
            </a:r>
            <a:r>
              <a:rPr lang="en-GB" sz="1600" spc="-4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have used must be included  in a reference list at the</a:t>
            </a:r>
            <a:r>
              <a:rPr lang="en-GB" sz="1600" spc="-7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end</a:t>
            </a:r>
          </a:p>
          <a:p>
            <a:pPr marL="527050" indent="-514350">
              <a:spcBef>
                <a:spcPts val="620"/>
              </a:spcBef>
              <a:buFont typeface="+mj-lt"/>
              <a:buAutoNum type="arabicPeriod"/>
              <a:tabLst>
                <a:tab pos="163830" algn="l"/>
              </a:tabLs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27050" indent="-514350">
              <a:spcBef>
                <a:spcPts val="620"/>
              </a:spcBef>
              <a:buFont typeface="+mj-lt"/>
              <a:buAutoNum type="arabicPeriod"/>
              <a:tabLst>
                <a:tab pos="163830" algn="l"/>
              </a:tabLs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direct</a:t>
            </a:r>
            <a:r>
              <a:rPr lang="en-GB" sz="1600" spc="-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quotes</a:t>
            </a:r>
          </a:p>
          <a:p>
            <a:pPr marL="527050" indent="-514350">
              <a:spcBef>
                <a:spcPts val="620"/>
              </a:spcBef>
              <a:buFont typeface="+mj-lt"/>
              <a:buAutoNum type="arabicPeriod"/>
              <a:tabLst>
                <a:tab pos="163830" algn="l"/>
              </a:tabLs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69900" indent="-457200">
              <a:spcBef>
                <a:spcPts val="620"/>
              </a:spcBef>
              <a:buFont typeface="Arial" panose="020B0604020202020204" pitchFamily="34" charset="0"/>
              <a:buChar char="•"/>
              <a:tabLst>
                <a:tab pos="163830" algn="l"/>
              </a:tabLs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APA provides guidelines on the formatting conventions for each of these.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95299FD-3146-0E7C-5285-C4EF09D90C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68" r="43462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3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276255"/>
            <a:ext cx="7426656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the</a:t>
            </a:r>
            <a:r>
              <a:rPr sz="4000" b="1" spc="-6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40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Literature</a:t>
            </a:r>
            <a:endParaRPr sz="4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9600" y="1899329"/>
            <a:ext cx="4038600" cy="7521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7050" indent="-514350">
              <a:lnSpc>
                <a:spcPct val="100000"/>
              </a:lnSpc>
              <a:spcBef>
                <a:spcPts val="105"/>
              </a:spcBef>
              <a:buFont typeface="+mj-lt"/>
              <a:buAutoNum type="arabicPeriod"/>
              <a:tabLst>
                <a:tab pos="622300" algn="l"/>
              </a:tabLst>
            </a:pPr>
            <a:r>
              <a:rPr sz="24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Quote </a:t>
            </a:r>
            <a:r>
              <a:rPr sz="24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directly </a:t>
            </a:r>
            <a:r>
              <a:rPr sz="24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from </a:t>
            </a:r>
            <a:r>
              <a:rPr sz="24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sz="2400" spc="-4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4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source.</a:t>
            </a:r>
            <a:endParaRPr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9600" y="4809741"/>
            <a:ext cx="4038600" cy="7521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5"/>
              </a:spcBef>
              <a:buFont typeface="+mj-lt"/>
              <a:buAutoNum type="arabicPeriod" startAt="2"/>
              <a:tabLst>
                <a:tab pos="622300" algn="l"/>
              </a:tabLst>
            </a:pPr>
            <a:r>
              <a:rPr sz="2400"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Report </a:t>
            </a:r>
            <a:r>
              <a:rPr sz="24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another </a:t>
            </a:r>
            <a:r>
              <a:rPr sz="24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writer </a:t>
            </a:r>
            <a:r>
              <a:rPr sz="24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</a:t>
            </a:r>
            <a:r>
              <a:rPr sz="2400" spc="-7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4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written.</a:t>
            </a:r>
            <a:endParaRPr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724400" y="1344088"/>
            <a:ext cx="4258054" cy="26716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 w="38100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724400" y="4114800"/>
            <a:ext cx="4267200" cy="2667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 w="28575">
            <a:solidFill>
              <a:schemeClr val="tx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Quotations…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1499616"/>
            <a:ext cx="6013703" cy="4809744"/>
          </a:xfrm>
          <a:prstGeom prst="rect">
            <a:avLst/>
          </a:prstGeom>
        </p:spPr>
        <p:txBody>
          <a:bodyPr vert="horz" lIns="45720" tIns="45720" rIns="45720" bIns="45720" rtlCol="0">
            <a:no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9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Should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contribute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US" spc="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topic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153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be used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US" spc="-1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emphasise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your</a:t>
            </a:r>
            <a:r>
              <a:rPr lang="en-US" spc="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views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154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an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</a:t>
            </a:r>
            <a:r>
              <a:rPr lang="en-US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way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introducing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topic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concluding an</a:t>
            </a:r>
            <a:r>
              <a:rPr lang="en-US" spc="17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essay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153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exceptionally good </a:t>
            </a: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ways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wording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point being</a:t>
            </a:r>
            <a:r>
              <a:rPr lang="en-US" spc="2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made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153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Should be used</a:t>
            </a:r>
            <a:r>
              <a:rPr lang="en-US" b="1" spc="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sparingly</a:t>
            </a:r>
            <a:endParaRPr lang="en-US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5080" indent="-383540"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Should </a:t>
            </a:r>
            <a:r>
              <a:rPr lang="en-US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used when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cannot </a:t>
            </a:r>
            <a:r>
              <a:rPr lang="en-US" spc="-5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summarise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writer’s </a:t>
            </a: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words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3591" y="804333"/>
            <a:ext cx="2543925" cy="5249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 algn="r"/>
            <a:r>
              <a:rPr lang="en-US" sz="35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Writing quotations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713286" y="804333"/>
            <a:ext cx="4729502" cy="5249334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Copy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words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punctuation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exactly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Bef>
                <a:spcPts val="15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three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dots(…) </a:t>
            </a: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indicate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omitted</a:t>
            </a:r>
            <a:r>
              <a:rPr lang="en-US" spc="-4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words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Bef>
                <a:spcPts val="2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Put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quotation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marks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around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words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</a:t>
            </a:r>
            <a:r>
              <a:rPr lang="en-US" spc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quote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7865" defTabSz="914400">
              <a:lnSpc>
                <a:spcPct val="90000"/>
              </a:lnSpc>
              <a:spcBef>
                <a:spcPts val="1260"/>
              </a:spcBef>
              <a:buClr>
                <a:schemeClr val="accent1"/>
              </a:buClr>
              <a:tabLst>
                <a:tab pos="2693670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(thus:</a:t>
            </a:r>
            <a:r>
              <a:rPr lang="en-US" spc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stunning,” </a:t>
            </a: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wrote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artist.)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spcBef>
                <a:spcPts val="25"/>
              </a:spcBef>
              <a:buClr>
                <a:schemeClr val="accent1"/>
              </a:buClr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Say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exactly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the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quotation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comes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from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e.g.,</a:t>
            </a:r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 marR="5080" defTabSz="914400">
              <a:lnSpc>
                <a:spcPct val="90000"/>
              </a:lnSpc>
              <a:buClr>
                <a:schemeClr val="accent1"/>
              </a:buClr>
            </a:pP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“Life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full of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hazards…No </a:t>
            </a:r>
            <a:r>
              <a:rPr lang="en-US" spc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makes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journey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without some</a:t>
            </a:r>
            <a:r>
              <a:rPr lang="en-US" spc="-24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bumps </a:t>
            </a:r>
            <a:r>
              <a:rPr lang="en-US" spc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bruises, mental </a:t>
            </a:r>
            <a:r>
              <a:rPr lang="en-US" spc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physical” (Fernald,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2015,</a:t>
            </a:r>
            <a:r>
              <a:rPr lang="en-US" spc="-2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p.103).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0722" y="685800"/>
            <a:ext cx="4550113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3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short and long</a:t>
            </a:r>
          </a:p>
          <a:p>
            <a:pPr marL="12700"/>
            <a:r>
              <a:rPr lang="en-US" sz="3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096" y="2286000"/>
            <a:ext cx="455011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9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/>
              <a:t>40 </a:t>
            </a:r>
            <a:r>
              <a:rPr lang="en-US" spc="-20"/>
              <a:t>words </a:t>
            </a:r>
            <a:r>
              <a:rPr lang="en-US" spc="-5"/>
              <a:t>or more is considered a long</a:t>
            </a:r>
            <a:r>
              <a:rPr lang="en-US" spc="40"/>
              <a:t> </a:t>
            </a:r>
            <a:r>
              <a:rPr lang="en-US" spc="-20"/>
              <a:t>quote.</a:t>
            </a:r>
            <a:endParaRPr lang="en-US"/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/>
          </a:p>
          <a:p>
            <a:pPr marL="396240" indent="-383540" defTabSz="914400">
              <a:lnSpc>
                <a:spcPct val="90000"/>
              </a:lnSpc>
              <a:spcBef>
                <a:spcPts val="184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0"/>
              <a:t>Short </a:t>
            </a:r>
            <a:r>
              <a:rPr lang="en-US" spc="-15"/>
              <a:t>quotes: </a:t>
            </a:r>
            <a:r>
              <a:rPr lang="en-US" spc="-10"/>
              <a:t>Up </a:t>
            </a:r>
            <a:r>
              <a:rPr lang="en-US" spc="-25"/>
              <a:t>to </a:t>
            </a:r>
            <a:r>
              <a:rPr lang="en-US" spc="-15"/>
              <a:t>two/</a:t>
            </a:r>
            <a:r>
              <a:rPr lang="en-US" spc="-10"/>
              <a:t>three </a:t>
            </a:r>
            <a:r>
              <a:rPr lang="en-US" spc="-5"/>
              <a:t>lines in assignment</a:t>
            </a:r>
            <a:endParaRPr lang="en-US"/>
          </a:p>
          <a:p>
            <a:pPr marL="926465" lvl="1" indent="-383540" defTabSz="914400">
              <a:lnSpc>
                <a:spcPct val="90000"/>
              </a:lnSpc>
              <a:spcBef>
                <a:spcPts val="540"/>
              </a:spcBef>
              <a:buClr>
                <a:schemeClr val="accent1"/>
              </a:buClr>
              <a:buFont typeface="Franklin Gothic Book"/>
              <a:buChar char="–"/>
              <a:tabLst>
                <a:tab pos="926465" algn="l"/>
                <a:tab pos="927100" algn="l"/>
              </a:tabLst>
            </a:pPr>
            <a:r>
              <a:rPr lang="en-US" i="1" spc="-5"/>
              <a:t>Can be </a:t>
            </a:r>
            <a:r>
              <a:rPr lang="en-US" i="1" spc="-20"/>
              <a:t>set </a:t>
            </a:r>
            <a:r>
              <a:rPr lang="en-US" i="1" spc="-5"/>
              <a:t>in </a:t>
            </a:r>
            <a:r>
              <a:rPr lang="en-US" i="1" spc="-10"/>
              <a:t>quotation marks </a:t>
            </a:r>
            <a:r>
              <a:rPr lang="en-US" i="1" spc="-5"/>
              <a:t>and </a:t>
            </a:r>
            <a:r>
              <a:rPr lang="en-US" i="1" spc="-10"/>
              <a:t>included </a:t>
            </a:r>
            <a:r>
              <a:rPr lang="en-US" i="1" spc="-5"/>
              <a:t>in the main </a:t>
            </a:r>
            <a:r>
              <a:rPr lang="en-US" i="1" spc="-10"/>
              <a:t>body </a:t>
            </a:r>
            <a:r>
              <a:rPr lang="en-US" i="1" spc="-5"/>
              <a:t>of</a:t>
            </a:r>
            <a:r>
              <a:rPr lang="en-US" i="1" spc="100"/>
              <a:t> </a:t>
            </a:r>
            <a:r>
              <a:rPr lang="en-US" i="1" spc="-15"/>
              <a:t>text.</a:t>
            </a:r>
            <a:endParaRPr lang="en-US"/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/>
          </a:p>
          <a:p>
            <a:pPr marL="396240" indent="-383540" defTabSz="914400">
              <a:lnSpc>
                <a:spcPct val="90000"/>
              </a:lnSpc>
              <a:spcBef>
                <a:spcPts val="185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/>
              <a:t>Longer </a:t>
            </a:r>
            <a:r>
              <a:rPr lang="en-US" spc="-10"/>
              <a:t>quotations: Should </a:t>
            </a:r>
            <a:r>
              <a:rPr lang="en-US" spc="-5"/>
              <a:t>be </a:t>
            </a:r>
            <a:r>
              <a:rPr lang="en-US" spc="-15"/>
              <a:t>entered </a:t>
            </a:r>
            <a:r>
              <a:rPr lang="en-US" spc="-5"/>
              <a:t>as a</a:t>
            </a:r>
            <a:r>
              <a:rPr lang="en-US" spc="80"/>
              <a:t> </a:t>
            </a:r>
            <a:r>
              <a:rPr lang="en-US" spc="-10"/>
              <a:t>separate</a:t>
            </a:r>
            <a:endParaRPr lang="en-US"/>
          </a:p>
          <a:p>
            <a:pPr marL="396240" defTabSz="914400">
              <a:lnSpc>
                <a:spcPct val="90000"/>
              </a:lnSpc>
              <a:buClr>
                <a:schemeClr val="accent1"/>
              </a:buClr>
            </a:pPr>
            <a:r>
              <a:rPr lang="en-US" spc="-10"/>
              <a:t>paragraph </a:t>
            </a:r>
            <a:r>
              <a:rPr lang="en-US" spc="-5"/>
              <a:t>and </a:t>
            </a:r>
            <a:r>
              <a:rPr lang="en-US" spc="-15"/>
              <a:t>indented from </a:t>
            </a:r>
            <a:r>
              <a:rPr lang="en-US" spc="-10"/>
              <a:t>the </a:t>
            </a:r>
            <a:r>
              <a:rPr lang="en-US" spc="-5"/>
              <a:t>main</a:t>
            </a:r>
            <a:r>
              <a:rPr lang="en-US" spc="75"/>
              <a:t> </a:t>
            </a:r>
            <a:r>
              <a:rPr lang="en-US" spc="-20"/>
              <a:t>text.</a:t>
            </a:r>
            <a:endParaRPr lang="en-US"/>
          </a:p>
          <a:p>
            <a:pPr marL="926465" lvl="1" indent="-383540" defTabSz="914400">
              <a:lnSpc>
                <a:spcPct val="90000"/>
              </a:lnSpc>
              <a:spcBef>
                <a:spcPts val="540"/>
              </a:spcBef>
              <a:buClr>
                <a:schemeClr val="accent1"/>
              </a:buClr>
              <a:buFont typeface="Franklin Gothic Book"/>
              <a:buChar char="–"/>
              <a:tabLst>
                <a:tab pos="926465" algn="l"/>
                <a:tab pos="927100" algn="l"/>
              </a:tabLst>
            </a:pPr>
            <a:r>
              <a:rPr lang="en-US" i="1" spc="-10"/>
              <a:t>Quotation marks are not</a:t>
            </a:r>
            <a:r>
              <a:rPr lang="en-US" i="1" spc="55"/>
              <a:t> </a:t>
            </a:r>
            <a:r>
              <a:rPr lang="en-US" i="1" spc="-10"/>
              <a:t>required.</a:t>
            </a:r>
            <a:endParaRPr lang="en-US"/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FC2A148A-6913-8D9A-1EA4-BE4C645746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184" r="31946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Including a short quote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096" y="2286000"/>
            <a:ext cx="455011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217804" indent="-193675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</a:pPr>
            <a:r>
              <a:rPr lang="en-US" spc="-30"/>
              <a:t>‘You </a:t>
            </a:r>
            <a:r>
              <a:rPr lang="en-US" spc="-5"/>
              <a:t>will in </a:t>
            </a:r>
            <a:r>
              <a:rPr lang="en-US"/>
              <a:t>no doubt </a:t>
            </a:r>
            <a:r>
              <a:rPr lang="en-US" spc="-5"/>
              <a:t>be </a:t>
            </a:r>
            <a:r>
              <a:rPr lang="en-US" spc="-15"/>
              <a:t>aware </a:t>
            </a:r>
            <a:r>
              <a:rPr lang="en-US" spc="-5"/>
              <a:t>that plagiarism is </a:t>
            </a:r>
            <a:r>
              <a:rPr lang="en-US"/>
              <a:t>a </a:t>
            </a:r>
            <a:r>
              <a:rPr lang="en-US" spc="-5"/>
              <a:t>hot </a:t>
            </a:r>
            <a:r>
              <a:rPr lang="en-US" spc="-10"/>
              <a:t>topic </a:t>
            </a:r>
            <a:r>
              <a:rPr lang="en-US"/>
              <a:t>of </a:t>
            </a:r>
            <a:r>
              <a:rPr lang="en-US" spc="-5"/>
              <a:t>discussion in higher education” </a:t>
            </a:r>
            <a:r>
              <a:rPr lang="en-US" spc="-10"/>
              <a:t>(Neville, </a:t>
            </a:r>
            <a:r>
              <a:rPr lang="en-US" spc="-25"/>
              <a:t>2007, </a:t>
            </a:r>
            <a:r>
              <a:rPr lang="en-US" spc="-5"/>
              <a:t>p.</a:t>
            </a:r>
            <a:r>
              <a:rPr lang="en-US" spc="60"/>
              <a:t> </a:t>
            </a:r>
            <a:r>
              <a:rPr lang="en-US" spc="-25"/>
              <a:t>27).</a:t>
            </a:r>
            <a:endParaRPr lang="en-US"/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/>
          </a:p>
          <a:p>
            <a:pPr marL="12700" defTabSz="914400">
              <a:lnSpc>
                <a:spcPct val="90000"/>
              </a:lnSpc>
              <a:spcBef>
                <a:spcPts val="1930"/>
              </a:spcBef>
              <a:buClr>
                <a:schemeClr val="accent1"/>
              </a:buClr>
            </a:pPr>
            <a:r>
              <a:rPr lang="en-US" spc="-5"/>
              <a:t>OR</a:t>
            </a:r>
            <a:endParaRPr lang="en-US"/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/>
          </a:p>
          <a:p>
            <a:pPr defTabSz="914400">
              <a:lnSpc>
                <a:spcPct val="90000"/>
              </a:lnSpc>
              <a:spcBef>
                <a:spcPts val="45"/>
              </a:spcBef>
              <a:buClr>
                <a:schemeClr val="accent1"/>
              </a:buClr>
            </a:pPr>
            <a:endParaRPr lang="en-US"/>
          </a:p>
          <a:p>
            <a:pPr marL="396240" marR="5080" indent="-129539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</a:pPr>
            <a:r>
              <a:rPr lang="en-US" spc="-10"/>
              <a:t>Neville </a:t>
            </a:r>
            <a:r>
              <a:rPr lang="en-US" spc="-15"/>
              <a:t>believes </a:t>
            </a:r>
            <a:r>
              <a:rPr lang="en-US" spc="-5"/>
              <a:t>that students should be </a:t>
            </a:r>
            <a:r>
              <a:rPr lang="en-US" spc="-10"/>
              <a:t>‘aware </a:t>
            </a:r>
            <a:r>
              <a:rPr lang="en-US" spc="-5"/>
              <a:t>that plagiarism is </a:t>
            </a:r>
            <a:r>
              <a:rPr lang="en-US"/>
              <a:t>a </a:t>
            </a:r>
            <a:r>
              <a:rPr lang="en-US" spc="-5"/>
              <a:t>hot </a:t>
            </a:r>
            <a:r>
              <a:rPr lang="en-US" spc="-10"/>
              <a:t>topic </a:t>
            </a:r>
            <a:r>
              <a:rPr lang="en-US"/>
              <a:t>of </a:t>
            </a:r>
            <a:r>
              <a:rPr lang="en-US" spc="-5"/>
              <a:t>discussion in higher education’ </a:t>
            </a:r>
            <a:r>
              <a:rPr lang="en-US" spc="-20"/>
              <a:t>(2007, </a:t>
            </a:r>
            <a:r>
              <a:rPr lang="en-US" spc="-5"/>
              <a:t>p.</a:t>
            </a:r>
            <a:r>
              <a:rPr lang="en-US" spc="50"/>
              <a:t> </a:t>
            </a:r>
            <a:r>
              <a:rPr lang="en-US" spc="-30"/>
              <a:t>27)</a:t>
            </a:r>
            <a:endParaRPr lang="en-US"/>
          </a:p>
        </p:txBody>
      </p:sp>
      <p:pic>
        <p:nvPicPr>
          <p:cNvPr id="5" name="Picture 4" descr="Books stacked on a wooden table">
            <a:extLst>
              <a:ext uri="{FF2B5EF4-FFF2-40B4-BE49-F238E27FC236}">
                <a16:creationId xmlns:a16="http://schemas.microsoft.com/office/drawing/2014/main" id="{71DCC890-5DE7-F78C-63D6-7E5B3AF823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339" r="10791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 of longer quotation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2286000"/>
            <a:ext cx="601370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67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20"/>
              <a:t>Leave </a:t>
            </a:r>
            <a:r>
              <a:rPr lang="en-US"/>
              <a:t>a </a:t>
            </a:r>
            <a:r>
              <a:rPr lang="en-US" spc="-5"/>
              <a:t>space </a:t>
            </a:r>
            <a:r>
              <a:rPr lang="en-US" spc="-10"/>
              <a:t>before </a:t>
            </a:r>
            <a:r>
              <a:rPr lang="en-US"/>
              <a:t>and after the</a:t>
            </a:r>
            <a:r>
              <a:rPr lang="en-US" spc="-25"/>
              <a:t> </a:t>
            </a:r>
            <a:r>
              <a:rPr lang="en-US" spc="-20"/>
              <a:t>quote</a:t>
            </a:r>
            <a:endParaRPr lang="en-US"/>
          </a:p>
          <a:p>
            <a:pPr marL="396240" indent="-383540" defTabSz="914400">
              <a:lnSpc>
                <a:spcPct val="90000"/>
              </a:lnSpc>
              <a:spcBef>
                <a:spcPts val="57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/>
              <a:t>Indent </a:t>
            </a:r>
            <a:r>
              <a:rPr lang="en-US" spc="5"/>
              <a:t>left </a:t>
            </a:r>
            <a:r>
              <a:rPr lang="en-US"/>
              <a:t>and </a:t>
            </a:r>
            <a:r>
              <a:rPr lang="en-US" spc="-5"/>
              <a:t>right </a:t>
            </a:r>
            <a:r>
              <a:rPr lang="en-US"/>
              <a:t>margins </a:t>
            </a:r>
            <a:r>
              <a:rPr lang="en-US" spc="-20"/>
              <a:t>by </a:t>
            </a:r>
            <a:r>
              <a:rPr lang="en-US"/>
              <a:t>1</a:t>
            </a:r>
            <a:r>
              <a:rPr lang="en-US" spc="-35"/>
              <a:t> </a:t>
            </a:r>
            <a:r>
              <a:rPr lang="en-US"/>
              <a:t>cm</a:t>
            </a:r>
          </a:p>
          <a:p>
            <a:pPr marL="396240" indent="-383540" defTabSz="914400">
              <a:lnSpc>
                <a:spcPct val="90000"/>
              </a:lnSpc>
              <a:spcBef>
                <a:spcPts val="57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40"/>
              <a:t>You </a:t>
            </a:r>
            <a:r>
              <a:rPr lang="en-US"/>
              <a:t>do not need </a:t>
            </a:r>
            <a:r>
              <a:rPr lang="en-US" spc="-10"/>
              <a:t>inverted</a:t>
            </a:r>
            <a:r>
              <a:rPr lang="en-US" spc="-35"/>
              <a:t> </a:t>
            </a:r>
            <a:r>
              <a:rPr lang="en-US"/>
              <a:t>commas or quotation marks</a:t>
            </a:r>
          </a:p>
          <a:p>
            <a:pPr defTabSz="914400">
              <a:lnSpc>
                <a:spcPct val="90000"/>
              </a:lnSpc>
              <a:spcBef>
                <a:spcPts val="45"/>
              </a:spcBef>
              <a:buClr>
                <a:schemeClr val="accent1"/>
              </a:buClr>
            </a:pPr>
            <a:endParaRPr lang="en-US"/>
          </a:p>
          <a:p>
            <a:pPr marL="12700" defTabSz="914400">
              <a:lnSpc>
                <a:spcPct val="90000"/>
              </a:lnSpc>
              <a:buClr>
                <a:schemeClr val="accent1"/>
              </a:buClr>
            </a:pPr>
            <a:r>
              <a:rPr lang="en-US"/>
              <a:t>e.g.,</a:t>
            </a:r>
          </a:p>
          <a:p>
            <a:pPr defTabSz="914400">
              <a:lnSpc>
                <a:spcPct val="90000"/>
              </a:lnSpc>
              <a:spcBef>
                <a:spcPts val="45"/>
              </a:spcBef>
              <a:buClr>
                <a:schemeClr val="accent1"/>
              </a:buClr>
            </a:pPr>
            <a:endParaRPr lang="en-US"/>
          </a:p>
          <a:p>
            <a:pPr marL="469900" lvl="1" defTabSz="914400">
              <a:lnSpc>
                <a:spcPct val="90000"/>
              </a:lnSpc>
              <a:buClr>
                <a:schemeClr val="accent1"/>
              </a:buClr>
            </a:pPr>
            <a:r>
              <a:rPr lang="en-US" spc="-5"/>
              <a:t>Detailed </a:t>
            </a:r>
            <a:r>
              <a:rPr lang="en-US"/>
              <a:t>observations of children at </a:t>
            </a:r>
            <a:r>
              <a:rPr lang="en-US" spc="-15"/>
              <a:t>play </a:t>
            </a:r>
            <a:r>
              <a:rPr lang="en-US" spc="-10"/>
              <a:t>show</a:t>
            </a:r>
            <a:r>
              <a:rPr lang="en-US" spc="-45"/>
              <a:t> </a:t>
            </a:r>
            <a:r>
              <a:rPr lang="en-US" spc="-5"/>
              <a:t>that, there </a:t>
            </a:r>
            <a:r>
              <a:rPr lang="en-US"/>
              <a:t>are </a:t>
            </a:r>
            <a:r>
              <a:rPr lang="en-US" spc="-10"/>
              <a:t>many </a:t>
            </a:r>
            <a:r>
              <a:rPr lang="en-US" spc="-5"/>
              <a:t>similarities between the </a:t>
            </a:r>
            <a:r>
              <a:rPr lang="en-US" spc="-20"/>
              <a:t>play </a:t>
            </a:r>
            <a:r>
              <a:rPr lang="en-US"/>
              <a:t>of </a:t>
            </a:r>
            <a:r>
              <a:rPr lang="en-US" spc="-5"/>
              <a:t>young </a:t>
            </a:r>
            <a:r>
              <a:rPr lang="en-US" spc="-10"/>
              <a:t>boys </a:t>
            </a:r>
            <a:r>
              <a:rPr lang="en-US"/>
              <a:t>and </a:t>
            </a:r>
            <a:r>
              <a:rPr lang="en-US" spc="-5"/>
              <a:t>girls </a:t>
            </a:r>
            <a:r>
              <a:rPr lang="en-US"/>
              <a:t>and </a:t>
            </a:r>
            <a:r>
              <a:rPr lang="en-US" spc="-10"/>
              <a:t>many </a:t>
            </a:r>
            <a:r>
              <a:rPr lang="en-US"/>
              <a:t>differences </a:t>
            </a:r>
            <a:r>
              <a:rPr lang="en-US" spc="-5"/>
              <a:t>that </a:t>
            </a:r>
            <a:r>
              <a:rPr lang="en-US"/>
              <a:t>can be </a:t>
            </a:r>
            <a:r>
              <a:rPr lang="en-US" spc="-10"/>
              <a:t>explained </a:t>
            </a:r>
            <a:r>
              <a:rPr lang="en-US" spc="-20"/>
              <a:t>by </a:t>
            </a:r>
            <a:r>
              <a:rPr lang="en-US"/>
              <a:t>a child’s </a:t>
            </a:r>
            <a:r>
              <a:rPr lang="en-US" spc="-5"/>
              <a:t>individual temperament (Lindon, </a:t>
            </a:r>
            <a:r>
              <a:rPr lang="en-US" spc="-20"/>
              <a:t>2001, </a:t>
            </a:r>
            <a:r>
              <a:rPr lang="en-US"/>
              <a:t>p.</a:t>
            </a:r>
            <a:r>
              <a:rPr lang="en-US" spc="-50"/>
              <a:t> </a:t>
            </a:r>
            <a:r>
              <a:rPr lang="en-US" spc="-5"/>
              <a:t>89).</a:t>
            </a:r>
            <a:endParaRPr lang="en-US"/>
          </a:p>
          <a:p>
            <a:pPr defTabSz="914400">
              <a:lnSpc>
                <a:spcPct val="90000"/>
              </a:lnSpc>
              <a:spcBef>
                <a:spcPts val="45"/>
              </a:spcBef>
              <a:buClr>
                <a:schemeClr val="accent1"/>
              </a:buClr>
            </a:pP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Citations and Paraphrasing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2286000"/>
            <a:ext cx="601370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5080" indent="-383540" defTabSz="914400">
              <a:lnSpc>
                <a:spcPct val="90000"/>
              </a:lnSpc>
              <a:spcBef>
                <a:spcPts val="24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15" dirty="0"/>
              <a:t>Even </a:t>
            </a:r>
            <a:r>
              <a:rPr lang="en-US" spc="-5" dirty="0"/>
              <a:t>if </a:t>
            </a:r>
            <a:r>
              <a:rPr lang="en-US" spc="-10" dirty="0"/>
              <a:t>you </a:t>
            </a:r>
            <a:r>
              <a:rPr lang="en-US" spc="-5" dirty="0"/>
              <a:t>paraphrase </a:t>
            </a:r>
            <a:r>
              <a:rPr lang="en-US" spc="-10" dirty="0"/>
              <a:t>writers </a:t>
            </a:r>
            <a:r>
              <a:rPr lang="en-US" spc="-5" dirty="0"/>
              <a:t>(i.e., </a:t>
            </a:r>
            <a:r>
              <a:rPr lang="en-US" dirty="0"/>
              <a:t>do not </a:t>
            </a:r>
            <a:r>
              <a:rPr lang="en-US" spc="-20" dirty="0"/>
              <a:t>quote </a:t>
            </a:r>
            <a:r>
              <a:rPr lang="en-US" dirty="0"/>
              <a:t>them </a:t>
            </a:r>
            <a:r>
              <a:rPr lang="en-US" spc="-15" dirty="0"/>
              <a:t>directly, </a:t>
            </a:r>
            <a:r>
              <a:rPr lang="en-US" spc="-5" dirty="0"/>
              <a:t>but </a:t>
            </a:r>
            <a:r>
              <a:rPr lang="en-US" spc="-25" dirty="0"/>
              <a:t>weave </a:t>
            </a:r>
            <a:r>
              <a:rPr lang="en-US" u="sng" spc="-5" dirty="0">
                <a:uFill>
                  <a:solidFill>
                    <a:srgbClr val="181B0D"/>
                  </a:solidFill>
                </a:uFill>
              </a:rPr>
              <a:t>their</a:t>
            </a:r>
            <a:r>
              <a:rPr lang="en-US" spc="-5" dirty="0"/>
              <a:t> ideas </a:t>
            </a:r>
            <a:r>
              <a:rPr lang="en-US" spc="-15" dirty="0"/>
              <a:t>into </a:t>
            </a:r>
            <a:r>
              <a:rPr lang="en-US" spc="-5" dirty="0"/>
              <a:t>what </a:t>
            </a:r>
            <a:r>
              <a:rPr lang="en-US" spc="-10" dirty="0"/>
              <a:t>you </a:t>
            </a:r>
            <a:r>
              <a:rPr lang="en-US" spc="-5" dirty="0"/>
              <a:t>are </a:t>
            </a:r>
            <a:r>
              <a:rPr lang="en-US" spc="-10" dirty="0"/>
              <a:t>saying), you </a:t>
            </a:r>
            <a:r>
              <a:rPr lang="en-US" spc="-5" dirty="0"/>
              <a:t>must </a:t>
            </a:r>
            <a:r>
              <a:rPr lang="en-US" spc="-10" dirty="0"/>
              <a:t>show from </a:t>
            </a:r>
            <a:r>
              <a:rPr lang="en-US" spc="-5" dirty="0"/>
              <a:t>whom </a:t>
            </a:r>
            <a:r>
              <a:rPr lang="en-US" spc="-10" dirty="0"/>
              <a:t>you </a:t>
            </a:r>
            <a:r>
              <a:rPr lang="en-US" spc="-5" dirty="0"/>
              <a:t>got the</a:t>
            </a:r>
            <a:r>
              <a:rPr lang="en-US" spc="-50" dirty="0"/>
              <a:t> </a:t>
            </a:r>
            <a:r>
              <a:rPr lang="en-US" spc="-5" dirty="0"/>
              <a:t>idea.</a:t>
            </a:r>
          </a:p>
          <a:p>
            <a:pPr marL="396240" marR="5080" indent="-383540" defTabSz="914400">
              <a:lnSpc>
                <a:spcPct val="90000"/>
              </a:lnSpc>
              <a:spcBef>
                <a:spcPts val="24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endParaRPr lang="en-US" dirty="0"/>
          </a:p>
          <a:p>
            <a:pPr marL="12700" defTabSz="914400">
              <a:lnSpc>
                <a:spcPct val="90000"/>
              </a:lnSpc>
              <a:spcBef>
                <a:spcPts val="1055"/>
              </a:spcBef>
              <a:buClr>
                <a:schemeClr val="accent1"/>
              </a:buClr>
            </a:pPr>
            <a:r>
              <a:rPr lang="en-US" b="1" u="sng" dirty="0"/>
              <a:t>Indirect/</a:t>
            </a:r>
            <a:r>
              <a:rPr lang="en-US" b="1" u="sng" spc="-10" dirty="0"/>
              <a:t>parenthetical</a:t>
            </a:r>
            <a:r>
              <a:rPr lang="en-US" b="1" u="sng" dirty="0"/>
              <a:t> citation Example:</a:t>
            </a:r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</a:pPr>
            <a:endParaRPr lang="en-US" dirty="0"/>
          </a:p>
          <a:p>
            <a:pPr marL="396240" marR="238760" indent="-383540"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  <a:tabLst>
                <a:tab pos="396875" algn="l"/>
              </a:tabLst>
            </a:pPr>
            <a:r>
              <a:rPr lang="en-US" spc="-10" dirty="0"/>
              <a:t>Therefore, </a:t>
            </a:r>
            <a:r>
              <a:rPr lang="en-US" spc="-5" dirty="0"/>
              <a:t>in </a:t>
            </a:r>
            <a:r>
              <a:rPr lang="en-US" dirty="0"/>
              <a:t>an </a:t>
            </a:r>
            <a:r>
              <a:rPr lang="en-US" spc="-15" dirty="0"/>
              <a:t>interview, </a:t>
            </a:r>
            <a:r>
              <a:rPr lang="en-US" spc="-5" dirty="0"/>
              <a:t>students should </a:t>
            </a:r>
            <a:r>
              <a:rPr lang="en-US" spc="-15" dirty="0"/>
              <a:t>always </a:t>
            </a:r>
            <a:r>
              <a:rPr lang="en-US" spc="-5" dirty="0"/>
              <a:t>be </a:t>
            </a:r>
            <a:r>
              <a:rPr lang="en-US" spc="-15" dirty="0"/>
              <a:t>aware </a:t>
            </a:r>
            <a:r>
              <a:rPr lang="en-US" dirty="0"/>
              <a:t>of </a:t>
            </a:r>
            <a:r>
              <a:rPr lang="en-US" spc="-5" dirty="0"/>
              <a:t>their </a:t>
            </a:r>
            <a:r>
              <a:rPr lang="en-US" dirty="0"/>
              <a:t>nonverbal</a:t>
            </a:r>
            <a:r>
              <a:rPr lang="en-US" spc="-5" dirty="0"/>
              <a:t> </a:t>
            </a:r>
            <a:r>
              <a:rPr lang="en-US" spc="-20" dirty="0" err="1"/>
              <a:t>behaviour</a:t>
            </a:r>
            <a:r>
              <a:rPr lang="en-US" spc="-20" dirty="0"/>
              <a:t>, </a:t>
            </a:r>
            <a:r>
              <a:rPr lang="en-US" dirty="0"/>
              <a:t>as </a:t>
            </a:r>
            <a:r>
              <a:rPr lang="en-US" spc="-5" dirty="0"/>
              <a:t>this </a:t>
            </a:r>
            <a:r>
              <a:rPr lang="en-US" dirty="0"/>
              <a:t>can </a:t>
            </a:r>
            <a:r>
              <a:rPr lang="en-US" spc="-15" dirty="0"/>
              <a:t>provide </a:t>
            </a:r>
            <a:r>
              <a:rPr lang="en-US" dirty="0"/>
              <a:t>a </a:t>
            </a:r>
            <a:r>
              <a:rPr lang="en-US" spc="-5" dirty="0"/>
              <a:t>valuable </a:t>
            </a:r>
            <a:r>
              <a:rPr lang="en-US" spc="-10" dirty="0"/>
              <a:t>indicator </a:t>
            </a:r>
            <a:r>
              <a:rPr lang="en-US" dirty="0"/>
              <a:t>of </a:t>
            </a:r>
            <a:r>
              <a:rPr lang="en-US" spc="-5" dirty="0"/>
              <a:t>their </a:t>
            </a:r>
            <a:r>
              <a:rPr lang="en-US" spc="-15" dirty="0"/>
              <a:t>state </a:t>
            </a:r>
            <a:r>
              <a:rPr lang="en-US" dirty="0"/>
              <a:t>of mind </a:t>
            </a:r>
            <a:r>
              <a:rPr lang="en-US" spc="-10" dirty="0"/>
              <a:t>(Edwards,</a:t>
            </a:r>
            <a:r>
              <a:rPr lang="en-US" spc="0" dirty="0"/>
              <a:t> </a:t>
            </a:r>
            <a:r>
              <a:rPr lang="en-US" spc="-15" dirty="0"/>
              <a:t>2001).</a:t>
            </a:r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Citations and Paraphrasing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768096" y="2286000"/>
            <a:ext cx="601370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b="1" u="sng"/>
              <a:t>Direct/narrative citation Example:</a:t>
            </a:r>
          </a:p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endParaRPr lang="en-US"/>
          </a:p>
          <a:p>
            <a:pPr marL="396240" indent="-38354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/>
              <a:t>Jones </a:t>
            </a:r>
            <a:r>
              <a:rPr lang="en-US" spc="-5"/>
              <a:t>(1995) argues</a:t>
            </a:r>
            <a:r>
              <a:rPr lang="en-US" spc="-45"/>
              <a:t> </a:t>
            </a:r>
            <a:r>
              <a:rPr lang="en-US" spc="-5"/>
              <a:t>that…</a:t>
            </a:r>
            <a:endParaRPr lang="en-US"/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/>
          </a:p>
          <a:p>
            <a:pPr marL="853440" lvl="1" indent="-383540" defTabSz="914400">
              <a:lnSpc>
                <a:spcPct val="90000"/>
              </a:lnSpc>
              <a:spcBef>
                <a:spcPts val="1789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5"/>
              <a:t>Then paraphrase/summarise what </a:t>
            </a:r>
            <a:r>
              <a:rPr lang="en-US"/>
              <a:t>Jones </a:t>
            </a:r>
            <a:r>
              <a:rPr lang="en-US" spc="-5"/>
              <a:t>has</a:t>
            </a:r>
            <a:r>
              <a:rPr lang="en-US" spc="-20"/>
              <a:t> </a:t>
            </a:r>
            <a:r>
              <a:rPr lang="en-US" spc="-10"/>
              <a:t>written</a:t>
            </a:r>
            <a:endParaRPr lang="en-US"/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Wingdings"/>
              <a:buChar char=""/>
            </a:pPr>
            <a:endParaRPr lang="en-US"/>
          </a:p>
          <a:p>
            <a:pPr marL="396240" marR="187960" indent="-383540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5"/>
              <a:t>Paraphrase/summarise in </a:t>
            </a:r>
            <a:r>
              <a:rPr lang="en-US" spc="-10"/>
              <a:t>your own words</a:t>
            </a:r>
            <a:r>
              <a:rPr lang="en-US"/>
              <a:t>–remember </a:t>
            </a:r>
            <a:r>
              <a:rPr lang="en-US" spc="-5"/>
              <a:t>it is </a:t>
            </a:r>
            <a:r>
              <a:rPr lang="en-US"/>
              <a:t>Jones’s </a:t>
            </a:r>
            <a:r>
              <a:rPr lang="en-US" spc="-5"/>
              <a:t>ideas </a:t>
            </a:r>
            <a:r>
              <a:rPr lang="en-US" spc="-10"/>
              <a:t>you </a:t>
            </a:r>
            <a:r>
              <a:rPr lang="en-US" spc="-5"/>
              <a:t>are</a:t>
            </a:r>
            <a:r>
              <a:rPr lang="en-US" spc="-20"/>
              <a:t> </a:t>
            </a:r>
            <a:r>
              <a:rPr lang="en-US" spc="-5"/>
              <a:t>using</a:t>
            </a:r>
            <a:endParaRPr lang="en-US"/>
          </a:p>
          <a:p>
            <a:pPr defTabSz="914400">
              <a:lnSpc>
                <a:spcPct val="90000"/>
              </a:lnSpc>
              <a:spcBef>
                <a:spcPts val="15"/>
              </a:spcBef>
              <a:buClr>
                <a:schemeClr val="accent1"/>
              </a:buClr>
              <a:buFont typeface="Wingdings"/>
              <a:buChar char=""/>
            </a:pPr>
            <a:endParaRPr lang="en-US"/>
          </a:p>
          <a:p>
            <a:pPr marL="396240" marR="5080" indent="-383540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US" spc="-15"/>
              <a:t>Make it </a:t>
            </a:r>
            <a:r>
              <a:rPr lang="en-US" spc="-5"/>
              <a:t>clear which </a:t>
            </a:r>
            <a:r>
              <a:rPr lang="en-US"/>
              <a:t>are Jones’s </a:t>
            </a:r>
            <a:r>
              <a:rPr lang="en-US" spc="-5"/>
              <a:t>ideas and where </a:t>
            </a:r>
            <a:r>
              <a:rPr lang="en-US" spc="-10"/>
              <a:t>you found  </a:t>
            </a:r>
            <a:r>
              <a:rPr lang="en-US" spc="-5"/>
              <a:t>them </a:t>
            </a:r>
            <a:r>
              <a:rPr lang="en-US"/>
              <a:t>- </a:t>
            </a:r>
            <a:r>
              <a:rPr lang="en-US" spc="-5"/>
              <a:t>this is recorded in </a:t>
            </a:r>
            <a:r>
              <a:rPr lang="en-US"/>
              <a:t>the </a:t>
            </a:r>
            <a:r>
              <a:rPr lang="en-US" spc="-5"/>
              <a:t>reference list </a:t>
            </a:r>
            <a:r>
              <a:rPr lang="en-US"/>
              <a:t>at the end</a:t>
            </a:r>
            <a:r>
              <a:rPr lang="en-US" spc="-10"/>
              <a:t>.</a:t>
            </a: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000" y="990600"/>
            <a:ext cx="7960056" cy="5674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36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Citations with two authors</a:t>
            </a:r>
            <a:endParaRPr sz="3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4516" y="2057400"/>
            <a:ext cx="8382000" cy="41940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6240" indent="-383540">
              <a:lnSpc>
                <a:spcPct val="100000"/>
              </a:lnSpc>
              <a:spcBef>
                <a:spcPts val="105"/>
              </a:spcBef>
              <a:buClr>
                <a:srgbClr val="947999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endParaRPr lang="en-GB" sz="200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5"/>
              </a:spcBef>
              <a:buClr>
                <a:srgbClr val="947999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GB" sz="2000" b="1" u="sng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Direct/narrative citation:</a:t>
            </a:r>
          </a:p>
          <a:p>
            <a:pPr marL="396240" indent="-383540">
              <a:lnSpc>
                <a:spcPct val="100000"/>
              </a:lnSpc>
              <a:spcBef>
                <a:spcPts val="105"/>
              </a:spcBef>
              <a:buClr>
                <a:srgbClr val="947999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Jones</a:t>
            </a: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Smith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(1995) argues</a:t>
            </a:r>
            <a:r>
              <a:rPr sz="2000" spc="-4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that…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853440" lvl="1" indent="-383540">
              <a:spcBef>
                <a:spcPts val="1789"/>
              </a:spcBef>
              <a:buClr>
                <a:srgbClr val="947999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Then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paraphrase what 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have</a:t>
            </a:r>
            <a:r>
              <a:rPr sz="20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written</a:t>
            </a:r>
            <a:endParaRPr lang="en-GB" sz="2000" spc="-1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853440" lvl="1" indent="-383540">
              <a:spcBef>
                <a:spcPts val="1789"/>
              </a:spcBef>
              <a:buClr>
                <a:srgbClr val="947999"/>
              </a:buClr>
              <a:buFont typeface="Wingdings"/>
              <a:buChar char=""/>
              <a:tabLst>
                <a:tab pos="396240" algn="l"/>
                <a:tab pos="396875" algn="l"/>
              </a:tabLst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rgbClr val="947999"/>
              </a:buClr>
              <a:buFont typeface="Arial" panose="020B0604020202020204" pitchFamily="34" charset="0"/>
              <a:buChar char="•"/>
            </a:pPr>
            <a:r>
              <a:rPr lang="en-GB" sz="2000" b="1" u="sng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Indirect/</a:t>
            </a:r>
            <a:r>
              <a:rPr lang="en-GB" sz="2000" b="1" u="sng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parenthetical</a:t>
            </a:r>
            <a:r>
              <a:rPr lang="en-GB" sz="2000" b="1" u="sng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citation:</a:t>
            </a:r>
          </a:p>
          <a:p>
            <a:pPr marL="342900" indent="-342900">
              <a:buClr>
                <a:srgbClr val="947999"/>
              </a:buClr>
              <a:buFont typeface="Arial" panose="020B0604020202020204" pitchFamily="34" charset="0"/>
              <a:buChar char="•"/>
            </a:pPr>
            <a:endParaRPr lang="en-GB" sz="2000" b="1" u="sng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rgbClr val="947999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suggested that forgetting can occur from both STM and LTM (Jones &amp; Smith, 1995).</a:t>
            </a:r>
          </a:p>
          <a:p>
            <a:pPr marL="342900" indent="-342900">
              <a:buClr>
                <a:srgbClr val="947999"/>
              </a:buClr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rgbClr val="947999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Notice the difference in the use of </a:t>
            </a:r>
            <a:r>
              <a:rPr lang="en-GB" sz="2000" b="1" u="sng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en-GB" sz="2000"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 the direct citation example vs. the use of the ampersand (</a:t>
            </a:r>
            <a:r>
              <a:rPr lang="en-GB" sz="2000" b="1" u="sng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&amp;</a:t>
            </a:r>
            <a:r>
              <a:rPr lang="en-GB" sz="2000"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in the indirect citation example!</a:t>
            </a:r>
            <a:endParaRPr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1600200" y="2590800"/>
            <a:ext cx="457200" cy="533400"/>
          </a:xfrm>
          <a:prstGeom prst="ellipse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8188656" y="4648200"/>
            <a:ext cx="381000" cy="457200"/>
          </a:xfrm>
          <a:prstGeom prst="ellipse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169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-545796"/>
            <a:ext cx="8382000" cy="25392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ts val="4990"/>
              </a:lnSpc>
              <a:spcBef>
                <a:spcPts val="100"/>
              </a:spcBef>
            </a:pPr>
            <a:b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Citing a</a:t>
            </a:r>
            <a:r>
              <a:rPr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36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 </a:t>
            </a:r>
            <a:r>
              <a:rPr lang="en-GB" sz="36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</a:t>
            </a:r>
            <a:r>
              <a:rPr sz="36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b="1" u="sng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than TWO</a:t>
            </a:r>
            <a:r>
              <a:rPr lang="en-GB" sz="36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authors</a:t>
            </a:r>
            <a:endParaRPr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9600" y="1330501"/>
            <a:ext cx="8458200" cy="494968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endParaRPr lang="en-GB" sz="2000" spc="-1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endParaRPr lang="en-GB" sz="2000" spc="-1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In-text</a:t>
            </a:r>
            <a:r>
              <a:rPr sz="2000" spc="-5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r>
              <a:rPr lang="en-GB"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Direct/narrative citation:</a:t>
            </a:r>
          </a:p>
          <a:p>
            <a:pPr marL="853440" lvl="1" indent="-383540">
              <a:buChar char="■"/>
              <a:tabLst>
                <a:tab pos="396240" algn="l"/>
                <a:tab pos="396875" algn="l"/>
              </a:tabLst>
            </a:pPr>
            <a:r>
              <a:rPr lang="en-GB"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Jones et al. (2014) proposed that…..</a:t>
            </a:r>
          </a:p>
          <a:p>
            <a:pPr marL="469900" lvl="1">
              <a:tabLst>
                <a:tab pos="396240" algn="l"/>
                <a:tab pos="396875" algn="l"/>
              </a:tabLst>
            </a:pPr>
            <a:endParaRPr lang="en-GB" sz="2000" i="1" spc="-4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buChar char="■"/>
              <a:tabLst>
                <a:tab pos="396240" algn="l"/>
                <a:tab pos="396875" algn="l"/>
              </a:tabLst>
            </a:pPr>
            <a:r>
              <a:rPr lang="en-GB"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Indirect/parenthetical citation:</a:t>
            </a:r>
          </a:p>
          <a:p>
            <a:pPr marL="853440" lvl="1" indent="-383540">
              <a:buChar char="■"/>
              <a:tabLst>
                <a:tab pos="396240" algn="l"/>
                <a:tab pos="396875" algn="l"/>
              </a:tabLst>
            </a:pP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(Jones et al., 2014).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 marR="5080">
              <a:lnSpc>
                <a:spcPct val="74000"/>
              </a:lnSpc>
            </a:pP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Notice the different use of full stops and commas depending on whether the citation is direct or indirect:</a:t>
            </a:r>
          </a:p>
          <a:p>
            <a:pPr marL="12700" marR="5080">
              <a:lnSpc>
                <a:spcPct val="74000"/>
              </a:lnSpc>
            </a:pPr>
            <a:endParaRPr lang="en-GB" sz="200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812800" marR="5080" lvl="1" indent="-342900">
              <a:lnSpc>
                <a:spcPct val="74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Direct: Only a full stop is required after et al</a:t>
            </a:r>
          </a:p>
          <a:p>
            <a:pPr marL="812800" marR="5080" lvl="1" indent="-342900">
              <a:lnSpc>
                <a:spcPct val="74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Indirect: full stop and comma required after et al</a:t>
            </a:r>
          </a:p>
          <a:p>
            <a:pPr marL="12700" marR="5080">
              <a:lnSpc>
                <a:spcPct val="74000"/>
              </a:lnSpc>
            </a:pPr>
            <a:endParaRPr lang="en-GB" sz="2000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 marR="5080">
              <a:lnSpc>
                <a:spcPct val="74000"/>
              </a:lnSpc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author </a:t>
            </a:r>
            <a:r>
              <a:rPr sz="2000"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names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should be included when writing the full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</a:t>
            </a:r>
            <a:r>
              <a:rPr sz="2000" spc="-27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the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</a:t>
            </a:r>
            <a:r>
              <a:rPr sz="2000" spc="-8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</a:t>
            </a: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 the end.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2352368" y="3124200"/>
            <a:ext cx="457200" cy="536573"/>
          </a:xfrm>
          <a:prstGeom prst="ellipse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2362200" y="3962402"/>
            <a:ext cx="609600" cy="536573"/>
          </a:xfrm>
          <a:prstGeom prst="ellipse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-344974"/>
            <a:ext cx="6512256" cy="18601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br>
              <a:rPr lang="en-GB" sz="4000" b="1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000" b="1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sz="4000" b="1" spc="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Secondary</a:t>
            </a:r>
            <a:r>
              <a:rPr sz="4000" b="1" spc="-7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4000" b="1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Sources</a:t>
            </a:r>
            <a:endParaRPr sz="4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5800" y="1981200"/>
            <a:ext cx="8305800" cy="3256661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396240" marR="5080" indent="-383540">
              <a:lnSpc>
                <a:spcPts val="3000"/>
              </a:lnSpc>
              <a:spcBef>
                <a:spcPts val="295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Material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that is not in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original manuscript,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contemporary record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document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associated with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</a:t>
            </a: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event,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but which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critiques,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comments on</a:t>
            </a: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or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builds upon </a:t>
            </a:r>
            <a:r>
              <a:rPr sz="2000"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primary</a:t>
            </a:r>
            <a:r>
              <a:rPr sz="2000" spc="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sources.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Clr>
                <a:srgbClr val="181B0D"/>
              </a:buClr>
              <a:buFont typeface="Franklin Gothic Book"/>
              <a:buChar char="■"/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181B0D"/>
              </a:buClr>
              <a:buFont typeface="Franklin Gothic Book"/>
              <a:buChar char="■"/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676910" indent="-383540">
              <a:lnSpc>
                <a:spcPts val="2260"/>
              </a:lnSpc>
              <a:buChar char="■"/>
              <a:tabLst>
                <a:tab pos="396240" algn="l"/>
                <a:tab pos="396875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year you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will probably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come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across </a:t>
            </a: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many </a:t>
            </a:r>
            <a:r>
              <a:rPr sz="2000"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secondary</a:t>
            </a:r>
            <a:r>
              <a:rPr sz="2000" spc="-3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sources…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Clr>
                <a:srgbClr val="181B0D"/>
              </a:buClr>
              <a:buFont typeface="Franklin Gothic Book"/>
              <a:buChar char="■"/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930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Examples?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800600" y="4114800"/>
            <a:ext cx="2054352" cy="23987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934200" y="4114800"/>
            <a:ext cx="1851659" cy="23774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426545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Secondary citations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0060" y="1929130"/>
            <a:ext cx="5082540" cy="4700270"/>
          </a:xfrm>
          <a:prstGeom prst="rect">
            <a:avLst/>
          </a:prstGeom>
        </p:spPr>
        <p:txBody>
          <a:bodyPr vert="horz" lIns="45720" tIns="45720" rIns="45720" bIns="45720" rtlCol="0">
            <a:noAutofit/>
          </a:bodyPr>
          <a:lstStyle/>
          <a:p>
            <a:pPr marL="396875" marR="5080" indent="-384175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Char char="■"/>
              <a:tabLst>
                <a:tab pos="396875" algn="l"/>
                <a:tab pos="397510" algn="l"/>
              </a:tabLst>
            </a:pPr>
            <a:r>
              <a:rPr lang="en-US" dirty="0"/>
              <a:t>It </a:t>
            </a:r>
            <a:r>
              <a:rPr lang="en-US" spc="-5" dirty="0"/>
              <a:t>is critical that </a:t>
            </a:r>
            <a:r>
              <a:rPr lang="en-US" spc="-10" dirty="0"/>
              <a:t>you cite </a:t>
            </a:r>
            <a:r>
              <a:rPr lang="en-US" dirty="0"/>
              <a:t>the </a:t>
            </a:r>
            <a:r>
              <a:rPr lang="en-US" spc="-10" dirty="0"/>
              <a:t>resource you </a:t>
            </a:r>
            <a:r>
              <a:rPr lang="en-US" spc="-5" dirty="0"/>
              <a:t>are using in your work.</a:t>
            </a:r>
            <a:endParaRPr lang="en-US" dirty="0"/>
          </a:p>
          <a:p>
            <a:pPr marL="396875" indent="-384175" defTabSz="9144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Char char="■"/>
              <a:tabLst>
                <a:tab pos="396875" algn="l"/>
                <a:tab pos="397510" algn="l"/>
              </a:tabLst>
            </a:pPr>
            <a:r>
              <a:rPr lang="en-US" spc="-5" dirty="0"/>
              <a:t>As an </a:t>
            </a:r>
            <a:r>
              <a:rPr lang="en-US" spc="-10" dirty="0"/>
              <a:t>example, </a:t>
            </a:r>
            <a:r>
              <a:rPr lang="en-US" spc="-5" dirty="0"/>
              <a:t>if </a:t>
            </a:r>
            <a:r>
              <a:rPr lang="en-US" spc="-10" dirty="0"/>
              <a:t>you found </a:t>
            </a:r>
            <a:r>
              <a:rPr lang="en-US" dirty="0"/>
              <a:t>out about </a:t>
            </a:r>
            <a:r>
              <a:rPr lang="en-US" spc="-5" dirty="0"/>
              <a:t>Vygotsky’s </a:t>
            </a:r>
            <a:r>
              <a:rPr lang="en-US" spc="0" dirty="0"/>
              <a:t>theory </a:t>
            </a:r>
            <a:r>
              <a:rPr lang="en-US" spc="-10" dirty="0"/>
              <a:t>from </a:t>
            </a:r>
            <a:r>
              <a:rPr lang="en-US" dirty="0"/>
              <a:t>reading</a:t>
            </a:r>
            <a:r>
              <a:rPr lang="en-US" spc="-35" dirty="0"/>
              <a:t> </a:t>
            </a:r>
            <a:r>
              <a:rPr lang="en-US" dirty="0"/>
              <a:t>an </a:t>
            </a:r>
            <a:r>
              <a:rPr lang="en-US" spc="-5" dirty="0"/>
              <a:t>introductory </a:t>
            </a:r>
            <a:r>
              <a:rPr lang="en-US" spc="-15" dirty="0"/>
              <a:t>text, t</a:t>
            </a:r>
            <a:r>
              <a:rPr lang="en-US" spc="-5" dirty="0"/>
              <a:t>hen </a:t>
            </a:r>
            <a:r>
              <a:rPr lang="en-US" spc="-10" dirty="0"/>
              <a:t>you </a:t>
            </a:r>
            <a:r>
              <a:rPr lang="en-US" spc="-5" dirty="0"/>
              <a:t>must </a:t>
            </a:r>
            <a:r>
              <a:rPr lang="en-US" spc="-15" dirty="0"/>
              <a:t>cite </a:t>
            </a:r>
            <a:r>
              <a:rPr lang="en-US" spc="-5" dirty="0"/>
              <a:t>the </a:t>
            </a:r>
            <a:r>
              <a:rPr lang="en-US" spc="-20" dirty="0"/>
              <a:t>textbook</a:t>
            </a:r>
            <a:r>
              <a:rPr lang="en-US" spc="-5" dirty="0"/>
              <a:t> also.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30"/>
              </a:spcBef>
              <a:buClr>
                <a:schemeClr val="accent1"/>
              </a:buClr>
            </a:pPr>
            <a:endParaRPr lang="en-US" dirty="0"/>
          </a:p>
          <a:p>
            <a:pPr marL="396875" indent="-384175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875" algn="l"/>
                <a:tab pos="397510" algn="l"/>
              </a:tabLst>
            </a:pPr>
            <a:r>
              <a:rPr lang="en-US" b="1" dirty="0"/>
              <a:t>Citing</a:t>
            </a:r>
            <a:r>
              <a:rPr lang="en-US" b="1" spc="-35" dirty="0"/>
              <a:t> D</a:t>
            </a:r>
            <a:r>
              <a:rPr lang="en-US" b="1" dirty="0"/>
              <a:t>irectly</a:t>
            </a:r>
          </a:p>
          <a:p>
            <a:pPr marL="12700" defTabSz="914400">
              <a:lnSpc>
                <a:spcPct val="90000"/>
              </a:lnSpc>
              <a:spcBef>
                <a:spcPts val="1055"/>
              </a:spcBef>
              <a:buClr>
                <a:schemeClr val="accent1"/>
              </a:buClr>
            </a:pPr>
            <a:r>
              <a:rPr lang="en-US" spc="-5" dirty="0"/>
              <a:t>Vygotsky </a:t>
            </a:r>
            <a:r>
              <a:rPr lang="en-US" spc="-25" dirty="0"/>
              <a:t>(1978, </a:t>
            </a:r>
            <a:r>
              <a:rPr lang="en-US" spc="-10" dirty="0"/>
              <a:t>cited </a:t>
            </a:r>
            <a:r>
              <a:rPr lang="en-US" spc="-5" dirty="0"/>
              <a:t>in </a:t>
            </a:r>
            <a:r>
              <a:rPr lang="en-US" dirty="0"/>
              <a:t>Daniels, 2005, </a:t>
            </a:r>
            <a:r>
              <a:rPr lang="en-US" spc="-5" dirty="0"/>
              <a:t>p.56) </a:t>
            </a:r>
            <a:r>
              <a:rPr lang="en-US" dirty="0"/>
              <a:t>discussed </a:t>
            </a:r>
            <a:r>
              <a:rPr lang="en-US" spc="-5" dirty="0"/>
              <a:t>the </a:t>
            </a:r>
            <a:r>
              <a:rPr lang="en-US" dirty="0"/>
              <a:t>Zone</a:t>
            </a:r>
            <a:r>
              <a:rPr lang="en-US" spc="-35" dirty="0"/>
              <a:t> </a:t>
            </a:r>
            <a:r>
              <a:rPr lang="en-US" dirty="0"/>
              <a:t>of</a:t>
            </a:r>
          </a:p>
          <a:p>
            <a:pPr marL="12700" defTabSz="914400">
              <a:lnSpc>
                <a:spcPct val="90000"/>
              </a:lnSpc>
              <a:buClr>
                <a:schemeClr val="accent1"/>
              </a:buClr>
            </a:pPr>
            <a:r>
              <a:rPr lang="en-US" spc="-10" dirty="0"/>
              <a:t>Proximal</a:t>
            </a:r>
            <a:r>
              <a:rPr lang="en-US" spc="-5" dirty="0"/>
              <a:t> </a:t>
            </a:r>
            <a:r>
              <a:rPr lang="en-US" spc="-10" dirty="0"/>
              <a:t>Development.</a:t>
            </a:r>
            <a:endParaRPr lang="en-US" dirty="0"/>
          </a:p>
          <a:p>
            <a:pPr defTabSz="914400">
              <a:lnSpc>
                <a:spcPct val="90000"/>
              </a:lnSpc>
              <a:spcBef>
                <a:spcPts val="25"/>
              </a:spcBef>
              <a:buClr>
                <a:schemeClr val="accent1"/>
              </a:buClr>
            </a:pPr>
            <a:endParaRPr lang="en-US" dirty="0"/>
          </a:p>
          <a:p>
            <a:pPr marL="396875" indent="-384175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875" algn="l"/>
                <a:tab pos="397510" algn="l"/>
              </a:tabLst>
            </a:pPr>
            <a:r>
              <a:rPr lang="en-US" b="1" dirty="0"/>
              <a:t>Citing</a:t>
            </a:r>
            <a:r>
              <a:rPr lang="en-US" b="1" spc="-30" dirty="0"/>
              <a:t> </a:t>
            </a:r>
            <a:r>
              <a:rPr lang="en-US" b="1" dirty="0"/>
              <a:t>Indirectly</a:t>
            </a:r>
          </a:p>
          <a:p>
            <a:pPr marL="12700" marR="15875" defTabSz="914400">
              <a:lnSpc>
                <a:spcPct val="90000"/>
              </a:lnSpc>
              <a:spcBef>
                <a:spcPts val="1250"/>
              </a:spcBef>
              <a:buClr>
                <a:schemeClr val="accent1"/>
              </a:buClr>
            </a:pPr>
            <a:r>
              <a:rPr lang="en-US" spc="-5" dirty="0"/>
              <a:t>Discussion </a:t>
            </a:r>
            <a:r>
              <a:rPr lang="en-US" dirty="0"/>
              <a:t>of </a:t>
            </a:r>
            <a:r>
              <a:rPr lang="en-US" spc="-5" dirty="0"/>
              <a:t>learning </a:t>
            </a:r>
            <a:r>
              <a:rPr lang="en-US" dirty="0"/>
              <a:t>and </a:t>
            </a:r>
            <a:r>
              <a:rPr lang="en-US" spc="-5" dirty="0"/>
              <a:t>development is </a:t>
            </a:r>
            <a:r>
              <a:rPr lang="en-US" spc="-10" dirty="0"/>
              <a:t>highlighted </a:t>
            </a:r>
            <a:r>
              <a:rPr lang="en-US" spc="-5" dirty="0"/>
              <a:t>in </a:t>
            </a:r>
            <a:r>
              <a:rPr lang="en-US" dirty="0"/>
              <a:t>the Zone of  </a:t>
            </a:r>
            <a:r>
              <a:rPr lang="en-US" spc="-10" dirty="0"/>
              <a:t>Proximal </a:t>
            </a:r>
            <a:r>
              <a:rPr lang="en-US" spc="-5" dirty="0"/>
              <a:t>Development </a:t>
            </a:r>
            <a:r>
              <a:rPr lang="en-US" spc="5" dirty="0"/>
              <a:t>theory </a:t>
            </a:r>
            <a:r>
              <a:rPr lang="en-US" spc="-20" dirty="0"/>
              <a:t>(Vygotsky, </a:t>
            </a:r>
            <a:r>
              <a:rPr lang="en-US" spc="-30" dirty="0"/>
              <a:t>1978, </a:t>
            </a:r>
            <a:r>
              <a:rPr lang="en-US" spc="-10" dirty="0"/>
              <a:t>cited </a:t>
            </a:r>
            <a:r>
              <a:rPr lang="en-US" spc="-5" dirty="0"/>
              <a:t>in Daniels, 2005,</a:t>
            </a:r>
            <a:r>
              <a:rPr lang="en-US" spc="65" dirty="0"/>
              <a:t> </a:t>
            </a:r>
            <a:r>
              <a:rPr lang="en-US" spc="-5" dirty="0"/>
              <a:t>p.56).</a:t>
            </a:r>
            <a:endParaRPr lang="en-US" dirty="0"/>
          </a:p>
        </p:txBody>
      </p:sp>
      <p:pic>
        <p:nvPicPr>
          <p:cNvPr id="7" name="Graphic 6" descr="Quotes">
            <a:extLst>
              <a:ext uri="{FF2B5EF4-FFF2-40B4-BE49-F238E27FC236}">
                <a16:creationId xmlns:a16="http://schemas.microsoft.com/office/drawing/2014/main" id="{FDC0DBFE-AC3E-2321-42EE-FC30C517D4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64200" y="1929130"/>
            <a:ext cx="2999740" cy="29997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152406" y="1828800"/>
            <a:ext cx="6629394" cy="4800600"/>
          </a:xfrm>
          <a:prstGeom prst="rect">
            <a:avLst/>
          </a:prstGeom>
        </p:spPr>
        <p:txBody>
          <a:bodyPr vert="horz" lIns="45720" tIns="45720" rIns="45720" bIns="45720" rtlCol="0">
            <a:normAutofit lnSpcReduction="10000"/>
          </a:bodyPr>
          <a:lstStyle/>
          <a:p>
            <a:pPr marL="342900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details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book/journal/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electronic/etc. resource cited</a:t>
            </a:r>
            <a:endParaRPr lang="en-US" spc="-2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endParaRPr lang="en-US" spc="-2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Reader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must be able </a:t>
            </a:r>
            <a:r>
              <a:rPr lang="en-US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details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EVERY source cited </a:t>
            </a: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pc="16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your work.</a:t>
            </a:r>
          </a:p>
          <a:p>
            <a:pPr marL="342900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endParaRPr lang="en-US" spc="16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Even if you only read part of it, or it is from a secondary source. </a:t>
            </a:r>
          </a:p>
          <a:p>
            <a:pPr marL="360000" indent="-342900" defTabSz="914400">
              <a:lnSpc>
                <a:spcPct val="90000"/>
              </a:lnSpc>
              <a:spcBef>
                <a:spcPts val="106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pc="-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-342900" defTabSz="914400">
              <a:lnSpc>
                <a:spcPct val="90000"/>
              </a:lnSpc>
              <a:spcBef>
                <a:spcPts val="106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reference list must start on a new page at the end of your work</a:t>
            </a:r>
          </a:p>
          <a:p>
            <a:pPr marL="360000" indent="-342900" defTabSz="914400">
              <a:lnSpc>
                <a:spcPct val="90000"/>
              </a:lnSpc>
              <a:spcBef>
                <a:spcPts val="106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pc="-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-342900" defTabSz="914400">
              <a:lnSpc>
                <a:spcPct val="90000"/>
              </a:lnSpc>
              <a:spcBef>
                <a:spcPts val="106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title Reference List or References should be presented at the top of the page in the center.</a:t>
            </a:r>
          </a:p>
          <a:p>
            <a:pPr marL="360000" indent="-342900" defTabSz="914400">
              <a:lnSpc>
                <a:spcPct val="90000"/>
              </a:lnSpc>
              <a:spcBef>
                <a:spcPts val="106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pc="-5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60000" indent="-342900" defTabSz="914400">
              <a:lnSpc>
                <a:spcPct val="90000"/>
              </a:lnSpc>
              <a:spcBef>
                <a:spcPts val="106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 must be presented in alphabetical order by first author surname</a:t>
            </a:r>
          </a:p>
          <a:p>
            <a:pPr marL="817200" lvl="1" indent="-342900" defTabSz="914400">
              <a:lnSpc>
                <a:spcPct val="90000"/>
              </a:lnSpc>
              <a:spcBef>
                <a:spcPts val="1060"/>
              </a:spcBef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regardless of the type of source (book, article, etc.).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endParaRPr lang="en-US" sz="1400" spc="165" dirty="0"/>
          </a:p>
          <a:p>
            <a:pPr marL="342900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endParaRPr lang="en-US" sz="1400" spc="165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12700"/>
            <a:r>
              <a:rPr lang="en-US" sz="3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List:</a:t>
            </a:r>
            <a:br>
              <a:rPr lang="en-US" sz="3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1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Formatting conventions for books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1981200"/>
            <a:ext cx="5181600" cy="464820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r>
              <a:rPr lang="en-US" spc="-10" dirty="0"/>
              <a:t>Author:</a:t>
            </a:r>
            <a:r>
              <a:rPr lang="en-US" dirty="0"/>
              <a:t> </a:t>
            </a:r>
            <a:r>
              <a:rPr lang="en-US" spc="-5" dirty="0"/>
              <a:t>surname first, </a:t>
            </a:r>
            <a:r>
              <a:rPr lang="en-US" spc="-15" dirty="0"/>
              <a:t>followed </a:t>
            </a:r>
            <a:r>
              <a:rPr lang="en-US" spc="-20" dirty="0"/>
              <a:t>by </a:t>
            </a:r>
            <a:r>
              <a:rPr lang="en-US" spc="-5" dirty="0"/>
              <a:t>initial(s), </a:t>
            </a:r>
            <a:r>
              <a:rPr lang="en-US" dirty="0"/>
              <a:t>e.g., </a:t>
            </a:r>
            <a:r>
              <a:rPr lang="en-US" spc="-20" dirty="0"/>
              <a:t>Ryder,</a:t>
            </a:r>
            <a:r>
              <a:rPr lang="en-US" spc="60" dirty="0"/>
              <a:t> </a:t>
            </a:r>
            <a:r>
              <a:rPr lang="en-US" spc="-5" dirty="0"/>
              <a:t>N. </a:t>
            </a:r>
          </a:p>
          <a:p>
            <a:pPr marL="1078865" lvl="1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621665" algn="l"/>
                <a:tab pos="622300" algn="l"/>
              </a:tabLst>
            </a:pPr>
            <a:r>
              <a:rPr lang="en-US" spc="-5" dirty="0"/>
              <a:t>If there are multiple authors use the ampersand (&amp;) before the last author.</a:t>
            </a:r>
          </a:p>
          <a:p>
            <a:pPr marL="1078865" lvl="1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621665" algn="l"/>
                <a:tab pos="622300" algn="l"/>
              </a:tabLst>
            </a:pPr>
            <a:endParaRPr lang="en-US" spc="-5" dirty="0"/>
          </a:p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r>
              <a:rPr lang="en-US" spc="-30" dirty="0"/>
              <a:t>Year </a:t>
            </a:r>
            <a:r>
              <a:rPr lang="en-US" dirty="0"/>
              <a:t>of </a:t>
            </a:r>
            <a:r>
              <a:rPr lang="en-US" spc="-5" dirty="0"/>
              <a:t>publication (in </a:t>
            </a:r>
            <a:r>
              <a:rPr lang="en-US" spc="-10" dirty="0"/>
              <a:t>brackets) </a:t>
            </a:r>
            <a:r>
              <a:rPr lang="en-US" spc="-5" dirty="0"/>
              <a:t>full</a:t>
            </a:r>
            <a:r>
              <a:rPr lang="en-US" spc="40" dirty="0"/>
              <a:t> </a:t>
            </a:r>
            <a:r>
              <a:rPr lang="en-US" spc="-10" dirty="0"/>
              <a:t>stop.</a:t>
            </a:r>
          </a:p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endParaRPr lang="en-US" spc="-10" dirty="0"/>
          </a:p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r>
              <a:rPr lang="en-US" spc="-5" dirty="0"/>
              <a:t>Book title </a:t>
            </a:r>
            <a:r>
              <a:rPr lang="en-US" dirty="0"/>
              <a:t>– </a:t>
            </a:r>
            <a:r>
              <a:rPr lang="en-US" i="1" spc="-5" dirty="0"/>
              <a:t>in italics </a:t>
            </a:r>
            <a:r>
              <a:rPr lang="en-US" spc="-15" dirty="0"/>
              <a:t>followed </a:t>
            </a:r>
            <a:r>
              <a:rPr lang="en-US" spc="-20" dirty="0"/>
              <a:t>by </a:t>
            </a:r>
            <a:r>
              <a:rPr lang="en-US" dirty="0"/>
              <a:t>a </a:t>
            </a:r>
            <a:r>
              <a:rPr lang="en-US" spc="-5" dirty="0"/>
              <a:t>full</a:t>
            </a:r>
            <a:r>
              <a:rPr lang="en-US" spc="50" dirty="0"/>
              <a:t> </a:t>
            </a:r>
            <a:r>
              <a:rPr lang="en-US" spc="-10" dirty="0"/>
              <a:t>stop.</a:t>
            </a:r>
          </a:p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endParaRPr lang="en-US" spc="-10" dirty="0"/>
          </a:p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r>
              <a:rPr lang="en-US" dirty="0"/>
              <a:t>If </a:t>
            </a:r>
            <a:r>
              <a:rPr lang="en-US" spc="-5" dirty="0"/>
              <a:t>applicable: edition </a:t>
            </a:r>
            <a:r>
              <a:rPr lang="en-US" dirty="0"/>
              <a:t>number </a:t>
            </a:r>
            <a:r>
              <a:rPr lang="en-US" spc="-5" dirty="0"/>
              <a:t>(in </a:t>
            </a:r>
            <a:r>
              <a:rPr lang="en-US" spc="-10" dirty="0"/>
              <a:t>brackets) </a:t>
            </a:r>
            <a:r>
              <a:rPr lang="en-US" spc="-15" dirty="0"/>
              <a:t>followed </a:t>
            </a:r>
            <a:r>
              <a:rPr lang="en-US" spc="-20" dirty="0"/>
              <a:t>by </a:t>
            </a:r>
            <a:r>
              <a:rPr lang="en-US" dirty="0"/>
              <a:t>a </a:t>
            </a:r>
            <a:r>
              <a:rPr lang="en-US" spc="-5" dirty="0"/>
              <a:t>full </a:t>
            </a:r>
            <a:r>
              <a:rPr lang="en-US" spc="-10" dirty="0"/>
              <a:t>stop.</a:t>
            </a:r>
            <a:endParaRPr lang="en-US" dirty="0"/>
          </a:p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endParaRPr lang="en-US" spc="-5" dirty="0"/>
          </a:p>
          <a:p>
            <a:pPr marL="621665" indent="-608965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AutoNum type="arabicPeriod"/>
              <a:tabLst>
                <a:tab pos="621665" algn="l"/>
                <a:tab pos="622300" algn="l"/>
              </a:tabLst>
            </a:pPr>
            <a:r>
              <a:rPr lang="en-US" spc="-5" dirty="0"/>
              <a:t>Name </a:t>
            </a:r>
            <a:r>
              <a:rPr lang="en-US" dirty="0"/>
              <a:t>of </a:t>
            </a:r>
            <a:r>
              <a:rPr lang="en-US" spc="-5" dirty="0"/>
              <a:t>publishers, </a:t>
            </a:r>
            <a:r>
              <a:rPr lang="en-US" dirty="0"/>
              <a:t>e.g., </a:t>
            </a:r>
            <a:r>
              <a:rPr lang="en-US" spc="-5" dirty="0"/>
              <a:t>Nelson Thornes, </a:t>
            </a:r>
            <a:r>
              <a:rPr lang="en-US" spc="-15" dirty="0"/>
              <a:t>followed </a:t>
            </a:r>
            <a:r>
              <a:rPr lang="en-US" spc="-20" dirty="0"/>
              <a:t>by </a:t>
            </a:r>
            <a:r>
              <a:rPr lang="en-US" dirty="0"/>
              <a:t>a </a:t>
            </a:r>
            <a:r>
              <a:rPr lang="en-US" spc="-5" dirty="0"/>
              <a:t>full </a:t>
            </a:r>
            <a:r>
              <a:rPr lang="en-US" spc="-10" dirty="0"/>
              <a:t>stop.</a:t>
            </a:r>
            <a:endParaRPr lang="en-US" dirty="0"/>
          </a:p>
        </p:txBody>
      </p:sp>
      <p:pic>
        <p:nvPicPr>
          <p:cNvPr id="5" name="Picture 4" descr="Blue coloured book">
            <a:extLst>
              <a:ext uri="{FF2B5EF4-FFF2-40B4-BE49-F238E27FC236}">
                <a16:creationId xmlns:a16="http://schemas.microsoft.com/office/drawing/2014/main" id="{A6E4BC27-D769-568F-2F2A-9CB592D9AD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90" r="35215" b="2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83922"/>
            <a:ext cx="845820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Examples </a:t>
            </a:r>
            <a:r>
              <a:rPr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 </a:t>
            </a:r>
            <a:r>
              <a:rPr sz="4000" b="1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r>
              <a:rPr sz="4000" b="1" spc="-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4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xfrm>
            <a:off x="576639" y="1066800"/>
            <a:ext cx="8382000" cy="5038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47040" algn="l">
              <a:lnSpc>
                <a:spcPts val="2330"/>
              </a:lnSpc>
              <a:spcBef>
                <a:spcPts val="105"/>
              </a:spcBef>
            </a:pPr>
            <a:endParaRPr lang="en-GB" dirty="0"/>
          </a:p>
          <a:p>
            <a:pPr marL="447040" indent="-457200" algn="l">
              <a:lnSpc>
                <a:spcPts val="2330"/>
              </a:lnSpc>
              <a:spcBef>
                <a:spcPts val="105"/>
              </a:spcBef>
            </a:pPr>
            <a:r>
              <a:rPr lang="en-GB" dirty="0"/>
              <a:t>        </a:t>
            </a:r>
            <a:r>
              <a:rPr dirty="0"/>
              <a:t>Bartlett, </a:t>
            </a:r>
            <a:r>
              <a:rPr spc="-5" dirty="0"/>
              <a:t>S., </a:t>
            </a:r>
            <a:r>
              <a:rPr dirty="0"/>
              <a:t>Burton, </a:t>
            </a:r>
            <a:r>
              <a:rPr spc="-5" dirty="0"/>
              <a:t>D.M.</a:t>
            </a:r>
            <a:r>
              <a:rPr lang="en-GB" spc="-5" dirty="0"/>
              <a:t>,</a:t>
            </a:r>
            <a:r>
              <a:rPr spc="-5" dirty="0"/>
              <a:t> </a:t>
            </a:r>
            <a:r>
              <a:rPr lang="en-GB" spc="-5" dirty="0"/>
              <a:t>&amp;</a:t>
            </a:r>
            <a:r>
              <a:rPr dirty="0"/>
              <a:t> </a:t>
            </a:r>
            <a:r>
              <a:rPr spc="-10" dirty="0"/>
              <a:t>Peim, </a:t>
            </a:r>
            <a:r>
              <a:rPr spc="-5" dirty="0"/>
              <a:t>N. </a:t>
            </a:r>
            <a:r>
              <a:rPr spc="-20" dirty="0"/>
              <a:t>(2007). </a:t>
            </a:r>
            <a:r>
              <a:rPr i="1" spc="-5" dirty="0"/>
              <a:t>Introduction </a:t>
            </a:r>
            <a:r>
              <a:rPr i="1" spc="-25" dirty="0"/>
              <a:t>to</a:t>
            </a:r>
            <a:r>
              <a:rPr i="1" spc="110" dirty="0"/>
              <a:t> </a:t>
            </a:r>
            <a:r>
              <a:rPr i="1" spc="-5" dirty="0"/>
              <a:t>education</a:t>
            </a:r>
          </a:p>
          <a:p>
            <a:pPr marL="1056005" indent="-457200" algn="l">
              <a:lnSpc>
                <a:spcPts val="2330"/>
              </a:lnSpc>
            </a:pPr>
            <a:r>
              <a:rPr lang="en-GB" i="1" spc="-5" dirty="0"/>
              <a:t>       </a:t>
            </a:r>
            <a:r>
              <a:rPr i="1" spc="-5" dirty="0"/>
              <a:t>studies.</a:t>
            </a:r>
            <a:r>
              <a:rPr spc="-5" dirty="0"/>
              <a:t> </a:t>
            </a:r>
            <a:r>
              <a:rPr spc="-10" dirty="0"/>
              <a:t>Paul</a:t>
            </a:r>
            <a:r>
              <a:rPr spc="-40" dirty="0"/>
              <a:t> </a:t>
            </a:r>
            <a:r>
              <a:rPr spc="-5" dirty="0"/>
              <a:t>Chapman.</a:t>
            </a:r>
          </a:p>
          <a:p>
            <a:pPr marL="1056005" marR="66675" indent="-457200" algn="l">
              <a:lnSpc>
                <a:spcPts val="2260"/>
              </a:lnSpc>
              <a:spcBef>
                <a:spcPts val="1250"/>
              </a:spcBef>
            </a:pPr>
            <a:r>
              <a:rPr spc="-5" dirty="0"/>
              <a:t>Cottrell, S. (2003). </a:t>
            </a:r>
            <a:r>
              <a:rPr i="1" spc="-5" dirty="0"/>
              <a:t>The study skills </a:t>
            </a:r>
            <a:r>
              <a:rPr i="1" dirty="0"/>
              <a:t>handbook </a:t>
            </a:r>
            <a:r>
              <a:rPr spc="-5" dirty="0"/>
              <a:t>(2</a:t>
            </a:r>
            <a:r>
              <a:rPr lang="en-GB" spc="-5" baseline="30000" dirty="0" err="1"/>
              <a:t>nd</a:t>
            </a:r>
            <a:r>
              <a:rPr lang="en-GB" spc="-5" dirty="0"/>
              <a:t> </a:t>
            </a:r>
            <a:r>
              <a:rPr spc="-5" dirty="0" err="1"/>
              <a:t>ed</a:t>
            </a:r>
            <a:r>
              <a:rPr lang="en-GB" spc="-5" dirty="0"/>
              <a:t>.</a:t>
            </a:r>
            <a:r>
              <a:rPr spc="-5" dirty="0"/>
              <a:t>)</a:t>
            </a:r>
            <a:r>
              <a:rPr lang="en-GB" spc="-5" dirty="0"/>
              <a:t>.</a:t>
            </a:r>
            <a:r>
              <a:rPr spc="-5" dirty="0"/>
              <a:t> </a:t>
            </a:r>
            <a:r>
              <a:rPr spc="-20" dirty="0"/>
              <a:t>Palgrave</a:t>
            </a:r>
            <a:r>
              <a:rPr lang="en-GB" spc="-20" dirty="0"/>
              <a:t>               </a:t>
            </a:r>
            <a:r>
              <a:rPr spc="15" dirty="0"/>
              <a:t> </a:t>
            </a:r>
            <a:r>
              <a:rPr lang="en-GB" spc="15" dirty="0"/>
              <a:t>               </a:t>
            </a:r>
          </a:p>
          <a:p>
            <a:pPr marL="1056005" marR="66675" indent="-457200" algn="l">
              <a:lnSpc>
                <a:spcPts val="2260"/>
              </a:lnSpc>
              <a:spcBef>
                <a:spcPts val="1250"/>
              </a:spcBef>
            </a:pPr>
            <a:r>
              <a:rPr lang="en-GB" spc="15" dirty="0"/>
              <a:t>       </a:t>
            </a:r>
            <a:r>
              <a:rPr spc="-5" dirty="0"/>
              <a:t>MacMillan.</a:t>
            </a:r>
          </a:p>
          <a:p>
            <a:pPr marL="1056005" marR="848994" indent="-457200" algn="l">
              <a:lnSpc>
                <a:spcPts val="2260"/>
              </a:lnSpc>
              <a:spcBef>
                <a:spcPts val="1190"/>
              </a:spcBef>
            </a:pPr>
            <a:r>
              <a:rPr spc="-5" dirty="0"/>
              <a:t>Crème, </a:t>
            </a:r>
            <a:r>
              <a:rPr spc="-100" dirty="0"/>
              <a:t>P.</a:t>
            </a:r>
            <a:r>
              <a:rPr lang="en-GB" spc="-100" dirty="0"/>
              <a:t>, &amp;</a:t>
            </a:r>
            <a:r>
              <a:rPr spc="-5" dirty="0"/>
              <a:t> </a:t>
            </a:r>
            <a:r>
              <a:rPr dirty="0"/>
              <a:t>Lea, R. </a:t>
            </a:r>
            <a:r>
              <a:rPr spc="-5" dirty="0"/>
              <a:t>(2003). </a:t>
            </a:r>
            <a:r>
              <a:rPr i="1" spc="-10" dirty="0">
                <a:latin typeface="Franklin Gothic Book"/>
                <a:cs typeface="Franklin Gothic Book"/>
              </a:rPr>
              <a:t>Writing </a:t>
            </a:r>
            <a:r>
              <a:rPr i="1" spc="-5" dirty="0">
                <a:latin typeface="Franklin Gothic Book"/>
                <a:cs typeface="Franklin Gothic Book"/>
              </a:rPr>
              <a:t>at University </a:t>
            </a:r>
            <a:r>
              <a:rPr i="1" dirty="0">
                <a:latin typeface="Franklin Gothic Book"/>
                <a:cs typeface="Franklin Gothic Book"/>
              </a:rPr>
              <a:t>– a </a:t>
            </a:r>
            <a:r>
              <a:rPr i="1" spc="-5" dirty="0">
                <a:latin typeface="Franklin Gothic Book"/>
                <a:cs typeface="Franklin Gothic Book"/>
              </a:rPr>
              <a:t>Guide </a:t>
            </a:r>
            <a:r>
              <a:rPr i="1" spc="-10" dirty="0">
                <a:latin typeface="Franklin Gothic Book"/>
                <a:cs typeface="Franklin Gothic Book"/>
              </a:rPr>
              <a:t>for  </a:t>
            </a:r>
            <a:r>
              <a:rPr lang="en-GB" i="1" spc="-10" dirty="0">
                <a:latin typeface="Franklin Gothic Book"/>
                <a:cs typeface="Franklin Gothic Book"/>
              </a:rPr>
              <a:t>     </a:t>
            </a:r>
          </a:p>
          <a:p>
            <a:pPr marL="1056005" marR="848994" indent="-457200" algn="l">
              <a:lnSpc>
                <a:spcPts val="2260"/>
              </a:lnSpc>
              <a:spcBef>
                <a:spcPts val="1190"/>
              </a:spcBef>
            </a:pPr>
            <a:r>
              <a:rPr lang="en-GB" i="1" spc="-10" dirty="0">
                <a:latin typeface="Franklin Gothic Book"/>
                <a:cs typeface="Franklin Gothic Book"/>
              </a:rPr>
              <a:t>        </a:t>
            </a:r>
            <a:r>
              <a:rPr i="1" spc="-5" dirty="0">
                <a:latin typeface="Franklin Gothic Book"/>
                <a:cs typeface="Franklin Gothic Book"/>
              </a:rPr>
              <a:t>Students. </a:t>
            </a:r>
            <a:r>
              <a:rPr spc="-5" dirty="0"/>
              <a:t>Open University</a:t>
            </a:r>
            <a:r>
              <a:rPr spc="-35" dirty="0"/>
              <a:t> </a:t>
            </a:r>
            <a:r>
              <a:rPr spc="-5" dirty="0"/>
              <a:t>Press.</a:t>
            </a:r>
          </a:p>
          <a:p>
            <a:pPr marL="1056005" marR="102235" indent="-457200" algn="l">
              <a:lnSpc>
                <a:spcPts val="2260"/>
              </a:lnSpc>
              <a:spcBef>
                <a:spcPts val="1195"/>
              </a:spcBef>
            </a:pPr>
            <a:r>
              <a:rPr spc="-10" dirty="0"/>
              <a:t>Neville, </a:t>
            </a:r>
            <a:r>
              <a:rPr dirty="0"/>
              <a:t>C. </a:t>
            </a:r>
            <a:r>
              <a:rPr spc="-20" dirty="0"/>
              <a:t>(2007). </a:t>
            </a:r>
            <a:r>
              <a:rPr i="1" spc="-5" dirty="0">
                <a:latin typeface="Franklin Gothic Book"/>
                <a:cs typeface="Franklin Gothic Book"/>
              </a:rPr>
              <a:t>The </a:t>
            </a:r>
            <a:r>
              <a:rPr i="1" spc="-15" dirty="0">
                <a:latin typeface="Franklin Gothic Book"/>
                <a:cs typeface="Franklin Gothic Book"/>
              </a:rPr>
              <a:t>Complete </a:t>
            </a:r>
            <a:r>
              <a:rPr i="1" dirty="0">
                <a:latin typeface="Franklin Gothic Book"/>
                <a:cs typeface="Franklin Gothic Book"/>
              </a:rPr>
              <a:t>Guide </a:t>
            </a:r>
            <a:r>
              <a:rPr i="1" spc="-25" dirty="0">
                <a:latin typeface="Franklin Gothic Book"/>
                <a:cs typeface="Franklin Gothic Book"/>
              </a:rPr>
              <a:t>to </a:t>
            </a:r>
            <a:r>
              <a:rPr i="1" spc="-10" dirty="0">
                <a:latin typeface="Franklin Gothic Book"/>
                <a:cs typeface="Franklin Gothic Book"/>
              </a:rPr>
              <a:t>Referencing </a:t>
            </a:r>
            <a:r>
              <a:rPr i="1" spc="-5" dirty="0">
                <a:latin typeface="Franklin Gothic Book"/>
                <a:cs typeface="Franklin Gothic Book"/>
              </a:rPr>
              <a:t>and</a:t>
            </a:r>
            <a:r>
              <a:rPr i="1" spc="25" dirty="0">
                <a:latin typeface="Franklin Gothic Book"/>
                <a:cs typeface="Franklin Gothic Book"/>
              </a:rPr>
              <a:t> </a:t>
            </a:r>
            <a:r>
              <a:rPr i="1" spc="-15" dirty="0">
                <a:latin typeface="Franklin Gothic Book"/>
                <a:cs typeface="Franklin Gothic Book"/>
              </a:rPr>
              <a:t>Avoiding</a:t>
            </a:r>
          </a:p>
          <a:p>
            <a:pPr marL="1056005" indent="-457200" algn="l">
              <a:lnSpc>
                <a:spcPts val="2330"/>
              </a:lnSpc>
            </a:pPr>
            <a:r>
              <a:rPr lang="en-GB" i="1" spc="-5" dirty="0">
                <a:latin typeface="Franklin Gothic Book"/>
                <a:cs typeface="Franklin Gothic Book"/>
              </a:rPr>
              <a:t>        </a:t>
            </a:r>
            <a:r>
              <a:rPr i="1" spc="-5" dirty="0">
                <a:latin typeface="Franklin Gothic Book"/>
                <a:cs typeface="Franklin Gothic Book"/>
              </a:rPr>
              <a:t>Plagiarism</a:t>
            </a:r>
            <a:r>
              <a:rPr lang="en-GB" i="1" spc="-5" dirty="0">
                <a:latin typeface="Franklin Gothic Book"/>
                <a:cs typeface="Franklin Gothic Book"/>
              </a:rPr>
              <a:t>. </a:t>
            </a:r>
            <a:r>
              <a:rPr spc="-5" dirty="0"/>
              <a:t>Open University</a:t>
            </a:r>
            <a:r>
              <a:rPr spc="10" dirty="0"/>
              <a:t> </a:t>
            </a:r>
            <a:r>
              <a:rPr spc="-5" dirty="0"/>
              <a:t>Press.</a:t>
            </a:r>
            <a:endParaRPr lang="en-GB" spc="-5" dirty="0"/>
          </a:p>
          <a:p>
            <a:pPr marL="964565" indent="0" algn="l">
              <a:lnSpc>
                <a:spcPts val="2330"/>
              </a:lnSpc>
              <a:buNone/>
            </a:pPr>
            <a:r>
              <a:rPr lang="en-GB" sz="1800" spc="-5" dirty="0"/>
              <a:t>NOTICE USE OF COMMAS AND FULL STOPS THROUGHOUT EACH REFERENCE.</a:t>
            </a:r>
          </a:p>
          <a:p>
            <a:pPr marL="964565" indent="0" algn="l">
              <a:lnSpc>
                <a:spcPts val="2330"/>
              </a:lnSpc>
              <a:buNone/>
            </a:pPr>
            <a:r>
              <a:rPr lang="en-GB" sz="1800" spc="-5" dirty="0"/>
              <a:t>NOTICE THAT LINES AFTER THE FIRST LINE OF EACH REFERENCE ARE INDENTED</a:t>
            </a:r>
            <a:endParaRPr sz="1800" spc="-5" dirty="0"/>
          </a:p>
        </p:txBody>
      </p:sp>
      <p:sp>
        <p:nvSpPr>
          <p:cNvPr id="4" name="Right Arrow 3"/>
          <p:cNvSpPr/>
          <p:nvPr/>
        </p:nvSpPr>
        <p:spPr>
          <a:xfrm>
            <a:off x="1295400" y="1999123"/>
            <a:ext cx="7620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Arrow 4"/>
          <p:cNvSpPr/>
          <p:nvPr/>
        </p:nvSpPr>
        <p:spPr>
          <a:xfrm>
            <a:off x="1295400" y="2917833"/>
            <a:ext cx="7620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1295400" y="3881904"/>
            <a:ext cx="7620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1295400" y="4824973"/>
            <a:ext cx="7620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980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8555" y="801160"/>
            <a:ext cx="8458200" cy="8752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z="28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</a:t>
            </a:r>
            <a:r>
              <a:rPr lang="en-GB" sz="28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List:</a:t>
            </a:r>
            <a:br>
              <a:rPr lang="en-GB" sz="28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Formatting conventions for </a:t>
            </a:r>
            <a:r>
              <a:rPr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</a:t>
            </a:r>
            <a:r>
              <a:rPr sz="2800" spc="-10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spc="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Articles</a:t>
            </a:r>
            <a:endParaRPr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5800" y="1676400"/>
            <a:ext cx="8363711" cy="45429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6240" indent="-383540">
              <a:lnSpc>
                <a:spcPts val="2330"/>
              </a:lnSpc>
              <a:spcBef>
                <a:spcPts val="105"/>
              </a:spcBef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Author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surname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first, </a:t>
            </a:r>
            <a:r>
              <a:rPr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followed by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initial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(s)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Brill, J.B.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</a:t>
            </a:r>
            <a:r>
              <a:rPr spc="1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multiple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>
              <a:lnSpc>
                <a:spcPts val="2330"/>
              </a:lnSpc>
            </a:pP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authors use ampersand (&amp;) </a:t>
            </a:r>
            <a:r>
              <a:rPr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before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last </a:t>
            </a:r>
            <a:r>
              <a:rPr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author.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55"/>
              </a:spcBef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spc="-3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Year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publication (in </a:t>
            </a:r>
            <a:r>
              <a:rPr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brackets) </a:t>
            </a:r>
            <a:r>
              <a:rPr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followed </a:t>
            </a:r>
            <a:r>
              <a:rPr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spc="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pc="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 stop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55"/>
              </a:spcBef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Title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article</a:t>
            </a:r>
            <a:r>
              <a:rPr lang="en-GB"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followed by a full stop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60"/>
              </a:spcBef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journal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italics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followed by a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comma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55"/>
              </a:spcBef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Volume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number </a:t>
            </a:r>
            <a:r>
              <a:rPr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italics </a:t>
            </a:r>
            <a:r>
              <a:rPr lang="en-GB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followed by a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comma, e.g.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73</a:t>
            </a:r>
            <a:r>
              <a:rPr lang="en-GB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55"/>
              </a:spcBef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Issue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number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parentheses (if </a:t>
            </a:r>
            <a:r>
              <a:rPr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given) </a:t>
            </a:r>
            <a:r>
              <a:rPr lang="en-GB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followed by a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comma, e.g.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pc="-4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indent="-383540">
              <a:lnSpc>
                <a:spcPct val="100000"/>
              </a:lnSpc>
              <a:spcBef>
                <a:spcPts val="1060"/>
              </a:spcBef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page </a:t>
            </a:r>
            <a:r>
              <a:rPr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last page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pc="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article,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end </a:t>
            </a:r>
            <a:r>
              <a:rPr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full-stop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</a:t>
            </a:r>
            <a:r>
              <a:rPr lang="en-GB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pc="5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38-42.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Clr>
                <a:srgbClr val="181B0D"/>
              </a:buClr>
              <a:buFont typeface="Wingdings"/>
              <a:buChar char=""/>
            </a:pPr>
            <a:endParaRPr sz="22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181B0D"/>
              </a:buClr>
              <a:buFont typeface="Wingdings"/>
              <a:buChar char=""/>
            </a:pPr>
            <a:endParaRPr sz="1700" dirty="0">
              <a:latin typeface="Times New Roman"/>
              <a:cs typeface="Times New Roman"/>
            </a:endParaRPr>
          </a:p>
          <a:p>
            <a:pPr marL="396240" indent="-383540">
              <a:lnSpc>
                <a:spcPct val="100000"/>
              </a:lnSpc>
              <a:buFont typeface="Wingdings"/>
              <a:buChar char=""/>
              <a:tabLst>
                <a:tab pos="396240" algn="l"/>
                <a:tab pos="396875" algn="l"/>
              </a:tabLst>
            </a:pPr>
            <a:r>
              <a:rPr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Indent </a:t>
            </a:r>
            <a:r>
              <a:rPr b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from</a:t>
            </a:r>
            <a:r>
              <a:rPr b="1" spc="-5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</a:t>
            </a:r>
            <a:endParaRPr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697865">
              <a:lnSpc>
                <a:spcPct val="100000"/>
              </a:lnSpc>
            </a:pPr>
            <a:r>
              <a:rPr b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line </a:t>
            </a:r>
            <a:r>
              <a:rPr b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b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</a:t>
            </a:r>
          </a:p>
          <a:p>
            <a:pPr marL="697865">
              <a:lnSpc>
                <a:spcPct val="100000"/>
              </a:lnSpc>
            </a:pPr>
            <a:r>
              <a:rPr b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reference.</a:t>
            </a:r>
            <a:endParaRPr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429000" y="4876800"/>
            <a:ext cx="5468111" cy="17053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Examples – Journal Articles</a:t>
            </a:r>
          </a:p>
        </p:txBody>
      </p:sp>
      <p:graphicFrame>
        <p:nvGraphicFramePr>
          <p:cNvPr id="5" name="object 3">
            <a:extLst>
              <a:ext uri="{FF2B5EF4-FFF2-40B4-BE49-F238E27FC236}">
                <a16:creationId xmlns:a16="http://schemas.microsoft.com/office/drawing/2014/main" id="{5537A716-ECCB-A46F-8D45-56F8539B6D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7191331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FD4DB23-D715-436B-AF48-2462EB568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199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459317"/>
            <a:ext cx="3291840" cy="118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12700"/>
            <a:br>
              <a:rPr lang="en-US" sz="2700" dirty="0"/>
            </a:br>
            <a:br>
              <a:rPr lang="en-US" sz="2700" dirty="0"/>
            </a:br>
            <a:r>
              <a:rPr lang="en-US" sz="2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List:</a:t>
            </a:r>
            <a:br>
              <a:rPr lang="en-US" sz="2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Formatting conventions for books with editors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1CD82D9-7F92-43A7-A291-8AFA69FBE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457200" y="2286000"/>
            <a:ext cx="3602736" cy="426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45720" tIns="45720" rIns="45720" bIns="45720" rtlCol="0">
            <a:no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64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z="20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Books </a:t>
            </a:r>
            <a:r>
              <a:rPr lang="en-US" sz="2000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may </a:t>
            </a:r>
            <a:r>
              <a:rPr lang="en-US" sz="20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sometimes be</a:t>
            </a:r>
            <a:r>
              <a:rPr lang="en-US" sz="2000" spc="-3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edited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26465" lvl="1" indent="-383540" defTabSz="914400">
              <a:lnSpc>
                <a:spcPct val="90000"/>
              </a:lnSpc>
              <a:spcBef>
                <a:spcPts val="555"/>
              </a:spcBef>
              <a:buClr>
                <a:schemeClr val="accent1"/>
              </a:buClr>
              <a:buFont typeface="Franklin Gothic Book"/>
              <a:buChar char="–"/>
              <a:tabLst>
                <a:tab pos="926465" algn="l"/>
                <a:tab pos="927100" algn="l"/>
              </a:tabLst>
            </a:pP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 authors </a:t>
            </a:r>
            <a:r>
              <a:rPr lang="en-US" sz="2000" i="1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</a:t>
            </a:r>
            <a:r>
              <a:rPr lang="en-US" sz="20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written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 </a:t>
            </a:r>
            <a:r>
              <a:rPr lang="en-US" sz="20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chapters </a:t>
            </a: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en-US" sz="2000" i="1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book.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26465" lvl="1" indent="-383540" defTabSz="914400">
              <a:lnSpc>
                <a:spcPct val="90000"/>
              </a:lnSpc>
              <a:spcBef>
                <a:spcPts val="550"/>
              </a:spcBef>
              <a:buClr>
                <a:schemeClr val="accent1"/>
              </a:buClr>
              <a:buFont typeface="Franklin Gothic Book"/>
              <a:buChar char="–"/>
              <a:tabLst>
                <a:tab pos="926465" algn="l"/>
                <a:tab pos="927100" algn="l"/>
              </a:tabLst>
            </a:pP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book </a:t>
            </a: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</a:t>
            </a:r>
            <a:r>
              <a:rPr lang="en-US" sz="20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editor(s) you </a:t>
            </a: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 (Ed.)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</a:t>
            </a: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(Eds.) after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name.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 defTabSz="914400">
              <a:lnSpc>
                <a:spcPct val="90000"/>
              </a:lnSpc>
              <a:spcBef>
                <a:spcPts val="1495"/>
              </a:spcBef>
              <a:buClr>
                <a:schemeClr val="accent1"/>
              </a:buClr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e.g.,</a:t>
            </a:r>
          </a:p>
          <a:p>
            <a:pPr marL="12700" defTabSz="914400">
              <a:lnSpc>
                <a:spcPct val="90000"/>
              </a:lnSpc>
              <a:spcBef>
                <a:spcPts val="1055"/>
              </a:spcBef>
              <a:buClr>
                <a:schemeClr val="accent1"/>
              </a:buClr>
            </a:pPr>
            <a:r>
              <a:rPr lang="en-US" sz="20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Harrison,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R. &amp; </a:t>
            </a:r>
            <a:r>
              <a:rPr lang="en-US" sz="20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Wise, C. (Eds.). (2005). </a:t>
            </a:r>
            <a:r>
              <a:rPr lang="en-US" sz="2000" i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Working </a:t>
            </a:r>
            <a:r>
              <a:rPr 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 </a:t>
            </a: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</a:t>
            </a:r>
            <a:r>
              <a:rPr lang="en-US" sz="2000" i="1" spc="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i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people. </a:t>
            </a:r>
            <a:r>
              <a:rPr lang="en-US" sz="20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Sage.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1434DF63-4D5E-344A-1D3E-BA0D17B43A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92087" y="1864635"/>
            <a:ext cx="3131821" cy="31318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9093" y="-60494"/>
            <a:ext cx="8382000" cy="118301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br>
              <a:rPr lang="en-GB" sz="4400" b="1" spc="-10" dirty="0"/>
            </a:br>
            <a:r>
              <a:rPr lang="en-GB" sz="32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Note on Referencing </a:t>
            </a:r>
            <a:r>
              <a:rPr sz="32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Edited</a:t>
            </a:r>
            <a:r>
              <a:rPr sz="3200" b="1" spc="-7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32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Books</a:t>
            </a:r>
            <a:endParaRPr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29093" y="1219200"/>
            <a:ext cx="8458200" cy="359008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396875" marR="311150" indent="-384175">
              <a:lnSpc>
                <a:spcPts val="2260"/>
              </a:lnSpc>
              <a:spcBef>
                <a:spcPts val="295"/>
              </a:spcBef>
              <a:buChar char="■"/>
              <a:tabLst>
                <a:tab pos="396875" algn="l"/>
                <a:tab pos="397510" algn="l"/>
              </a:tabLst>
            </a:pP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edited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if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sz="2000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only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used specific chapters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these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referenced in your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</a:t>
            </a:r>
            <a:r>
              <a:rPr sz="2000" spc="-8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List.</a:t>
            </a:r>
            <a:endParaRPr lang="en-GB" sz="2000" spc="-5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875" marR="311150" indent="-384175">
              <a:lnSpc>
                <a:spcPts val="2260"/>
              </a:lnSpc>
              <a:spcBef>
                <a:spcPts val="295"/>
              </a:spcBef>
              <a:buChar char="■"/>
              <a:tabLst>
                <a:tab pos="396875" algn="l"/>
                <a:tab pos="397510" algn="l"/>
              </a:tabLst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</a:t>
            </a:r>
            <a:r>
              <a:rPr sz="2000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example: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27100" lvl="1" indent="-384175">
              <a:lnSpc>
                <a:spcPct val="100000"/>
              </a:lnSpc>
              <a:spcBef>
                <a:spcPts val="1480"/>
              </a:spcBef>
              <a:buFont typeface="Franklin Gothic Book"/>
              <a:buChar char="–"/>
              <a:tabLst>
                <a:tab pos="927100" algn="l"/>
                <a:tab pos="927735" algn="l"/>
              </a:tabLst>
            </a:pPr>
            <a:r>
              <a:rPr sz="2000" b="1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sz="2000" b="1" i="1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b="1" i="1" spc="-1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chapter:</a:t>
            </a:r>
            <a:endParaRPr sz="20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buClr>
                <a:srgbClr val="181B0D"/>
              </a:buClr>
              <a:buFont typeface="Franklin Gothic Book"/>
              <a:buChar char="–"/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875" marR="5080" indent="-384175">
              <a:lnSpc>
                <a:spcPts val="2260"/>
              </a:lnSpc>
              <a:buChar char="■"/>
              <a:tabLst>
                <a:tab pos="396875" algn="l"/>
                <a:tab pos="397510" algn="l"/>
              </a:tabLst>
            </a:pP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Ingram,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G.</a:t>
            </a:r>
            <a:r>
              <a:rPr lang="en-GB"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Harris,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J. </a:t>
            </a:r>
            <a:r>
              <a:rPr sz="20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(2007).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Defining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 </a:t>
            </a:r>
            <a:r>
              <a:rPr sz="2000" spc="-3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Work.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R.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Harrison.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C.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Wise (Eds.), </a:t>
            </a:r>
            <a:r>
              <a:rPr sz="2000" i="1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Working </a:t>
            </a:r>
            <a:r>
              <a:rPr sz="2000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 </a:t>
            </a:r>
            <a:r>
              <a:rPr sz="2000" i="1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 people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(pp.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11–15).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Sage.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Clr>
                <a:srgbClr val="181B0D"/>
              </a:buClr>
              <a:buFont typeface="Franklin Gothic Book"/>
              <a:buChar char="■"/>
            </a:pP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927100" lvl="1" indent="-384175">
              <a:lnSpc>
                <a:spcPct val="100000"/>
              </a:lnSpc>
              <a:spcBef>
                <a:spcPts val="1420"/>
              </a:spcBef>
              <a:buFont typeface="Franklin Gothic Book"/>
              <a:buChar char="–"/>
              <a:tabLst>
                <a:tab pos="927100" algn="l"/>
                <a:tab pos="927735" algn="l"/>
              </a:tabLst>
            </a:pPr>
            <a:r>
              <a:rPr sz="2000" b="1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sz="2000" b="1" i="1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b="1" i="1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book:</a:t>
            </a:r>
            <a:endParaRPr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048000" y="2971800"/>
            <a:ext cx="2113893" cy="452284"/>
          </a:xfrm>
          <a:custGeom>
            <a:avLst/>
            <a:gdLst/>
            <a:ahLst/>
            <a:cxnLst/>
            <a:rect l="l" t="t" r="r" b="b"/>
            <a:pathLst>
              <a:path w="1687829" h="720725">
                <a:moveTo>
                  <a:pt x="1524170" y="650321"/>
                </a:moveTo>
                <a:lnTo>
                  <a:pt x="1431036" y="663448"/>
                </a:lnTo>
                <a:lnTo>
                  <a:pt x="1406398" y="696087"/>
                </a:lnTo>
                <a:lnTo>
                  <a:pt x="1410249" y="706955"/>
                </a:lnTo>
                <a:lnTo>
                  <a:pt x="1417685" y="715216"/>
                </a:lnTo>
                <a:lnTo>
                  <a:pt x="1427668" y="720072"/>
                </a:lnTo>
                <a:lnTo>
                  <a:pt x="1439164" y="720725"/>
                </a:lnTo>
                <a:lnTo>
                  <a:pt x="1651334" y="690880"/>
                </a:lnTo>
                <a:lnTo>
                  <a:pt x="1623314" y="690880"/>
                </a:lnTo>
                <a:lnTo>
                  <a:pt x="1524170" y="650321"/>
                </a:lnTo>
                <a:close/>
              </a:path>
              <a:path w="1687829" h="720725">
                <a:moveTo>
                  <a:pt x="1581012" y="642309"/>
                </a:moveTo>
                <a:lnTo>
                  <a:pt x="1524170" y="650321"/>
                </a:lnTo>
                <a:lnTo>
                  <a:pt x="1623314" y="690880"/>
                </a:lnTo>
                <a:lnTo>
                  <a:pt x="1627040" y="681736"/>
                </a:lnTo>
                <a:lnTo>
                  <a:pt x="1611249" y="681736"/>
                </a:lnTo>
                <a:lnTo>
                  <a:pt x="1581012" y="642309"/>
                </a:lnTo>
                <a:close/>
              </a:path>
              <a:path w="1687829" h="720725">
                <a:moveTo>
                  <a:pt x="1648749" y="635381"/>
                </a:moveTo>
                <a:lnTo>
                  <a:pt x="1630172" y="635381"/>
                </a:lnTo>
                <a:lnTo>
                  <a:pt x="1620713" y="658551"/>
                </a:lnTo>
                <a:lnTo>
                  <a:pt x="1634236" y="664082"/>
                </a:lnTo>
                <a:lnTo>
                  <a:pt x="1623314" y="690880"/>
                </a:lnTo>
                <a:lnTo>
                  <a:pt x="1651334" y="690880"/>
                </a:lnTo>
                <a:lnTo>
                  <a:pt x="1687449" y="685800"/>
                </a:lnTo>
                <a:lnTo>
                  <a:pt x="1648749" y="635381"/>
                </a:lnTo>
                <a:close/>
              </a:path>
              <a:path w="1687829" h="720725">
                <a:moveTo>
                  <a:pt x="1581012" y="642309"/>
                </a:moveTo>
                <a:lnTo>
                  <a:pt x="1611249" y="681736"/>
                </a:lnTo>
                <a:lnTo>
                  <a:pt x="1620713" y="658551"/>
                </a:lnTo>
                <a:lnTo>
                  <a:pt x="1581012" y="642309"/>
                </a:lnTo>
                <a:close/>
              </a:path>
              <a:path w="1687829" h="720725">
                <a:moveTo>
                  <a:pt x="1620713" y="658551"/>
                </a:moveTo>
                <a:lnTo>
                  <a:pt x="1611249" y="681736"/>
                </a:lnTo>
                <a:lnTo>
                  <a:pt x="1627040" y="681736"/>
                </a:lnTo>
                <a:lnTo>
                  <a:pt x="1634236" y="664082"/>
                </a:lnTo>
                <a:lnTo>
                  <a:pt x="1620713" y="658551"/>
                </a:lnTo>
                <a:close/>
              </a:path>
              <a:path w="1687829" h="720725">
                <a:moveTo>
                  <a:pt x="1630172" y="635381"/>
                </a:moveTo>
                <a:lnTo>
                  <a:pt x="1581012" y="642309"/>
                </a:lnTo>
                <a:lnTo>
                  <a:pt x="1620713" y="658551"/>
                </a:lnTo>
                <a:lnTo>
                  <a:pt x="1630172" y="635381"/>
                </a:lnTo>
                <a:close/>
              </a:path>
              <a:path w="1687829" h="720725">
                <a:moveTo>
                  <a:pt x="10922" y="0"/>
                </a:moveTo>
                <a:lnTo>
                  <a:pt x="0" y="26797"/>
                </a:lnTo>
                <a:lnTo>
                  <a:pt x="1524170" y="650321"/>
                </a:lnTo>
                <a:lnTo>
                  <a:pt x="1581012" y="642309"/>
                </a:lnTo>
                <a:lnTo>
                  <a:pt x="10922" y="0"/>
                </a:lnTo>
                <a:close/>
              </a:path>
              <a:path w="1687829" h="720725">
                <a:moveTo>
                  <a:pt x="1515570" y="475821"/>
                </a:moveTo>
                <a:lnTo>
                  <a:pt x="1504487" y="476505"/>
                </a:lnTo>
                <a:lnTo>
                  <a:pt x="1494155" y="481583"/>
                </a:lnTo>
                <a:lnTo>
                  <a:pt x="1486606" y="490200"/>
                </a:lnTo>
                <a:lnTo>
                  <a:pt x="1483106" y="500697"/>
                </a:lnTo>
                <a:lnTo>
                  <a:pt x="1483796" y="511766"/>
                </a:lnTo>
                <a:lnTo>
                  <a:pt x="1488821" y="522096"/>
                </a:lnTo>
                <a:lnTo>
                  <a:pt x="1581012" y="642309"/>
                </a:lnTo>
                <a:lnTo>
                  <a:pt x="1630172" y="635381"/>
                </a:lnTo>
                <a:lnTo>
                  <a:pt x="1648749" y="635381"/>
                </a:lnTo>
                <a:lnTo>
                  <a:pt x="1534795" y="486918"/>
                </a:lnTo>
                <a:lnTo>
                  <a:pt x="1526105" y="479351"/>
                </a:lnTo>
                <a:lnTo>
                  <a:pt x="1515570" y="475821"/>
                </a:ln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743201" y="4038600"/>
            <a:ext cx="914400" cy="609600"/>
          </a:xfrm>
          <a:custGeom>
            <a:avLst/>
            <a:gdLst/>
            <a:ahLst/>
            <a:cxnLst/>
            <a:rect l="l" t="t" r="r" b="b"/>
            <a:pathLst>
              <a:path w="1993900" h="938529">
                <a:moveTo>
                  <a:pt x="1831955" y="66624"/>
                </a:moveTo>
                <a:lnTo>
                  <a:pt x="0" y="912114"/>
                </a:lnTo>
                <a:lnTo>
                  <a:pt x="12192" y="938403"/>
                </a:lnTo>
                <a:lnTo>
                  <a:pt x="1889118" y="72100"/>
                </a:lnTo>
                <a:lnTo>
                  <a:pt x="1831955" y="66624"/>
                </a:lnTo>
                <a:close/>
              </a:path>
              <a:path w="1993900" h="938529">
                <a:moveTo>
                  <a:pt x="1889173" y="72106"/>
                </a:moveTo>
                <a:lnTo>
                  <a:pt x="1802383" y="196215"/>
                </a:lnTo>
                <a:lnTo>
                  <a:pt x="1797744" y="206811"/>
                </a:lnTo>
                <a:lnTo>
                  <a:pt x="1797558" y="217932"/>
                </a:lnTo>
                <a:lnTo>
                  <a:pt x="1801562" y="228290"/>
                </a:lnTo>
                <a:lnTo>
                  <a:pt x="1809495" y="236601"/>
                </a:lnTo>
                <a:lnTo>
                  <a:pt x="1820019" y="241186"/>
                </a:lnTo>
                <a:lnTo>
                  <a:pt x="1831101" y="241379"/>
                </a:lnTo>
                <a:lnTo>
                  <a:pt x="1841446" y="237404"/>
                </a:lnTo>
                <a:lnTo>
                  <a:pt x="1849755" y="229489"/>
                </a:lnTo>
                <a:lnTo>
                  <a:pt x="1956556" y="76835"/>
                </a:lnTo>
                <a:lnTo>
                  <a:pt x="1938528" y="76835"/>
                </a:lnTo>
                <a:lnTo>
                  <a:pt x="1889173" y="72106"/>
                </a:lnTo>
                <a:close/>
              </a:path>
              <a:path w="1993900" h="938529">
                <a:moveTo>
                  <a:pt x="1928037" y="54137"/>
                </a:moveTo>
                <a:lnTo>
                  <a:pt x="1889206" y="72060"/>
                </a:lnTo>
                <a:lnTo>
                  <a:pt x="1938528" y="76835"/>
                </a:lnTo>
                <a:lnTo>
                  <a:pt x="1928037" y="54137"/>
                </a:lnTo>
                <a:close/>
              </a:path>
              <a:path w="1993900" h="938529">
                <a:moveTo>
                  <a:pt x="1969739" y="21717"/>
                </a:moveTo>
                <a:lnTo>
                  <a:pt x="1929257" y="21717"/>
                </a:lnTo>
                <a:lnTo>
                  <a:pt x="1941321" y="48006"/>
                </a:lnTo>
                <a:lnTo>
                  <a:pt x="1928037" y="54137"/>
                </a:lnTo>
                <a:lnTo>
                  <a:pt x="1938528" y="76835"/>
                </a:lnTo>
                <a:lnTo>
                  <a:pt x="1956556" y="76835"/>
                </a:lnTo>
                <a:lnTo>
                  <a:pt x="1993519" y="24003"/>
                </a:lnTo>
                <a:lnTo>
                  <a:pt x="1969739" y="21717"/>
                </a:lnTo>
                <a:close/>
              </a:path>
              <a:path w="1993900" h="938529">
                <a:moveTo>
                  <a:pt x="1929257" y="21717"/>
                </a:moveTo>
                <a:lnTo>
                  <a:pt x="1831955" y="66624"/>
                </a:lnTo>
                <a:lnTo>
                  <a:pt x="1889118" y="72100"/>
                </a:lnTo>
                <a:lnTo>
                  <a:pt x="1917572" y="31496"/>
                </a:lnTo>
                <a:lnTo>
                  <a:pt x="1933744" y="31496"/>
                </a:lnTo>
                <a:lnTo>
                  <a:pt x="1929257" y="21717"/>
                </a:lnTo>
                <a:close/>
              </a:path>
              <a:path w="1993900" h="938529">
                <a:moveTo>
                  <a:pt x="1917572" y="31496"/>
                </a:moveTo>
                <a:lnTo>
                  <a:pt x="1889206" y="72060"/>
                </a:lnTo>
                <a:lnTo>
                  <a:pt x="1928037" y="54137"/>
                </a:lnTo>
                <a:lnTo>
                  <a:pt x="1917572" y="31496"/>
                </a:lnTo>
                <a:close/>
              </a:path>
              <a:path w="1993900" h="938529">
                <a:moveTo>
                  <a:pt x="1743837" y="0"/>
                </a:moveTo>
                <a:lnTo>
                  <a:pt x="1732432" y="1192"/>
                </a:lnTo>
                <a:lnTo>
                  <a:pt x="1722707" y="6492"/>
                </a:lnTo>
                <a:lnTo>
                  <a:pt x="1715672" y="15055"/>
                </a:lnTo>
                <a:lnTo>
                  <a:pt x="1712341" y="26035"/>
                </a:lnTo>
                <a:lnTo>
                  <a:pt x="1713515" y="37459"/>
                </a:lnTo>
                <a:lnTo>
                  <a:pt x="1718786" y="47228"/>
                </a:lnTo>
                <a:lnTo>
                  <a:pt x="1727342" y="54306"/>
                </a:lnTo>
                <a:lnTo>
                  <a:pt x="1738376" y="57658"/>
                </a:lnTo>
                <a:lnTo>
                  <a:pt x="1831955" y="66624"/>
                </a:lnTo>
                <a:lnTo>
                  <a:pt x="1929257" y="21717"/>
                </a:lnTo>
                <a:lnTo>
                  <a:pt x="1969739" y="21717"/>
                </a:lnTo>
                <a:lnTo>
                  <a:pt x="1743837" y="0"/>
                </a:lnTo>
                <a:close/>
              </a:path>
              <a:path w="1993900" h="938529">
                <a:moveTo>
                  <a:pt x="1933744" y="31496"/>
                </a:moveTo>
                <a:lnTo>
                  <a:pt x="1917572" y="31496"/>
                </a:lnTo>
                <a:lnTo>
                  <a:pt x="1928037" y="54137"/>
                </a:lnTo>
                <a:lnTo>
                  <a:pt x="1941321" y="48006"/>
                </a:lnTo>
                <a:lnTo>
                  <a:pt x="1933744" y="31496"/>
                </a:ln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1167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12700"/>
            <a:br>
              <a:rPr lang="en-US" sz="3500" b="1" dirty="0"/>
            </a:br>
            <a:br>
              <a:rPr lang="en-US" sz="3500" b="1" dirty="0"/>
            </a:br>
            <a:r>
              <a:rPr lang="en-US" sz="3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E-Mail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096" y="2286000"/>
            <a:ext cx="455011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indent="-383540" defTabSz="914400">
              <a:lnSpc>
                <a:spcPct val="90000"/>
              </a:lnSpc>
              <a:spcBef>
                <a:spcPts val="153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Sender</a:t>
            </a:r>
            <a:endParaRPr lang="en-US" dirty="0"/>
          </a:p>
          <a:p>
            <a:pPr marL="396240" indent="-383540" defTabSz="914400">
              <a:lnSpc>
                <a:spcPct val="90000"/>
              </a:lnSpc>
              <a:spcBef>
                <a:spcPts val="84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30" dirty="0"/>
              <a:t>Year </a:t>
            </a:r>
            <a:r>
              <a:rPr lang="en-US" spc="-5" dirty="0"/>
              <a:t>of communication </a:t>
            </a:r>
            <a:r>
              <a:rPr lang="en-US" spc="-10" dirty="0"/>
              <a:t>(in round</a:t>
            </a:r>
            <a:r>
              <a:rPr lang="en-US" spc="25" dirty="0"/>
              <a:t> </a:t>
            </a:r>
            <a:r>
              <a:rPr lang="en-US" spc="-10" dirty="0"/>
              <a:t>brackets)</a:t>
            </a:r>
            <a:endParaRPr lang="en-US" dirty="0"/>
          </a:p>
          <a:p>
            <a:pPr marL="396240" indent="-383540" defTabSz="914400">
              <a:lnSpc>
                <a:spcPct val="90000"/>
              </a:lnSpc>
              <a:spcBef>
                <a:spcPts val="84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Medium </a:t>
            </a:r>
            <a:r>
              <a:rPr lang="en-US" spc="-5" dirty="0"/>
              <a:t>of</a:t>
            </a:r>
            <a:r>
              <a:rPr lang="en-US" spc="15" dirty="0"/>
              <a:t> </a:t>
            </a:r>
            <a:r>
              <a:rPr lang="en-US" spc="-5" dirty="0"/>
              <a:t>communication</a:t>
            </a:r>
            <a:endParaRPr lang="en-US" dirty="0"/>
          </a:p>
          <a:p>
            <a:pPr marL="396240" indent="-383540" defTabSz="914400">
              <a:lnSpc>
                <a:spcPct val="90000"/>
              </a:lnSpc>
              <a:spcBef>
                <a:spcPts val="83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Receiver </a:t>
            </a:r>
            <a:r>
              <a:rPr lang="en-US" spc="-5" dirty="0"/>
              <a:t>of</a:t>
            </a:r>
            <a:r>
              <a:rPr lang="en-US" spc="5" dirty="0"/>
              <a:t> </a:t>
            </a:r>
            <a:r>
              <a:rPr lang="en-US" spc="-5" dirty="0"/>
              <a:t>communication</a:t>
            </a:r>
            <a:endParaRPr lang="en-US" dirty="0"/>
          </a:p>
          <a:p>
            <a:pPr marL="396240" indent="-383540" defTabSz="914400">
              <a:lnSpc>
                <a:spcPct val="90000"/>
              </a:lnSpc>
              <a:spcBef>
                <a:spcPts val="84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5" dirty="0"/>
              <a:t>Day </a:t>
            </a:r>
            <a:r>
              <a:rPr lang="en-US" spc="-5" dirty="0"/>
              <a:t>/ month of</a:t>
            </a:r>
            <a:r>
              <a:rPr lang="en-US" spc="0" dirty="0"/>
              <a:t> </a:t>
            </a:r>
            <a:r>
              <a:rPr lang="en-US" spc="-5" dirty="0"/>
              <a:t>communication</a:t>
            </a:r>
            <a:endParaRPr lang="en-US" dirty="0"/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/>
          </a:p>
          <a:p>
            <a:pPr marL="12700" defTabSz="914400">
              <a:lnSpc>
                <a:spcPct val="90000"/>
              </a:lnSpc>
              <a:spcBef>
                <a:spcPts val="1535"/>
              </a:spcBef>
              <a:buClr>
                <a:schemeClr val="accent1"/>
              </a:buClr>
            </a:pPr>
            <a:r>
              <a:rPr lang="en-US" spc="-5" dirty="0"/>
              <a:t>e.g.,</a:t>
            </a:r>
            <a:endParaRPr lang="en-US" dirty="0"/>
          </a:p>
          <a:p>
            <a:pPr marL="12700" defTabSz="914400">
              <a:lnSpc>
                <a:spcPct val="90000"/>
              </a:lnSpc>
              <a:spcBef>
                <a:spcPts val="1535"/>
              </a:spcBef>
              <a:buClr>
                <a:schemeClr val="accent1"/>
              </a:buClr>
            </a:pPr>
            <a:r>
              <a:rPr lang="en-US" spc="-15" dirty="0"/>
              <a:t>Walters, </a:t>
            </a:r>
            <a:r>
              <a:rPr lang="en-US" spc="-90" dirty="0"/>
              <a:t>F. </a:t>
            </a:r>
            <a:r>
              <a:rPr lang="en-US" spc="-5" dirty="0"/>
              <a:t>(2009). Email </a:t>
            </a:r>
            <a:r>
              <a:rPr lang="en-US" spc="-10" dirty="0"/>
              <a:t>to </a:t>
            </a:r>
            <a:r>
              <a:rPr lang="en-US" spc="-5" dirty="0"/>
              <a:t>John </a:t>
            </a:r>
            <a:r>
              <a:rPr lang="en-US" spc="-10" dirty="0"/>
              <a:t>Stephens, </a:t>
            </a:r>
            <a:r>
              <a:rPr lang="en-US" spc="-35" dirty="0"/>
              <a:t>14</a:t>
            </a:r>
            <a:r>
              <a:rPr lang="en-US" spc="155" dirty="0"/>
              <a:t> </a:t>
            </a:r>
            <a:r>
              <a:rPr lang="en-US" spc="-10" dirty="0"/>
              <a:t>August.</a:t>
            </a:r>
            <a:endParaRPr lang="en-US" dirty="0"/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06C37ED3-4F53-FBB5-0B1C-EC04FEE353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760" r="31370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 electronic books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1905000"/>
            <a:ext cx="5013409" cy="480060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21590" indent="-38354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The </a:t>
            </a:r>
            <a:r>
              <a:rPr lang="en-US" spc="-20" dirty="0"/>
              <a:t>author, </a:t>
            </a:r>
            <a:r>
              <a:rPr lang="en-US" spc="-10" dirty="0"/>
              <a:t>date </a:t>
            </a:r>
            <a:r>
              <a:rPr lang="en-US" dirty="0"/>
              <a:t>and </a:t>
            </a:r>
            <a:r>
              <a:rPr lang="en-US" spc="-5" dirty="0"/>
              <a:t>page </a:t>
            </a:r>
            <a:r>
              <a:rPr lang="en-US" dirty="0"/>
              <a:t>number </a:t>
            </a:r>
            <a:r>
              <a:rPr lang="en-US" spc="-5" dirty="0"/>
              <a:t>(if </a:t>
            </a:r>
            <a:r>
              <a:rPr lang="en-US" spc="-10" dirty="0"/>
              <a:t>appropriate) </a:t>
            </a:r>
            <a:r>
              <a:rPr lang="en-US" dirty="0"/>
              <a:t>are </a:t>
            </a:r>
            <a:r>
              <a:rPr lang="en-US" spc="-5" dirty="0"/>
              <a:t>placed in </a:t>
            </a:r>
            <a:r>
              <a:rPr lang="en-US" spc="-20" dirty="0"/>
              <a:t>text </a:t>
            </a:r>
            <a:r>
              <a:rPr lang="en-US" spc="-5" dirty="0"/>
              <a:t>in </a:t>
            </a:r>
            <a:r>
              <a:rPr lang="en-US" dirty="0"/>
              <a:t>the </a:t>
            </a:r>
            <a:r>
              <a:rPr lang="en-US" spc="-5" dirty="0"/>
              <a:t>same </a:t>
            </a:r>
            <a:r>
              <a:rPr lang="en-US" spc="-25" dirty="0"/>
              <a:t>way </a:t>
            </a:r>
            <a:r>
              <a:rPr lang="en-US" dirty="0"/>
              <a:t>as a </a:t>
            </a:r>
            <a:r>
              <a:rPr lang="en-US" spc="-5" dirty="0"/>
              <a:t>conventional </a:t>
            </a:r>
            <a:r>
              <a:rPr lang="en-US" dirty="0"/>
              <a:t>book</a:t>
            </a:r>
          </a:p>
          <a:p>
            <a:pPr marL="12700" defTabSz="9144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dirty="0"/>
              <a:t>e.g., </a:t>
            </a:r>
            <a:r>
              <a:rPr lang="en-US" spc="-5" dirty="0"/>
              <a:t>(Dean, 2002, p.</a:t>
            </a:r>
            <a:r>
              <a:rPr lang="en-US" dirty="0"/>
              <a:t> </a:t>
            </a:r>
            <a:r>
              <a:rPr lang="en-US" spc="-5" dirty="0"/>
              <a:t>56)</a:t>
            </a:r>
            <a:endParaRPr lang="en-US" dirty="0"/>
          </a:p>
          <a:p>
            <a:pPr defTabSz="914400">
              <a:lnSpc>
                <a:spcPct val="90000"/>
              </a:lnSpc>
              <a:buClr>
                <a:schemeClr val="accent1"/>
              </a:buClr>
            </a:pPr>
            <a:endParaRPr lang="en-US" dirty="0"/>
          </a:p>
          <a:p>
            <a:pPr defTabSz="914400">
              <a:lnSpc>
                <a:spcPct val="90000"/>
              </a:lnSpc>
              <a:spcBef>
                <a:spcPts val="45"/>
              </a:spcBef>
              <a:buClr>
                <a:schemeClr val="accent1"/>
              </a:buClr>
            </a:pPr>
            <a:endParaRPr lang="en-US" dirty="0"/>
          </a:p>
          <a:p>
            <a:pPr marL="396240" marR="60833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The </a:t>
            </a:r>
            <a:r>
              <a:rPr lang="en-US" spc="-10" dirty="0"/>
              <a:t>Reference </a:t>
            </a:r>
            <a:r>
              <a:rPr lang="en-US" spc="-5" dirty="0"/>
              <a:t>List citing </a:t>
            </a:r>
            <a:r>
              <a:rPr lang="en-US" spc="-20" dirty="0"/>
              <a:t>for </a:t>
            </a:r>
            <a:r>
              <a:rPr lang="en-US" dirty="0"/>
              <a:t>an </a:t>
            </a:r>
            <a:r>
              <a:rPr lang="en-US" spc="-5" dirty="0"/>
              <a:t>electronic </a:t>
            </a:r>
            <a:r>
              <a:rPr lang="en-US" dirty="0"/>
              <a:t>book </a:t>
            </a:r>
            <a:r>
              <a:rPr lang="en-US" spc="-15" dirty="0"/>
              <a:t>follows </a:t>
            </a:r>
            <a:r>
              <a:rPr lang="en-US" spc="-5" dirty="0"/>
              <a:t>the same </a:t>
            </a:r>
            <a:r>
              <a:rPr lang="en-US" spc="-10" dirty="0"/>
              <a:t>format </a:t>
            </a:r>
            <a:r>
              <a:rPr lang="en-US" dirty="0"/>
              <a:t>as </a:t>
            </a:r>
            <a:r>
              <a:rPr lang="en-US" spc="-10" dirty="0"/>
              <a:t>any</a:t>
            </a:r>
            <a:r>
              <a:rPr lang="en-US" spc="-30" dirty="0"/>
              <a:t> </a:t>
            </a:r>
            <a:r>
              <a:rPr lang="en-US" spc="-5" dirty="0"/>
              <a:t>book</a:t>
            </a:r>
            <a:endParaRPr lang="en-US" dirty="0"/>
          </a:p>
          <a:p>
            <a:pPr marL="12700" defTabSz="9144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b="1" dirty="0"/>
              <a:t>HOWEVER:</a:t>
            </a:r>
          </a:p>
          <a:p>
            <a:pPr marL="396240" marR="5080" indent="-383540" defTabSz="914400">
              <a:lnSpc>
                <a:spcPct val="90000"/>
              </a:lnSpc>
              <a:spcBef>
                <a:spcPts val="125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10" dirty="0"/>
              <a:t>you </a:t>
            </a:r>
            <a:r>
              <a:rPr lang="en-US" dirty="0"/>
              <a:t>also present </a:t>
            </a:r>
            <a:r>
              <a:rPr lang="en-US" spc="-5" dirty="0"/>
              <a:t>the </a:t>
            </a:r>
            <a:r>
              <a:rPr lang="en-US" spc="-10" dirty="0"/>
              <a:t>relevant </a:t>
            </a:r>
            <a:r>
              <a:rPr lang="en-US" spc="-5" dirty="0"/>
              <a:t>URL </a:t>
            </a:r>
            <a:r>
              <a:rPr lang="en-US" dirty="0"/>
              <a:t>or DOI </a:t>
            </a:r>
            <a:r>
              <a:rPr lang="en-US" spc="-5" dirty="0"/>
              <a:t>details</a:t>
            </a:r>
            <a:r>
              <a:rPr lang="en-US" dirty="0"/>
              <a:t>.</a:t>
            </a:r>
          </a:p>
          <a:p>
            <a:pPr marL="12700" defTabSz="914400">
              <a:lnSpc>
                <a:spcPct val="90000"/>
              </a:lnSpc>
              <a:spcBef>
                <a:spcPts val="95"/>
              </a:spcBef>
              <a:buClr>
                <a:schemeClr val="accent1"/>
              </a:buClr>
            </a:pPr>
            <a:r>
              <a:rPr lang="en-US" spc="-10" dirty="0"/>
              <a:t>      Example:</a:t>
            </a:r>
            <a:endParaRPr lang="en-US" dirty="0"/>
          </a:p>
          <a:p>
            <a:pPr marL="396240" marR="12700" indent="-383540" defTabSz="914400">
              <a:lnSpc>
                <a:spcPct val="90000"/>
              </a:lnSpc>
              <a:spcBef>
                <a:spcPts val="168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Dean, J. (2002). </a:t>
            </a:r>
            <a:r>
              <a:rPr lang="en-US" i="1" spc="-5" dirty="0"/>
              <a:t>Managing the </a:t>
            </a:r>
            <a:r>
              <a:rPr lang="en-US" i="1" dirty="0"/>
              <a:t>primary </a:t>
            </a:r>
            <a:r>
              <a:rPr lang="en-US" i="1" spc="-5" dirty="0"/>
              <a:t>school: 	        Educational  management series.</a:t>
            </a:r>
            <a:r>
              <a:rPr lang="en-US" spc="-5" dirty="0"/>
              <a:t>  </a:t>
            </a:r>
            <a:r>
              <a:rPr lang="en-US" spc="-10" dirty="0"/>
              <a:t>Routledge.                  		</a:t>
            </a:r>
            <a:r>
              <a:rPr lang="en-US" spc="-10" dirty="0">
                <a:hlinkClick r:id="rId2"/>
              </a:rPr>
              <a:t>http://www.netLibrary.com/Reader</a:t>
            </a:r>
            <a:endParaRPr lang="en-US" dirty="0"/>
          </a:p>
          <a:p>
            <a:pPr marL="396240" marR="5080" indent="-383540" defTabSz="914400">
              <a:lnSpc>
                <a:spcPct val="90000"/>
              </a:lnSpc>
              <a:spcBef>
                <a:spcPts val="125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z="1400" dirty="0"/>
          </a:p>
        </p:txBody>
      </p:sp>
      <p:pic>
        <p:nvPicPr>
          <p:cNvPr id="5" name="Picture 4" descr="Data concept">
            <a:extLst>
              <a:ext uri="{FF2B5EF4-FFF2-40B4-BE49-F238E27FC236}">
                <a16:creationId xmlns:a16="http://schemas.microsoft.com/office/drawing/2014/main" id="{0077D217-576E-94CB-E765-457D0473AA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3" r="4442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4550113" cy="1091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E-journals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1676400"/>
            <a:ext cx="5257800" cy="495300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5080" indent="-38354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E-journals </a:t>
            </a:r>
            <a:r>
              <a:rPr lang="en-US" dirty="0"/>
              <a:t>are </a:t>
            </a:r>
            <a:r>
              <a:rPr lang="en-US" spc="-5" dirty="0"/>
              <a:t>referenced in the same </a:t>
            </a:r>
            <a:r>
              <a:rPr lang="en-US" spc="-25" dirty="0"/>
              <a:t>way </a:t>
            </a:r>
            <a:r>
              <a:rPr lang="en-US" dirty="0"/>
              <a:t>as </a:t>
            </a:r>
            <a:r>
              <a:rPr lang="en-US" spc="-10" dirty="0"/>
              <a:t>conventional </a:t>
            </a:r>
            <a:r>
              <a:rPr lang="en-US" spc="-5" dirty="0"/>
              <a:t>paper-based </a:t>
            </a:r>
            <a:r>
              <a:rPr lang="en-US" dirty="0"/>
              <a:t>journals. </a:t>
            </a:r>
          </a:p>
          <a:p>
            <a:pPr marL="396240" marR="5080" indent="-38354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dirty="0"/>
          </a:p>
          <a:p>
            <a:pPr marL="396240" marR="5080" indent="-38354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dirty="0"/>
              <a:t>However, </a:t>
            </a:r>
            <a:r>
              <a:rPr lang="en-US" spc="-10" dirty="0"/>
              <a:t>you also </a:t>
            </a:r>
            <a:r>
              <a:rPr lang="en-US" dirty="0"/>
              <a:t>add </a:t>
            </a:r>
            <a:r>
              <a:rPr lang="en-US" spc="-5" dirty="0"/>
              <a:t>the following to the </a:t>
            </a:r>
            <a:r>
              <a:rPr lang="en-US" dirty="0"/>
              <a:t>end of the </a:t>
            </a:r>
            <a:r>
              <a:rPr lang="en-US" spc="0" dirty="0"/>
              <a:t>article</a:t>
            </a:r>
            <a:r>
              <a:rPr lang="en-US" dirty="0"/>
              <a:t> </a:t>
            </a:r>
            <a:r>
              <a:rPr lang="en-US" spc="-5" dirty="0"/>
              <a:t>details:</a:t>
            </a:r>
            <a:endParaRPr lang="en-US" dirty="0"/>
          </a:p>
          <a:p>
            <a:pPr marL="926465" lvl="1" indent="-383540" defTabSz="914400">
              <a:lnSpc>
                <a:spcPct val="90000"/>
              </a:lnSpc>
              <a:buClr>
                <a:schemeClr val="accent1"/>
              </a:buClr>
              <a:buChar char="–"/>
              <a:tabLst>
                <a:tab pos="926465" algn="l"/>
                <a:tab pos="927100" algn="l"/>
              </a:tabLst>
            </a:pPr>
            <a:r>
              <a:rPr lang="en-US" spc="-5" dirty="0"/>
              <a:t>URL </a:t>
            </a:r>
            <a:r>
              <a:rPr lang="en-US" dirty="0"/>
              <a:t>of </a:t>
            </a:r>
            <a:r>
              <a:rPr lang="en-US" spc="-5" dirty="0"/>
              <a:t>collection (or </a:t>
            </a:r>
            <a:r>
              <a:rPr lang="en-US" spc="-10" dirty="0"/>
              <a:t>website </a:t>
            </a:r>
            <a:r>
              <a:rPr lang="en-US" spc="-5" dirty="0"/>
              <a:t>address) </a:t>
            </a:r>
            <a:r>
              <a:rPr lang="en-US" dirty="0"/>
              <a:t>or </a:t>
            </a:r>
            <a:r>
              <a:rPr lang="en-US" spc="-5" dirty="0"/>
              <a:t>use</a:t>
            </a:r>
            <a:r>
              <a:rPr lang="en-US" spc="-15" dirty="0"/>
              <a:t> </a:t>
            </a:r>
            <a:r>
              <a:rPr lang="en-US" spc="-5" dirty="0"/>
              <a:t>DOI</a:t>
            </a:r>
          </a:p>
          <a:p>
            <a:pPr marL="926465" lvl="1" indent="-383540" defTabSz="914400">
              <a:lnSpc>
                <a:spcPct val="90000"/>
              </a:lnSpc>
              <a:buClr>
                <a:schemeClr val="accent1"/>
              </a:buClr>
              <a:buChar char="–"/>
              <a:tabLst>
                <a:tab pos="926465" algn="l"/>
                <a:tab pos="927100" algn="l"/>
              </a:tabLst>
            </a:pPr>
            <a:endParaRPr lang="en-US" spc="-5" dirty="0"/>
          </a:p>
          <a:p>
            <a:pPr marL="12700" defTabSz="914400">
              <a:lnSpc>
                <a:spcPct val="90000"/>
              </a:lnSpc>
              <a:spcBef>
                <a:spcPts val="105"/>
              </a:spcBef>
              <a:buClr>
                <a:schemeClr val="accent1"/>
              </a:buClr>
            </a:pPr>
            <a:r>
              <a:rPr lang="en-US" dirty="0"/>
              <a:t>Example:</a:t>
            </a:r>
          </a:p>
          <a:p>
            <a:pPr marL="12700" marR="5080" defTabSz="914400">
              <a:spcBef>
                <a:spcPts val="1885"/>
              </a:spcBef>
              <a:buClr>
                <a:schemeClr val="accent1"/>
              </a:buClr>
              <a:tabLst>
                <a:tab pos="396240" algn="l"/>
                <a:tab pos="396875" algn="l"/>
              </a:tabLst>
            </a:pPr>
            <a:r>
              <a:rPr lang="en-US" sz="1600" spc="-30" dirty="0"/>
              <a:t>Fuller, </a:t>
            </a:r>
            <a:r>
              <a:rPr lang="en-US" sz="1600" spc="-5" dirty="0"/>
              <a:t>M., </a:t>
            </a:r>
            <a:r>
              <a:rPr lang="en-US" sz="1600" spc="-20" dirty="0"/>
              <a:t>Bradley, </a:t>
            </a:r>
            <a:r>
              <a:rPr lang="en-US" sz="1600" dirty="0"/>
              <a:t>A. and </a:t>
            </a:r>
            <a:r>
              <a:rPr lang="en-US" sz="1600" spc="-20" dirty="0"/>
              <a:t>Healey, </a:t>
            </a:r>
            <a:r>
              <a:rPr lang="en-US" sz="1600" spc="-5" dirty="0"/>
              <a:t>M. (2004).   </a:t>
            </a:r>
          </a:p>
          <a:p>
            <a:pPr marL="12700" marR="5080" defTabSz="914400">
              <a:spcBef>
                <a:spcPts val="1885"/>
              </a:spcBef>
              <a:buClr>
                <a:schemeClr val="accent1"/>
              </a:buClr>
              <a:tabLst>
                <a:tab pos="396240" algn="l"/>
                <a:tab pos="396875" algn="l"/>
              </a:tabLst>
            </a:pPr>
            <a:r>
              <a:rPr lang="en-US" sz="1600" spc="-5" dirty="0"/>
              <a:t>      Incorporating </a:t>
            </a:r>
            <a:r>
              <a:rPr lang="en-US" sz="1600" dirty="0"/>
              <a:t>disabled </a:t>
            </a:r>
            <a:r>
              <a:rPr lang="en-US" sz="1600" spc="-5" dirty="0"/>
              <a:t>students within </a:t>
            </a:r>
            <a:r>
              <a:rPr lang="en-US" sz="1600" dirty="0"/>
              <a:t>an </a:t>
            </a:r>
            <a:r>
              <a:rPr lang="en-US" sz="1600" spc="-10" dirty="0"/>
              <a:t>inclusive </a:t>
            </a:r>
            <a:r>
              <a:rPr lang="en-US" sz="1600" spc="-5" dirty="0"/>
              <a:t>higher  </a:t>
            </a:r>
          </a:p>
          <a:p>
            <a:pPr marL="12700" marR="5080" defTabSz="914400">
              <a:spcBef>
                <a:spcPts val="1885"/>
              </a:spcBef>
              <a:buClr>
                <a:schemeClr val="accent1"/>
              </a:buClr>
              <a:tabLst>
                <a:tab pos="396240" algn="l"/>
                <a:tab pos="396875" algn="l"/>
              </a:tabLst>
            </a:pPr>
            <a:r>
              <a:rPr lang="en-US" sz="1600" spc="-5" dirty="0"/>
              <a:t>      education environment, Disability </a:t>
            </a:r>
            <a:r>
              <a:rPr lang="en-US" sz="1600" dirty="0"/>
              <a:t>a </a:t>
            </a:r>
            <a:r>
              <a:rPr lang="en-US" sz="1600" spc="-5" dirty="0"/>
              <a:t>Society: </a:t>
            </a:r>
            <a:r>
              <a:rPr lang="en-US" sz="1600" i="1" dirty="0"/>
              <a:t>The Leading </a:t>
            </a:r>
          </a:p>
          <a:p>
            <a:pPr marL="12700" marR="5080" defTabSz="914400">
              <a:spcBef>
                <a:spcPts val="1885"/>
              </a:spcBef>
              <a:buClr>
                <a:schemeClr val="accent1"/>
              </a:buClr>
              <a:tabLst>
                <a:tab pos="396240" algn="l"/>
                <a:tab pos="396875" algn="l"/>
              </a:tabLst>
            </a:pPr>
            <a:r>
              <a:rPr lang="en-US" sz="1600" i="1" spc="-5" dirty="0"/>
              <a:t>      Journal in Disability Studies, </a:t>
            </a:r>
            <a:r>
              <a:rPr lang="en-US" sz="1600" i="1" spc="-15" dirty="0"/>
              <a:t>19 </a:t>
            </a:r>
            <a:r>
              <a:rPr lang="en-US" sz="1600" spc="-5" dirty="0"/>
              <a:t>(5), 455-468.   </a:t>
            </a:r>
          </a:p>
          <a:p>
            <a:pPr marL="12700" marR="5080" defTabSz="914400">
              <a:spcBef>
                <a:spcPts val="1885"/>
              </a:spcBef>
              <a:buClr>
                <a:schemeClr val="accent1"/>
              </a:buClr>
              <a:tabLst>
                <a:tab pos="396240" algn="l"/>
                <a:tab pos="396875" algn="l"/>
              </a:tabLst>
            </a:pPr>
            <a:r>
              <a:rPr lang="en-US" sz="1600" spc="-5" dirty="0">
                <a:hlinkClick r:id="rId2"/>
              </a:rPr>
              <a:t>       </a:t>
            </a:r>
            <a:r>
              <a:rPr lang="en-US" sz="1600" dirty="0">
                <a:hlinkClick r:id="rId2"/>
              </a:rPr>
              <a:t>https://doi.org/10.1080/0968759042000235307</a:t>
            </a:r>
            <a:endParaRPr lang="en-US" sz="1600" dirty="0"/>
          </a:p>
          <a:p>
            <a:pPr marL="12700" marR="5080" defTabSz="914400">
              <a:lnSpc>
                <a:spcPct val="90000"/>
              </a:lnSpc>
              <a:spcBef>
                <a:spcPts val="1885"/>
              </a:spcBef>
              <a:buClr>
                <a:schemeClr val="accent1"/>
              </a:buClr>
              <a:tabLst>
                <a:tab pos="396240" algn="l"/>
                <a:tab pos="396875" algn="l"/>
              </a:tabLst>
            </a:pPr>
            <a:endParaRPr lang="en-US" sz="1500" u="sng" dirty="0"/>
          </a:p>
        </p:txBody>
      </p:sp>
      <p:pic>
        <p:nvPicPr>
          <p:cNvPr id="5" name="Picture 4" descr="Colourful paper stripes">
            <a:extLst>
              <a:ext uri="{FF2B5EF4-FFF2-40B4-BE49-F238E27FC236}">
                <a16:creationId xmlns:a16="http://schemas.microsoft.com/office/drawing/2014/main" id="{B8522B68-9F2F-3D27-6A16-3A8EE31733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304" r="42826" b="-1"/>
          <a:stretch/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BF2ABC8-4FD6-4B60-92A7-BB3BEE3C1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2700"/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a DOI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D479D3-536C-4161-A6F8-813D3071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ject 3"/>
          <p:cNvSpPr txBox="1"/>
          <p:nvPr/>
        </p:nvSpPr>
        <p:spPr>
          <a:xfrm>
            <a:off x="381006" y="1740724"/>
            <a:ext cx="6400794" cy="4568636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22225" indent="-383540" defTabSz="914400">
              <a:lnSpc>
                <a:spcPct val="90000"/>
              </a:lnSpc>
              <a:spcBef>
                <a:spcPts val="188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dirty="0"/>
              <a:t>A </a:t>
            </a:r>
            <a:r>
              <a:rPr lang="en-US" spc="-5" dirty="0"/>
              <a:t>DOI is </a:t>
            </a:r>
            <a:r>
              <a:rPr lang="en-US" dirty="0"/>
              <a:t>a </a:t>
            </a:r>
            <a:r>
              <a:rPr lang="en-US" spc="-10" dirty="0"/>
              <a:t>unique </a:t>
            </a:r>
            <a:r>
              <a:rPr lang="en-US" spc="-5" dirty="0"/>
              <a:t>alphanumeric string assigned </a:t>
            </a:r>
            <a:r>
              <a:rPr lang="en-US" spc="-15" dirty="0"/>
              <a:t>by </a:t>
            </a:r>
            <a:r>
              <a:rPr lang="en-US" dirty="0"/>
              <a:t>a </a:t>
            </a:r>
            <a:r>
              <a:rPr lang="en-US" spc="-5" dirty="0"/>
              <a:t>registration </a:t>
            </a:r>
            <a:r>
              <a:rPr lang="en-US" dirty="0"/>
              <a:t>agency  </a:t>
            </a:r>
            <a:r>
              <a:rPr lang="en-US" spc="-5" dirty="0"/>
              <a:t>(the International </a:t>
            </a:r>
            <a:r>
              <a:rPr lang="en-US" dirty="0"/>
              <a:t>DOI </a:t>
            </a:r>
            <a:r>
              <a:rPr lang="en-US" spc="-5" dirty="0"/>
              <a:t>Foundation) </a:t>
            </a:r>
            <a:r>
              <a:rPr lang="en-US" spc="-25" dirty="0"/>
              <a:t>to </a:t>
            </a:r>
            <a:r>
              <a:rPr lang="en-US" spc="-5" dirty="0"/>
              <a:t>identify content </a:t>
            </a:r>
            <a:r>
              <a:rPr lang="en-US" dirty="0"/>
              <a:t>and </a:t>
            </a:r>
            <a:r>
              <a:rPr lang="en-US" spc="-15" dirty="0"/>
              <a:t>provide </a:t>
            </a:r>
            <a:r>
              <a:rPr lang="en-US" dirty="0"/>
              <a:t>a  </a:t>
            </a:r>
            <a:r>
              <a:rPr lang="en-US" spc="-10" dirty="0"/>
              <a:t>persistent </a:t>
            </a:r>
            <a:r>
              <a:rPr lang="en-US" spc="-5" dirty="0"/>
              <a:t>link </a:t>
            </a:r>
            <a:r>
              <a:rPr lang="en-US" spc="-20" dirty="0"/>
              <a:t>to </a:t>
            </a:r>
            <a:r>
              <a:rPr lang="en-US" spc="-5" dirty="0"/>
              <a:t>its location </a:t>
            </a:r>
            <a:r>
              <a:rPr lang="en-US" dirty="0"/>
              <a:t>on </a:t>
            </a:r>
            <a:r>
              <a:rPr lang="en-US" spc="-5" dirty="0"/>
              <a:t>the</a:t>
            </a:r>
            <a:r>
              <a:rPr lang="en-US" spc="10" dirty="0"/>
              <a:t> </a:t>
            </a:r>
            <a:r>
              <a:rPr lang="en-US" spc="-5" dirty="0"/>
              <a:t>Internet.</a:t>
            </a:r>
            <a:endParaRPr lang="en-US" dirty="0"/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marR="5080" indent="-383540" defTabSz="914400">
              <a:lnSpc>
                <a:spcPct val="90000"/>
              </a:lnSpc>
              <a:spcBef>
                <a:spcPts val="1880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The </a:t>
            </a:r>
            <a:r>
              <a:rPr lang="en-US" dirty="0"/>
              <a:t>DOI </a:t>
            </a:r>
            <a:r>
              <a:rPr lang="en-US" spc="-5" dirty="0"/>
              <a:t>is </a:t>
            </a:r>
            <a:r>
              <a:rPr lang="en-US" spc="-15" dirty="0"/>
              <a:t>like </a:t>
            </a:r>
            <a:r>
              <a:rPr lang="en-US" dirty="0"/>
              <a:t>a digital </a:t>
            </a:r>
            <a:r>
              <a:rPr lang="en-US" spc="-5" dirty="0"/>
              <a:t>fingerprint: </a:t>
            </a:r>
            <a:r>
              <a:rPr lang="en-US" dirty="0"/>
              <a:t>Each </a:t>
            </a:r>
            <a:r>
              <a:rPr lang="en-US" spc="0" dirty="0"/>
              <a:t>article </a:t>
            </a:r>
            <a:r>
              <a:rPr lang="en-US" spc="-5" dirty="0"/>
              <a:t>receives </a:t>
            </a:r>
            <a:r>
              <a:rPr lang="en-US" dirty="0"/>
              <a:t>a </a:t>
            </a:r>
            <a:r>
              <a:rPr lang="en-US" spc="-5" dirty="0"/>
              <a:t>unique </a:t>
            </a:r>
            <a:r>
              <a:rPr lang="en-US" dirty="0"/>
              <a:t>one at </a:t>
            </a:r>
            <a:r>
              <a:rPr lang="en-US" spc="0" dirty="0"/>
              <a:t>birth, </a:t>
            </a:r>
            <a:r>
              <a:rPr lang="en-US" spc="-5" dirty="0"/>
              <a:t>and it </a:t>
            </a:r>
            <a:r>
              <a:rPr lang="en-US" dirty="0"/>
              <a:t>can </a:t>
            </a:r>
            <a:r>
              <a:rPr lang="en-US" spc="-5" dirty="0"/>
              <a:t>be used </a:t>
            </a:r>
            <a:r>
              <a:rPr lang="en-US" spc="-20" dirty="0"/>
              <a:t>to </a:t>
            </a:r>
            <a:r>
              <a:rPr lang="en-US" spc="-5" dirty="0"/>
              <a:t>identify the </a:t>
            </a:r>
            <a:r>
              <a:rPr lang="en-US" spc="0" dirty="0"/>
              <a:t>article </a:t>
            </a:r>
            <a:r>
              <a:rPr lang="en-US" spc="-5" dirty="0"/>
              <a:t>throughout its </a:t>
            </a:r>
            <a:r>
              <a:rPr lang="en-US" spc="-10" dirty="0"/>
              <a:t>lifespan, </a:t>
            </a:r>
            <a:r>
              <a:rPr lang="en-US" dirty="0"/>
              <a:t>no </a:t>
            </a:r>
            <a:r>
              <a:rPr lang="en-US" spc="-10" dirty="0"/>
              <a:t>matter </a:t>
            </a:r>
            <a:r>
              <a:rPr lang="en-US" spc="-5" dirty="0"/>
              <a:t>where it</a:t>
            </a:r>
            <a:r>
              <a:rPr lang="en-US" spc="-40" dirty="0"/>
              <a:t> </a:t>
            </a:r>
            <a:r>
              <a:rPr lang="en-US" spc="-5" dirty="0"/>
              <a:t>goes.</a:t>
            </a:r>
            <a:endParaRPr lang="en-US" dirty="0"/>
          </a:p>
          <a:p>
            <a:pPr defTabSz="914400">
              <a:lnSpc>
                <a:spcPct val="90000"/>
              </a:lnSpc>
              <a:buClr>
                <a:schemeClr val="accent1"/>
              </a:buClr>
              <a:buFont typeface="Franklin Gothic Book"/>
              <a:buChar char="■"/>
            </a:pPr>
            <a:endParaRPr lang="en-US" dirty="0"/>
          </a:p>
          <a:p>
            <a:pPr marL="396240" marR="104775" indent="-383540" defTabSz="914400">
              <a:lnSpc>
                <a:spcPct val="90000"/>
              </a:lnSpc>
              <a:spcBef>
                <a:spcPts val="187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All </a:t>
            </a:r>
            <a:r>
              <a:rPr lang="en-US" dirty="0"/>
              <a:t>DOI numbers </a:t>
            </a:r>
            <a:r>
              <a:rPr lang="en-US" spc="-5" dirty="0"/>
              <a:t>begin with </a:t>
            </a:r>
            <a:r>
              <a:rPr lang="en-US" dirty="0"/>
              <a:t>a </a:t>
            </a:r>
            <a:r>
              <a:rPr lang="en-US" spc="-35" dirty="0"/>
              <a:t>10 </a:t>
            </a:r>
            <a:r>
              <a:rPr lang="en-US" dirty="0"/>
              <a:t>and </a:t>
            </a:r>
            <a:r>
              <a:rPr lang="en-US" spc="-5" dirty="0"/>
              <a:t>contain </a:t>
            </a:r>
            <a:r>
              <a:rPr lang="en-US" dirty="0"/>
              <a:t>a </a:t>
            </a:r>
            <a:r>
              <a:rPr lang="en-US" spc="-5" dirty="0"/>
              <a:t>prefix </a:t>
            </a:r>
            <a:r>
              <a:rPr lang="en-US" dirty="0"/>
              <a:t>and a suffix  </a:t>
            </a:r>
            <a:r>
              <a:rPr lang="en-US" spc="-10" dirty="0"/>
              <a:t>separated </a:t>
            </a:r>
            <a:r>
              <a:rPr lang="en-US" spc="-20" dirty="0"/>
              <a:t>by </a:t>
            </a:r>
            <a:r>
              <a:rPr lang="en-US" dirty="0"/>
              <a:t>a </a:t>
            </a:r>
            <a:r>
              <a:rPr lang="en-US" spc="-5" dirty="0"/>
              <a:t>slash. </a:t>
            </a:r>
          </a:p>
          <a:p>
            <a:pPr marL="853440" marR="104775" lvl="1" indent="-383540" defTabSz="914400">
              <a:lnSpc>
                <a:spcPct val="90000"/>
              </a:lnSpc>
              <a:spcBef>
                <a:spcPts val="187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dirty="0"/>
              <a:t>The </a:t>
            </a:r>
            <a:r>
              <a:rPr lang="en-US" spc="-5" dirty="0"/>
              <a:t>prefix is </a:t>
            </a:r>
            <a:r>
              <a:rPr lang="en-US" dirty="0"/>
              <a:t>a </a:t>
            </a:r>
            <a:r>
              <a:rPr lang="en-US" spc="-10" dirty="0"/>
              <a:t>unique </a:t>
            </a:r>
            <a:r>
              <a:rPr lang="en-US" dirty="0"/>
              <a:t>number of </a:t>
            </a:r>
            <a:r>
              <a:rPr lang="en-US" spc="-15" dirty="0"/>
              <a:t>four </a:t>
            </a:r>
            <a:r>
              <a:rPr lang="en-US" dirty="0"/>
              <a:t>or more </a:t>
            </a:r>
            <a:r>
              <a:rPr lang="en-US" spc="-5" dirty="0"/>
              <a:t>digits assigned </a:t>
            </a:r>
            <a:r>
              <a:rPr lang="en-US" spc="-25" dirty="0"/>
              <a:t>to </a:t>
            </a:r>
            <a:r>
              <a:rPr lang="en-US" dirty="0"/>
              <a:t>organizations; </a:t>
            </a:r>
          </a:p>
          <a:p>
            <a:pPr marL="853440" marR="104775" lvl="1" indent="-383540" defTabSz="914400">
              <a:lnSpc>
                <a:spcPct val="90000"/>
              </a:lnSpc>
              <a:spcBef>
                <a:spcPts val="187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pc="-5" dirty="0"/>
              <a:t>The </a:t>
            </a:r>
            <a:r>
              <a:rPr lang="en-US" dirty="0"/>
              <a:t>suffix </a:t>
            </a:r>
            <a:r>
              <a:rPr lang="en-US" spc="-5" dirty="0"/>
              <a:t>is assigned </a:t>
            </a:r>
            <a:r>
              <a:rPr lang="en-US" spc="-20" dirty="0"/>
              <a:t>by </a:t>
            </a:r>
            <a:r>
              <a:rPr lang="en-US" spc="-5" dirty="0"/>
              <a:t>the publisher </a:t>
            </a:r>
            <a:r>
              <a:rPr lang="en-US" dirty="0"/>
              <a:t>and </a:t>
            </a:r>
            <a:r>
              <a:rPr lang="en-US" spc="-10" dirty="0"/>
              <a:t>was </a:t>
            </a:r>
            <a:r>
              <a:rPr lang="en-US" spc="-5" dirty="0"/>
              <a:t>designed </a:t>
            </a:r>
            <a:r>
              <a:rPr lang="en-US" spc="-25" dirty="0"/>
              <a:t>to </a:t>
            </a:r>
            <a:r>
              <a:rPr lang="en-US" spc="-5" dirty="0"/>
              <a:t>be </a:t>
            </a:r>
            <a:r>
              <a:rPr lang="en-US" spc="-10" dirty="0"/>
              <a:t>flexible </a:t>
            </a:r>
            <a:r>
              <a:rPr lang="en-US" spc="-5" dirty="0"/>
              <a:t>with publisher identification</a:t>
            </a:r>
            <a:r>
              <a:rPr lang="en-US" spc="55" dirty="0"/>
              <a:t> </a:t>
            </a:r>
            <a:r>
              <a:rPr lang="en-US" spc="-5" dirty="0"/>
              <a:t>standards.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658166"/>
            <a:ext cx="5685207" cy="58913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4990"/>
              </a:lnSpc>
              <a:spcBef>
                <a:spcPts val="105"/>
              </a:spcBef>
            </a:pPr>
            <a:r>
              <a:rPr sz="2800" b="1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But </a:t>
            </a:r>
            <a:r>
              <a:rPr sz="28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referencing</a:t>
            </a:r>
            <a:r>
              <a:rPr sz="2800" b="1" spc="-6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b="1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takes</a:t>
            </a:r>
            <a:r>
              <a:rPr lang="en-GB" sz="2800" b="1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</a:t>
            </a:r>
            <a:r>
              <a:rPr sz="2800" b="1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long!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4566" y="1734312"/>
            <a:ext cx="8333233" cy="469776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6240" indent="-383540">
              <a:lnSpc>
                <a:spcPct val="100000"/>
              </a:lnSpc>
              <a:spcBef>
                <a:spcPts val="105"/>
              </a:spcBef>
              <a:buChar char="■"/>
              <a:tabLst>
                <a:tab pos="396240" algn="l"/>
                <a:tab pos="396875" algn="l"/>
              </a:tabLst>
            </a:pP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cite </a:t>
            </a:r>
            <a:r>
              <a:rPr sz="2000" spc="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(part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</a:t>
            </a:r>
            <a:r>
              <a:rPr sz="2000" spc="-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scholar).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181B0D"/>
              </a:buClr>
              <a:buFont typeface="Franklin Gothic Book"/>
              <a:buChar char="■"/>
            </a:pPr>
            <a:endParaRPr sz="4000" dirty="0">
              <a:latin typeface="Times New Roman"/>
              <a:cs typeface="Times New Roman"/>
            </a:endParaRPr>
          </a:p>
          <a:p>
            <a:pPr marL="396240" marR="5080" indent="-383540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3200" spc="-35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marR="5080" indent="-383540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3200" spc="-35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marR="5080" indent="-383540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3200" spc="-35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marR="5080" indent="-383540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3200" spc="-35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marR="5080" indent="-383540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3200" spc="-35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marR="5080" indent="-383540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2000" spc="-35" dirty="0">
              <a:solidFill>
                <a:srgbClr val="181B0D"/>
              </a:solidFill>
              <a:latin typeface="Franklin Gothic Book"/>
              <a:cs typeface="Franklin Gothic Book"/>
            </a:endParaRPr>
          </a:p>
          <a:p>
            <a:pPr marL="396240" marR="5080" indent="-383540" algn="ctr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2000" spc="-35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5080" indent="-383540" algn="ctr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endParaRPr lang="en-GB" sz="2000" spc="-35" dirty="0">
              <a:solidFill>
                <a:srgbClr val="181B0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96240" marR="5080" indent="-383540" algn="ctr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r>
              <a:rPr lang="en-GB" sz="2000" spc="-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HOWEVER,</a:t>
            </a:r>
            <a:r>
              <a:rPr sz="2000" spc="-3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</a:t>
            </a:r>
            <a:r>
              <a:rPr sz="200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careful,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still </a:t>
            </a:r>
            <a:r>
              <a:rPr sz="2000" spc="-2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</a:t>
            </a:r>
            <a:r>
              <a:rPr sz="2000" spc="-2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 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reference</a:t>
            </a:r>
            <a:r>
              <a:rPr lang="en-GB" sz="2000" spc="-5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</a:t>
            </a:r>
            <a:r>
              <a:rPr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accurate</a:t>
            </a:r>
            <a:r>
              <a:rPr lang="en-GB"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853440" marR="5080" lvl="1" indent="-383540" algn="ctr">
              <a:lnSpc>
                <a:spcPct val="94100"/>
              </a:lnSpc>
              <a:spcBef>
                <a:spcPts val="5"/>
              </a:spcBef>
              <a:buChar char="■"/>
              <a:tabLst>
                <a:tab pos="396240" algn="l"/>
                <a:tab pos="396875" algn="l"/>
              </a:tabLst>
            </a:pPr>
            <a:r>
              <a:rPr lang="en-GB" sz="2000" spc="-10" dirty="0">
                <a:solidFill>
                  <a:srgbClr val="181B0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Sometimes key information is missing</a:t>
            </a:r>
            <a:endParaRPr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265162" y="166194"/>
            <a:ext cx="2514600" cy="14295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347" b="26904"/>
          <a:stretch/>
        </p:blipFill>
        <p:spPr>
          <a:xfrm>
            <a:off x="763983" y="2362200"/>
            <a:ext cx="6756400" cy="2895600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2514600" y="3962400"/>
            <a:ext cx="381000" cy="2286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2362200"/>
            <a:ext cx="3810000" cy="3082901"/>
          </a:xfrm>
          <a:prstGeom prst="rect">
            <a:avLst/>
          </a:prstGeom>
        </p:spPr>
      </p:pic>
      <p:sp>
        <p:nvSpPr>
          <p:cNvPr id="9" name="Oval 8"/>
          <p:cNvSpPr/>
          <p:nvPr/>
        </p:nvSpPr>
        <p:spPr>
          <a:xfrm>
            <a:off x="5241038" y="3124200"/>
            <a:ext cx="3598162" cy="6858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70205"/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assignment submissions</a:t>
            </a:r>
          </a:p>
        </p:txBody>
      </p:sp>
      <p:pic>
        <p:nvPicPr>
          <p:cNvPr id="7" name="Graphic 6" descr="Closed Book">
            <a:extLst>
              <a:ext uri="{FF2B5EF4-FFF2-40B4-BE49-F238E27FC236}">
                <a16:creationId xmlns:a16="http://schemas.microsoft.com/office/drawing/2014/main" id="{DD3856D6-8897-DE1D-1DE2-FC91EB9CAA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8095" y="2754624"/>
            <a:ext cx="2711704" cy="271170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276600" y="1600200"/>
            <a:ext cx="5562599" cy="510540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396240" marR="800100" indent="-38354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z="1400" spc="-40" dirty="0"/>
          </a:p>
          <a:p>
            <a:pPr marL="355600" marR="800100" indent="-34290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z="2000" spc="-40" dirty="0"/>
              <a:t>You </a:t>
            </a:r>
            <a:r>
              <a:rPr lang="en-US" sz="2000" spc="-5" dirty="0"/>
              <a:t>MUST reference in </a:t>
            </a:r>
            <a:r>
              <a:rPr lang="en-US" sz="2000" spc="-30" dirty="0"/>
              <a:t>APA </a:t>
            </a:r>
            <a:r>
              <a:rPr lang="en-US" sz="2000" spc="-10" dirty="0"/>
              <a:t>format </a:t>
            </a:r>
          </a:p>
          <a:p>
            <a:pPr marL="355600" marR="800100" indent="-342900" defTabSz="914400">
              <a:lnSpc>
                <a:spcPct val="90000"/>
              </a:lnSpc>
              <a:spcBef>
                <a:spcPts val="295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z="2000" spc="-10" dirty="0"/>
              <a:t>Follow </a:t>
            </a:r>
            <a:r>
              <a:rPr lang="en-US" sz="2000" spc="-35" dirty="0"/>
              <a:t>APA </a:t>
            </a:r>
            <a:r>
              <a:rPr lang="en-US" sz="2000" spc="-5" dirty="0"/>
              <a:t>guidelines throughout your</a:t>
            </a:r>
            <a:r>
              <a:rPr lang="en-US" sz="2000" dirty="0"/>
              <a:t> </a:t>
            </a:r>
            <a:r>
              <a:rPr lang="en-US" sz="2000" spc="-10" dirty="0"/>
              <a:t>work</a:t>
            </a:r>
            <a:endParaRPr lang="en-US" sz="2000" dirty="0"/>
          </a:p>
          <a:p>
            <a:pPr defTabSz="914400">
              <a:lnSpc>
                <a:spcPct val="90000"/>
              </a:lnSpc>
              <a:spcBef>
                <a:spcPts val="50"/>
              </a:spcBef>
              <a:buClr>
                <a:schemeClr val="accent1"/>
              </a:buClr>
              <a:buFont typeface="Franklin Gothic Book"/>
              <a:buChar char="■"/>
            </a:pPr>
            <a:endParaRPr lang="en-US" sz="2000" dirty="0"/>
          </a:p>
          <a:p>
            <a:pPr marL="12700" defTabSz="914400">
              <a:lnSpc>
                <a:spcPct val="90000"/>
              </a:lnSpc>
              <a:spcBef>
                <a:spcPts val="5"/>
              </a:spcBef>
              <a:buClr>
                <a:schemeClr val="accent1"/>
              </a:buClr>
            </a:pPr>
            <a:r>
              <a:rPr lang="en-US" sz="2000" b="1" u="sng" spc="0" dirty="0"/>
              <a:t>DO </a:t>
            </a:r>
            <a:r>
              <a:rPr lang="en-US" sz="2000" b="1" u="sng" spc="-15" dirty="0"/>
              <a:t>NOT </a:t>
            </a:r>
            <a:r>
              <a:rPr lang="en-US" sz="2000" b="1" u="sng" dirty="0"/>
              <a:t>USE </a:t>
            </a:r>
            <a:r>
              <a:rPr lang="en-US" sz="2000" dirty="0"/>
              <a:t>any other referencing style:</a:t>
            </a:r>
          </a:p>
          <a:p>
            <a:pPr defTabSz="914400">
              <a:lnSpc>
                <a:spcPct val="90000"/>
              </a:lnSpc>
              <a:spcBef>
                <a:spcPts val="25"/>
              </a:spcBef>
              <a:buClr>
                <a:schemeClr val="accent1"/>
              </a:buClr>
            </a:pPr>
            <a:endParaRPr lang="en-US" sz="2000" dirty="0"/>
          </a:p>
          <a:p>
            <a:pPr marL="12700" defTabSz="914400">
              <a:lnSpc>
                <a:spcPct val="90000"/>
              </a:lnSpc>
              <a:buClr>
                <a:schemeClr val="accent1"/>
              </a:buClr>
            </a:pPr>
            <a:r>
              <a:rPr lang="en-US" sz="2000" spc="-5" dirty="0"/>
              <a:t>Guidance</a:t>
            </a:r>
            <a:r>
              <a:rPr lang="en-US" sz="2000" dirty="0"/>
              <a:t> </a:t>
            </a:r>
            <a:r>
              <a:rPr lang="en-US" sz="2000" spc="-10" dirty="0"/>
              <a:t>available:</a:t>
            </a:r>
          </a:p>
          <a:p>
            <a:pPr marL="12700" defTabSz="914400">
              <a:lnSpc>
                <a:spcPct val="90000"/>
              </a:lnSpc>
              <a:buClr>
                <a:schemeClr val="accent1"/>
              </a:buClr>
            </a:pPr>
            <a:endParaRPr lang="en-US" sz="2000" dirty="0"/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z="2000" spc="-35" dirty="0"/>
              <a:t>APA </a:t>
            </a:r>
            <a:r>
              <a:rPr lang="en-US" sz="2000" spc="-5" dirty="0"/>
              <a:t>Publication Manual </a:t>
            </a:r>
            <a:r>
              <a:rPr lang="en-US" sz="2000" spc="0" dirty="0"/>
              <a:t>(7</a:t>
            </a:r>
            <a:r>
              <a:rPr lang="en-US" sz="2000" spc="0" baseline="25641" dirty="0"/>
              <a:t>th</a:t>
            </a:r>
            <a:r>
              <a:rPr lang="en-US" sz="2000" spc="375" baseline="25641" dirty="0"/>
              <a:t> </a:t>
            </a:r>
            <a:r>
              <a:rPr lang="en-US" sz="2000" spc="-5" dirty="0"/>
              <a:t>edition).</a:t>
            </a:r>
          </a:p>
          <a:p>
            <a:pPr marL="1270000" lvl="2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z="2000" spc="-5" dirty="0"/>
              <a:t>Link to APA style website on Moodle</a:t>
            </a:r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z="2000" dirty="0"/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z="2000" dirty="0"/>
              <a:t>UWTSD </a:t>
            </a:r>
            <a:r>
              <a:rPr lang="en-US" sz="2000" spc="-5" dirty="0"/>
              <a:t>Psychology </a:t>
            </a:r>
            <a:r>
              <a:rPr lang="en-US" sz="2000" spc="-10" dirty="0"/>
              <a:t>Referencing</a:t>
            </a:r>
            <a:r>
              <a:rPr lang="en-US" sz="2000" spc="-50" dirty="0"/>
              <a:t> </a:t>
            </a:r>
            <a:r>
              <a:rPr lang="en-US" sz="2000" spc="-5" dirty="0"/>
              <a:t>Guidelines document</a:t>
            </a:r>
          </a:p>
          <a:p>
            <a:pPr marL="1270000" lvl="2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z="2000" spc="-5" dirty="0"/>
              <a:t>Available on Moodle</a:t>
            </a:r>
          </a:p>
          <a:p>
            <a:pPr marL="853440" lvl="1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endParaRPr lang="en-US" sz="2000" spc="-5" dirty="0"/>
          </a:p>
          <a:p>
            <a:pPr marL="396240" indent="-383540" defTabSz="914400">
              <a:lnSpc>
                <a:spcPct val="90000"/>
              </a:lnSpc>
              <a:buClr>
                <a:schemeClr val="accent1"/>
              </a:buClr>
              <a:buChar char="■"/>
              <a:tabLst>
                <a:tab pos="396240" algn="l"/>
                <a:tab pos="396875" algn="l"/>
              </a:tabLst>
            </a:pPr>
            <a:r>
              <a:rPr lang="en-US" sz="2000" dirty="0"/>
              <a:t>UWTSD Library APA Referencing Handbook</a:t>
            </a:r>
          </a:p>
          <a:p>
            <a:pPr marL="1270000" lvl="2" indent="-342900" defTabSz="914400">
              <a:lnSpc>
                <a:spcPct val="90000"/>
              </a:lnSpc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396240" algn="l"/>
                <a:tab pos="396875" algn="l"/>
              </a:tabLst>
            </a:pPr>
            <a:r>
              <a:rPr lang="en-US" sz="2000" dirty="0"/>
              <a:t>Available on Moodle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99CB38"/>
      </a:accent1>
      <a:accent2>
        <a:srgbClr val="63A537"/>
      </a:accent2>
      <a:accent3>
        <a:srgbClr val="E6D024"/>
      </a:accent3>
      <a:accent4>
        <a:srgbClr val="CC9700"/>
      </a:accent4>
      <a:accent5>
        <a:srgbClr val="4EB3CF"/>
      </a:accent5>
      <a:accent6>
        <a:srgbClr val="378DA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29F68FFC-748B-4FC3-BF39-7F84A6D584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3388</Words>
  <Application>Microsoft Office PowerPoint</Application>
  <PresentationFormat>On-screen Show (4:3)</PresentationFormat>
  <Paragraphs>424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7" baseType="lpstr">
      <vt:lpstr>Arial</vt:lpstr>
      <vt:lpstr>Calibri</vt:lpstr>
      <vt:lpstr>Franklin Gothic Book</vt:lpstr>
      <vt:lpstr>Times New Roman</vt:lpstr>
      <vt:lpstr>Tw Cen MT</vt:lpstr>
      <vt:lpstr>Tw Cen MT Condensed</vt:lpstr>
      <vt:lpstr>Wingdings</vt:lpstr>
      <vt:lpstr>Wingdings 3</vt:lpstr>
      <vt:lpstr>Integral</vt:lpstr>
      <vt:lpstr>PowerPoint Presentation</vt:lpstr>
      <vt:lpstr>Lecture Outline</vt:lpstr>
      <vt:lpstr>Writing in Psychology</vt:lpstr>
      <vt:lpstr>What is Plagiarism?</vt:lpstr>
      <vt:lpstr>What is Plagiarism?</vt:lpstr>
      <vt:lpstr>Do not try to ‘outsmart’ Turnitin even if you include citations</vt:lpstr>
      <vt:lpstr>Plagiarism: an Academic Offence</vt:lpstr>
      <vt:lpstr>Can unintentional plagiarism occur</vt:lpstr>
      <vt:lpstr>Can unintentional plagiarism occur</vt:lpstr>
      <vt:lpstr>PowerPoint Presentation</vt:lpstr>
      <vt:lpstr>Use quotation marks appropriately </vt:lpstr>
      <vt:lpstr>PowerPoint Presentation</vt:lpstr>
      <vt:lpstr>Use your own words</vt:lpstr>
      <vt:lpstr>Use your own words</vt:lpstr>
      <vt:lpstr>Provide Citations</vt:lpstr>
      <vt:lpstr>Provide a full Reference List</vt:lpstr>
      <vt:lpstr>But do I need to reference EVERY source of information?</vt:lpstr>
      <vt:lpstr>Internet sources</vt:lpstr>
      <vt:lpstr>A GUIDE TO REFERENCING</vt:lpstr>
      <vt:lpstr>What is Referencing?</vt:lpstr>
      <vt:lpstr>Why the need for Referencing?</vt:lpstr>
      <vt:lpstr>Referencing in Psychology</vt:lpstr>
      <vt:lpstr>Referencing in Psychology</vt:lpstr>
      <vt:lpstr>Using the Literature</vt:lpstr>
      <vt:lpstr>Quotations…</vt:lpstr>
      <vt:lpstr>Writing quotations</vt:lpstr>
      <vt:lpstr>Referencing short and long quotations</vt:lpstr>
      <vt:lpstr>Including a short quote</vt:lpstr>
      <vt:lpstr>Example of longer quotation</vt:lpstr>
      <vt:lpstr>Citations and Paraphrasing</vt:lpstr>
      <vt:lpstr>Citations and Paraphrasing </vt:lpstr>
      <vt:lpstr>Citations with two authors</vt:lpstr>
      <vt:lpstr>  Citing a source with more than TWO authors</vt:lpstr>
      <vt:lpstr>  Secondary Sources</vt:lpstr>
      <vt:lpstr>Secondary citations</vt:lpstr>
      <vt:lpstr>Reference List</vt:lpstr>
      <vt:lpstr>Reference List: Formatting conventions for books</vt:lpstr>
      <vt:lpstr>Examples – Book References </vt:lpstr>
      <vt:lpstr>Reference List: Formatting conventions for Journal Articles</vt:lpstr>
      <vt:lpstr>Examples – Journal Articles</vt:lpstr>
      <vt:lpstr>  Reference List: Formatting conventions for books with editors</vt:lpstr>
      <vt:lpstr> Note on Referencing Edited Books</vt:lpstr>
      <vt:lpstr>  Referencing E-Mail</vt:lpstr>
      <vt:lpstr>Referencing electronic books</vt:lpstr>
      <vt:lpstr>E-journals</vt:lpstr>
      <vt:lpstr>Using a DOI</vt:lpstr>
      <vt:lpstr>But referencing takes SO long!</vt:lpstr>
      <vt:lpstr>For assignment submissions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 and Plagiarism</dc:title>
  <dc:creator>Administrator</dc:creator>
  <cp:lastModifiedBy>Karen EatonThomas</cp:lastModifiedBy>
  <cp:revision>47</cp:revision>
  <dcterms:created xsi:type="dcterms:W3CDTF">2021-07-06T09:01:54Z</dcterms:created>
  <dcterms:modified xsi:type="dcterms:W3CDTF">2024-09-27T14:55:43Z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2019-10-07T00:00:00Z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2021-07-06T00:00:00Z</vt:filetime>
  </property>
</Properties>
</file>