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C35D4-0EE1-CCF4-ADB2-9C39CD1D6A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13D186-6528-B6F9-DEF1-211BA47AD4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35CAFDF-EE9E-E684-355B-8F1E2102BD1D}"/>
              </a:ext>
            </a:extLst>
          </p:cNvPr>
          <p:cNvSpPr>
            <a:spLocks noGrp="1"/>
          </p:cNvSpPr>
          <p:nvPr>
            <p:ph type="dt" sz="half" idx="10"/>
          </p:nvPr>
        </p:nvSpPr>
        <p:spPr/>
        <p:txBody>
          <a:bodyPr/>
          <a:lstStyle/>
          <a:p>
            <a:fld id="{22DAB32C-463E-477B-83C5-FAA58A89AA86}" type="datetimeFigureOut">
              <a:rPr lang="en-GB" smtClean="0"/>
              <a:t>14/06/2026</a:t>
            </a:fld>
            <a:endParaRPr lang="en-GB"/>
          </a:p>
        </p:txBody>
      </p:sp>
      <p:sp>
        <p:nvSpPr>
          <p:cNvPr id="5" name="Footer Placeholder 4">
            <a:extLst>
              <a:ext uri="{FF2B5EF4-FFF2-40B4-BE49-F238E27FC236}">
                <a16:creationId xmlns:a16="http://schemas.microsoft.com/office/drawing/2014/main" id="{D7E83CB3-1C7F-044A-D09B-16662D5B01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801DDE-4FDD-1AF7-1E3C-D982A4BAC495}"/>
              </a:ext>
            </a:extLst>
          </p:cNvPr>
          <p:cNvSpPr>
            <a:spLocks noGrp="1"/>
          </p:cNvSpPr>
          <p:nvPr>
            <p:ph type="sldNum" sz="quarter" idx="12"/>
          </p:nvPr>
        </p:nvSpPr>
        <p:spPr/>
        <p:txBody>
          <a:bodyPr/>
          <a:lstStyle/>
          <a:p>
            <a:fld id="{197405E1-2B46-453A-BFA0-6266A4955ACA}" type="slidenum">
              <a:rPr lang="en-GB" smtClean="0"/>
              <a:t>‹#›</a:t>
            </a:fld>
            <a:endParaRPr lang="en-GB"/>
          </a:p>
        </p:txBody>
      </p:sp>
    </p:spTree>
    <p:extLst>
      <p:ext uri="{BB962C8B-B14F-4D97-AF65-F5344CB8AC3E}">
        <p14:creationId xmlns:p14="http://schemas.microsoft.com/office/powerpoint/2010/main" val="3087263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EADEA-0747-445B-2B81-CB5A1190E05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D6E739-590F-3F73-7043-A52691558FA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00B9F0-B413-6E41-6D9E-C19C4B136C45}"/>
              </a:ext>
            </a:extLst>
          </p:cNvPr>
          <p:cNvSpPr>
            <a:spLocks noGrp="1"/>
          </p:cNvSpPr>
          <p:nvPr>
            <p:ph type="dt" sz="half" idx="10"/>
          </p:nvPr>
        </p:nvSpPr>
        <p:spPr/>
        <p:txBody>
          <a:bodyPr/>
          <a:lstStyle/>
          <a:p>
            <a:fld id="{22DAB32C-463E-477B-83C5-FAA58A89AA86}" type="datetimeFigureOut">
              <a:rPr lang="en-GB" smtClean="0"/>
              <a:t>14/06/2026</a:t>
            </a:fld>
            <a:endParaRPr lang="en-GB"/>
          </a:p>
        </p:txBody>
      </p:sp>
      <p:sp>
        <p:nvSpPr>
          <p:cNvPr id="5" name="Footer Placeholder 4">
            <a:extLst>
              <a:ext uri="{FF2B5EF4-FFF2-40B4-BE49-F238E27FC236}">
                <a16:creationId xmlns:a16="http://schemas.microsoft.com/office/drawing/2014/main" id="{8842CBFE-173E-894F-6F8B-1FCE046163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234650-FE36-F77A-D2C5-62888654A071}"/>
              </a:ext>
            </a:extLst>
          </p:cNvPr>
          <p:cNvSpPr>
            <a:spLocks noGrp="1"/>
          </p:cNvSpPr>
          <p:nvPr>
            <p:ph type="sldNum" sz="quarter" idx="12"/>
          </p:nvPr>
        </p:nvSpPr>
        <p:spPr/>
        <p:txBody>
          <a:bodyPr/>
          <a:lstStyle/>
          <a:p>
            <a:fld id="{197405E1-2B46-453A-BFA0-6266A4955ACA}" type="slidenum">
              <a:rPr lang="en-GB" smtClean="0"/>
              <a:t>‹#›</a:t>
            </a:fld>
            <a:endParaRPr lang="en-GB"/>
          </a:p>
        </p:txBody>
      </p:sp>
    </p:spTree>
    <p:extLst>
      <p:ext uri="{BB962C8B-B14F-4D97-AF65-F5344CB8AC3E}">
        <p14:creationId xmlns:p14="http://schemas.microsoft.com/office/powerpoint/2010/main" val="3410524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7D2C8-FE37-A6CD-6B98-280891FC23F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1A4632-531C-BA18-C58D-8805178B449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B6D1723-EEF2-4AE8-1EAF-2327C43D3920}"/>
              </a:ext>
            </a:extLst>
          </p:cNvPr>
          <p:cNvSpPr>
            <a:spLocks noGrp="1"/>
          </p:cNvSpPr>
          <p:nvPr>
            <p:ph type="dt" sz="half" idx="10"/>
          </p:nvPr>
        </p:nvSpPr>
        <p:spPr/>
        <p:txBody>
          <a:bodyPr/>
          <a:lstStyle/>
          <a:p>
            <a:fld id="{22DAB32C-463E-477B-83C5-FAA58A89AA86}" type="datetimeFigureOut">
              <a:rPr lang="en-GB" smtClean="0"/>
              <a:t>14/06/2026</a:t>
            </a:fld>
            <a:endParaRPr lang="en-GB"/>
          </a:p>
        </p:txBody>
      </p:sp>
      <p:sp>
        <p:nvSpPr>
          <p:cNvPr id="5" name="Footer Placeholder 4">
            <a:extLst>
              <a:ext uri="{FF2B5EF4-FFF2-40B4-BE49-F238E27FC236}">
                <a16:creationId xmlns:a16="http://schemas.microsoft.com/office/drawing/2014/main" id="{670CFAB8-9B05-B243-7D6B-7EC3130F25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45DE5F-AC0F-ECA4-2494-8E4C27DBCF9F}"/>
              </a:ext>
            </a:extLst>
          </p:cNvPr>
          <p:cNvSpPr>
            <a:spLocks noGrp="1"/>
          </p:cNvSpPr>
          <p:nvPr>
            <p:ph type="sldNum" sz="quarter" idx="12"/>
          </p:nvPr>
        </p:nvSpPr>
        <p:spPr/>
        <p:txBody>
          <a:bodyPr/>
          <a:lstStyle/>
          <a:p>
            <a:fld id="{197405E1-2B46-453A-BFA0-6266A4955ACA}" type="slidenum">
              <a:rPr lang="en-GB" smtClean="0"/>
              <a:t>‹#›</a:t>
            </a:fld>
            <a:endParaRPr lang="en-GB"/>
          </a:p>
        </p:txBody>
      </p:sp>
    </p:spTree>
    <p:extLst>
      <p:ext uri="{BB962C8B-B14F-4D97-AF65-F5344CB8AC3E}">
        <p14:creationId xmlns:p14="http://schemas.microsoft.com/office/powerpoint/2010/main" val="25268019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BA5E9-184D-1BD9-9C47-F38C1830FB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563D30-0D9B-3868-6567-CAF97D0001E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809B706-FA3D-57B0-9B35-2D6A98DD316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5B0F541-23C5-3DA7-7F26-C45651FCC6EF}"/>
              </a:ext>
            </a:extLst>
          </p:cNvPr>
          <p:cNvSpPr>
            <a:spLocks noGrp="1"/>
          </p:cNvSpPr>
          <p:nvPr>
            <p:ph type="dt" sz="half" idx="10"/>
          </p:nvPr>
        </p:nvSpPr>
        <p:spPr/>
        <p:txBody>
          <a:bodyPr/>
          <a:lstStyle/>
          <a:p>
            <a:fld id="{22DAB32C-463E-477B-83C5-FAA58A89AA86}" type="datetimeFigureOut">
              <a:rPr lang="en-GB" smtClean="0"/>
              <a:t>14/06/2026</a:t>
            </a:fld>
            <a:endParaRPr lang="en-GB"/>
          </a:p>
        </p:txBody>
      </p:sp>
      <p:sp>
        <p:nvSpPr>
          <p:cNvPr id="6" name="Footer Placeholder 5">
            <a:extLst>
              <a:ext uri="{FF2B5EF4-FFF2-40B4-BE49-F238E27FC236}">
                <a16:creationId xmlns:a16="http://schemas.microsoft.com/office/drawing/2014/main" id="{4B18D1EC-2AA8-A14A-C8C9-25FF9DCB83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BF99FC-5736-14EC-E7C5-2B8280C1E1A3}"/>
              </a:ext>
            </a:extLst>
          </p:cNvPr>
          <p:cNvSpPr>
            <a:spLocks noGrp="1"/>
          </p:cNvSpPr>
          <p:nvPr>
            <p:ph type="sldNum" sz="quarter" idx="12"/>
          </p:nvPr>
        </p:nvSpPr>
        <p:spPr/>
        <p:txBody>
          <a:bodyPr/>
          <a:lstStyle/>
          <a:p>
            <a:fld id="{197405E1-2B46-453A-BFA0-6266A4955ACA}" type="slidenum">
              <a:rPr lang="en-GB" smtClean="0"/>
              <a:t>‹#›</a:t>
            </a:fld>
            <a:endParaRPr lang="en-GB"/>
          </a:p>
        </p:txBody>
      </p:sp>
    </p:spTree>
    <p:extLst>
      <p:ext uri="{BB962C8B-B14F-4D97-AF65-F5344CB8AC3E}">
        <p14:creationId xmlns:p14="http://schemas.microsoft.com/office/powerpoint/2010/main" val="39602023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182D3-5F5E-779E-AA97-1FF33DBCD74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EAE115-5F04-8DC2-ECDB-0D3D408BB5C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178F6E-3DF7-CDE7-F429-E7931C5F46A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449B134-EF62-EDC5-F4EA-8CCE782FCE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77D742-1C9E-FC28-9D5A-E179DFB7D86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7E9C64-EFC6-90AB-DA02-54140049E748}"/>
              </a:ext>
            </a:extLst>
          </p:cNvPr>
          <p:cNvSpPr>
            <a:spLocks noGrp="1"/>
          </p:cNvSpPr>
          <p:nvPr>
            <p:ph type="dt" sz="half" idx="10"/>
          </p:nvPr>
        </p:nvSpPr>
        <p:spPr/>
        <p:txBody>
          <a:bodyPr/>
          <a:lstStyle/>
          <a:p>
            <a:fld id="{22DAB32C-463E-477B-83C5-FAA58A89AA86}" type="datetimeFigureOut">
              <a:rPr lang="en-GB" smtClean="0"/>
              <a:t>14/06/2026</a:t>
            </a:fld>
            <a:endParaRPr lang="en-GB"/>
          </a:p>
        </p:txBody>
      </p:sp>
      <p:sp>
        <p:nvSpPr>
          <p:cNvPr id="8" name="Footer Placeholder 7">
            <a:extLst>
              <a:ext uri="{FF2B5EF4-FFF2-40B4-BE49-F238E27FC236}">
                <a16:creationId xmlns:a16="http://schemas.microsoft.com/office/drawing/2014/main" id="{25536783-A7E0-0F43-C198-F3E2C779833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EE5109-789F-01CE-6D27-296439AD3E57}"/>
              </a:ext>
            </a:extLst>
          </p:cNvPr>
          <p:cNvSpPr>
            <a:spLocks noGrp="1"/>
          </p:cNvSpPr>
          <p:nvPr>
            <p:ph type="sldNum" sz="quarter" idx="12"/>
          </p:nvPr>
        </p:nvSpPr>
        <p:spPr/>
        <p:txBody>
          <a:bodyPr/>
          <a:lstStyle/>
          <a:p>
            <a:fld id="{197405E1-2B46-453A-BFA0-6266A4955ACA}" type="slidenum">
              <a:rPr lang="en-GB" smtClean="0"/>
              <a:t>‹#›</a:t>
            </a:fld>
            <a:endParaRPr lang="en-GB"/>
          </a:p>
        </p:txBody>
      </p:sp>
    </p:spTree>
    <p:extLst>
      <p:ext uri="{BB962C8B-B14F-4D97-AF65-F5344CB8AC3E}">
        <p14:creationId xmlns:p14="http://schemas.microsoft.com/office/powerpoint/2010/main" val="40774040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D5D00-61DE-2207-1215-0D2FBC5EA35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B490C19-6A66-0D49-F794-A0D527C2E347}"/>
              </a:ext>
            </a:extLst>
          </p:cNvPr>
          <p:cNvSpPr>
            <a:spLocks noGrp="1"/>
          </p:cNvSpPr>
          <p:nvPr>
            <p:ph type="dt" sz="half" idx="10"/>
          </p:nvPr>
        </p:nvSpPr>
        <p:spPr/>
        <p:txBody>
          <a:bodyPr/>
          <a:lstStyle/>
          <a:p>
            <a:fld id="{22DAB32C-463E-477B-83C5-FAA58A89AA86}" type="datetimeFigureOut">
              <a:rPr lang="en-GB" smtClean="0"/>
              <a:t>14/06/2026</a:t>
            </a:fld>
            <a:endParaRPr lang="en-GB"/>
          </a:p>
        </p:txBody>
      </p:sp>
      <p:sp>
        <p:nvSpPr>
          <p:cNvPr id="4" name="Footer Placeholder 3">
            <a:extLst>
              <a:ext uri="{FF2B5EF4-FFF2-40B4-BE49-F238E27FC236}">
                <a16:creationId xmlns:a16="http://schemas.microsoft.com/office/drawing/2014/main" id="{38583E97-48BD-553A-EF89-D1FA628FE64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E806A70-A800-8412-D95D-3DD50A73F464}"/>
              </a:ext>
            </a:extLst>
          </p:cNvPr>
          <p:cNvSpPr>
            <a:spLocks noGrp="1"/>
          </p:cNvSpPr>
          <p:nvPr>
            <p:ph type="sldNum" sz="quarter" idx="12"/>
          </p:nvPr>
        </p:nvSpPr>
        <p:spPr/>
        <p:txBody>
          <a:bodyPr/>
          <a:lstStyle/>
          <a:p>
            <a:fld id="{197405E1-2B46-453A-BFA0-6266A4955ACA}" type="slidenum">
              <a:rPr lang="en-GB" smtClean="0"/>
              <a:t>‹#›</a:t>
            </a:fld>
            <a:endParaRPr lang="en-GB"/>
          </a:p>
        </p:txBody>
      </p:sp>
    </p:spTree>
    <p:extLst>
      <p:ext uri="{BB962C8B-B14F-4D97-AF65-F5344CB8AC3E}">
        <p14:creationId xmlns:p14="http://schemas.microsoft.com/office/powerpoint/2010/main" val="2451652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D4C74-7203-AFDF-B609-93D46EE36F0A}"/>
              </a:ext>
            </a:extLst>
          </p:cNvPr>
          <p:cNvSpPr>
            <a:spLocks noGrp="1"/>
          </p:cNvSpPr>
          <p:nvPr>
            <p:ph type="dt" sz="half" idx="10"/>
          </p:nvPr>
        </p:nvSpPr>
        <p:spPr/>
        <p:txBody>
          <a:bodyPr/>
          <a:lstStyle/>
          <a:p>
            <a:fld id="{22DAB32C-463E-477B-83C5-FAA58A89AA86}" type="datetimeFigureOut">
              <a:rPr lang="en-GB" smtClean="0"/>
              <a:t>14/06/2026</a:t>
            </a:fld>
            <a:endParaRPr lang="en-GB"/>
          </a:p>
        </p:txBody>
      </p:sp>
      <p:sp>
        <p:nvSpPr>
          <p:cNvPr id="3" name="Footer Placeholder 2">
            <a:extLst>
              <a:ext uri="{FF2B5EF4-FFF2-40B4-BE49-F238E27FC236}">
                <a16:creationId xmlns:a16="http://schemas.microsoft.com/office/drawing/2014/main" id="{8EDFF3F5-D426-6F0F-B964-92070489C1E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AA86A37-3C48-0E89-4443-821C6DEC958B}"/>
              </a:ext>
            </a:extLst>
          </p:cNvPr>
          <p:cNvSpPr>
            <a:spLocks noGrp="1"/>
          </p:cNvSpPr>
          <p:nvPr>
            <p:ph type="sldNum" sz="quarter" idx="12"/>
          </p:nvPr>
        </p:nvSpPr>
        <p:spPr/>
        <p:txBody>
          <a:bodyPr/>
          <a:lstStyle/>
          <a:p>
            <a:fld id="{197405E1-2B46-453A-BFA0-6266A4955ACA}" type="slidenum">
              <a:rPr lang="en-GB" smtClean="0"/>
              <a:t>‹#›</a:t>
            </a:fld>
            <a:endParaRPr lang="en-GB"/>
          </a:p>
        </p:txBody>
      </p:sp>
    </p:spTree>
    <p:extLst>
      <p:ext uri="{BB962C8B-B14F-4D97-AF65-F5344CB8AC3E}">
        <p14:creationId xmlns:p14="http://schemas.microsoft.com/office/powerpoint/2010/main" val="3255873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66A74-818C-D953-9FAE-199FC6D032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3765C89-DCE1-2A9A-99E9-349485AA28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DD4B07-B443-6116-D22D-848EA5AD66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1B1355-51A3-D198-DBEA-AB8A66388991}"/>
              </a:ext>
            </a:extLst>
          </p:cNvPr>
          <p:cNvSpPr>
            <a:spLocks noGrp="1"/>
          </p:cNvSpPr>
          <p:nvPr>
            <p:ph type="dt" sz="half" idx="10"/>
          </p:nvPr>
        </p:nvSpPr>
        <p:spPr/>
        <p:txBody>
          <a:bodyPr/>
          <a:lstStyle/>
          <a:p>
            <a:fld id="{22DAB32C-463E-477B-83C5-FAA58A89AA86}" type="datetimeFigureOut">
              <a:rPr lang="en-GB" smtClean="0"/>
              <a:t>14/06/2026</a:t>
            </a:fld>
            <a:endParaRPr lang="en-GB"/>
          </a:p>
        </p:txBody>
      </p:sp>
      <p:sp>
        <p:nvSpPr>
          <p:cNvPr id="6" name="Footer Placeholder 5">
            <a:extLst>
              <a:ext uri="{FF2B5EF4-FFF2-40B4-BE49-F238E27FC236}">
                <a16:creationId xmlns:a16="http://schemas.microsoft.com/office/drawing/2014/main" id="{9758E151-9691-050A-56BC-52C2ED5F20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845B72-5672-F374-715A-03ADA3CC6D3B}"/>
              </a:ext>
            </a:extLst>
          </p:cNvPr>
          <p:cNvSpPr>
            <a:spLocks noGrp="1"/>
          </p:cNvSpPr>
          <p:nvPr>
            <p:ph type="sldNum" sz="quarter" idx="12"/>
          </p:nvPr>
        </p:nvSpPr>
        <p:spPr/>
        <p:txBody>
          <a:bodyPr/>
          <a:lstStyle/>
          <a:p>
            <a:fld id="{197405E1-2B46-453A-BFA0-6266A4955ACA}" type="slidenum">
              <a:rPr lang="en-GB" smtClean="0"/>
              <a:t>‹#›</a:t>
            </a:fld>
            <a:endParaRPr lang="en-GB"/>
          </a:p>
        </p:txBody>
      </p:sp>
    </p:spTree>
    <p:extLst>
      <p:ext uri="{BB962C8B-B14F-4D97-AF65-F5344CB8AC3E}">
        <p14:creationId xmlns:p14="http://schemas.microsoft.com/office/powerpoint/2010/main" val="1536669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EFACC-E867-AA07-0FD0-40BD1E8482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EA61F85-2CAA-AFE0-C983-2D9F217100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2380A0-9F0A-7523-0EF9-B5A07EA87D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EC1A22-3899-B7E1-220D-79BD39F522F0}"/>
              </a:ext>
            </a:extLst>
          </p:cNvPr>
          <p:cNvSpPr>
            <a:spLocks noGrp="1"/>
          </p:cNvSpPr>
          <p:nvPr>
            <p:ph type="dt" sz="half" idx="10"/>
          </p:nvPr>
        </p:nvSpPr>
        <p:spPr/>
        <p:txBody>
          <a:bodyPr/>
          <a:lstStyle/>
          <a:p>
            <a:fld id="{22DAB32C-463E-477B-83C5-FAA58A89AA86}" type="datetimeFigureOut">
              <a:rPr lang="en-GB" smtClean="0"/>
              <a:t>14/06/2026</a:t>
            </a:fld>
            <a:endParaRPr lang="en-GB"/>
          </a:p>
        </p:txBody>
      </p:sp>
      <p:sp>
        <p:nvSpPr>
          <p:cNvPr id="6" name="Footer Placeholder 5">
            <a:extLst>
              <a:ext uri="{FF2B5EF4-FFF2-40B4-BE49-F238E27FC236}">
                <a16:creationId xmlns:a16="http://schemas.microsoft.com/office/drawing/2014/main" id="{62CFB17D-4394-9B04-65C3-6DC3DCA7B3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DBCB3B-89C2-6B3F-D1ED-DE0780935745}"/>
              </a:ext>
            </a:extLst>
          </p:cNvPr>
          <p:cNvSpPr>
            <a:spLocks noGrp="1"/>
          </p:cNvSpPr>
          <p:nvPr>
            <p:ph type="sldNum" sz="quarter" idx="12"/>
          </p:nvPr>
        </p:nvSpPr>
        <p:spPr/>
        <p:txBody>
          <a:bodyPr/>
          <a:lstStyle/>
          <a:p>
            <a:fld id="{197405E1-2B46-453A-BFA0-6266A4955ACA}" type="slidenum">
              <a:rPr lang="en-GB" smtClean="0"/>
              <a:t>‹#›</a:t>
            </a:fld>
            <a:endParaRPr lang="en-GB"/>
          </a:p>
        </p:txBody>
      </p:sp>
    </p:spTree>
    <p:extLst>
      <p:ext uri="{BB962C8B-B14F-4D97-AF65-F5344CB8AC3E}">
        <p14:creationId xmlns:p14="http://schemas.microsoft.com/office/powerpoint/2010/main" val="1479806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55224-B74A-40A2-7671-927BDE45A55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91B9A1-9338-5FEC-A9E7-74BC50016B4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FB20FF-2752-9900-9FA9-A0E6298D56EE}"/>
              </a:ext>
            </a:extLst>
          </p:cNvPr>
          <p:cNvSpPr>
            <a:spLocks noGrp="1"/>
          </p:cNvSpPr>
          <p:nvPr>
            <p:ph type="dt" sz="half" idx="10"/>
          </p:nvPr>
        </p:nvSpPr>
        <p:spPr/>
        <p:txBody>
          <a:bodyPr/>
          <a:lstStyle/>
          <a:p>
            <a:fld id="{22DAB32C-463E-477B-83C5-FAA58A89AA86}" type="datetimeFigureOut">
              <a:rPr lang="en-GB" smtClean="0"/>
              <a:t>14/06/2026</a:t>
            </a:fld>
            <a:endParaRPr lang="en-GB"/>
          </a:p>
        </p:txBody>
      </p:sp>
      <p:sp>
        <p:nvSpPr>
          <p:cNvPr id="5" name="Footer Placeholder 4">
            <a:extLst>
              <a:ext uri="{FF2B5EF4-FFF2-40B4-BE49-F238E27FC236}">
                <a16:creationId xmlns:a16="http://schemas.microsoft.com/office/drawing/2014/main" id="{7E7610F9-17EA-D6DE-2593-1197698E44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686326-AFCE-7F7D-7F4A-76FDCDC422E7}"/>
              </a:ext>
            </a:extLst>
          </p:cNvPr>
          <p:cNvSpPr>
            <a:spLocks noGrp="1"/>
          </p:cNvSpPr>
          <p:nvPr>
            <p:ph type="sldNum" sz="quarter" idx="12"/>
          </p:nvPr>
        </p:nvSpPr>
        <p:spPr/>
        <p:txBody>
          <a:bodyPr/>
          <a:lstStyle/>
          <a:p>
            <a:fld id="{197405E1-2B46-453A-BFA0-6266A4955ACA}" type="slidenum">
              <a:rPr lang="en-GB" smtClean="0"/>
              <a:t>‹#›</a:t>
            </a:fld>
            <a:endParaRPr lang="en-GB"/>
          </a:p>
        </p:txBody>
      </p:sp>
    </p:spTree>
    <p:extLst>
      <p:ext uri="{BB962C8B-B14F-4D97-AF65-F5344CB8AC3E}">
        <p14:creationId xmlns:p14="http://schemas.microsoft.com/office/powerpoint/2010/main" val="2183992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D9A36FA-A4C7-9BA1-D78B-2E0F1D620F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5AAE75-9404-0632-357F-999B8A8BF6D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2087C6-42B4-C83F-B868-3B3F33A3FBB9}"/>
              </a:ext>
            </a:extLst>
          </p:cNvPr>
          <p:cNvSpPr>
            <a:spLocks noGrp="1"/>
          </p:cNvSpPr>
          <p:nvPr>
            <p:ph type="dt" sz="half" idx="10"/>
          </p:nvPr>
        </p:nvSpPr>
        <p:spPr/>
        <p:txBody>
          <a:bodyPr/>
          <a:lstStyle/>
          <a:p>
            <a:fld id="{22DAB32C-463E-477B-83C5-FAA58A89AA86}" type="datetimeFigureOut">
              <a:rPr lang="en-GB" smtClean="0"/>
              <a:t>14/06/2026</a:t>
            </a:fld>
            <a:endParaRPr lang="en-GB"/>
          </a:p>
        </p:txBody>
      </p:sp>
      <p:sp>
        <p:nvSpPr>
          <p:cNvPr id="5" name="Footer Placeholder 4">
            <a:extLst>
              <a:ext uri="{FF2B5EF4-FFF2-40B4-BE49-F238E27FC236}">
                <a16:creationId xmlns:a16="http://schemas.microsoft.com/office/drawing/2014/main" id="{3E10E333-04B1-9B87-12BC-E3AD052E63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ACF160-7590-8B65-739B-CC433C8F5970}"/>
              </a:ext>
            </a:extLst>
          </p:cNvPr>
          <p:cNvSpPr>
            <a:spLocks noGrp="1"/>
          </p:cNvSpPr>
          <p:nvPr>
            <p:ph type="sldNum" sz="quarter" idx="12"/>
          </p:nvPr>
        </p:nvSpPr>
        <p:spPr/>
        <p:txBody>
          <a:bodyPr/>
          <a:lstStyle/>
          <a:p>
            <a:fld id="{197405E1-2B46-453A-BFA0-6266A4955ACA}" type="slidenum">
              <a:rPr lang="en-GB" smtClean="0"/>
              <a:t>‹#›</a:t>
            </a:fld>
            <a:endParaRPr lang="en-GB"/>
          </a:p>
        </p:txBody>
      </p:sp>
    </p:spTree>
    <p:extLst>
      <p:ext uri="{BB962C8B-B14F-4D97-AF65-F5344CB8AC3E}">
        <p14:creationId xmlns:p14="http://schemas.microsoft.com/office/powerpoint/2010/main" val="4018267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B1494E-10B1-9D8F-C5CD-DA77AFBB69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44F7A5-3373-5D86-6BA1-BFDB69F02C9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55B205-6C0B-5D75-287B-89BE7BDFBA4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2DAB32C-463E-477B-83C5-FAA58A89AA86}" type="datetimeFigureOut">
              <a:rPr lang="en-GB" smtClean="0"/>
              <a:t>14/06/2026</a:t>
            </a:fld>
            <a:endParaRPr lang="en-GB"/>
          </a:p>
        </p:txBody>
      </p:sp>
      <p:sp>
        <p:nvSpPr>
          <p:cNvPr id="5" name="Footer Placeholder 4">
            <a:extLst>
              <a:ext uri="{FF2B5EF4-FFF2-40B4-BE49-F238E27FC236}">
                <a16:creationId xmlns:a16="http://schemas.microsoft.com/office/drawing/2014/main" id="{E2CFBDE6-CA3D-F977-AE38-9890C7E54D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745EB86-CA3F-0DEB-F6A5-017A5B4FEEF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97405E1-2B46-453A-BFA0-6266A4955ACA}" type="slidenum">
              <a:rPr lang="en-GB" smtClean="0"/>
              <a:t>‹#›</a:t>
            </a:fld>
            <a:endParaRPr lang="en-GB"/>
          </a:p>
        </p:txBody>
      </p:sp>
    </p:spTree>
    <p:extLst>
      <p:ext uri="{BB962C8B-B14F-4D97-AF65-F5344CB8AC3E}">
        <p14:creationId xmlns:p14="http://schemas.microsoft.com/office/powerpoint/2010/main" val="36983666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B803E49-8EEF-B7C6-94F8-134678DE6A95}"/>
              </a:ext>
            </a:extLst>
          </p:cNvPr>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u="sng" kern="1200">
                <a:solidFill>
                  <a:schemeClr val="tx1"/>
                </a:solidFill>
                <a:latin typeface="+mj-lt"/>
                <a:ea typeface="+mj-ea"/>
                <a:cs typeface="+mj-cs"/>
              </a:rPr>
              <a:t>Bowlby’s Attachment Theory </a:t>
            </a:r>
          </a:p>
        </p:txBody>
      </p:sp>
      <p:sp>
        <p:nvSpPr>
          <p:cNvPr id="1033" name="Rectangle 103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1636746-04FE-59AE-6637-97A2B839B435}"/>
              </a:ext>
            </a:extLst>
          </p:cNvPr>
          <p:cNvSpPr txBox="1"/>
          <p:nvPr/>
        </p:nvSpPr>
        <p:spPr>
          <a:xfrm>
            <a:off x="793661" y="2599509"/>
            <a:ext cx="4530898" cy="363945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t>Name: Maria Ali</a:t>
            </a:r>
          </a:p>
          <a:p>
            <a:pPr indent="-228600">
              <a:lnSpc>
                <a:spcPct val="90000"/>
              </a:lnSpc>
              <a:spcAft>
                <a:spcPts val="600"/>
              </a:spcAft>
              <a:buFont typeface="Arial" panose="020B0604020202020204" pitchFamily="34" charset="0"/>
              <a:buChar char="•"/>
            </a:pPr>
            <a:r>
              <a:rPr lang="en-US" sz="2000"/>
              <a:t>Student ID: 2509258</a:t>
            </a:r>
          </a:p>
        </p:txBody>
      </p:sp>
      <p:pic>
        <p:nvPicPr>
          <p:cNvPr id="1026" name="Picture 2" descr="Attachment: The What, the Why, and the ...">
            <a:extLst>
              <a:ext uri="{FF2B5EF4-FFF2-40B4-BE49-F238E27FC236}">
                <a16:creationId xmlns:a16="http://schemas.microsoft.com/office/drawing/2014/main" id="{C34FA501-9AD0-41BD-C4BB-EEEE62A4F40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11532" y="2899299"/>
            <a:ext cx="5150277" cy="2884155"/>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8A4BB37-9059-5EA4-8326-2DBCBA164F1B}"/>
              </a:ext>
            </a:extLst>
          </p:cNvPr>
          <p:cNvSpPr txBox="1"/>
          <p:nvPr/>
        </p:nvSpPr>
        <p:spPr>
          <a:xfrm>
            <a:off x="250113" y="2414843"/>
            <a:ext cx="4673523" cy="923330"/>
          </a:xfrm>
          <a:prstGeom prst="rect">
            <a:avLst/>
          </a:prstGeom>
          <a:noFill/>
        </p:spPr>
        <p:txBody>
          <a:bodyPr wrap="none" rtlCol="0">
            <a:spAutoFit/>
          </a:bodyPr>
          <a:lstStyle/>
          <a:p>
            <a:r>
              <a:rPr lang="en-GB" dirty="0"/>
              <a:t>Module: Psychology in health and social care </a:t>
            </a:r>
          </a:p>
          <a:p>
            <a:r>
              <a:rPr lang="en-GB" dirty="0"/>
              <a:t>Module code: LCHS4010</a:t>
            </a:r>
          </a:p>
          <a:p>
            <a:r>
              <a:rPr lang="en-GB" dirty="0"/>
              <a:t>Lecturer: </a:t>
            </a:r>
            <a:r>
              <a:rPr lang="en-GB"/>
              <a:t>Prabjot Sahota </a:t>
            </a:r>
            <a:endParaRPr lang="en-GB" dirty="0"/>
          </a:p>
        </p:txBody>
      </p:sp>
    </p:spTree>
    <p:extLst>
      <p:ext uri="{BB962C8B-B14F-4D97-AF65-F5344CB8AC3E}">
        <p14:creationId xmlns:p14="http://schemas.microsoft.com/office/powerpoint/2010/main" val="5604858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B6F663-5DDD-872B-A02A-E5BB84D5466D}"/>
              </a:ext>
            </a:extLst>
          </p:cNvPr>
          <p:cNvSpPr txBox="1"/>
          <p:nvPr/>
        </p:nvSpPr>
        <p:spPr>
          <a:xfrm>
            <a:off x="0" y="149901"/>
            <a:ext cx="12192000" cy="923330"/>
          </a:xfrm>
          <a:prstGeom prst="rect">
            <a:avLst/>
          </a:prstGeom>
          <a:noFill/>
        </p:spPr>
        <p:txBody>
          <a:bodyPr wrap="square" rtlCol="0">
            <a:spAutoFit/>
          </a:bodyPr>
          <a:lstStyle/>
          <a:p>
            <a:r>
              <a:rPr lang="en-GB" dirty="0"/>
              <a:t>What is Bowlby's attachment theory?</a:t>
            </a:r>
          </a:p>
          <a:p>
            <a:r>
              <a:rPr lang="en-GB" dirty="0"/>
              <a:t>This theory describes the way you bonded with your primary caregiver. According to Bowlby attachment is a unique relationship between an infant and its caregiver that is the foundation for further healthy relationships.</a:t>
            </a:r>
          </a:p>
        </p:txBody>
      </p:sp>
      <p:sp>
        <p:nvSpPr>
          <p:cNvPr id="3" name="TextBox 2">
            <a:extLst>
              <a:ext uri="{FF2B5EF4-FFF2-40B4-BE49-F238E27FC236}">
                <a16:creationId xmlns:a16="http://schemas.microsoft.com/office/drawing/2014/main" id="{96BDD03F-61FB-50E1-3191-83EA6EB056F1}"/>
              </a:ext>
            </a:extLst>
          </p:cNvPr>
          <p:cNvSpPr txBox="1"/>
          <p:nvPr/>
        </p:nvSpPr>
        <p:spPr>
          <a:xfrm>
            <a:off x="0" y="1259173"/>
            <a:ext cx="3987384" cy="5909310"/>
          </a:xfrm>
          <a:prstGeom prst="rect">
            <a:avLst/>
          </a:prstGeom>
          <a:noFill/>
        </p:spPr>
        <p:txBody>
          <a:bodyPr wrap="square" rtlCol="0">
            <a:spAutoFit/>
          </a:bodyPr>
          <a:lstStyle/>
          <a:p>
            <a:r>
              <a:rPr lang="en-GB" dirty="0"/>
              <a:t>Key points of the attachment theory;</a:t>
            </a:r>
          </a:p>
          <a:p>
            <a:r>
              <a:rPr lang="en-GB" dirty="0"/>
              <a:t>It was believed that there was 4 main characteristics of attachment:</a:t>
            </a:r>
          </a:p>
          <a:p>
            <a:endParaRPr lang="en-GB" dirty="0"/>
          </a:p>
          <a:p>
            <a:r>
              <a:rPr lang="en-GB" dirty="0"/>
              <a:t>Proximity Maintenance- the desire to be near the people we are attached to.</a:t>
            </a:r>
          </a:p>
          <a:p>
            <a:endParaRPr lang="en-GB" dirty="0"/>
          </a:p>
          <a:p>
            <a:r>
              <a:rPr lang="en-GB" dirty="0"/>
              <a:t>Safe haven- Returning to the attachment figure for comfort and safety in the face of fear or threat.</a:t>
            </a:r>
          </a:p>
          <a:p>
            <a:endParaRPr lang="en-GB" dirty="0"/>
          </a:p>
          <a:p>
            <a:r>
              <a:rPr lang="en-GB" dirty="0"/>
              <a:t>Secure Base- The attachment figure acts as a base of security from which the child can explore the surrounding environments.</a:t>
            </a:r>
          </a:p>
          <a:p>
            <a:endParaRPr lang="en-GB" dirty="0"/>
          </a:p>
          <a:p>
            <a:r>
              <a:rPr lang="en-GB" dirty="0"/>
              <a:t>Separation distress- Anxiety that occurs in the absent of the attachment figure. </a:t>
            </a:r>
          </a:p>
          <a:p>
            <a:endParaRPr lang="en-GB" dirty="0"/>
          </a:p>
          <a:p>
            <a:endParaRPr lang="en-GB" dirty="0"/>
          </a:p>
        </p:txBody>
      </p:sp>
      <p:sp>
        <p:nvSpPr>
          <p:cNvPr id="4" name="TextBox 3">
            <a:extLst>
              <a:ext uri="{FF2B5EF4-FFF2-40B4-BE49-F238E27FC236}">
                <a16:creationId xmlns:a16="http://schemas.microsoft.com/office/drawing/2014/main" id="{58F3DF5C-0068-FEC0-8422-F918BC6ABE89}"/>
              </a:ext>
            </a:extLst>
          </p:cNvPr>
          <p:cNvSpPr txBox="1"/>
          <p:nvPr/>
        </p:nvSpPr>
        <p:spPr>
          <a:xfrm>
            <a:off x="4302178" y="1259173"/>
            <a:ext cx="7659973" cy="2585323"/>
          </a:xfrm>
          <a:prstGeom prst="rect">
            <a:avLst/>
          </a:prstGeom>
          <a:noFill/>
        </p:spPr>
        <p:txBody>
          <a:bodyPr wrap="square" rtlCol="0">
            <a:spAutoFit/>
          </a:bodyPr>
          <a:lstStyle/>
          <a:p>
            <a:r>
              <a:rPr lang="en-GB" dirty="0"/>
              <a:t>In summary the developmental assumption of the attachment theory is that humans are biologically inclined to form emotional bonds with caregivers and that these early bonds influence later development. Children’s experience with caregivers create internal expectations about themselves and others that shape future relationships and behaviour. Prolonged separation from primary caregivers especially during early childhood may contribute to emotional and behavioural difficulties. This is one of  the many reasons why Bowlby emphasized the importance of stable continuous caregiving relationships.</a:t>
            </a:r>
          </a:p>
        </p:txBody>
      </p:sp>
    </p:spTree>
    <p:extLst>
      <p:ext uri="{BB962C8B-B14F-4D97-AF65-F5344CB8AC3E}">
        <p14:creationId xmlns:p14="http://schemas.microsoft.com/office/powerpoint/2010/main" val="3588562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373121-2993-A440-D15A-2B550D3CEB8D}"/>
              </a:ext>
            </a:extLst>
          </p:cNvPr>
          <p:cNvSpPr txBox="1"/>
          <p:nvPr/>
        </p:nvSpPr>
        <p:spPr>
          <a:xfrm>
            <a:off x="2090544" y="164892"/>
            <a:ext cx="8010911" cy="584775"/>
          </a:xfrm>
          <a:prstGeom prst="rect">
            <a:avLst/>
          </a:prstGeom>
          <a:noFill/>
        </p:spPr>
        <p:txBody>
          <a:bodyPr wrap="none" rtlCol="0">
            <a:spAutoFit/>
          </a:bodyPr>
          <a:lstStyle/>
          <a:p>
            <a:r>
              <a:rPr lang="en-GB" sz="3200" b="1" u="sng" dirty="0"/>
              <a:t>How the attachment theory links to Issac?</a:t>
            </a:r>
          </a:p>
        </p:txBody>
      </p:sp>
      <p:sp>
        <p:nvSpPr>
          <p:cNvPr id="3" name="TextBox 2">
            <a:extLst>
              <a:ext uri="{FF2B5EF4-FFF2-40B4-BE49-F238E27FC236}">
                <a16:creationId xmlns:a16="http://schemas.microsoft.com/office/drawing/2014/main" id="{A59064AD-7226-2458-25C9-EA90788FECB1}"/>
              </a:ext>
            </a:extLst>
          </p:cNvPr>
          <p:cNvSpPr txBox="1"/>
          <p:nvPr/>
        </p:nvSpPr>
        <p:spPr>
          <a:xfrm>
            <a:off x="164893" y="1229193"/>
            <a:ext cx="11707318" cy="3970318"/>
          </a:xfrm>
          <a:prstGeom prst="rect">
            <a:avLst/>
          </a:prstGeom>
          <a:noFill/>
        </p:spPr>
        <p:txBody>
          <a:bodyPr wrap="square" rtlCol="0">
            <a:spAutoFit/>
          </a:bodyPr>
          <a:lstStyle/>
          <a:p>
            <a:r>
              <a:rPr lang="en-GB" dirty="0"/>
              <a:t>John Bowlby argued that children need a stable and responsive caregiver especially during the early years of childhood. </a:t>
            </a:r>
          </a:p>
          <a:p>
            <a:r>
              <a:rPr lang="en-GB" dirty="0"/>
              <a:t>Isaac has experienced a mother with postnatal depression which may affect her emotional availability and responsiveness. Limited social support for his mother. Disturbed childcare arrangements for the past 2 years and a recent move to a new city. These factors are important as they may have been the reason as to why it was difficult for Isaac to develop a consistently secure attachment relationship.</a:t>
            </a:r>
          </a:p>
          <a:p>
            <a:r>
              <a:rPr lang="en-GB" dirty="0"/>
              <a:t> Staff report that Isaac becomes distressed when separated from his mother. Bowlby believed that children with insecure attachments often show high levels of separation anxiety because they are uncertain weather their caregiver will be available when needed.</a:t>
            </a:r>
          </a:p>
          <a:p>
            <a:r>
              <a:rPr lang="en-GB" dirty="0"/>
              <a:t> His mother’s describes Isaac as clingy and rarely playing independently is also consistent with Bowlby's theory. Isaac appears less confident in exploring independently which may indicate an insecure attachment pattern. </a:t>
            </a:r>
          </a:p>
          <a:p>
            <a:r>
              <a:rPr lang="en-GB" dirty="0"/>
              <a:t>Based on the information provided. Isaac may be showing signs of insecure anxious attachment characterized by; strong separation distress, clinginess, difficulty exploring independently and high dependence on the caregiver for reassurance.  </a:t>
            </a:r>
          </a:p>
        </p:txBody>
      </p:sp>
    </p:spTree>
    <p:extLst>
      <p:ext uri="{BB962C8B-B14F-4D97-AF65-F5344CB8AC3E}">
        <p14:creationId xmlns:p14="http://schemas.microsoft.com/office/powerpoint/2010/main" val="797036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28D497-905B-1368-1B05-BFD81B2D48DA}"/>
              </a:ext>
            </a:extLst>
          </p:cNvPr>
          <p:cNvSpPr txBox="1"/>
          <p:nvPr/>
        </p:nvSpPr>
        <p:spPr>
          <a:xfrm>
            <a:off x="3492708" y="209863"/>
            <a:ext cx="4463145" cy="830997"/>
          </a:xfrm>
          <a:prstGeom prst="rect">
            <a:avLst/>
          </a:prstGeom>
          <a:noFill/>
        </p:spPr>
        <p:txBody>
          <a:bodyPr wrap="none" rtlCol="0">
            <a:spAutoFit/>
          </a:bodyPr>
          <a:lstStyle/>
          <a:p>
            <a:r>
              <a:rPr lang="en-GB" sz="4800" b="1" u="sng" dirty="0"/>
              <a:t>Nature Factors </a:t>
            </a:r>
          </a:p>
        </p:txBody>
      </p:sp>
      <p:sp>
        <p:nvSpPr>
          <p:cNvPr id="4" name="TextBox 3">
            <a:extLst>
              <a:ext uri="{FF2B5EF4-FFF2-40B4-BE49-F238E27FC236}">
                <a16:creationId xmlns:a16="http://schemas.microsoft.com/office/drawing/2014/main" id="{E2779C08-6A72-05E3-C0DF-69E31ADD0D49}"/>
              </a:ext>
            </a:extLst>
          </p:cNvPr>
          <p:cNvSpPr txBox="1"/>
          <p:nvPr/>
        </p:nvSpPr>
        <p:spPr>
          <a:xfrm>
            <a:off x="-39438" y="1852004"/>
            <a:ext cx="11527436" cy="2031325"/>
          </a:xfrm>
          <a:prstGeom prst="rect">
            <a:avLst/>
          </a:prstGeom>
          <a:noFill/>
        </p:spPr>
        <p:txBody>
          <a:bodyPr wrap="square">
            <a:spAutoFit/>
          </a:bodyPr>
          <a:lstStyle/>
          <a:p>
            <a:pPr>
              <a:buNone/>
            </a:pPr>
            <a:r>
              <a:rPr lang="en-US" dirty="0"/>
              <a:t>Nature refers to biological and genetic influences on development.</a:t>
            </a:r>
          </a:p>
          <a:p>
            <a:pPr>
              <a:buNone/>
            </a:pPr>
            <a:r>
              <a:rPr lang="en-US" dirty="0"/>
              <a:t>Possible nature influences in this case include:</a:t>
            </a:r>
          </a:p>
          <a:p>
            <a:r>
              <a:rPr lang="en-US" dirty="0"/>
              <a:t>Isaac may have an inherited temperament that makes him naturally shy, cautious, or sensitive. </a:t>
            </a:r>
          </a:p>
          <a:p>
            <a:r>
              <a:rPr lang="en-US" dirty="0"/>
              <a:t>There may be genetic factors affecting language development or emotional regulation. </a:t>
            </a:r>
          </a:p>
          <a:p>
            <a:r>
              <a:rPr lang="en-US" dirty="0"/>
              <a:t>His mother's postnatal depression could have had some biological effects during pregnancy or early infancy that influenced his emotional development. </a:t>
            </a:r>
          </a:p>
          <a:p>
            <a:pPr>
              <a:buNone/>
            </a:pPr>
            <a:r>
              <a:rPr lang="en-US" dirty="0"/>
              <a:t>However, there is limited evidence in the case study to suggest that biological factors alone explain his difficulties</a:t>
            </a:r>
          </a:p>
        </p:txBody>
      </p:sp>
    </p:spTree>
    <p:extLst>
      <p:ext uri="{BB962C8B-B14F-4D97-AF65-F5344CB8AC3E}">
        <p14:creationId xmlns:p14="http://schemas.microsoft.com/office/powerpoint/2010/main" val="88462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4544A1-D26E-8ED4-D95F-CF266FE939D3}"/>
              </a:ext>
            </a:extLst>
          </p:cNvPr>
          <p:cNvSpPr txBox="1"/>
          <p:nvPr/>
        </p:nvSpPr>
        <p:spPr>
          <a:xfrm>
            <a:off x="3507698" y="149902"/>
            <a:ext cx="4587281" cy="830997"/>
          </a:xfrm>
          <a:prstGeom prst="rect">
            <a:avLst/>
          </a:prstGeom>
          <a:noFill/>
        </p:spPr>
        <p:txBody>
          <a:bodyPr wrap="none" rtlCol="0">
            <a:spAutoFit/>
          </a:bodyPr>
          <a:lstStyle/>
          <a:p>
            <a:r>
              <a:rPr lang="en-GB" sz="4800" b="1" u="sng" dirty="0"/>
              <a:t>Nurture Factors</a:t>
            </a:r>
          </a:p>
        </p:txBody>
      </p:sp>
      <p:sp>
        <p:nvSpPr>
          <p:cNvPr id="3" name="TextBox 2">
            <a:extLst>
              <a:ext uri="{FF2B5EF4-FFF2-40B4-BE49-F238E27FC236}">
                <a16:creationId xmlns:a16="http://schemas.microsoft.com/office/drawing/2014/main" id="{5A49E731-FC68-E21A-8FCB-3A4A036C1173}"/>
              </a:ext>
            </a:extLst>
          </p:cNvPr>
          <p:cNvSpPr txBox="1"/>
          <p:nvPr/>
        </p:nvSpPr>
        <p:spPr>
          <a:xfrm>
            <a:off x="104933" y="980899"/>
            <a:ext cx="11737298" cy="2308324"/>
          </a:xfrm>
          <a:prstGeom prst="rect">
            <a:avLst/>
          </a:prstGeom>
          <a:noFill/>
        </p:spPr>
        <p:txBody>
          <a:bodyPr wrap="square" rtlCol="0">
            <a:spAutoFit/>
          </a:bodyPr>
          <a:lstStyle/>
          <a:p>
            <a:r>
              <a:rPr lang="en-GB" dirty="0"/>
              <a:t>Nurture refers to environmental experiences and relationships. His mother's postnatal depression can affect a parent’s ability to respond to a child’s emotional needs. Isaac may have received less emotional interactions which can impact language and social development. Isaac receives little support for the family which means he has fewer opportunities to interact with other adults and children. Reduced social experiences can affect communication skills and confidence in group situations. Disrupted childcare arrangements can make it difficult for a child to form a secure attachment and to have a set routine. Isaac and his mother have also had a recent move to London which means Isaac would have lost everything his familiar with which may contribute to his withdrawn behaviour and anxiety as moving to a whole different city can be difficulty for any child. </a:t>
            </a:r>
          </a:p>
        </p:txBody>
      </p:sp>
      <p:sp>
        <p:nvSpPr>
          <p:cNvPr id="4" name="TextBox 3">
            <a:extLst>
              <a:ext uri="{FF2B5EF4-FFF2-40B4-BE49-F238E27FC236}">
                <a16:creationId xmlns:a16="http://schemas.microsoft.com/office/drawing/2014/main" id="{9C48FA1C-4617-79C4-BDFD-78120F6613E0}"/>
              </a:ext>
            </a:extLst>
          </p:cNvPr>
          <p:cNvSpPr txBox="1"/>
          <p:nvPr/>
        </p:nvSpPr>
        <p:spPr>
          <a:xfrm>
            <a:off x="104932" y="4120220"/>
            <a:ext cx="11737299" cy="1200329"/>
          </a:xfrm>
          <a:prstGeom prst="rect">
            <a:avLst/>
          </a:prstGeom>
          <a:noFill/>
        </p:spPr>
        <p:txBody>
          <a:bodyPr wrap="square" rtlCol="0">
            <a:spAutoFit/>
          </a:bodyPr>
          <a:lstStyle/>
          <a:p>
            <a:r>
              <a:rPr lang="en-GB" dirty="0"/>
              <a:t>Modern developmental theories suggest that nature and nurture work together rather then separately. While some biological factors may contribute to Isaac’s behaviour the case study provides stronger evidence for the influence of nurture. His mother’s postnatal depression, limited support, disrupted childcare arrangements and the new move to London are likely affecting him emotionally along with his social confidence and the way he talks. </a:t>
            </a:r>
          </a:p>
        </p:txBody>
      </p:sp>
    </p:spTree>
    <p:extLst>
      <p:ext uri="{BB962C8B-B14F-4D97-AF65-F5344CB8AC3E}">
        <p14:creationId xmlns:p14="http://schemas.microsoft.com/office/powerpoint/2010/main" val="3387116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1675C65F-A0BF-1F20-D867-C4370DA87961}"/>
              </a:ext>
            </a:extLst>
          </p:cNvPr>
          <p:cNvGraphicFramePr>
            <a:graphicFrameLocks noGrp="1"/>
          </p:cNvGraphicFramePr>
          <p:nvPr>
            <p:extLst>
              <p:ext uri="{D42A27DB-BD31-4B8C-83A1-F6EECF244321}">
                <p14:modId xmlns:p14="http://schemas.microsoft.com/office/powerpoint/2010/main" val="3976686914"/>
              </p:ext>
            </p:extLst>
          </p:nvPr>
        </p:nvGraphicFramePr>
        <p:xfrm>
          <a:off x="2032000" y="719666"/>
          <a:ext cx="8128000" cy="5426233"/>
        </p:xfrm>
        <a:graphic>
          <a:graphicData uri="http://schemas.openxmlformats.org/drawingml/2006/table">
            <a:tbl>
              <a:tblPr firstRow="1" bandRow="1">
                <a:tableStyleId>{00A15C55-8517-42AA-B614-E9B94910E393}</a:tableStyleId>
              </a:tblPr>
              <a:tblGrid>
                <a:gridCol w="4064000">
                  <a:extLst>
                    <a:ext uri="{9D8B030D-6E8A-4147-A177-3AD203B41FA5}">
                      <a16:colId xmlns:a16="http://schemas.microsoft.com/office/drawing/2014/main" val="2993109064"/>
                    </a:ext>
                  </a:extLst>
                </a:gridCol>
                <a:gridCol w="4064000">
                  <a:extLst>
                    <a:ext uri="{9D8B030D-6E8A-4147-A177-3AD203B41FA5}">
                      <a16:colId xmlns:a16="http://schemas.microsoft.com/office/drawing/2014/main" val="4103376201"/>
                    </a:ext>
                  </a:extLst>
                </a:gridCol>
              </a:tblGrid>
              <a:tr h="849420">
                <a:tc>
                  <a:txBody>
                    <a:bodyPr/>
                    <a:lstStyle/>
                    <a:p>
                      <a:r>
                        <a:rPr lang="en-GB" sz="3200" dirty="0"/>
                        <a:t>Area of need</a:t>
                      </a:r>
                    </a:p>
                  </a:txBody>
                  <a:tcPr/>
                </a:tc>
                <a:tc>
                  <a:txBody>
                    <a:bodyPr/>
                    <a:lstStyle/>
                    <a:p>
                      <a:r>
                        <a:rPr lang="en-GB" sz="3200" dirty="0"/>
                        <a:t>Observed concerns </a:t>
                      </a:r>
                    </a:p>
                  </a:txBody>
                  <a:tcPr/>
                </a:tc>
                <a:extLst>
                  <a:ext uri="{0D108BD9-81ED-4DB2-BD59-A6C34878D82A}">
                    <a16:rowId xmlns:a16="http://schemas.microsoft.com/office/drawing/2014/main" val="3733454541"/>
                  </a:ext>
                </a:extLst>
              </a:tr>
              <a:tr h="1114153">
                <a:tc>
                  <a:txBody>
                    <a:bodyPr/>
                    <a:lstStyle/>
                    <a:p>
                      <a:endParaRPr lang="en-GB"/>
                    </a:p>
                  </a:txBody>
                  <a:tcPr/>
                </a:tc>
                <a:tc>
                  <a:txBody>
                    <a:bodyPr/>
                    <a:lstStyle/>
                    <a:p>
                      <a:r>
                        <a:rPr lang="en-GB" dirty="0"/>
                        <a:t>Distress during separation, clingy behaviour  and sleeping difficulty</a:t>
                      </a:r>
                    </a:p>
                  </a:txBody>
                  <a:tcPr/>
                </a:tc>
                <a:extLst>
                  <a:ext uri="{0D108BD9-81ED-4DB2-BD59-A6C34878D82A}">
                    <a16:rowId xmlns:a16="http://schemas.microsoft.com/office/drawing/2014/main" val="3088959030"/>
                  </a:ext>
                </a:extLst>
              </a:tr>
              <a:tr h="849420">
                <a:tc>
                  <a:txBody>
                    <a:bodyPr/>
                    <a:lstStyle/>
                    <a:p>
                      <a:r>
                        <a:rPr lang="en-GB" dirty="0"/>
                        <a:t>Social development</a:t>
                      </a:r>
                    </a:p>
                  </a:txBody>
                  <a:tcPr/>
                </a:tc>
                <a:tc>
                  <a:txBody>
                    <a:bodyPr/>
                    <a:lstStyle/>
                    <a:p>
                      <a:r>
                        <a:rPr lang="en-GB" dirty="0"/>
                        <a:t>Withdrawn during play struggles to join group activities </a:t>
                      </a:r>
                    </a:p>
                  </a:txBody>
                  <a:tcPr/>
                </a:tc>
                <a:extLst>
                  <a:ext uri="{0D108BD9-81ED-4DB2-BD59-A6C34878D82A}">
                    <a16:rowId xmlns:a16="http://schemas.microsoft.com/office/drawing/2014/main" val="3912414481"/>
                  </a:ext>
                </a:extLst>
              </a:tr>
              <a:tr h="849420">
                <a:tc>
                  <a:txBody>
                    <a:bodyPr/>
                    <a:lstStyle/>
                    <a:p>
                      <a:r>
                        <a:rPr lang="en-GB" dirty="0"/>
                        <a:t>Communication and language </a:t>
                      </a:r>
                    </a:p>
                  </a:txBody>
                  <a:tcPr/>
                </a:tc>
                <a:tc>
                  <a:txBody>
                    <a:bodyPr/>
                    <a:lstStyle/>
                    <a:p>
                      <a:r>
                        <a:rPr lang="en-GB" dirty="0"/>
                        <a:t>Delayed language development</a:t>
                      </a:r>
                    </a:p>
                  </a:txBody>
                  <a:tcPr/>
                </a:tc>
                <a:extLst>
                  <a:ext uri="{0D108BD9-81ED-4DB2-BD59-A6C34878D82A}">
                    <a16:rowId xmlns:a16="http://schemas.microsoft.com/office/drawing/2014/main" val="3477176200"/>
                  </a:ext>
                </a:extLst>
              </a:tr>
              <a:tr h="849420">
                <a:tc>
                  <a:txBody>
                    <a:bodyPr/>
                    <a:lstStyle/>
                    <a:p>
                      <a:r>
                        <a:rPr lang="en-GB" dirty="0"/>
                        <a:t>Family support </a:t>
                      </a:r>
                    </a:p>
                  </a:txBody>
                  <a:tcPr/>
                </a:tc>
                <a:tc>
                  <a:txBody>
                    <a:bodyPr/>
                    <a:lstStyle/>
                    <a:p>
                      <a:r>
                        <a:rPr lang="en-GB" dirty="0"/>
                        <a:t>Mother postnatal depression low confidence and limited support network</a:t>
                      </a:r>
                    </a:p>
                  </a:txBody>
                  <a:tcPr/>
                </a:tc>
                <a:extLst>
                  <a:ext uri="{0D108BD9-81ED-4DB2-BD59-A6C34878D82A}">
                    <a16:rowId xmlns:a16="http://schemas.microsoft.com/office/drawing/2014/main" val="1004239767"/>
                  </a:ext>
                </a:extLst>
              </a:tr>
              <a:tr h="849420">
                <a:tc>
                  <a:txBody>
                    <a:bodyPr/>
                    <a:lstStyle/>
                    <a:p>
                      <a:r>
                        <a:rPr lang="en-GB" dirty="0"/>
                        <a:t>Attachment and Relationship</a:t>
                      </a:r>
                    </a:p>
                  </a:txBody>
                  <a:tcPr/>
                </a:tc>
                <a:tc>
                  <a:txBody>
                    <a:bodyPr/>
                    <a:lstStyle/>
                    <a:p>
                      <a:r>
                        <a:rPr lang="en-GB" dirty="0"/>
                        <a:t>Reliance on mother and difficulty developing independence </a:t>
                      </a:r>
                    </a:p>
                  </a:txBody>
                  <a:tcPr/>
                </a:tc>
                <a:extLst>
                  <a:ext uri="{0D108BD9-81ED-4DB2-BD59-A6C34878D82A}">
                    <a16:rowId xmlns:a16="http://schemas.microsoft.com/office/drawing/2014/main" val="454130977"/>
                  </a:ext>
                </a:extLst>
              </a:tr>
            </a:tbl>
          </a:graphicData>
        </a:graphic>
      </p:graphicFrame>
      <p:sp>
        <p:nvSpPr>
          <p:cNvPr id="6" name="TextBox 5">
            <a:extLst>
              <a:ext uri="{FF2B5EF4-FFF2-40B4-BE49-F238E27FC236}">
                <a16:creationId xmlns:a16="http://schemas.microsoft.com/office/drawing/2014/main" id="{0E22D521-C29C-C90E-792E-9FA1B1033F88}"/>
              </a:ext>
            </a:extLst>
          </p:cNvPr>
          <p:cNvSpPr txBox="1"/>
          <p:nvPr/>
        </p:nvSpPr>
        <p:spPr>
          <a:xfrm>
            <a:off x="2563318" y="1903751"/>
            <a:ext cx="2607509" cy="369332"/>
          </a:xfrm>
          <a:prstGeom prst="rect">
            <a:avLst/>
          </a:prstGeom>
          <a:noFill/>
        </p:spPr>
        <p:txBody>
          <a:bodyPr wrap="none" rtlCol="0">
            <a:spAutoFit/>
          </a:bodyPr>
          <a:lstStyle/>
          <a:p>
            <a:r>
              <a:rPr lang="en-GB" dirty="0"/>
              <a:t>Emotional development </a:t>
            </a:r>
          </a:p>
        </p:txBody>
      </p:sp>
    </p:spTree>
    <p:extLst>
      <p:ext uri="{BB962C8B-B14F-4D97-AF65-F5344CB8AC3E}">
        <p14:creationId xmlns:p14="http://schemas.microsoft.com/office/powerpoint/2010/main" val="3269557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359D47-60B5-517C-8425-F3C76BAD571D}"/>
              </a:ext>
            </a:extLst>
          </p:cNvPr>
          <p:cNvSpPr txBox="1"/>
          <p:nvPr/>
        </p:nvSpPr>
        <p:spPr>
          <a:xfrm>
            <a:off x="3627619" y="0"/>
            <a:ext cx="4616328" cy="646331"/>
          </a:xfrm>
          <a:prstGeom prst="rect">
            <a:avLst/>
          </a:prstGeom>
          <a:noFill/>
        </p:spPr>
        <p:txBody>
          <a:bodyPr wrap="none" rtlCol="0">
            <a:spAutoFit/>
          </a:bodyPr>
          <a:lstStyle/>
          <a:p>
            <a:r>
              <a:rPr lang="en-GB" sz="3600" b="1" u="sng" dirty="0"/>
              <a:t>Plan to support Isaac</a:t>
            </a:r>
          </a:p>
        </p:txBody>
      </p:sp>
      <p:sp>
        <p:nvSpPr>
          <p:cNvPr id="3" name="TextBox 2">
            <a:extLst>
              <a:ext uri="{FF2B5EF4-FFF2-40B4-BE49-F238E27FC236}">
                <a16:creationId xmlns:a16="http://schemas.microsoft.com/office/drawing/2014/main" id="{4DEF4A2E-C42F-D022-2761-75BDFB866A69}"/>
              </a:ext>
            </a:extLst>
          </p:cNvPr>
          <p:cNvSpPr txBox="1"/>
          <p:nvPr/>
        </p:nvSpPr>
        <p:spPr>
          <a:xfrm>
            <a:off x="0" y="646331"/>
            <a:ext cx="11842230" cy="1200329"/>
          </a:xfrm>
          <a:prstGeom prst="rect">
            <a:avLst/>
          </a:prstGeom>
          <a:noFill/>
        </p:spPr>
        <p:txBody>
          <a:bodyPr wrap="square" rtlCol="0">
            <a:spAutoFit/>
          </a:bodyPr>
          <a:lstStyle/>
          <a:p>
            <a:r>
              <a:rPr lang="en-GB" dirty="0"/>
              <a:t>Attachment strategies: Assign a consistent key person who greets Isaac each day and provides emotional support. Develop a gradual separation plan where Isaac’s mother stays for short periods initially before slowing reducing her presence. This links to Bowlby’s theory because a stable and responsive with a key adult can help Isaac develop a secure base from which to explore his environment. </a:t>
            </a:r>
          </a:p>
        </p:txBody>
      </p:sp>
      <p:sp>
        <p:nvSpPr>
          <p:cNvPr id="4" name="TextBox 3">
            <a:extLst>
              <a:ext uri="{FF2B5EF4-FFF2-40B4-BE49-F238E27FC236}">
                <a16:creationId xmlns:a16="http://schemas.microsoft.com/office/drawing/2014/main" id="{52E3971B-5ECE-6EF1-7545-D443510B86DA}"/>
              </a:ext>
            </a:extLst>
          </p:cNvPr>
          <p:cNvSpPr txBox="1"/>
          <p:nvPr/>
        </p:nvSpPr>
        <p:spPr>
          <a:xfrm>
            <a:off x="0" y="2031326"/>
            <a:ext cx="11842230" cy="923330"/>
          </a:xfrm>
          <a:prstGeom prst="rect">
            <a:avLst/>
          </a:prstGeom>
          <a:noFill/>
        </p:spPr>
        <p:txBody>
          <a:bodyPr wrap="square" rtlCol="0">
            <a:spAutoFit/>
          </a:bodyPr>
          <a:lstStyle/>
          <a:p>
            <a:r>
              <a:rPr lang="en-GB" dirty="0"/>
              <a:t>Play based learning: use small group play activities to reduce social pressure. Use child led sessions where staff follow Isaac’s interest to increase engagement. This links to Bowlby’s theory as secure attachment encourages Isaac to explore. Playing provides a safe way for Isaac to develop confidence while knowing support is available </a:t>
            </a:r>
          </a:p>
        </p:txBody>
      </p:sp>
      <p:sp>
        <p:nvSpPr>
          <p:cNvPr id="5" name="TextBox 4">
            <a:extLst>
              <a:ext uri="{FF2B5EF4-FFF2-40B4-BE49-F238E27FC236}">
                <a16:creationId xmlns:a16="http://schemas.microsoft.com/office/drawing/2014/main" id="{C1396CCB-5F6D-8308-9AD9-7CA0CFC26927}"/>
              </a:ext>
            </a:extLst>
          </p:cNvPr>
          <p:cNvSpPr txBox="1"/>
          <p:nvPr/>
        </p:nvSpPr>
        <p:spPr>
          <a:xfrm>
            <a:off x="0" y="3139322"/>
            <a:ext cx="11437496" cy="923330"/>
          </a:xfrm>
          <a:prstGeom prst="rect">
            <a:avLst/>
          </a:prstGeom>
          <a:noFill/>
        </p:spPr>
        <p:txBody>
          <a:bodyPr wrap="square" rtlCol="0">
            <a:spAutoFit/>
          </a:bodyPr>
          <a:lstStyle/>
          <a:p>
            <a:r>
              <a:rPr lang="en-GB" dirty="0"/>
              <a:t>Language environment: Engage in regular one to one conversations during play. Introduce songs, rhymes and story telling activities. This helps introduce responsive adult child interactions strengthen attachment while promoting language development.</a:t>
            </a:r>
          </a:p>
        </p:txBody>
      </p:sp>
      <p:sp>
        <p:nvSpPr>
          <p:cNvPr id="6" name="TextBox 5">
            <a:extLst>
              <a:ext uri="{FF2B5EF4-FFF2-40B4-BE49-F238E27FC236}">
                <a16:creationId xmlns:a16="http://schemas.microsoft.com/office/drawing/2014/main" id="{FB609F7D-D0C7-D1E7-A31A-A69F95F274D8}"/>
              </a:ext>
            </a:extLst>
          </p:cNvPr>
          <p:cNvSpPr txBox="1"/>
          <p:nvPr/>
        </p:nvSpPr>
        <p:spPr>
          <a:xfrm>
            <a:off x="0" y="4407108"/>
            <a:ext cx="11662347" cy="923330"/>
          </a:xfrm>
          <a:prstGeom prst="rect">
            <a:avLst/>
          </a:prstGeom>
          <a:noFill/>
        </p:spPr>
        <p:txBody>
          <a:bodyPr wrap="square" rtlCol="0">
            <a:spAutoFit/>
          </a:bodyPr>
          <a:lstStyle/>
          <a:p>
            <a:r>
              <a:rPr lang="en-GB" dirty="0"/>
              <a:t>Parental support: Offer regular meetings with Isaac’s mother to discuss progress and concerns. Provide information about the importance of routines, sleep hygiene and consistent responses to behaviour. Supporting the primary caregiver strengthens attachment security and improves outcomes for the child</a:t>
            </a:r>
          </a:p>
        </p:txBody>
      </p:sp>
    </p:spTree>
    <p:extLst>
      <p:ext uri="{BB962C8B-B14F-4D97-AF65-F5344CB8AC3E}">
        <p14:creationId xmlns:p14="http://schemas.microsoft.com/office/powerpoint/2010/main" val="7042256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4BB37B3-2E05-E352-595B-7DB978346333}"/>
              </a:ext>
            </a:extLst>
          </p:cNvPr>
          <p:cNvSpPr txBox="1"/>
          <p:nvPr/>
        </p:nvSpPr>
        <p:spPr>
          <a:xfrm>
            <a:off x="3807503" y="0"/>
            <a:ext cx="4048737" cy="584775"/>
          </a:xfrm>
          <a:prstGeom prst="rect">
            <a:avLst/>
          </a:prstGeom>
          <a:noFill/>
        </p:spPr>
        <p:txBody>
          <a:bodyPr wrap="none" rtlCol="0">
            <a:spAutoFit/>
          </a:bodyPr>
          <a:lstStyle/>
          <a:p>
            <a:r>
              <a:rPr lang="en-GB" sz="3200" b="1" u="sng" dirty="0"/>
              <a:t>Expected Outcomes </a:t>
            </a:r>
          </a:p>
        </p:txBody>
      </p:sp>
      <p:sp>
        <p:nvSpPr>
          <p:cNvPr id="3" name="TextBox 2">
            <a:extLst>
              <a:ext uri="{FF2B5EF4-FFF2-40B4-BE49-F238E27FC236}">
                <a16:creationId xmlns:a16="http://schemas.microsoft.com/office/drawing/2014/main" id="{C7AD9A3C-D6FD-74C7-C8D7-45AB6AF32607}"/>
              </a:ext>
            </a:extLst>
          </p:cNvPr>
          <p:cNvSpPr txBox="1"/>
          <p:nvPr/>
        </p:nvSpPr>
        <p:spPr>
          <a:xfrm>
            <a:off x="0" y="929390"/>
            <a:ext cx="11872209" cy="923330"/>
          </a:xfrm>
          <a:prstGeom prst="rect">
            <a:avLst/>
          </a:prstGeom>
          <a:noFill/>
        </p:spPr>
        <p:txBody>
          <a:bodyPr wrap="square" rtlCol="0">
            <a:spAutoFit/>
          </a:bodyPr>
          <a:lstStyle/>
          <a:p>
            <a:r>
              <a:rPr lang="en-GB" dirty="0"/>
              <a:t>Short term 3-6 months: Isaac separates from his mother with reduces distress. His engagement in playing activities increases. His interaction with other peers and adults improves and his mother reports that her confidence in supporting Isaac independently increases. </a:t>
            </a:r>
          </a:p>
        </p:txBody>
      </p:sp>
      <p:sp>
        <p:nvSpPr>
          <p:cNvPr id="4" name="TextBox 3">
            <a:extLst>
              <a:ext uri="{FF2B5EF4-FFF2-40B4-BE49-F238E27FC236}">
                <a16:creationId xmlns:a16="http://schemas.microsoft.com/office/drawing/2014/main" id="{05F4F483-138F-3AE0-41BE-B8DA19753721}"/>
              </a:ext>
            </a:extLst>
          </p:cNvPr>
          <p:cNvSpPr txBox="1"/>
          <p:nvPr/>
        </p:nvSpPr>
        <p:spPr>
          <a:xfrm>
            <a:off x="0" y="2197335"/>
            <a:ext cx="11872210" cy="923330"/>
          </a:xfrm>
          <a:prstGeom prst="rect">
            <a:avLst/>
          </a:prstGeom>
          <a:noFill/>
        </p:spPr>
        <p:txBody>
          <a:bodyPr wrap="square" rtlCol="0">
            <a:spAutoFit/>
          </a:bodyPr>
          <a:lstStyle/>
          <a:p>
            <a:r>
              <a:rPr lang="en-GB" dirty="0"/>
              <a:t>Long Term 6-12 months: Isaac shows improved participation in social settings and friendships. His language development progresses towards age related expectations and there’s a stronger attachment relationship between Isaac and his mother. </a:t>
            </a:r>
          </a:p>
        </p:txBody>
      </p:sp>
      <p:sp>
        <p:nvSpPr>
          <p:cNvPr id="5" name="TextBox 4">
            <a:extLst>
              <a:ext uri="{FF2B5EF4-FFF2-40B4-BE49-F238E27FC236}">
                <a16:creationId xmlns:a16="http://schemas.microsoft.com/office/drawing/2014/main" id="{2E7000F1-7F87-93EF-C842-640554476D77}"/>
              </a:ext>
            </a:extLst>
          </p:cNvPr>
          <p:cNvSpPr txBox="1"/>
          <p:nvPr/>
        </p:nvSpPr>
        <p:spPr>
          <a:xfrm>
            <a:off x="164892" y="4152275"/>
            <a:ext cx="11707317" cy="1200329"/>
          </a:xfrm>
          <a:prstGeom prst="rect">
            <a:avLst/>
          </a:prstGeom>
          <a:noFill/>
        </p:spPr>
        <p:txBody>
          <a:bodyPr wrap="square" rtlCol="0">
            <a:spAutoFit/>
          </a:bodyPr>
          <a:lstStyle/>
          <a:p>
            <a:r>
              <a:rPr lang="en-GB" dirty="0"/>
              <a:t>Conclusion: Using Bowlby’s theory, the support plan focuses on providing Isaac with consistent, Nurturing relationships that promote emotional security. Through attachment-based practise, play opportunities, language support, parental involvement, the children’s centre can help Isaac develop confidence, independence and positive developmental outcomes.</a:t>
            </a:r>
          </a:p>
        </p:txBody>
      </p:sp>
    </p:spTree>
    <p:extLst>
      <p:ext uri="{BB962C8B-B14F-4D97-AF65-F5344CB8AC3E}">
        <p14:creationId xmlns:p14="http://schemas.microsoft.com/office/powerpoint/2010/main" val="33216915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3857BE-3615-B5DF-41CE-48AB8696602B}"/>
              </a:ext>
            </a:extLst>
          </p:cNvPr>
          <p:cNvSpPr txBox="1"/>
          <p:nvPr/>
        </p:nvSpPr>
        <p:spPr>
          <a:xfrm>
            <a:off x="4542020" y="164892"/>
            <a:ext cx="2235292" cy="584775"/>
          </a:xfrm>
          <a:prstGeom prst="rect">
            <a:avLst/>
          </a:prstGeom>
          <a:noFill/>
        </p:spPr>
        <p:txBody>
          <a:bodyPr wrap="none" rtlCol="0">
            <a:spAutoFit/>
          </a:bodyPr>
          <a:lstStyle/>
          <a:p>
            <a:r>
              <a:rPr lang="en-GB" sz="3200" dirty="0"/>
              <a:t>References</a:t>
            </a:r>
            <a:r>
              <a:rPr lang="en-GB" dirty="0"/>
              <a:t> </a:t>
            </a:r>
          </a:p>
        </p:txBody>
      </p:sp>
      <p:sp>
        <p:nvSpPr>
          <p:cNvPr id="3" name="TextBox 2">
            <a:extLst>
              <a:ext uri="{FF2B5EF4-FFF2-40B4-BE49-F238E27FC236}">
                <a16:creationId xmlns:a16="http://schemas.microsoft.com/office/drawing/2014/main" id="{17A3EC0D-F045-0D3B-2642-E997E4695C89}"/>
              </a:ext>
            </a:extLst>
          </p:cNvPr>
          <p:cNvSpPr txBox="1"/>
          <p:nvPr/>
        </p:nvSpPr>
        <p:spPr>
          <a:xfrm>
            <a:off x="134912" y="1199213"/>
            <a:ext cx="7392024" cy="369332"/>
          </a:xfrm>
          <a:prstGeom prst="rect">
            <a:avLst/>
          </a:prstGeom>
          <a:noFill/>
        </p:spPr>
        <p:txBody>
          <a:bodyPr wrap="none" rtlCol="0">
            <a:spAutoFit/>
          </a:bodyPr>
          <a:lstStyle/>
          <a:p>
            <a:r>
              <a:rPr lang="en-GB" dirty="0"/>
              <a:t>https://www.crowe-associates.co.uk/psychotherapy/attachment-theory/</a:t>
            </a:r>
          </a:p>
        </p:txBody>
      </p:sp>
      <p:sp>
        <p:nvSpPr>
          <p:cNvPr id="5" name="TextBox 4">
            <a:extLst>
              <a:ext uri="{FF2B5EF4-FFF2-40B4-BE49-F238E27FC236}">
                <a16:creationId xmlns:a16="http://schemas.microsoft.com/office/drawing/2014/main" id="{A227C797-20B2-9521-AFFE-5FA1301C5262}"/>
              </a:ext>
            </a:extLst>
          </p:cNvPr>
          <p:cNvSpPr txBox="1"/>
          <p:nvPr/>
        </p:nvSpPr>
        <p:spPr>
          <a:xfrm>
            <a:off x="134912" y="1694925"/>
            <a:ext cx="10658006" cy="369332"/>
          </a:xfrm>
          <a:prstGeom prst="rect">
            <a:avLst/>
          </a:prstGeom>
          <a:noFill/>
        </p:spPr>
        <p:txBody>
          <a:bodyPr wrap="square">
            <a:spAutoFit/>
          </a:bodyPr>
          <a:lstStyle/>
          <a:p>
            <a:r>
              <a:rPr lang="en-GB" dirty="0"/>
              <a:t>https://learning.nspcc.org.uk/child-health-development/attachment-early-years</a:t>
            </a:r>
          </a:p>
        </p:txBody>
      </p:sp>
      <p:sp>
        <p:nvSpPr>
          <p:cNvPr id="7" name="TextBox 6">
            <a:extLst>
              <a:ext uri="{FF2B5EF4-FFF2-40B4-BE49-F238E27FC236}">
                <a16:creationId xmlns:a16="http://schemas.microsoft.com/office/drawing/2014/main" id="{65FFCE81-AB37-8175-B6B2-BD8D5FA85F5D}"/>
              </a:ext>
            </a:extLst>
          </p:cNvPr>
          <p:cNvSpPr txBox="1"/>
          <p:nvPr/>
        </p:nvSpPr>
        <p:spPr>
          <a:xfrm>
            <a:off x="134912" y="2382559"/>
            <a:ext cx="11167672" cy="646331"/>
          </a:xfrm>
          <a:prstGeom prst="rect">
            <a:avLst/>
          </a:prstGeom>
          <a:noFill/>
        </p:spPr>
        <p:txBody>
          <a:bodyPr wrap="square">
            <a:spAutoFit/>
          </a:bodyPr>
          <a:lstStyle/>
          <a:p>
            <a:r>
              <a:rPr lang="en-GB" dirty="0"/>
              <a:t>https://www.norfolkepss.org.uk/supporting-children-with-attachment-difficulties-information-for-parentscarers/</a:t>
            </a:r>
          </a:p>
        </p:txBody>
      </p:sp>
      <p:sp>
        <p:nvSpPr>
          <p:cNvPr id="9" name="TextBox 8">
            <a:extLst>
              <a:ext uri="{FF2B5EF4-FFF2-40B4-BE49-F238E27FC236}">
                <a16:creationId xmlns:a16="http://schemas.microsoft.com/office/drawing/2014/main" id="{68BFEAC2-FF6C-7B37-F7D1-1AABD895D5B8}"/>
              </a:ext>
            </a:extLst>
          </p:cNvPr>
          <p:cNvSpPr txBox="1"/>
          <p:nvPr/>
        </p:nvSpPr>
        <p:spPr>
          <a:xfrm>
            <a:off x="0" y="3347192"/>
            <a:ext cx="10658005" cy="646331"/>
          </a:xfrm>
          <a:prstGeom prst="rect">
            <a:avLst/>
          </a:prstGeom>
          <a:noFill/>
        </p:spPr>
        <p:txBody>
          <a:bodyPr wrap="square">
            <a:spAutoFit/>
          </a:bodyPr>
          <a:lstStyle/>
          <a:p>
            <a:r>
              <a:rPr lang="en-GB" dirty="0"/>
              <a:t>https://www.tommys.org/pregnancy-information/im-pregnant/mental-health-wellbeing/postnatal-depression-pnd</a:t>
            </a:r>
          </a:p>
        </p:txBody>
      </p:sp>
      <p:sp>
        <p:nvSpPr>
          <p:cNvPr id="11" name="TextBox 10">
            <a:extLst>
              <a:ext uri="{FF2B5EF4-FFF2-40B4-BE49-F238E27FC236}">
                <a16:creationId xmlns:a16="http://schemas.microsoft.com/office/drawing/2014/main" id="{5D6D6422-B831-8CD4-661D-47FD72F312B7}"/>
              </a:ext>
            </a:extLst>
          </p:cNvPr>
          <p:cNvSpPr txBox="1"/>
          <p:nvPr/>
        </p:nvSpPr>
        <p:spPr>
          <a:xfrm>
            <a:off x="0" y="4311825"/>
            <a:ext cx="6115986" cy="369332"/>
          </a:xfrm>
          <a:prstGeom prst="rect">
            <a:avLst/>
          </a:prstGeom>
          <a:noFill/>
        </p:spPr>
        <p:txBody>
          <a:bodyPr wrap="square">
            <a:spAutoFit/>
          </a:bodyPr>
          <a:lstStyle/>
          <a:p>
            <a:r>
              <a:rPr lang="en-GB" dirty="0"/>
              <a:t>https://www.england.nhs.uk/mental-health/perinatal/</a:t>
            </a:r>
          </a:p>
        </p:txBody>
      </p:sp>
      <p:sp>
        <p:nvSpPr>
          <p:cNvPr id="13" name="TextBox 12">
            <a:extLst>
              <a:ext uri="{FF2B5EF4-FFF2-40B4-BE49-F238E27FC236}">
                <a16:creationId xmlns:a16="http://schemas.microsoft.com/office/drawing/2014/main" id="{87A9D831-1084-00CD-6102-63E107F87113}"/>
              </a:ext>
            </a:extLst>
          </p:cNvPr>
          <p:cNvSpPr txBox="1"/>
          <p:nvPr/>
        </p:nvSpPr>
        <p:spPr>
          <a:xfrm>
            <a:off x="-19986" y="5163075"/>
            <a:ext cx="6115986" cy="369332"/>
          </a:xfrm>
          <a:prstGeom prst="rect">
            <a:avLst/>
          </a:prstGeom>
          <a:noFill/>
        </p:spPr>
        <p:txBody>
          <a:bodyPr wrap="square">
            <a:spAutoFit/>
          </a:bodyPr>
          <a:lstStyle/>
          <a:p>
            <a:r>
              <a:rPr lang="en-GB" dirty="0"/>
              <a:t>https://www.awp.nhs.uk/camhs/conditions/attachment</a:t>
            </a:r>
          </a:p>
        </p:txBody>
      </p:sp>
    </p:spTree>
    <p:extLst>
      <p:ext uri="{BB962C8B-B14F-4D97-AF65-F5344CB8AC3E}">
        <p14:creationId xmlns:p14="http://schemas.microsoft.com/office/powerpoint/2010/main" val="2071124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6767</TotalTime>
  <Words>1212</Words>
  <Application>Microsoft Office PowerPoint</Application>
  <PresentationFormat>Widescreen</PresentationFormat>
  <Paragraphs>63</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 Ali (2509258)</dc:creator>
  <cp:lastModifiedBy>Maria Ali (2509258)</cp:lastModifiedBy>
  <cp:revision>4</cp:revision>
  <dcterms:created xsi:type="dcterms:W3CDTF">2026-06-06T21:56:06Z</dcterms:created>
  <dcterms:modified xsi:type="dcterms:W3CDTF">2026-06-14T22:36:39Z</dcterms:modified>
</cp:coreProperties>
</file>