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1" r:id="rId5"/>
    <p:sldId id="257" r:id="rId6"/>
    <p:sldId id="282" r:id="rId7"/>
    <p:sldId id="283" r:id="rId8"/>
    <p:sldId id="286" r:id="rId9"/>
    <p:sldId id="287" r:id="rId10"/>
    <p:sldId id="288" r:id="rId11"/>
    <p:sldId id="290" r:id="rId12"/>
    <p:sldId id="285" r:id="rId13"/>
    <p:sldId id="291" r:id="rId14"/>
    <p:sldId id="284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408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2205D96-D5E9-48E0-8737-5217CA82BC5C}" type="datetime1">
              <a:rPr lang="en-GB" smtClean="0"/>
              <a:t>14/08/2025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FB965AE-3611-4022-8F39-7F4C42BAF2F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4886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4B3A9-BB9E-4627-8D3B-346091E86426}" type="datetime1">
              <a:rPr lang="en-GB" smtClean="0"/>
              <a:pPr/>
              <a:t>14/08/2025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0A0A09-6FA2-432A-878F-290AC51C728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04936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40A0A09-6FA2-432A-878F-290AC51C728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113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40A0A09-6FA2-432A-878F-290AC51C728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771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rtlCol="0"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fld id="{16158FA6-DF8D-4C01-B085-6E3889E17138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 rtlCol="0"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00D9FF-02A8-407A-8F08-16BC35F6F3F2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rtlCol="0" anchor="ctr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rtlCol="0"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E513E36-BC07-41DA-B634-836FFD9906DD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6D033E-3072-4614-B643-3D4FD010A745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5C9DC4-43A7-425D-8973-2EC177A24491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8BA2E6-D09C-400C-91DF-36752ACB44B6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620FA7-E5B2-4C05-B5BC-24F649747591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 rtlCol="0"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F170F22-811B-4094-B155-73F94C3F8B46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10C83C-66E1-42CC-94EE-B1BF6133E21E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B8A60B7-9813-447F-88EB-E9A52545CA7A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DB635D-6B2F-46A2-B763-A6131B334806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554062-23F3-4B1E-BB3A-4CC6B9E94DCC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45627B-EC01-4D01-A031-70E3B23FB000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4C3E58-5F70-40D6-8228-DE47ECA32774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79DD71-2939-4E51-BC5E-2A2B2C28A6CA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rtlCol="0" anchor="t" anchorCtr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 rtlCol="0"/>
          <a:lstStyle/>
          <a:p>
            <a:pPr rtl="0"/>
            <a:fld id="{6384A653-9A8D-4396-9FEB-FCC01D244EAE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 rtlCol="0"/>
          <a:lstStyle/>
          <a:p>
            <a:pPr rtl="0"/>
            <a:fld id="{D1816639-2330-40B7-8525-E57F634499DC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fld id="{D0111458-CE17-47F2-AF1E-9537D97C10F5}" type="datetime1">
              <a:rPr lang="en-GB" noProof="0" smtClean="0"/>
              <a:t>14/08/2025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2668F1A4-6DBB-4F0B-A679-6EE548363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B8DBF1C0-B8F1-4AAC-8704-256BA0E9D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 descr="purple tinted chalkboard">
            <a:extLst>
              <a:ext uri="{FF2B5EF4-FFF2-40B4-BE49-F238E27FC236}">
                <a16:creationId xmlns:a16="http://schemas.microsoft.com/office/drawing/2014/main" id="{12751E25-7490-4E9F-B6B6-99147D39E6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</a:blip>
          <a:srcRect r="-1" b="21257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5B1457-35E0-409B-98CD-F11D19CA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133" y="1143000"/>
            <a:ext cx="8299597" cy="1697751"/>
          </a:xfrm>
        </p:spPr>
        <p:txBody>
          <a:bodyPr rtlCol="0">
            <a:normAutofit/>
          </a:bodyPr>
          <a:lstStyle/>
          <a:p>
            <a:pPr rtl="0"/>
            <a:r>
              <a:rPr lang="en-US" sz="4000" dirty="0">
                <a:solidFill>
                  <a:srgbClr val="FFFFFF"/>
                </a:solidFill>
              </a:rPr>
              <a:t>Cross – cultural negotiations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BDD245-17CD-4FBE-A9CF-AC997273DF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4430" y="3863965"/>
            <a:ext cx="3929182" cy="2027877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Name: Paul-Silvian Vornicescu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Student ID: 2246785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Module code: LCBB6001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Module name: international business communications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Lecturer: Mr. Afzal Munna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83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B573C-62B2-4B2C-B0BE-FFB8203C6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>
                <a:solidFill>
                  <a:srgbClr val="EBEBEB"/>
                </a:solidFill>
              </a:rPr>
              <a:t>Contents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B39E42-2F54-E709-8C09-C388542B3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282" y="2725386"/>
            <a:ext cx="9421030" cy="3158946"/>
          </a:xfrm>
        </p:spPr>
        <p:txBody>
          <a:bodyPr>
            <a:normAutofit/>
          </a:bodyPr>
          <a:lstStyle/>
          <a:p>
            <a:r>
              <a:rPr lang="en-US" dirty="0"/>
              <a:t>What culture really means in business</a:t>
            </a:r>
          </a:p>
          <a:p>
            <a:r>
              <a:rPr lang="en-US" dirty="0"/>
              <a:t>Frameworks that decode UK–China differences</a:t>
            </a:r>
          </a:p>
          <a:p>
            <a:r>
              <a:rPr lang="en-US" dirty="0"/>
              <a:t>The gaps we must bridge for success</a:t>
            </a:r>
          </a:p>
          <a:p>
            <a:r>
              <a:rPr lang="en-US" dirty="0"/>
              <a:t>How culture impacts daily operations</a:t>
            </a:r>
          </a:p>
          <a:p>
            <a:r>
              <a:rPr lang="en-US" dirty="0"/>
              <a:t>Our strategy to negotiate and win</a:t>
            </a:r>
          </a:p>
          <a:p>
            <a:r>
              <a:rPr lang="en-US" dirty="0"/>
              <a:t>Why cultural awareness pays dividends</a:t>
            </a:r>
          </a:p>
          <a:p>
            <a:r>
              <a:rPr lang="en-US" dirty="0"/>
              <a:t>Actions to seal the deal</a:t>
            </a:r>
          </a:p>
        </p:txBody>
      </p:sp>
    </p:spTree>
    <p:extLst>
      <p:ext uri="{BB962C8B-B14F-4D97-AF65-F5344CB8AC3E}">
        <p14:creationId xmlns:p14="http://schemas.microsoft.com/office/powerpoint/2010/main" val="2209810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9ED98-C649-CF2D-5F0B-A4942B081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What culture really means in business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C72BE-1D19-8ED6-43B9-17EDE095E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602850" cy="3538508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/>
              <a:t>	Culture is the invisible framework that guides </a:t>
            </a:r>
            <a:r>
              <a:rPr lang="en-US" dirty="0" err="1"/>
              <a:t>behaviour</a:t>
            </a:r>
            <a:r>
              <a:rPr lang="en-US" dirty="0"/>
              <a:t> in every society. Hofstede defines it as the ‘collective programming of the mind’ — shared values and norms that shape how people act.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dirty="0"/>
              <a:t>Hall’s work shows that culture shapes trust, risk perception, and decision-making styles. Trompenaars reminds us that culture is embedded in a country’s history, institutions, and social context (Trompenaars, 2008).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dirty="0"/>
              <a:t>Meyer adds that culture also influences practical aspects of business like time orientation and conflict </a:t>
            </a:r>
            <a:r>
              <a:rPr lang="en-US" dirty="0" err="1"/>
              <a:t>resolution【Meyer</a:t>
            </a:r>
            <a:r>
              <a:rPr lang="en-US" dirty="0"/>
              <a:t>, 2014】.In cross-cultural negotiations, understanding these layers is not optional — it’s the foundation of success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579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9D199-11C2-4341-372D-E6AA25E7E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559054" cy="932770"/>
          </a:xfrm>
        </p:spPr>
        <p:txBody>
          <a:bodyPr/>
          <a:lstStyle/>
          <a:p>
            <a:r>
              <a:rPr lang="en-US" sz="2400" dirty="0"/>
              <a:t>Frameworks that decode UK–China differences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7FF54-BA45-CF5A-5CE7-2C0B77357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10637355" cy="3780047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/>
              <a:t>		We use three proven frameworks to decode UK–China cultural differences.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Hofstede’s research shows China has high power distance, authority is respected, is collectivist, and focuses on long-term gains(Hofstede, 2001).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Hall’s model highlights that China is a high-context culture — much meaning is conveyed indirectly — and operates on polychronic time, meaning flexible scheduling and multitasking.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Trompenaars adds that relationships in China are diffuse, blending personal and professional spheres, and status often comes from position rather than achievement. Together, these frameworks give us a map to navigate cultural gaps and adjust our negotiation approach.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370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8F4FE-1741-9B9D-A223-D5481A332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The gaps we must bridge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E0F5A-CA63-5127-D9A9-297689BAD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7031" y="2878431"/>
            <a:ext cx="9743408" cy="330670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In China, the presence of senior executives signals commitment and respect, a point reinforced by Hofstede’s high power distance score.</a:t>
            </a:r>
          </a:p>
          <a:p>
            <a:pPr>
              <a:lnSpc>
                <a:spcPct val="150000"/>
              </a:lnSpc>
            </a:pPr>
            <a:r>
              <a:rPr lang="en-US" dirty="0"/>
              <a:t>Before any formal contract, guanxi personal trust and relationship networks must be established(Luo, 2020).</a:t>
            </a:r>
          </a:p>
          <a:p>
            <a:pPr>
              <a:lnSpc>
                <a:spcPct val="150000"/>
              </a:lnSpc>
            </a:pPr>
            <a:r>
              <a:rPr lang="en-US" dirty="0"/>
              <a:t>Decision-making is often slower due to hierarchical, multi-level approvals.</a:t>
            </a:r>
          </a:p>
          <a:p>
            <a:pPr>
              <a:lnSpc>
                <a:spcPct val="150000"/>
              </a:lnSpc>
            </a:pPr>
            <a:r>
              <a:rPr lang="en-US" dirty="0"/>
              <a:t>Feedback is indirect in high-context cultures, meaning we must read tone, pauses, and non-verbal cues.</a:t>
            </a:r>
          </a:p>
          <a:p>
            <a:pPr>
              <a:lnSpc>
                <a:spcPct val="150000"/>
              </a:lnSpc>
            </a:pPr>
            <a:r>
              <a:rPr lang="en-US" dirty="0"/>
              <a:t>Face-saving, as Ting-Toomey describes, is central. Public embarrassment can irreparably damage negotiations(Ting-Toomey, 1998).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37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B4493-5656-2E4D-3C7C-A66FD3DDB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How culture impacts daily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338ED-C96D-7C28-4349-D49131EDA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842" y="2413378"/>
            <a:ext cx="9463176" cy="393566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	Meetings in China often begin with formal protocols and scripted openings to establish mutual respect.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Several informal negotiation rounds, often over meals or tea are used to strengthen guanxi before formal agreements.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Decision-making involves long sign-off chains, especially in state-linked </a:t>
            </a:r>
            <a:r>
              <a:rPr lang="en-US" dirty="0" err="1"/>
              <a:t>organisations</a:t>
            </a:r>
            <a:r>
              <a:rPr lang="en-US" dirty="0"/>
              <a:t>. Even after signing, trust relies on the combination of a legal contract and a strong personal relationship.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Major festivals like Chinese New Year or Golden Week can halt operations for weeks, requiring careful scheduling(</a:t>
            </a:r>
            <a:r>
              <a:rPr lang="en-US" dirty="0" err="1"/>
              <a:t>Deresky</a:t>
            </a:r>
            <a:r>
              <a:rPr lang="en-US" dirty="0"/>
              <a:t>, 2017).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Strong local compliance advice is essential to navigate regulations and protect intellectual property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157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4FF55-85F8-2D77-6730-52428D8C1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Our strategy to negotiate and win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B5A9B-2701-2E08-75AA-E7E9E8241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10300925" cy="3736915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	First, we map both formal decision-makers and informal influencers to understand where real authority lies.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senior company sponsor in the delegation signals seriousness and aligns with China’s high power distance.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Before negotiations start, we establish our BATNA — Best Alternative to a Negotiated Agreement — and define possible trade-offs to maintain flexibility(Sebenius, 2017).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Bilingual contracts, presentations, and summaries reduce misinterpretation and demonstrate cultural respect.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Finally, we invest time in rapport-building through courtesy visits, shared meals, and social interactions before discussing business.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617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D61DB-20DA-38ED-7689-B364B446D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Applying </a:t>
            </a:r>
            <a:r>
              <a:rPr lang="en-US" sz="2400" dirty="0" err="1"/>
              <a:t>negociations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B9EFD-D14D-860F-0DDE-293E6AEA1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5170" y="2397583"/>
            <a:ext cx="10222302" cy="300255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500" dirty="0"/>
              <a:t>	We begin by opening with a shared vision — establishing common ground to set a cooperative tone.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In high-context cultures like China, active listening and confirming understanding are vital to avoid misinterpretation.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Rather than presenting ultimatums, we offer multiple options to create a collaborative atmosphere.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Sensitive or contentious issues should be addressed only after a foundation of trust has been established.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After each meeting, we document agreements in writing to ensure clarity and maintain momentum.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687854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8EEC4-B409-2A3B-3821-4EB1C12F7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Why cultural awareness pays dividends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AF185-7590-2A78-289B-3865F93A6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639" y="2416336"/>
            <a:ext cx="9772722" cy="397703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500" dirty="0"/>
              <a:t>	Cultural awareness directly contributes to building trust and strong interpersonal relationships, a cornerstone of Chinese business culture(Ambler et al., 2009).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It reduces the risk of costly misunderstandings, especially in high-context communication environments.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By aligning our approach to cultural expectations, we can accelerate negotiation processes and improve the quality of agreements.</a:t>
            </a:r>
          </a:p>
          <a:p>
            <a:pPr algn="just">
              <a:lnSpc>
                <a:spcPct val="150000"/>
              </a:lnSpc>
            </a:pPr>
            <a:r>
              <a:rPr lang="en-US" sz="1500" dirty="0"/>
              <a:t>Ultimately, understanding and respecting cultural norms supports long-term, sustainable partnerships that go beyond short-term gains.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85532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153F-32E4-AB39-519E-AAF3B0D32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Actions to seal the deal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D19D6-FB2B-182B-1BDD-70B6B39B9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8215" y="2600084"/>
            <a:ext cx="9620463" cy="3706765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Our first priority is to respect Chinese cultural norms and adapt our negotiation process accordingly.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 recommend approving a discovery trip to meet potential partners in person — this signals commitment and allows guanxi to begin forming.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We should appoint a senior sponsor with decision-making authority, supported by cultural advisors who understand both business and etiquette.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Engaging experienced Chinese legal and tax professionals will help us navigate regulatory requirements from day one.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With these steps in place, we can confidently target signing a Memorandum of Understanding within 90 to 120 days.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366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F179F-FAFE-8AFA-79C8-A0874C7C7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References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241FB-67B8-C87E-EE97-CF1ECDC87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936" y="2286000"/>
            <a:ext cx="11473132" cy="4356340"/>
          </a:xfrm>
        </p:spPr>
        <p:txBody>
          <a:bodyPr>
            <a:noAutofit/>
          </a:bodyPr>
          <a:lstStyle/>
          <a:p>
            <a:r>
              <a:rPr lang="en-US" sz="1500" dirty="0"/>
              <a:t>Ambler, T., Witzel, M. and Xi, C. 2009) </a:t>
            </a:r>
            <a:r>
              <a:rPr lang="en-US" sz="1500" i="1" dirty="0"/>
              <a:t>Doing Business in China</a:t>
            </a:r>
            <a:r>
              <a:rPr lang="en-US" sz="1500" dirty="0"/>
              <a:t>. 3rd ed. London: Routledge.</a:t>
            </a:r>
          </a:p>
          <a:p>
            <a:r>
              <a:rPr lang="en-US" sz="1500" dirty="0" err="1"/>
              <a:t>Deresky</a:t>
            </a:r>
            <a:r>
              <a:rPr lang="en-US" sz="1500" dirty="0"/>
              <a:t>, H. (2017</a:t>
            </a:r>
            <a:r>
              <a:rPr lang="en-US" sz="1500" i="1" dirty="0"/>
              <a:t>) International Management: Managing Across Borders and Cultures</a:t>
            </a:r>
            <a:r>
              <a:rPr lang="en-US" sz="1500" dirty="0"/>
              <a:t>. 9th </a:t>
            </a:r>
            <a:r>
              <a:rPr lang="en-US" sz="1500" dirty="0" err="1"/>
              <a:t>edn</a:t>
            </a:r>
            <a:r>
              <a:rPr lang="en-US" sz="1500" dirty="0"/>
              <a:t>. Harlow: Pearson Education.</a:t>
            </a:r>
          </a:p>
          <a:p>
            <a:r>
              <a:rPr lang="en-US" sz="1500" dirty="0"/>
              <a:t>Hampden-Turner, C. M., Trompenaars, F. (2008). </a:t>
            </a:r>
            <a:r>
              <a:rPr lang="en-US" sz="1500" i="1" dirty="0"/>
              <a:t>Building cross-cultural competence: How to create wealth from conflicting values</a:t>
            </a:r>
            <a:r>
              <a:rPr lang="en-US" sz="1500" dirty="0"/>
              <a:t>. Yale University Press.</a:t>
            </a:r>
          </a:p>
          <a:p>
            <a:r>
              <a:rPr lang="en-US" sz="1500" dirty="0"/>
              <a:t>Hofstede, G. (2001) </a:t>
            </a:r>
            <a:r>
              <a:rPr lang="en-US" sz="1500" i="1" dirty="0"/>
              <a:t>Culture’s Consequences: Comparing Values, Behaviors, Institutions and Organizations Across Nations</a:t>
            </a:r>
            <a:r>
              <a:rPr lang="en-US" sz="1500" dirty="0"/>
              <a:t>. 2nd ed. Thousand Oaks: Sage.</a:t>
            </a:r>
          </a:p>
          <a:p>
            <a:r>
              <a:rPr lang="en-US" sz="1500" dirty="0"/>
              <a:t>Luo Y. (2020) Guanxi and business . 3</a:t>
            </a:r>
            <a:r>
              <a:rPr lang="en-US" sz="1500" baseline="30000" dirty="0"/>
              <a:t>rd</a:t>
            </a:r>
            <a:r>
              <a:rPr lang="en-US" sz="1500" dirty="0"/>
              <a:t> </a:t>
            </a:r>
            <a:r>
              <a:rPr lang="en-US" sz="1500" dirty="0" err="1"/>
              <a:t>edtion</a:t>
            </a:r>
            <a:endParaRPr lang="en-US" sz="1500" dirty="0"/>
          </a:p>
          <a:p>
            <a:r>
              <a:rPr lang="en-US" sz="1500" dirty="0"/>
              <a:t>Meyer, E., 2014. </a:t>
            </a:r>
            <a:r>
              <a:rPr lang="en-US" sz="1500" i="1" dirty="0"/>
              <a:t>The Culture Map: Breaking Through the Invisible Boundaries of Global Business</a:t>
            </a:r>
            <a:r>
              <a:rPr lang="en-US" sz="1500" dirty="0"/>
              <a:t>. New York: PublicAffairs.</a:t>
            </a:r>
          </a:p>
          <a:p>
            <a:r>
              <a:rPr lang="en-US" sz="1500" dirty="0"/>
              <a:t>Sebenius, J.K. (2017) </a:t>
            </a:r>
            <a:r>
              <a:rPr lang="en-US" sz="1500" i="1" dirty="0"/>
              <a:t>BATNAs in Negotiation: Common Errors and Three Kinds of ‘No</a:t>
            </a:r>
            <a:r>
              <a:rPr lang="en-US" sz="1500" dirty="0"/>
              <a:t>’. Negotiation Journal, 33(2), pp.89–99. </a:t>
            </a:r>
            <a:r>
              <a:rPr lang="en-US" sz="1500" dirty="0" err="1"/>
              <a:t>doi:https</a:t>
            </a:r>
            <a:r>
              <a:rPr lang="en-US" sz="1500" dirty="0"/>
              <a:t>://doi.org/10.1111/nejo.12176.</a:t>
            </a:r>
          </a:p>
          <a:p>
            <a:r>
              <a:rPr lang="en-US" sz="1500" dirty="0"/>
              <a:t>Ting-Toomey, S. (1998) </a:t>
            </a:r>
            <a:r>
              <a:rPr lang="en-US" sz="1500" i="1" dirty="0"/>
              <a:t>Communicating Across Cultures</a:t>
            </a:r>
            <a:r>
              <a:rPr lang="en-US" sz="1500" dirty="0"/>
              <a:t>. New York: The Guilford Press.</a:t>
            </a: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6265024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47_TF67288550.potx" id="{555585A1-474C-49EC-B062-F9D14C87C013}" vid="{2D5B4BE8-3913-4A3B-8D21-CAD149A9ECD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666C14-7219-46F1-8169-9E45DA110AD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C0CEB4-BFAC-4014-9B69-2CFFE0B783D9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71af3243-3dd4-4a8d-8c0d-dd76da1f02a5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16c05727-aa75-4e4a-9b5f-8a80a1165891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44B8C88-7AFD-4F93-AF50-E36A0AADA3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 design</Template>
  <TotalTime>1980</TotalTime>
  <Words>1099</Words>
  <Application>Microsoft Office PowerPoint</Application>
  <PresentationFormat>Widescreen</PresentationFormat>
  <Paragraphs>69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Ion Boardroom</vt:lpstr>
      <vt:lpstr>Cross – cultural negotiations</vt:lpstr>
      <vt:lpstr>Contents</vt:lpstr>
      <vt:lpstr>What culture really means in business</vt:lpstr>
      <vt:lpstr>Frameworks that decode UK–China differences </vt:lpstr>
      <vt:lpstr>The gaps we must bridge for success</vt:lpstr>
      <vt:lpstr>How culture impacts daily operations</vt:lpstr>
      <vt:lpstr>Our strategy to negotiate and win</vt:lpstr>
      <vt:lpstr>Applying negociations</vt:lpstr>
      <vt:lpstr>Why cultural awareness pays dividends</vt:lpstr>
      <vt:lpstr>Actions to seal the deal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Paul-Silvian Vornicescu (2246785)</dc:creator>
  <cp:lastModifiedBy>Paul Vornicescu</cp:lastModifiedBy>
  <cp:revision>80</cp:revision>
  <dcterms:created xsi:type="dcterms:W3CDTF">2024-07-25T13:22:30Z</dcterms:created>
  <dcterms:modified xsi:type="dcterms:W3CDTF">2025-08-15T12:45:24Z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