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notesMasterIdLst>
    <p:notesMasterId r:id="rId9"/>
  </p:notesMasterIdLst>
  <p:handoutMasterIdLst>
    <p:handoutMasterId r:id="rId10"/>
  </p:handoutMasterIdLst>
  <p:sldIdLst>
    <p:sldId id="257" r:id="rId2"/>
    <p:sldId id="258" r:id="rId3"/>
    <p:sldId id="271" r:id="rId4"/>
    <p:sldId id="272" r:id="rId5"/>
    <p:sldId id="273" r:id="rId6"/>
    <p:sldId id="274" r:id="rId7"/>
    <p:sldId id="275"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F6C442-162F-4F46-9B2D-DDDC421431FE}" v="64" dt="2025-03-27T02:25:12.867"/>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55" autoAdjust="0"/>
    <p:restoredTop sz="89911" autoAdjust="0"/>
  </p:normalViewPr>
  <p:slideViewPr>
    <p:cSldViewPr snapToGrid="0">
      <p:cViewPr varScale="1">
        <p:scale>
          <a:sx n="54" d="100"/>
          <a:sy n="54" d="100"/>
        </p:scale>
        <p:origin x="1380" y="276"/>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sa Yusuf" userId="0591de3af0f1a1ba" providerId="LiveId" clId="{C8F6C442-162F-4F46-9B2D-DDDC421431FE}"/>
    <pc:docChg chg="undo custSel modSld">
      <pc:chgData name="Anisa Yusuf" userId="0591de3af0f1a1ba" providerId="LiveId" clId="{C8F6C442-162F-4F46-9B2D-DDDC421431FE}" dt="2025-03-27T02:30:34.730" v="91" actId="14100"/>
      <pc:docMkLst>
        <pc:docMk/>
      </pc:docMkLst>
      <pc:sldChg chg="modSp mod modNotesTx">
        <pc:chgData name="Anisa Yusuf" userId="0591de3af0f1a1ba" providerId="LiveId" clId="{C8F6C442-162F-4F46-9B2D-DDDC421431FE}" dt="2025-03-27T02:25:51.172" v="67" actId="27107"/>
        <pc:sldMkLst>
          <pc:docMk/>
          <pc:sldMk cId="1851896080" sldId="258"/>
        </pc:sldMkLst>
        <pc:graphicFrameChg chg="mod modGraphic">
          <ac:chgData name="Anisa Yusuf" userId="0591de3af0f1a1ba" providerId="LiveId" clId="{C8F6C442-162F-4F46-9B2D-DDDC421431FE}" dt="2025-03-27T02:25:51.172" v="67" actId="27107"/>
          <ac:graphicFrameMkLst>
            <pc:docMk/>
            <pc:sldMk cId="1851896080" sldId="258"/>
            <ac:graphicFrameMk id="23" creationId="{B1555E27-94BE-50EC-57A1-E1D0AD61B173}"/>
          </ac:graphicFrameMkLst>
        </pc:graphicFrameChg>
      </pc:sldChg>
      <pc:sldChg chg="addSp delSp modSp mod">
        <pc:chgData name="Anisa Yusuf" userId="0591de3af0f1a1ba" providerId="LiveId" clId="{C8F6C442-162F-4F46-9B2D-DDDC421431FE}" dt="2025-03-27T02:30:09.155" v="90" actId="20577"/>
        <pc:sldMkLst>
          <pc:docMk/>
          <pc:sldMk cId="1767590740" sldId="271"/>
        </pc:sldMkLst>
        <pc:spChg chg="add del mod">
          <ac:chgData name="Anisa Yusuf" userId="0591de3af0f1a1ba" providerId="LiveId" clId="{C8F6C442-162F-4F46-9B2D-DDDC421431FE}" dt="2025-03-27T02:30:09.155" v="90" actId="20577"/>
          <ac:spMkLst>
            <pc:docMk/>
            <pc:sldMk cId="1767590740" sldId="271"/>
            <ac:spMk id="8" creationId="{5039F07D-147F-82FD-08EA-5314E9276E7F}"/>
          </ac:spMkLst>
        </pc:spChg>
        <pc:cxnChg chg="mod">
          <ac:chgData name="Anisa Yusuf" userId="0591de3af0f1a1ba" providerId="LiveId" clId="{C8F6C442-162F-4F46-9B2D-DDDC421431FE}" dt="2025-03-27T02:29:43.955" v="86" actId="1076"/>
          <ac:cxnSpMkLst>
            <pc:docMk/>
            <pc:sldMk cId="1767590740" sldId="271"/>
            <ac:cxnSpMk id="10" creationId="{A1F79034-0184-92CF-BE83-2D808B844BAC}"/>
          </ac:cxnSpMkLst>
        </pc:cxnChg>
        <pc:cxnChg chg="mod">
          <ac:chgData name="Anisa Yusuf" userId="0591de3af0f1a1ba" providerId="LiveId" clId="{C8F6C442-162F-4F46-9B2D-DDDC421431FE}" dt="2025-03-27T02:29:47.392" v="87" actId="1076"/>
          <ac:cxnSpMkLst>
            <pc:docMk/>
            <pc:sldMk cId="1767590740" sldId="271"/>
            <ac:cxnSpMk id="12" creationId="{526EE394-E5B0-2D76-E537-2DB3CE6FBEB5}"/>
          </ac:cxnSpMkLst>
        </pc:cxnChg>
        <pc:cxnChg chg="add">
          <ac:chgData name="Anisa Yusuf" userId="0591de3af0f1a1ba" providerId="LiveId" clId="{C8F6C442-162F-4F46-9B2D-DDDC421431FE}" dt="2025-03-27T02:30:01.905" v="88" actId="11529"/>
          <ac:cxnSpMkLst>
            <pc:docMk/>
            <pc:sldMk cId="1767590740" sldId="271"/>
            <ac:cxnSpMk id="15" creationId="{8195E8AB-A345-C86A-B5B7-6BB0C94765F5}"/>
          </ac:cxnSpMkLst>
        </pc:cxnChg>
      </pc:sldChg>
      <pc:sldChg chg="modSp mod">
        <pc:chgData name="Anisa Yusuf" userId="0591de3af0f1a1ba" providerId="LiveId" clId="{C8F6C442-162F-4F46-9B2D-DDDC421431FE}" dt="2025-03-27T02:30:34.730" v="91" actId="14100"/>
        <pc:sldMkLst>
          <pc:docMk/>
          <pc:sldMk cId="1070574485" sldId="273"/>
        </pc:sldMkLst>
        <pc:spChg chg="mod">
          <ac:chgData name="Anisa Yusuf" userId="0591de3af0f1a1ba" providerId="LiveId" clId="{C8F6C442-162F-4F46-9B2D-DDDC421431FE}" dt="2025-03-27T02:14:48.040" v="0" actId="113"/>
          <ac:spMkLst>
            <pc:docMk/>
            <pc:sldMk cId="1070574485" sldId="273"/>
            <ac:spMk id="8" creationId="{099027D5-86CE-816A-6B94-1827C82F2D37}"/>
          </ac:spMkLst>
        </pc:spChg>
        <pc:cxnChg chg="mod">
          <ac:chgData name="Anisa Yusuf" userId="0591de3af0f1a1ba" providerId="LiveId" clId="{C8F6C442-162F-4F46-9B2D-DDDC421431FE}" dt="2025-03-27T02:30:34.730" v="91" actId="14100"/>
          <ac:cxnSpMkLst>
            <pc:docMk/>
            <pc:sldMk cId="1070574485" sldId="273"/>
            <ac:cxnSpMk id="6" creationId="{2B79BFC2-2EF1-3CE3-015A-B9675133EA72}"/>
          </ac:cxnSpMkLst>
        </pc:cxnChg>
      </pc:sldChg>
      <pc:sldChg chg="modSp mod">
        <pc:chgData name="Anisa Yusuf" userId="0591de3af0f1a1ba" providerId="LiveId" clId="{C8F6C442-162F-4F46-9B2D-DDDC421431FE}" dt="2025-03-27T02:15:06.443" v="2" actId="113"/>
        <pc:sldMkLst>
          <pc:docMk/>
          <pc:sldMk cId="2447036333" sldId="274"/>
        </pc:sldMkLst>
        <pc:spChg chg="mod">
          <ac:chgData name="Anisa Yusuf" userId="0591de3af0f1a1ba" providerId="LiveId" clId="{C8F6C442-162F-4F46-9B2D-DDDC421431FE}" dt="2025-03-27T02:15:06.443" v="2" actId="113"/>
          <ac:spMkLst>
            <pc:docMk/>
            <pc:sldMk cId="2447036333" sldId="274"/>
            <ac:spMk id="8" creationId="{57C97373-800D-1265-5EB3-3FD59039A35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A96658-B55C-463D-86E3-A7F92814001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277BFBC-2B8E-4199-BF9B-E938C7729A95}">
      <dgm:prSet custT="1"/>
      <dgm:spPr/>
      <dgm:t>
        <a:bodyPr/>
        <a:lstStyle/>
        <a:p>
          <a:endParaRPr lang="en-GB" sz="2400" b="1" dirty="0"/>
        </a:p>
        <a:p>
          <a:endParaRPr lang="en-GB" sz="2400" b="1" dirty="0"/>
        </a:p>
        <a:p>
          <a:r>
            <a:rPr lang="en-GB" sz="2400" b="1" dirty="0"/>
            <a:t>Last seen 5</a:t>
          </a:r>
          <a:r>
            <a:rPr lang="en-GB" sz="2400" b="1" baseline="30000" dirty="0"/>
            <a:t>th</a:t>
          </a:r>
          <a:r>
            <a:rPr lang="en-GB" sz="2400" b="1" dirty="0"/>
            <a:t> January </a:t>
          </a:r>
        </a:p>
        <a:p>
          <a:r>
            <a:rPr lang="en-GB" sz="2400" b="1" dirty="0"/>
            <a:t>reported missing 6</a:t>
          </a:r>
          <a:r>
            <a:rPr lang="en-GB" sz="2400" b="1" baseline="30000" dirty="0"/>
            <a:t>th</a:t>
          </a:r>
          <a:r>
            <a:rPr lang="en-GB" sz="2400" b="1" dirty="0"/>
            <a:t> January</a:t>
          </a:r>
        </a:p>
        <a:p>
          <a:endParaRPr lang="en-US" sz="2400" b="1" dirty="0"/>
        </a:p>
      </dgm:t>
    </dgm:pt>
    <dgm:pt modelId="{856ABA28-ABEE-4445-ADBF-B049E0B53116}" type="parTrans" cxnId="{36518021-52EF-48A6-AF8E-7E6D00A76C30}">
      <dgm:prSet/>
      <dgm:spPr/>
      <dgm:t>
        <a:bodyPr/>
        <a:lstStyle/>
        <a:p>
          <a:endParaRPr lang="en-US"/>
        </a:p>
      </dgm:t>
    </dgm:pt>
    <dgm:pt modelId="{15BF4D80-C99C-4D2A-9FA4-57E2BEFE9988}" type="sibTrans" cxnId="{36518021-52EF-48A6-AF8E-7E6D00A76C30}">
      <dgm:prSet/>
      <dgm:spPr/>
      <dgm:t>
        <a:bodyPr/>
        <a:lstStyle/>
        <a:p>
          <a:endParaRPr lang="en-US"/>
        </a:p>
      </dgm:t>
    </dgm:pt>
    <dgm:pt modelId="{FF0F28A3-6E00-4925-9E1D-35E56A1300F0}">
      <dgm:prSet/>
      <dgm:spPr/>
      <dgm:t>
        <a:bodyPr/>
        <a:lstStyle/>
        <a:p>
          <a:r>
            <a:rPr lang="en-GB" dirty="0"/>
            <a:t> </a:t>
          </a:r>
          <a:endParaRPr lang="en-US" dirty="0"/>
        </a:p>
      </dgm:t>
    </dgm:pt>
    <dgm:pt modelId="{72CCB2A1-D8EA-4FBC-8EE4-DDA85FC2A781}" type="parTrans" cxnId="{FC8820AE-6A67-443F-9C2D-BC8B70151BD6}">
      <dgm:prSet/>
      <dgm:spPr/>
      <dgm:t>
        <a:bodyPr/>
        <a:lstStyle/>
        <a:p>
          <a:endParaRPr lang="en-US"/>
        </a:p>
      </dgm:t>
    </dgm:pt>
    <dgm:pt modelId="{C5353A14-7CC1-4867-8516-A559E057BF85}" type="sibTrans" cxnId="{FC8820AE-6A67-443F-9C2D-BC8B70151BD6}">
      <dgm:prSet/>
      <dgm:spPr/>
      <dgm:t>
        <a:bodyPr/>
        <a:lstStyle/>
        <a:p>
          <a:endParaRPr lang="en-US"/>
        </a:p>
      </dgm:t>
    </dgm:pt>
    <dgm:pt modelId="{958F04F9-6160-4CBE-BB22-3E584FE26DA9}">
      <dgm:prSet custT="1"/>
      <dgm:spPr/>
      <dgm:t>
        <a:bodyPr/>
        <a:lstStyle/>
        <a:p>
          <a:r>
            <a:rPr lang="en-GB" sz="2400" b="1" dirty="0"/>
            <a:t>Dr. Hart, a 42 year old senior engineer in robotics and artificial intelligence (AI) at nova tech, with strong views on how ethics and military strategies are being altered by artificial intelligence, within Military operations </a:t>
          </a:r>
          <a:endParaRPr lang="en-US" sz="2400" b="1" dirty="0"/>
        </a:p>
      </dgm:t>
    </dgm:pt>
    <dgm:pt modelId="{3AA6D808-FF2A-469C-93D5-7EA7A86EAC42}" type="sibTrans" cxnId="{407A76CE-B100-4D8C-B2DA-4889F0E50AFA}">
      <dgm:prSet/>
      <dgm:spPr/>
      <dgm:t>
        <a:bodyPr/>
        <a:lstStyle/>
        <a:p>
          <a:endParaRPr lang="en-US"/>
        </a:p>
      </dgm:t>
    </dgm:pt>
    <dgm:pt modelId="{BC5BDE29-D904-44B7-8C34-E46E91AEE2FA}" type="parTrans" cxnId="{407A76CE-B100-4D8C-B2DA-4889F0E50AFA}">
      <dgm:prSet/>
      <dgm:spPr/>
      <dgm:t>
        <a:bodyPr/>
        <a:lstStyle/>
        <a:p>
          <a:endParaRPr lang="en-US"/>
        </a:p>
      </dgm:t>
    </dgm:pt>
    <dgm:pt modelId="{8D528365-B89E-48A8-A005-5B10CEAAD8D3}" type="pres">
      <dgm:prSet presAssocID="{0BA96658-B55C-463D-86E3-A7F92814001B}" presName="vert0" presStyleCnt="0">
        <dgm:presLayoutVars>
          <dgm:dir/>
          <dgm:animOne val="branch"/>
          <dgm:animLvl val="lvl"/>
        </dgm:presLayoutVars>
      </dgm:prSet>
      <dgm:spPr/>
    </dgm:pt>
    <dgm:pt modelId="{4BB60575-F473-4975-A11B-44A888B6FF2D}" type="pres">
      <dgm:prSet presAssocID="{958F04F9-6160-4CBE-BB22-3E584FE26DA9}" presName="thickLine" presStyleLbl="alignNode1" presStyleIdx="0" presStyleCnt="3"/>
      <dgm:spPr/>
    </dgm:pt>
    <dgm:pt modelId="{4131D032-AF9E-46BE-ADDA-CC2381736BB4}" type="pres">
      <dgm:prSet presAssocID="{958F04F9-6160-4CBE-BB22-3E584FE26DA9}" presName="horz1" presStyleCnt="0"/>
      <dgm:spPr/>
    </dgm:pt>
    <dgm:pt modelId="{D9F77D5C-6E0C-4FEA-B3D1-BBBEA7A3E877}" type="pres">
      <dgm:prSet presAssocID="{958F04F9-6160-4CBE-BB22-3E584FE26DA9}" presName="tx1" presStyleLbl="revTx" presStyleIdx="0" presStyleCnt="3"/>
      <dgm:spPr/>
    </dgm:pt>
    <dgm:pt modelId="{F8882C6F-966E-4752-AE21-DD611161D868}" type="pres">
      <dgm:prSet presAssocID="{958F04F9-6160-4CBE-BB22-3E584FE26DA9}" presName="vert1" presStyleCnt="0"/>
      <dgm:spPr/>
    </dgm:pt>
    <dgm:pt modelId="{CE1AD81D-F4A4-4B23-B57D-7044D22E6916}" type="pres">
      <dgm:prSet presAssocID="{9277BFBC-2B8E-4199-BF9B-E938C7729A95}" presName="thickLine" presStyleLbl="alignNode1" presStyleIdx="1" presStyleCnt="3" custLinFactNeighborX="-1523" custLinFactNeighborY="33943"/>
      <dgm:spPr/>
    </dgm:pt>
    <dgm:pt modelId="{FF123FEB-6286-4877-8FEA-C7F7DE648EA9}" type="pres">
      <dgm:prSet presAssocID="{9277BFBC-2B8E-4199-BF9B-E938C7729A95}" presName="horz1" presStyleCnt="0"/>
      <dgm:spPr/>
    </dgm:pt>
    <dgm:pt modelId="{85E4F519-D9A8-40B9-816E-BE40EB0CF912}" type="pres">
      <dgm:prSet presAssocID="{9277BFBC-2B8E-4199-BF9B-E938C7729A95}" presName="tx1" presStyleLbl="revTx" presStyleIdx="1" presStyleCnt="3"/>
      <dgm:spPr/>
    </dgm:pt>
    <dgm:pt modelId="{BF5950AF-5AF2-463C-B248-6C20184A6235}" type="pres">
      <dgm:prSet presAssocID="{9277BFBC-2B8E-4199-BF9B-E938C7729A95}" presName="vert1" presStyleCnt="0"/>
      <dgm:spPr/>
    </dgm:pt>
    <dgm:pt modelId="{1F67EA7A-3E83-4C55-A78F-024ADEF58C38}" type="pres">
      <dgm:prSet presAssocID="{FF0F28A3-6E00-4925-9E1D-35E56A1300F0}" presName="thickLine" presStyleLbl="alignNode1" presStyleIdx="2" presStyleCnt="3" custLinFactNeighborX="-1523" custLinFactNeighborY="51463"/>
      <dgm:spPr/>
    </dgm:pt>
    <dgm:pt modelId="{231A9087-7CF8-4BB9-AF53-49E8F7DA5600}" type="pres">
      <dgm:prSet presAssocID="{FF0F28A3-6E00-4925-9E1D-35E56A1300F0}" presName="horz1" presStyleCnt="0"/>
      <dgm:spPr/>
    </dgm:pt>
    <dgm:pt modelId="{BBE7C7A8-C6B8-4553-AABD-F79055573714}" type="pres">
      <dgm:prSet presAssocID="{FF0F28A3-6E00-4925-9E1D-35E56A1300F0}" presName="tx1" presStyleLbl="revTx" presStyleIdx="2" presStyleCnt="3"/>
      <dgm:spPr/>
    </dgm:pt>
    <dgm:pt modelId="{EA91697F-98E2-4A1E-A865-74D4B354C7FC}" type="pres">
      <dgm:prSet presAssocID="{FF0F28A3-6E00-4925-9E1D-35E56A1300F0}" presName="vert1" presStyleCnt="0"/>
      <dgm:spPr/>
    </dgm:pt>
  </dgm:ptLst>
  <dgm:cxnLst>
    <dgm:cxn modelId="{36518021-52EF-48A6-AF8E-7E6D00A76C30}" srcId="{0BA96658-B55C-463D-86E3-A7F92814001B}" destId="{9277BFBC-2B8E-4199-BF9B-E938C7729A95}" srcOrd="1" destOrd="0" parTransId="{856ABA28-ABEE-4445-ADBF-B049E0B53116}" sibTransId="{15BF4D80-C99C-4D2A-9FA4-57E2BEFE9988}"/>
    <dgm:cxn modelId="{5E885C70-026F-45A4-AF9F-F0177647E6E3}" type="presOf" srcId="{FF0F28A3-6E00-4925-9E1D-35E56A1300F0}" destId="{BBE7C7A8-C6B8-4553-AABD-F79055573714}" srcOrd="0" destOrd="0" presId="urn:microsoft.com/office/officeart/2008/layout/LinedList"/>
    <dgm:cxn modelId="{B6CB6E51-1F84-4DD9-B246-EB77605C1057}" type="presOf" srcId="{9277BFBC-2B8E-4199-BF9B-E938C7729A95}" destId="{85E4F519-D9A8-40B9-816E-BE40EB0CF912}" srcOrd="0" destOrd="0" presId="urn:microsoft.com/office/officeart/2008/layout/LinedList"/>
    <dgm:cxn modelId="{FC8820AE-6A67-443F-9C2D-BC8B70151BD6}" srcId="{0BA96658-B55C-463D-86E3-A7F92814001B}" destId="{FF0F28A3-6E00-4925-9E1D-35E56A1300F0}" srcOrd="2" destOrd="0" parTransId="{72CCB2A1-D8EA-4FBC-8EE4-DDA85FC2A781}" sibTransId="{C5353A14-7CC1-4867-8516-A559E057BF85}"/>
    <dgm:cxn modelId="{637847B8-2C27-48C3-8851-CB9DEE674EAE}" type="presOf" srcId="{958F04F9-6160-4CBE-BB22-3E584FE26DA9}" destId="{D9F77D5C-6E0C-4FEA-B3D1-BBBEA7A3E877}" srcOrd="0" destOrd="0" presId="urn:microsoft.com/office/officeart/2008/layout/LinedList"/>
    <dgm:cxn modelId="{407A76CE-B100-4D8C-B2DA-4889F0E50AFA}" srcId="{0BA96658-B55C-463D-86E3-A7F92814001B}" destId="{958F04F9-6160-4CBE-BB22-3E584FE26DA9}" srcOrd="0" destOrd="0" parTransId="{BC5BDE29-D904-44B7-8C34-E46E91AEE2FA}" sibTransId="{3AA6D808-FF2A-469C-93D5-7EA7A86EAC42}"/>
    <dgm:cxn modelId="{EDE86CD7-B23C-4F32-AEEF-440098D881F1}" type="presOf" srcId="{0BA96658-B55C-463D-86E3-A7F92814001B}" destId="{8D528365-B89E-48A8-A005-5B10CEAAD8D3}" srcOrd="0" destOrd="0" presId="urn:microsoft.com/office/officeart/2008/layout/LinedList"/>
    <dgm:cxn modelId="{6C3CC006-B8DA-43A0-989A-6FC7E5B71FDB}" type="presParOf" srcId="{8D528365-B89E-48A8-A005-5B10CEAAD8D3}" destId="{4BB60575-F473-4975-A11B-44A888B6FF2D}" srcOrd="0" destOrd="0" presId="urn:microsoft.com/office/officeart/2008/layout/LinedList"/>
    <dgm:cxn modelId="{1C5F493C-9A71-4FCA-8C3A-CD19F72A9A55}" type="presParOf" srcId="{8D528365-B89E-48A8-A005-5B10CEAAD8D3}" destId="{4131D032-AF9E-46BE-ADDA-CC2381736BB4}" srcOrd="1" destOrd="0" presId="urn:microsoft.com/office/officeart/2008/layout/LinedList"/>
    <dgm:cxn modelId="{4285FC6C-C53F-483D-8507-6B8DFFF19460}" type="presParOf" srcId="{4131D032-AF9E-46BE-ADDA-CC2381736BB4}" destId="{D9F77D5C-6E0C-4FEA-B3D1-BBBEA7A3E877}" srcOrd="0" destOrd="0" presId="urn:microsoft.com/office/officeart/2008/layout/LinedList"/>
    <dgm:cxn modelId="{CF66E85C-B6B5-4A52-B6A8-3258AE953CBA}" type="presParOf" srcId="{4131D032-AF9E-46BE-ADDA-CC2381736BB4}" destId="{F8882C6F-966E-4752-AE21-DD611161D868}" srcOrd="1" destOrd="0" presId="urn:microsoft.com/office/officeart/2008/layout/LinedList"/>
    <dgm:cxn modelId="{372FFCC5-D539-42F9-9917-4212DD22E411}" type="presParOf" srcId="{8D528365-B89E-48A8-A005-5B10CEAAD8D3}" destId="{CE1AD81D-F4A4-4B23-B57D-7044D22E6916}" srcOrd="2" destOrd="0" presId="urn:microsoft.com/office/officeart/2008/layout/LinedList"/>
    <dgm:cxn modelId="{876D6D81-EBB9-41C1-9AB4-312D78AE976C}" type="presParOf" srcId="{8D528365-B89E-48A8-A005-5B10CEAAD8D3}" destId="{FF123FEB-6286-4877-8FEA-C7F7DE648EA9}" srcOrd="3" destOrd="0" presId="urn:microsoft.com/office/officeart/2008/layout/LinedList"/>
    <dgm:cxn modelId="{6F53605D-D500-43F0-85CA-2043BE805D9B}" type="presParOf" srcId="{FF123FEB-6286-4877-8FEA-C7F7DE648EA9}" destId="{85E4F519-D9A8-40B9-816E-BE40EB0CF912}" srcOrd="0" destOrd="0" presId="urn:microsoft.com/office/officeart/2008/layout/LinedList"/>
    <dgm:cxn modelId="{853B98B5-FDA7-4096-9A91-4B31881525A9}" type="presParOf" srcId="{FF123FEB-6286-4877-8FEA-C7F7DE648EA9}" destId="{BF5950AF-5AF2-463C-B248-6C20184A6235}" srcOrd="1" destOrd="0" presId="urn:microsoft.com/office/officeart/2008/layout/LinedList"/>
    <dgm:cxn modelId="{73883C7D-DE99-44A1-B65F-6606AD5F79BE}" type="presParOf" srcId="{8D528365-B89E-48A8-A005-5B10CEAAD8D3}" destId="{1F67EA7A-3E83-4C55-A78F-024ADEF58C38}" srcOrd="4" destOrd="0" presId="urn:microsoft.com/office/officeart/2008/layout/LinedList"/>
    <dgm:cxn modelId="{83FC2FD0-9B05-462A-B2D5-16ACE5E21288}" type="presParOf" srcId="{8D528365-B89E-48A8-A005-5B10CEAAD8D3}" destId="{231A9087-7CF8-4BB9-AF53-49E8F7DA5600}" srcOrd="5" destOrd="0" presId="urn:microsoft.com/office/officeart/2008/layout/LinedList"/>
    <dgm:cxn modelId="{172F9706-DD0A-4D89-B64A-03351837DB46}" type="presParOf" srcId="{231A9087-7CF8-4BB9-AF53-49E8F7DA5600}" destId="{BBE7C7A8-C6B8-4553-AABD-F79055573714}" srcOrd="0" destOrd="0" presId="urn:microsoft.com/office/officeart/2008/layout/LinedList"/>
    <dgm:cxn modelId="{06E8D8C6-E8F7-467C-B69D-A95EA48B0479}" type="presParOf" srcId="{231A9087-7CF8-4BB9-AF53-49E8F7DA5600}" destId="{EA91697F-98E2-4A1E-A865-74D4B354C7F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60575-F473-4975-A11B-44A888B6FF2D}">
      <dsp:nvSpPr>
        <dsp:cNvPr id="0" name=""/>
        <dsp:cNvSpPr/>
      </dsp:nvSpPr>
      <dsp:spPr>
        <a:xfrm>
          <a:off x="0" y="2400"/>
          <a:ext cx="588629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F77D5C-6E0C-4FEA-B3D1-BBBEA7A3E877}">
      <dsp:nvSpPr>
        <dsp:cNvPr id="0" name=""/>
        <dsp:cNvSpPr/>
      </dsp:nvSpPr>
      <dsp:spPr>
        <a:xfrm>
          <a:off x="0" y="2400"/>
          <a:ext cx="5886291" cy="16374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Dr. Hart, a 42 year old senior engineer in robotics and artificial intelligence (AI) at nova tech, with strong views on how ethics and military strategies are being altered by artificial intelligence, within Military operations </a:t>
          </a:r>
          <a:endParaRPr lang="en-US" sz="2400" b="1" kern="1200" dirty="0"/>
        </a:p>
      </dsp:txBody>
      <dsp:txXfrm>
        <a:off x="0" y="2400"/>
        <a:ext cx="5886291" cy="1637469"/>
      </dsp:txXfrm>
    </dsp:sp>
    <dsp:sp modelId="{CE1AD81D-F4A4-4B23-B57D-7044D22E6916}">
      <dsp:nvSpPr>
        <dsp:cNvPr id="0" name=""/>
        <dsp:cNvSpPr/>
      </dsp:nvSpPr>
      <dsp:spPr>
        <a:xfrm>
          <a:off x="0" y="2195676"/>
          <a:ext cx="5886291" cy="0"/>
        </a:xfrm>
        <a:prstGeom prst="line">
          <a:avLst/>
        </a:prstGeom>
        <a:solidFill>
          <a:schemeClr val="accent2">
            <a:hueOff val="-1555074"/>
            <a:satOff val="-8227"/>
            <a:lumOff val="-3137"/>
            <a:alphaOff val="0"/>
          </a:schemeClr>
        </a:solidFill>
        <a:ln w="19050" cap="rnd" cmpd="sng" algn="ctr">
          <a:solidFill>
            <a:schemeClr val="accent2">
              <a:hueOff val="-1555074"/>
              <a:satOff val="-8227"/>
              <a:lumOff val="-31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E4F519-D9A8-40B9-816E-BE40EB0CF912}">
      <dsp:nvSpPr>
        <dsp:cNvPr id="0" name=""/>
        <dsp:cNvSpPr/>
      </dsp:nvSpPr>
      <dsp:spPr>
        <a:xfrm>
          <a:off x="0" y="1639870"/>
          <a:ext cx="5886291" cy="16374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GB" sz="2400" b="1" kern="1200" dirty="0"/>
        </a:p>
        <a:p>
          <a:pPr marL="0" lvl="0" indent="0" algn="l" defTabSz="1066800">
            <a:lnSpc>
              <a:spcPct val="90000"/>
            </a:lnSpc>
            <a:spcBef>
              <a:spcPct val="0"/>
            </a:spcBef>
            <a:spcAft>
              <a:spcPct val="35000"/>
            </a:spcAft>
            <a:buNone/>
          </a:pPr>
          <a:endParaRPr lang="en-GB" sz="2400" b="1" kern="1200" dirty="0"/>
        </a:p>
        <a:p>
          <a:pPr marL="0" lvl="0" indent="0" algn="l" defTabSz="1066800">
            <a:lnSpc>
              <a:spcPct val="90000"/>
            </a:lnSpc>
            <a:spcBef>
              <a:spcPct val="0"/>
            </a:spcBef>
            <a:spcAft>
              <a:spcPct val="35000"/>
            </a:spcAft>
            <a:buNone/>
          </a:pPr>
          <a:r>
            <a:rPr lang="en-GB" sz="2400" b="1" kern="1200" dirty="0"/>
            <a:t>Last seen 5</a:t>
          </a:r>
          <a:r>
            <a:rPr lang="en-GB" sz="2400" b="1" kern="1200" baseline="30000" dirty="0"/>
            <a:t>th</a:t>
          </a:r>
          <a:r>
            <a:rPr lang="en-GB" sz="2400" b="1" kern="1200" dirty="0"/>
            <a:t> January </a:t>
          </a:r>
        </a:p>
        <a:p>
          <a:pPr marL="0" lvl="0" indent="0" algn="l" defTabSz="1066800">
            <a:lnSpc>
              <a:spcPct val="90000"/>
            </a:lnSpc>
            <a:spcBef>
              <a:spcPct val="0"/>
            </a:spcBef>
            <a:spcAft>
              <a:spcPct val="35000"/>
            </a:spcAft>
            <a:buNone/>
          </a:pPr>
          <a:r>
            <a:rPr lang="en-GB" sz="2400" b="1" kern="1200" dirty="0"/>
            <a:t>reported missing 6</a:t>
          </a:r>
          <a:r>
            <a:rPr lang="en-GB" sz="2400" b="1" kern="1200" baseline="30000" dirty="0"/>
            <a:t>th</a:t>
          </a:r>
          <a:r>
            <a:rPr lang="en-GB" sz="2400" b="1" kern="1200" dirty="0"/>
            <a:t> January</a:t>
          </a:r>
        </a:p>
        <a:p>
          <a:pPr marL="0" lvl="0" indent="0" algn="l" defTabSz="1066800">
            <a:lnSpc>
              <a:spcPct val="90000"/>
            </a:lnSpc>
            <a:spcBef>
              <a:spcPct val="0"/>
            </a:spcBef>
            <a:spcAft>
              <a:spcPct val="35000"/>
            </a:spcAft>
            <a:buNone/>
          </a:pPr>
          <a:endParaRPr lang="en-US" sz="2400" b="1" kern="1200" dirty="0"/>
        </a:p>
      </dsp:txBody>
      <dsp:txXfrm>
        <a:off x="0" y="1639870"/>
        <a:ext cx="5886291" cy="1637469"/>
      </dsp:txXfrm>
    </dsp:sp>
    <dsp:sp modelId="{1F67EA7A-3E83-4C55-A78F-024ADEF58C38}">
      <dsp:nvSpPr>
        <dsp:cNvPr id="0" name=""/>
        <dsp:cNvSpPr/>
      </dsp:nvSpPr>
      <dsp:spPr>
        <a:xfrm>
          <a:off x="0" y="4120031"/>
          <a:ext cx="5886291" cy="0"/>
        </a:xfrm>
        <a:prstGeom prst="line">
          <a:avLst/>
        </a:prstGeom>
        <a:solidFill>
          <a:schemeClr val="accent2">
            <a:hueOff val="-3110148"/>
            <a:satOff val="-16453"/>
            <a:lumOff val="-6274"/>
            <a:alphaOff val="0"/>
          </a:schemeClr>
        </a:solidFill>
        <a:ln w="19050" cap="rnd" cmpd="sng" algn="ctr">
          <a:solidFill>
            <a:schemeClr val="accent2">
              <a:hueOff val="-3110148"/>
              <a:satOff val="-16453"/>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E7C7A8-C6B8-4553-AABD-F79055573714}">
      <dsp:nvSpPr>
        <dsp:cNvPr id="0" name=""/>
        <dsp:cNvSpPr/>
      </dsp:nvSpPr>
      <dsp:spPr>
        <a:xfrm>
          <a:off x="0" y="3277340"/>
          <a:ext cx="5886291" cy="16374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dirty="0"/>
            <a:t> </a:t>
          </a:r>
          <a:endParaRPr lang="en-US" sz="6500" kern="1200" dirty="0"/>
        </a:p>
      </dsp:txBody>
      <dsp:txXfrm>
        <a:off x="0" y="3277340"/>
        <a:ext cx="5886291" cy="16374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11/03/2025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11/03/2025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171450" indent="-171450" rtl="0">
              <a:buFont typeface="Arial" panose="020B0604020202020204" pitchFamily="34" charset="0"/>
              <a:buChar char="•"/>
            </a:pPr>
            <a:r>
              <a:rPr lang="en-GB" dirty="0"/>
              <a:t>How presentation will benefit audience: Adult learners are more interested in a subject if they know how or why it is important to them.</a:t>
            </a:r>
          </a:p>
          <a:p>
            <a:pPr marL="171450" indent="-171450" rtl="0">
              <a:buFont typeface="Arial" panose="020B0604020202020204" pitchFamily="34" charset="0"/>
              <a:buChar char="•"/>
            </a:pPr>
            <a:r>
              <a:rPr lang="en-GB" dirty="0"/>
              <a:t>Presenter’s level of expertise in the subject: Briefly state your credentials in this area, or explain why participants should listen to you.</a:t>
            </a:r>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2</a:t>
            </a:fld>
            <a:endParaRPr lang="en-GB" dirty="0"/>
          </a:p>
        </p:txBody>
      </p:sp>
    </p:spTree>
    <p:extLst>
      <p:ext uri="{BB962C8B-B14F-4D97-AF65-F5344CB8AC3E}">
        <p14:creationId xmlns:p14="http://schemas.microsoft.com/office/powerpoint/2010/main" val="118867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13F2F-8ABC-8EC1-27A4-23CF0954B4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BD647A-636C-EC67-3834-6B36A5B2B3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F3B9E0-4798-C464-56C4-8E1CD487160F}"/>
              </a:ext>
            </a:extLst>
          </p:cNvPr>
          <p:cNvSpPr>
            <a:spLocks noGrp="1"/>
          </p:cNvSpPr>
          <p:nvPr>
            <p:ph type="body" idx="1"/>
          </p:nvPr>
        </p:nvSpPr>
        <p:spPr/>
        <p:txBody>
          <a:bodyPr rtlCol="0"/>
          <a:lstStyle/>
          <a:p>
            <a:pPr marL="171450" indent="-171450" rtl="0">
              <a:buFont typeface="Arial" panose="020B0604020202020204" pitchFamily="34" charset="0"/>
              <a:buChar char="•"/>
            </a:pPr>
            <a:r>
              <a:rPr lang="en-GB" dirty="0"/>
              <a:t>How presentation will benefit audience: Adult learners are more interested in a subject if they know how or why it is important to them.</a:t>
            </a:r>
          </a:p>
          <a:p>
            <a:pPr marL="171450" indent="-171450" rtl="0">
              <a:buFont typeface="Arial" panose="020B0604020202020204" pitchFamily="34" charset="0"/>
              <a:buChar char="•"/>
            </a:pPr>
            <a:r>
              <a:rPr lang="en-GB" dirty="0"/>
              <a:t>Presenter’s level of expertise in the subject: Briefly state your credentials in this area, or explain why participants should listen to you.</a:t>
            </a:r>
          </a:p>
        </p:txBody>
      </p:sp>
      <p:sp>
        <p:nvSpPr>
          <p:cNvPr id="4" name="Slide Number Placeholder 3">
            <a:extLst>
              <a:ext uri="{FF2B5EF4-FFF2-40B4-BE49-F238E27FC236}">
                <a16:creationId xmlns:a16="http://schemas.microsoft.com/office/drawing/2014/main" id="{7E022E63-5A37-82C4-F67B-03345D9C4A8C}"/>
              </a:ext>
            </a:extLst>
          </p:cNvPr>
          <p:cNvSpPr>
            <a:spLocks noGrp="1"/>
          </p:cNvSpPr>
          <p:nvPr>
            <p:ph type="sldNum" sz="quarter" idx="10"/>
          </p:nvPr>
        </p:nvSpPr>
        <p:spPr/>
        <p:txBody>
          <a:bodyPr rtlCol="0"/>
          <a:lstStyle/>
          <a:p>
            <a:pPr rtl="0"/>
            <a:fld id="{CF2FD335-6D8E-486A-8F5F-DFC7325903FF}" type="slidenum">
              <a:rPr lang="en-GB" smtClean="0"/>
              <a:t>3</a:t>
            </a:fld>
            <a:endParaRPr lang="en-GB" dirty="0"/>
          </a:p>
        </p:txBody>
      </p:sp>
    </p:spTree>
    <p:extLst>
      <p:ext uri="{BB962C8B-B14F-4D97-AF65-F5344CB8AC3E}">
        <p14:creationId xmlns:p14="http://schemas.microsoft.com/office/powerpoint/2010/main" val="746451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E8CD8A-42E2-4CC6-D04A-801977DBD6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D3C0F6-658B-B3FC-50CC-9ACA0920F5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E6EE22-FE0C-3929-5F75-EC6F8124DF09}"/>
              </a:ext>
            </a:extLst>
          </p:cNvPr>
          <p:cNvSpPr>
            <a:spLocks noGrp="1"/>
          </p:cNvSpPr>
          <p:nvPr>
            <p:ph type="body" idx="1"/>
          </p:nvPr>
        </p:nvSpPr>
        <p:spPr/>
        <p:txBody>
          <a:bodyPr rtlCol="0"/>
          <a:lstStyle/>
          <a:p>
            <a:pPr marL="171450" indent="-171450" rtl="0">
              <a:buFont typeface="Arial" panose="020B0604020202020204" pitchFamily="34" charset="0"/>
              <a:buChar char="•"/>
            </a:pPr>
            <a:r>
              <a:rPr lang="en-GB" dirty="0"/>
              <a:t>How presentation will benefit audience: Adult learners are more interested in a subject if they know how or why it is important to them.</a:t>
            </a:r>
          </a:p>
          <a:p>
            <a:pPr marL="171450" indent="-171450" rtl="0">
              <a:buFont typeface="Arial" panose="020B0604020202020204" pitchFamily="34" charset="0"/>
              <a:buChar char="•"/>
            </a:pPr>
            <a:r>
              <a:rPr lang="en-GB" dirty="0"/>
              <a:t>Presenter’s level of expertise in the subject: Briefly state your credentials in this area, or explain why participants should listen to you.</a:t>
            </a:r>
          </a:p>
        </p:txBody>
      </p:sp>
      <p:sp>
        <p:nvSpPr>
          <p:cNvPr id="4" name="Slide Number Placeholder 3">
            <a:extLst>
              <a:ext uri="{FF2B5EF4-FFF2-40B4-BE49-F238E27FC236}">
                <a16:creationId xmlns:a16="http://schemas.microsoft.com/office/drawing/2014/main" id="{C550B5D8-289B-F3F3-82C0-F77561779AE6}"/>
              </a:ext>
            </a:extLst>
          </p:cNvPr>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3179636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390E1-30AD-9EE8-BDD2-993E45E6F5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4248A0-9BFA-5D80-AAAF-1C5E8482C1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485410-AFAD-11AF-A598-D8B878622024}"/>
              </a:ext>
            </a:extLst>
          </p:cNvPr>
          <p:cNvSpPr>
            <a:spLocks noGrp="1"/>
          </p:cNvSpPr>
          <p:nvPr>
            <p:ph type="body" idx="1"/>
          </p:nvPr>
        </p:nvSpPr>
        <p:spPr/>
        <p:txBody>
          <a:bodyPr rtlCol="0"/>
          <a:lstStyle/>
          <a:p>
            <a:pPr marL="171450" indent="-171450" rtl="0">
              <a:buFont typeface="Arial" panose="020B0604020202020204" pitchFamily="34" charset="0"/>
              <a:buChar char="•"/>
            </a:pPr>
            <a:r>
              <a:rPr lang="en-GB" dirty="0"/>
              <a:t>How presentation will benefit audience: Adult learners are more interested in a subject if they know how or why it is important to them.</a:t>
            </a:r>
          </a:p>
          <a:p>
            <a:pPr marL="171450" indent="-171450" rtl="0">
              <a:buFont typeface="Arial" panose="020B0604020202020204" pitchFamily="34" charset="0"/>
              <a:buChar char="•"/>
            </a:pPr>
            <a:r>
              <a:rPr lang="en-GB" dirty="0"/>
              <a:t>Presenter’s level of expertise in the subject: Briefly state your credentials in this area, or explain why participants should listen to you.</a:t>
            </a:r>
          </a:p>
        </p:txBody>
      </p:sp>
      <p:sp>
        <p:nvSpPr>
          <p:cNvPr id="4" name="Slide Number Placeholder 3">
            <a:extLst>
              <a:ext uri="{FF2B5EF4-FFF2-40B4-BE49-F238E27FC236}">
                <a16:creationId xmlns:a16="http://schemas.microsoft.com/office/drawing/2014/main" id="{0D783116-ACBF-65C1-3B10-9F57C97708C4}"/>
              </a:ext>
            </a:extLst>
          </p:cNvPr>
          <p:cNvSpPr>
            <a:spLocks noGrp="1"/>
          </p:cNvSpPr>
          <p:nvPr>
            <p:ph type="sldNum" sz="quarter" idx="10"/>
          </p:nvPr>
        </p:nvSpPr>
        <p:spPr/>
        <p:txBody>
          <a:bodyPr rtlCol="0"/>
          <a:lstStyle/>
          <a:p>
            <a:pPr rtl="0"/>
            <a:fld id="{CF2FD335-6D8E-486A-8F5F-DFC7325903FF}" type="slidenum">
              <a:rPr lang="en-GB" smtClean="0"/>
              <a:t>5</a:t>
            </a:fld>
            <a:endParaRPr lang="en-GB" dirty="0"/>
          </a:p>
        </p:txBody>
      </p:sp>
    </p:spTree>
    <p:extLst>
      <p:ext uri="{BB962C8B-B14F-4D97-AF65-F5344CB8AC3E}">
        <p14:creationId xmlns:p14="http://schemas.microsoft.com/office/powerpoint/2010/main" val="4254485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5FC4F-2BAA-C733-CDDF-05481CEB72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FD9FAA-9713-54E1-BD7A-E6EA53AEA1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514B44-A48D-B87B-DEFE-77FC02F1F08B}"/>
              </a:ext>
            </a:extLst>
          </p:cNvPr>
          <p:cNvSpPr>
            <a:spLocks noGrp="1"/>
          </p:cNvSpPr>
          <p:nvPr>
            <p:ph type="body" idx="1"/>
          </p:nvPr>
        </p:nvSpPr>
        <p:spPr/>
        <p:txBody>
          <a:bodyPr rtlCol="0"/>
          <a:lstStyle/>
          <a:p>
            <a:pPr marL="171450" indent="-171450" rtl="0">
              <a:buFont typeface="Arial" panose="020B0604020202020204" pitchFamily="34" charset="0"/>
              <a:buChar char="•"/>
            </a:pPr>
            <a:r>
              <a:rPr lang="en-GB" dirty="0"/>
              <a:t>How presentation will benefit audience: Adult learners are more interested in a subject if they know how or why it is important to them.</a:t>
            </a:r>
          </a:p>
          <a:p>
            <a:pPr marL="171450" indent="-171450" rtl="0">
              <a:buFont typeface="Arial" panose="020B0604020202020204" pitchFamily="34" charset="0"/>
              <a:buChar char="•"/>
            </a:pPr>
            <a:r>
              <a:rPr lang="en-GB" dirty="0"/>
              <a:t>Presenter’s level of expertise in the subject: Briefly state your credentials in this area, or explain why participants should listen to you.</a:t>
            </a:r>
          </a:p>
        </p:txBody>
      </p:sp>
      <p:sp>
        <p:nvSpPr>
          <p:cNvPr id="4" name="Slide Number Placeholder 3">
            <a:extLst>
              <a:ext uri="{FF2B5EF4-FFF2-40B4-BE49-F238E27FC236}">
                <a16:creationId xmlns:a16="http://schemas.microsoft.com/office/drawing/2014/main" id="{4609360D-AB99-76DD-D3BF-A5D105D747E5}"/>
              </a:ext>
            </a:extLst>
          </p:cNvPr>
          <p:cNvSpPr>
            <a:spLocks noGrp="1"/>
          </p:cNvSpPr>
          <p:nvPr>
            <p:ph type="sldNum" sz="quarter" idx="10"/>
          </p:nvPr>
        </p:nvSpPr>
        <p:spPr/>
        <p:txBody>
          <a:bodyPr rtlCol="0"/>
          <a:lstStyle/>
          <a:p>
            <a:pPr rtl="0"/>
            <a:fld id="{CF2FD335-6D8E-486A-8F5F-DFC7325903FF}" type="slidenum">
              <a:rPr lang="en-GB" smtClean="0"/>
              <a:t>6</a:t>
            </a:fld>
            <a:endParaRPr lang="en-GB" dirty="0"/>
          </a:p>
        </p:txBody>
      </p:sp>
    </p:spTree>
    <p:extLst>
      <p:ext uri="{BB962C8B-B14F-4D97-AF65-F5344CB8AC3E}">
        <p14:creationId xmlns:p14="http://schemas.microsoft.com/office/powerpoint/2010/main" val="14212034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A47C3-4610-4A41-4C85-52C69EF890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D4806D-5BD5-8782-DE4F-ADA377F296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51E476-2326-2930-9D2D-A7A5C69A7285}"/>
              </a:ext>
            </a:extLst>
          </p:cNvPr>
          <p:cNvSpPr>
            <a:spLocks noGrp="1"/>
          </p:cNvSpPr>
          <p:nvPr>
            <p:ph type="body" idx="1"/>
          </p:nvPr>
        </p:nvSpPr>
        <p:spPr/>
        <p:txBody>
          <a:bodyPr rtlCol="0"/>
          <a:lstStyle/>
          <a:p>
            <a:pPr marL="171450" indent="-171450" rtl="0">
              <a:buFont typeface="Arial" panose="020B0604020202020204" pitchFamily="34" charset="0"/>
              <a:buChar char="•"/>
            </a:pPr>
            <a:r>
              <a:rPr lang="en-GB" dirty="0"/>
              <a:t>How presentation will benefit audience: Adult learners are more interested in a subject if they know how or why it is important to them.</a:t>
            </a:r>
          </a:p>
          <a:p>
            <a:pPr marL="171450" indent="-171450" rtl="0">
              <a:buFont typeface="Arial" panose="020B0604020202020204" pitchFamily="34" charset="0"/>
              <a:buChar char="•"/>
            </a:pPr>
            <a:r>
              <a:rPr lang="en-GB" dirty="0"/>
              <a:t>Presenter’s level of expertise in the subject: Briefly state your credentials in this area, or explain why participants should listen to you.</a:t>
            </a:r>
          </a:p>
        </p:txBody>
      </p:sp>
      <p:sp>
        <p:nvSpPr>
          <p:cNvPr id="4" name="Slide Number Placeholder 3">
            <a:extLst>
              <a:ext uri="{FF2B5EF4-FFF2-40B4-BE49-F238E27FC236}">
                <a16:creationId xmlns:a16="http://schemas.microsoft.com/office/drawing/2014/main" id="{5DB203F2-617A-4B15-C4F3-A2D308055610}"/>
              </a:ext>
            </a:extLst>
          </p:cNvPr>
          <p:cNvSpPr>
            <a:spLocks noGrp="1"/>
          </p:cNvSpPr>
          <p:nvPr>
            <p:ph type="sldNum" sz="quarter" idx="10"/>
          </p:nvPr>
        </p:nvSpPr>
        <p:spPr/>
        <p:txBody>
          <a:bodyPr rtlCol="0"/>
          <a:lstStyle/>
          <a:p>
            <a:pPr rtl="0"/>
            <a:fld id="{CF2FD335-6D8E-486A-8F5F-DFC7325903FF}" type="slidenum">
              <a:rPr lang="en-GB" smtClean="0"/>
              <a:t>7</a:t>
            </a:fld>
            <a:endParaRPr lang="en-GB" dirty="0"/>
          </a:p>
        </p:txBody>
      </p:sp>
    </p:spTree>
    <p:extLst>
      <p:ext uri="{BB962C8B-B14F-4D97-AF65-F5344CB8AC3E}">
        <p14:creationId xmlns:p14="http://schemas.microsoft.com/office/powerpoint/2010/main" val="40259949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pPr rtl="0"/>
            <a:fld id="{B4AAD351-6347-4318-B935-1E0F1B6A61D6}" type="datetime1">
              <a:rPr lang="en-GB" noProof="0" smtClean="0"/>
              <a:t>11/03/2025</a:t>
            </a:fld>
            <a:endParaRPr lang="en-GB" noProof="0" dirty="0"/>
          </a:p>
        </p:txBody>
      </p:sp>
      <p:sp>
        <p:nvSpPr>
          <p:cNvPr id="5" name="Footer Placeholder 4"/>
          <p:cNvSpPr>
            <a:spLocks noGrp="1"/>
          </p:cNvSpPr>
          <p:nvPr>
            <p:ph type="ftr" sz="quarter" idx="11"/>
          </p:nvPr>
        </p:nvSpPr>
        <p:spPr>
          <a:xfrm>
            <a:off x="3962399" y="5870575"/>
            <a:ext cx="4893958" cy="377825"/>
          </a:xfrm>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a:xfrm>
            <a:off x="10608958" y="5870575"/>
            <a:ext cx="551167" cy="377825"/>
          </a:xfrm>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7898022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fld id="{71F23539-3F81-4F1E-A9B7-5CE0C1986E23}" type="datetime1">
              <a:rPr lang="en-GB" noProof="0" smtClean="0"/>
              <a:t>11/03/2025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883280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fld id="{56854DA5-E4EE-42EA-9BC9-3160B1480769}" type="datetime1">
              <a:rPr lang="en-GB" noProof="0" smtClean="0"/>
              <a:t>11/03/2025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991182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rtl="0"/>
            <a:fld id="{E9A1BF5D-7537-4BA8-9976-6302714DE26C}" type="datetime1">
              <a:rPr lang="en-GB" noProof="0" smtClean="0"/>
              <a:t>11/03/2025</a:t>
            </a:fld>
            <a:endParaRPr lang="en-GB" noProof="0" dirty="0"/>
          </a:p>
        </p:txBody>
      </p:sp>
      <p:sp>
        <p:nvSpPr>
          <p:cNvPr id="6" name="Footer Placeholder 5"/>
          <p:cNvSpPr>
            <a:spLocks noGrp="1"/>
          </p:cNvSpPr>
          <p:nvPr>
            <p:ph type="ftr" sz="quarter" idx="11"/>
          </p:nvPr>
        </p:nvSpPr>
        <p:spPr/>
        <p:txBody>
          <a:bodyPr/>
          <a:lstStyle/>
          <a:p>
            <a:pPr rtl="0"/>
            <a:r>
              <a:rPr lang="en-GB" noProof="0"/>
              <a:t>Add a footer</a:t>
            </a:r>
            <a:endParaRPr lang="en-GB" noProof="0" dirty="0"/>
          </a:p>
        </p:txBody>
      </p:sp>
      <p:sp>
        <p:nvSpPr>
          <p:cNvPr id="7" name="Slide Number Placeholder 6"/>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404261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rtl="0"/>
            <a:fld id="{8F8E4797-21F6-4D41-B035-97FEABB63BCE}" type="datetime1">
              <a:rPr lang="en-GB" noProof="0" smtClean="0"/>
              <a:t>11/03/2025</a:t>
            </a:fld>
            <a:endParaRPr lang="en-GB" noProof="0" dirty="0"/>
          </a:p>
        </p:txBody>
      </p:sp>
      <p:sp>
        <p:nvSpPr>
          <p:cNvPr id="8" name="Footer Placeholder 7"/>
          <p:cNvSpPr>
            <a:spLocks noGrp="1"/>
          </p:cNvSpPr>
          <p:nvPr>
            <p:ph type="ftr" sz="quarter" idx="11"/>
          </p:nvPr>
        </p:nvSpPr>
        <p:spPr/>
        <p:txBody>
          <a:bodyPr/>
          <a:lstStyle/>
          <a:p>
            <a:pPr rtl="0"/>
            <a:r>
              <a:rPr lang="en-GB" noProof="0"/>
              <a:t>Add a footer</a:t>
            </a:r>
            <a:endParaRPr lang="en-GB" noProof="0" dirty="0"/>
          </a:p>
        </p:txBody>
      </p:sp>
      <p:sp>
        <p:nvSpPr>
          <p:cNvPr id="9" name="Slide Number Placeholder 8"/>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285000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fld id="{4EC45D07-A3FD-40EE-BB45-F5E3D0F2E1C8}" type="datetime1">
              <a:rPr lang="en-GB" noProof="0" smtClean="0"/>
              <a:t>11/03/2025</a:t>
            </a:fld>
            <a:endParaRPr lang="en-GB" noProof="0" dirty="0"/>
          </a:p>
        </p:txBody>
      </p:sp>
      <p:sp>
        <p:nvSpPr>
          <p:cNvPr id="4" name="Footer Placeholder 3"/>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99862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pPr rtl="0"/>
            <a:fld id="{30FFDAF9-DFA9-4947-9568-03347A66D233}" type="datetime1">
              <a:rPr lang="en-GB" noProof="0" smtClean="0"/>
              <a:t>11/03/2025</a:t>
            </a:fld>
            <a:endParaRPr lang="en-GB" noProof="0" dirty="0"/>
          </a:p>
        </p:txBody>
      </p:sp>
      <p:sp>
        <p:nvSpPr>
          <p:cNvPr id="3" name="Footer Placeholder 2"/>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877765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fld id="{D89D711C-098E-40E1-BE23-CFCA1FAB8359}" type="datetime1">
              <a:rPr lang="en-GB" noProof="0" smtClean="0"/>
              <a:t>11/03/2025</a:t>
            </a:fld>
            <a:endParaRPr lang="en-GB" noProof="0" dirty="0"/>
          </a:p>
        </p:txBody>
      </p:sp>
      <p:sp>
        <p:nvSpPr>
          <p:cNvPr id="6" name="Footer Placeholder 5"/>
          <p:cNvSpPr>
            <a:spLocks noGrp="1"/>
          </p:cNvSpPr>
          <p:nvPr>
            <p:ph type="ftr" sz="quarter" idx="11"/>
          </p:nvPr>
        </p:nvSpPr>
        <p:spPr/>
        <p:txBody>
          <a:bodyPr/>
          <a:lstStyle/>
          <a:p>
            <a:pPr rtl="0"/>
            <a:r>
              <a:rPr lang="en-GB" noProof="0"/>
              <a:t>Add a footer</a:t>
            </a:r>
            <a:endParaRPr lang="en-GB" noProof="0" dirty="0"/>
          </a:p>
        </p:txBody>
      </p:sp>
      <p:sp>
        <p:nvSpPr>
          <p:cNvPr id="7" name="Slide Number Placeholder 6"/>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4067170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fld id="{9A9A7A2F-7C81-4F05-8B4D-4983D3740BAF}" type="datetime1">
              <a:rPr lang="en-GB" noProof="0" smtClean="0"/>
              <a:t>11/03/2025</a:t>
            </a:fld>
            <a:endParaRPr lang="en-GB" noProof="0" dirty="0"/>
          </a:p>
        </p:txBody>
      </p:sp>
      <p:sp>
        <p:nvSpPr>
          <p:cNvPr id="6" name="Footer Placeholder 5"/>
          <p:cNvSpPr>
            <a:spLocks noGrp="1"/>
          </p:cNvSpPr>
          <p:nvPr>
            <p:ph type="ftr" sz="quarter" idx="11"/>
          </p:nvPr>
        </p:nvSpPr>
        <p:spPr/>
        <p:txBody>
          <a:bodyPr/>
          <a:lstStyle/>
          <a:p>
            <a:pPr rtl="0"/>
            <a:r>
              <a:rPr lang="en-GB" noProof="0"/>
              <a:t>Add a footer</a:t>
            </a:r>
            <a:endParaRPr lang="en-GB" noProof="0" dirty="0"/>
          </a:p>
        </p:txBody>
      </p:sp>
      <p:sp>
        <p:nvSpPr>
          <p:cNvPr id="7" name="Slide Number Placeholder 6"/>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262312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fld id="{8B045440-74F0-4B44-BEF6-1040C3E911E1}" type="datetime1">
              <a:rPr lang="en-GB" noProof="0" smtClean="0"/>
              <a:t>11/03/2025</a:t>
            </a:fld>
            <a:endParaRPr lang="en-GB" noProof="0" dirty="0"/>
          </a:p>
        </p:txBody>
      </p:sp>
      <p:sp>
        <p:nvSpPr>
          <p:cNvPr id="6" name="Footer Placeholder 5"/>
          <p:cNvSpPr>
            <a:spLocks noGrp="1"/>
          </p:cNvSpPr>
          <p:nvPr>
            <p:ph type="ftr" sz="quarter" idx="11"/>
          </p:nvPr>
        </p:nvSpPr>
        <p:spPr/>
        <p:txBody>
          <a:bodyPr/>
          <a:lstStyle/>
          <a:p>
            <a:pPr rtl="0"/>
            <a:r>
              <a:rPr lang="en-GB" noProof="0"/>
              <a:t>Add a footer</a:t>
            </a:r>
            <a:endParaRPr lang="en-GB" noProof="0" dirty="0"/>
          </a:p>
        </p:txBody>
      </p:sp>
      <p:sp>
        <p:nvSpPr>
          <p:cNvPr id="7" name="Slide Number Placeholder 6"/>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82679821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fld id="{8B045440-74F0-4B44-BEF6-1040C3E911E1}" type="datetime1">
              <a:rPr lang="en-GB" noProof="0" smtClean="0"/>
              <a:t>11/03/2025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0560637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fld id="{8B045440-74F0-4B44-BEF6-1040C3E911E1}" type="datetime1">
              <a:rPr lang="en-GB" noProof="0" smtClean="0"/>
              <a:t>11/03/2025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80851247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fld id="{8B045440-74F0-4B44-BEF6-1040C3E911E1}" type="datetime1">
              <a:rPr lang="en-GB" noProof="0" smtClean="0"/>
              <a:t>11/03/2025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77293211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fld id="{8B045440-74F0-4B44-BEF6-1040C3E911E1}" type="datetime1">
              <a:rPr lang="en-GB" noProof="0" smtClean="0"/>
              <a:t>11/03/2025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58046493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fld id="{8B045440-74F0-4B44-BEF6-1040C3E911E1}" type="datetime1">
              <a:rPr lang="en-GB" noProof="0" smtClean="0"/>
              <a:t>11/03/2025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60996899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fld id="{D2EB87B0-5071-4BC9-A19F-C3269318028C}" type="datetime1">
              <a:rPr lang="en-GB" noProof="0" smtClean="0"/>
              <a:t>11/03/2025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3404204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fld id="{54B4CBB3-9133-42BF-BC20-6F6E1888C21F}" type="datetime1">
              <a:rPr lang="en-GB" noProof="0" smtClean="0"/>
              <a:t>11/03/2025</a:t>
            </a:fld>
            <a:endParaRPr lang="en-GB" noProof="0" dirty="0"/>
          </a:p>
        </p:txBody>
      </p:sp>
      <p:sp>
        <p:nvSpPr>
          <p:cNvPr id="5" name="Footer Placeholder 4"/>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p:cNvSpPr>
            <a:spLocks noGrp="1"/>
          </p:cNvSpPr>
          <p:nvPr>
            <p:ph type="sldNum" sz="quarter" idx="12"/>
          </p:nvPr>
        </p:nvSpPr>
        <p:spPr/>
        <p:txBody>
          <a:body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163840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8B045440-74F0-4B44-BEF6-1040C3E911E1}" type="datetime1">
              <a:rPr lang="en-GB" noProof="0" smtClean="0"/>
              <a:t>11/03/2025</a:t>
            </a:fld>
            <a:endParaRPr lang="en-GB" noProof="0"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r>
              <a:rPr lang="en-GB" noProof="0"/>
              <a:t>Add a footer</a:t>
            </a:r>
            <a:endParaRPr lang="en-GB" noProof="0"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113652641"/>
      </p:ext>
    </p:extLst>
  </p:cSld>
  <p:clrMap bg1="dk1" tx1="lt1" bg2="dk2" tx2="lt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415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DR HART missing Presentation</a:t>
            </a:r>
          </a:p>
        </p:txBody>
      </p:sp>
      <p:sp>
        <p:nvSpPr>
          <p:cNvPr id="3" name="Subtitle 2"/>
          <p:cNvSpPr>
            <a:spLocks noGrp="1"/>
          </p:cNvSpPr>
          <p:nvPr>
            <p:ph type="subTitle" idx="1"/>
          </p:nvPr>
        </p:nvSpPr>
        <p:spPr/>
        <p:txBody>
          <a:bodyPr rtlCol="0">
            <a:normAutofit/>
          </a:bodyPr>
          <a:lstStyle/>
          <a:p>
            <a:pPr rtl="0"/>
            <a:r>
              <a:rPr lang="en-GB" dirty="0"/>
              <a:t>Presented By : Anisa Yusuf</a:t>
            </a:r>
          </a:p>
          <a:p>
            <a:pPr rtl="0"/>
            <a:r>
              <a:rPr lang="en-GB" dirty="0"/>
              <a:t>Student number: 2024255741</a:t>
            </a:r>
          </a:p>
          <a:p>
            <a:pPr rtl="0"/>
            <a:r>
              <a:rPr lang="en-GB" dirty="0"/>
              <a:t>Tutor: Tristan Hawkins</a:t>
            </a:r>
          </a:p>
          <a:p>
            <a:pPr rtl="0"/>
            <a:endParaRPr lang="en-GB" dirty="0"/>
          </a:p>
        </p:txBody>
      </p:sp>
    </p:spTree>
    <p:extLst>
      <p:ext uri="{BB962C8B-B14F-4D97-AF65-F5344CB8AC3E}">
        <p14:creationId xmlns:p14="http://schemas.microsoft.com/office/powerpoint/2010/main" val="706305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p:cNvSpPr>
            <a:spLocks noGrp="1"/>
          </p:cNvSpPr>
          <p:nvPr>
            <p:ph type="title"/>
          </p:nvPr>
        </p:nvSpPr>
        <p:spPr>
          <a:xfrm>
            <a:off x="685801" y="643466"/>
            <a:ext cx="3351530" cy="4995333"/>
          </a:xfrm>
        </p:spPr>
        <p:txBody>
          <a:bodyPr rtlCol="0">
            <a:normAutofit/>
          </a:bodyPr>
          <a:lstStyle/>
          <a:p>
            <a:pPr rtl="0"/>
            <a:r>
              <a:rPr lang="en-GB">
                <a:solidFill>
                  <a:srgbClr val="FFFFFF"/>
                </a:solidFill>
              </a:rPr>
              <a:t>Introduction of this investigation</a:t>
            </a:r>
          </a:p>
        </p:txBody>
      </p:sp>
      <p:sp useBgFill="1">
        <p:nvSpPr>
          <p:cNvPr id="34" name="Rectangle 33">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B1555E27-94BE-50EC-57A1-E1D0AD61B173}"/>
              </a:ext>
            </a:extLst>
          </p:cNvPr>
          <p:cNvGraphicFramePr>
            <a:graphicFrameLocks noGrp="1"/>
          </p:cNvGraphicFramePr>
          <p:nvPr>
            <p:ph idx="1"/>
            <p:extLst>
              <p:ext uri="{D42A27DB-BD31-4B8C-83A1-F6EECF244321}">
                <p14:modId xmlns:p14="http://schemas.microsoft.com/office/powerpoint/2010/main" val="2901010719"/>
              </p:ext>
            </p:extLst>
          </p:nvPr>
        </p:nvGraphicFramePr>
        <p:xfrm>
          <a:off x="5476826" y="1865293"/>
          <a:ext cx="5886291"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5189608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46F344-77E2-6812-25A3-268858783E75}"/>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B5C80047-F2E1-ACE8-C2D1-CB7C0B8F4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E597528-ACCA-4F7C-B722-74C28ABB0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EF36C282-5BA0-26A7-6862-9B81C76499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F831191C-F845-32C5-1BE2-DCF3FF4844E6}"/>
              </a:ext>
            </a:extLst>
          </p:cNvPr>
          <p:cNvSpPr>
            <a:spLocks noGrp="1"/>
          </p:cNvSpPr>
          <p:nvPr>
            <p:ph type="title"/>
          </p:nvPr>
        </p:nvSpPr>
        <p:spPr>
          <a:xfrm>
            <a:off x="685801" y="643466"/>
            <a:ext cx="3351530" cy="4995333"/>
          </a:xfrm>
        </p:spPr>
        <p:txBody>
          <a:bodyPr rtlCol="0">
            <a:normAutofit/>
          </a:bodyPr>
          <a:lstStyle/>
          <a:p>
            <a:pPr rtl="0"/>
            <a:r>
              <a:rPr lang="en-GB" dirty="0">
                <a:solidFill>
                  <a:srgbClr val="FFFFFF"/>
                </a:solidFill>
              </a:rPr>
              <a:t>Key evidence and analysis </a:t>
            </a:r>
          </a:p>
        </p:txBody>
      </p:sp>
      <p:sp useBgFill="1">
        <p:nvSpPr>
          <p:cNvPr id="34" name="Rectangle 33">
            <a:extLst>
              <a:ext uri="{FF2B5EF4-FFF2-40B4-BE49-F238E27FC236}">
                <a16:creationId xmlns:a16="http://schemas.microsoft.com/office/drawing/2014/main" id="{DFD23723-0617-9801-5FE0-7C56DC6E7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039F07D-147F-82FD-08EA-5314E9276E7F}"/>
              </a:ext>
            </a:extLst>
          </p:cNvPr>
          <p:cNvSpPr txBox="1"/>
          <p:nvPr/>
        </p:nvSpPr>
        <p:spPr>
          <a:xfrm>
            <a:off x="4723132" y="140310"/>
            <a:ext cx="7300446" cy="6370975"/>
          </a:xfrm>
          <a:prstGeom prst="rect">
            <a:avLst/>
          </a:prstGeom>
          <a:noFill/>
        </p:spPr>
        <p:txBody>
          <a:bodyPr wrap="square" rtlCol="0">
            <a:spAutoFit/>
          </a:bodyPr>
          <a:lstStyle/>
          <a:p>
            <a:r>
              <a:rPr lang="en-GB" sz="2400" b="1" u="sng" dirty="0"/>
              <a:t>Workplace scene &amp; Conflicts:</a:t>
            </a:r>
          </a:p>
          <a:p>
            <a:endParaRPr lang="en-GB" sz="2400" b="1" dirty="0"/>
          </a:p>
          <a:p>
            <a:r>
              <a:rPr lang="en-GB" sz="2400" b="1" dirty="0"/>
              <a:t>Lab trashed, draws wide open, with evidence of forced system shutdowns and damaged servers. Data drives are missing, untouched high-tech equipment, suggesting targeted data theft. Security systems were manually overridden</a:t>
            </a:r>
          </a:p>
          <a:p>
            <a:endParaRPr lang="en-GB" sz="2400" b="1" dirty="0"/>
          </a:p>
          <a:p>
            <a:r>
              <a:rPr lang="en-GB" sz="2400" b="1" dirty="0"/>
              <a:t>Tensions with Dr. Fox over AI ethics </a:t>
            </a:r>
            <a:r>
              <a:rPr lang="en-GB" sz="2400" b="1" dirty="0" err="1"/>
              <a:t>DR.Fox</a:t>
            </a:r>
            <a:r>
              <a:rPr lang="en-GB" sz="2400" b="1" dirty="0"/>
              <a:t> favoured corporate interests over ethical concerns.​</a:t>
            </a:r>
          </a:p>
          <a:p>
            <a:endParaRPr lang="en-GB" sz="2400" b="1" dirty="0"/>
          </a:p>
          <a:p>
            <a:r>
              <a:rPr lang="en-GB" sz="2400" b="1" dirty="0"/>
              <a:t>Assistant Peter Singh: Dr. Hart was anxious about an executive meeting before she disappeared.​</a:t>
            </a:r>
          </a:p>
          <a:p>
            <a:endParaRPr lang="en-GB" sz="2400" b="1" dirty="0"/>
          </a:p>
          <a:p>
            <a:r>
              <a:rPr lang="en-GB" sz="2400" b="1" dirty="0"/>
              <a:t>Eyewitness - Neighbour Cynthia Ramirez saw a suspicious SUV outside her house the night she vanished</a:t>
            </a:r>
          </a:p>
        </p:txBody>
      </p:sp>
      <p:cxnSp>
        <p:nvCxnSpPr>
          <p:cNvPr id="10" name="Straight Connector 9">
            <a:extLst>
              <a:ext uri="{FF2B5EF4-FFF2-40B4-BE49-F238E27FC236}">
                <a16:creationId xmlns:a16="http://schemas.microsoft.com/office/drawing/2014/main" id="{A1F79034-0184-92CF-BE83-2D808B844BAC}"/>
              </a:ext>
            </a:extLst>
          </p:cNvPr>
          <p:cNvCxnSpPr/>
          <p:nvPr/>
        </p:nvCxnSpPr>
        <p:spPr>
          <a:xfrm>
            <a:off x="4723132" y="4034116"/>
            <a:ext cx="715383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26EE394-E5B0-2D76-E537-2DB3CE6FBEB5}"/>
              </a:ext>
            </a:extLst>
          </p:cNvPr>
          <p:cNvCxnSpPr>
            <a:cxnSpLocks/>
          </p:cNvCxnSpPr>
          <p:nvPr/>
        </p:nvCxnSpPr>
        <p:spPr>
          <a:xfrm>
            <a:off x="4651120" y="5127812"/>
            <a:ext cx="715383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195E8AB-A345-C86A-B5B7-6BB0C94765F5}"/>
              </a:ext>
            </a:extLst>
          </p:cNvPr>
          <p:cNvCxnSpPr/>
          <p:nvPr/>
        </p:nvCxnSpPr>
        <p:spPr>
          <a:xfrm>
            <a:off x="4723132" y="2868706"/>
            <a:ext cx="7081824"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75907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355B9B-9347-42DA-7635-2DCD95942FF5}"/>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ACB18363-9F16-C7B6-CE50-B8E9CD618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23FFAF2-58B2-8C93-8C73-95623EEDE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DB6E5837-C027-673C-F64C-6DDF5F41BB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5F238896-BC08-BE17-CC6D-04295B08E8EF}"/>
              </a:ext>
            </a:extLst>
          </p:cNvPr>
          <p:cNvSpPr>
            <a:spLocks noGrp="1"/>
          </p:cNvSpPr>
          <p:nvPr>
            <p:ph type="title"/>
          </p:nvPr>
        </p:nvSpPr>
        <p:spPr>
          <a:xfrm>
            <a:off x="685801" y="643466"/>
            <a:ext cx="3351530" cy="4995333"/>
          </a:xfrm>
        </p:spPr>
        <p:txBody>
          <a:bodyPr rtlCol="0">
            <a:normAutofit/>
          </a:bodyPr>
          <a:lstStyle/>
          <a:p>
            <a:pPr rtl="0"/>
            <a:r>
              <a:rPr lang="en-GB" dirty="0">
                <a:solidFill>
                  <a:srgbClr val="FFFFFF"/>
                </a:solidFill>
              </a:rPr>
              <a:t>THEORIES &amp; EVIDENCE</a:t>
            </a:r>
          </a:p>
        </p:txBody>
      </p:sp>
      <p:sp useBgFill="1">
        <p:nvSpPr>
          <p:cNvPr id="34" name="Rectangle 33">
            <a:extLst>
              <a:ext uri="{FF2B5EF4-FFF2-40B4-BE49-F238E27FC236}">
                <a16:creationId xmlns:a16="http://schemas.microsoft.com/office/drawing/2014/main" id="{F3235D5F-EDF7-59BD-448C-579E63142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9916C26F-908B-0747-3142-2D1AAFA9F25D}"/>
              </a:ext>
            </a:extLst>
          </p:cNvPr>
          <p:cNvSpPr txBox="1"/>
          <p:nvPr/>
        </p:nvSpPr>
        <p:spPr>
          <a:xfrm>
            <a:off x="4723132" y="-166077"/>
            <a:ext cx="7300446" cy="6370975"/>
          </a:xfrm>
          <a:prstGeom prst="rect">
            <a:avLst/>
          </a:prstGeom>
          <a:noFill/>
        </p:spPr>
        <p:txBody>
          <a:bodyPr wrap="square" rtlCol="0">
            <a:spAutoFit/>
          </a:bodyPr>
          <a:lstStyle/>
          <a:p>
            <a:endParaRPr lang="en-GB" sz="2400" b="1" dirty="0"/>
          </a:p>
          <a:p>
            <a:r>
              <a:rPr lang="en-GB" sz="2400" b="1" u="sng" dirty="0"/>
              <a:t>Silenced;</a:t>
            </a:r>
          </a:p>
          <a:p>
            <a:endParaRPr lang="en-GB" sz="2400" b="1" dirty="0"/>
          </a:p>
          <a:p>
            <a:r>
              <a:rPr lang="en-GB" sz="2400" b="1" dirty="0"/>
              <a:t>Data theft,  Dr. Hart’s ethical stance clashed with Dr. Fox reducing chances high profit contracts.​</a:t>
            </a:r>
          </a:p>
          <a:p>
            <a:endParaRPr lang="en-GB" sz="2400" b="1" dirty="0"/>
          </a:p>
          <a:p>
            <a:r>
              <a:rPr lang="en-GB" sz="2400" b="1" dirty="0"/>
              <a:t>risks in AI ethics include corporate pressure, retaliation, and safety concerns.​</a:t>
            </a:r>
          </a:p>
          <a:p>
            <a:endParaRPr lang="en-GB" sz="2400" b="1" dirty="0"/>
          </a:p>
          <a:p>
            <a:r>
              <a:rPr lang="en-GB" sz="2400" b="1" dirty="0"/>
              <a:t>Could have been silenced for opposing AI ethics.​</a:t>
            </a:r>
          </a:p>
          <a:p>
            <a:endParaRPr lang="en-GB" sz="2400" b="1" dirty="0"/>
          </a:p>
          <a:p>
            <a:r>
              <a:rPr lang="en-GB" sz="2400" b="1" dirty="0"/>
              <a:t>​</a:t>
            </a:r>
          </a:p>
          <a:p>
            <a:r>
              <a:rPr lang="en-GB" sz="2400" b="1" u="sng" dirty="0"/>
              <a:t>Voluntary disappearance;</a:t>
            </a:r>
          </a:p>
          <a:p>
            <a:endParaRPr lang="en-GB" sz="2400" b="1" dirty="0"/>
          </a:p>
          <a:p>
            <a:r>
              <a:rPr lang="en-GB" sz="2400" b="1" dirty="0"/>
              <a:t>Dr. Hart’s refusal to compromise may have made her a liability, leading to Voluntary Disappearance</a:t>
            </a:r>
          </a:p>
          <a:p>
            <a:r>
              <a:rPr lang="en-GB" sz="2400" b="1" dirty="0"/>
              <a:t>hiding to prevent the unethical use of her research.</a:t>
            </a:r>
          </a:p>
        </p:txBody>
      </p:sp>
      <p:cxnSp>
        <p:nvCxnSpPr>
          <p:cNvPr id="4" name="Straight Connector 3">
            <a:extLst>
              <a:ext uri="{FF2B5EF4-FFF2-40B4-BE49-F238E27FC236}">
                <a16:creationId xmlns:a16="http://schemas.microsoft.com/office/drawing/2014/main" id="{DA7F8B9C-242F-8331-7507-8FF03C65B0B5}"/>
              </a:ext>
            </a:extLst>
          </p:cNvPr>
          <p:cNvCxnSpPr>
            <a:cxnSpLocks/>
          </p:cNvCxnSpPr>
          <p:nvPr/>
        </p:nvCxnSpPr>
        <p:spPr>
          <a:xfrm>
            <a:off x="4723132" y="3693458"/>
            <a:ext cx="721849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941389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00722F-E6FC-3286-E934-1187FDC045FA}"/>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1033D422-2A33-4C38-D7F6-64FBD76EB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BB5AECB-D14D-BF6F-0B45-2CD2A66BD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57D3DCEF-5C4C-5164-1D2A-1A5A322828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00EB33B8-887E-1CDD-BE2B-677FAF610A98}"/>
              </a:ext>
            </a:extLst>
          </p:cNvPr>
          <p:cNvSpPr>
            <a:spLocks noGrp="1"/>
          </p:cNvSpPr>
          <p:nvPr>
            <p:ph type="title"/>
          </p:nvPr>
        </p:nvSpPr>
        <p:spPr>
          <a:xfrm>
            <a:off x="168422" y="643466"/>
            <a:ext cx="4410687" cy="4995333"/>
          </a:xfrm>
        </p:spPr>
        <p:txBody>
          <a:bodyPr rtlCol="0">
            <a:normAutofit/>
          </a:bodyPr>
          <a:lstStyle/>
          <a:p>
            <a:pPr rtl="0"/>
            <a:r>
              <a:rPr lang="en-GB" dirty="0">
                <a:solidFill>
                  <a:srgbClr val="FFFFFF"/>
                </a:solidFill>
              </a:rPr>
              <a:t>RECOMMENDATIONS &amp; NEXT STEPS</a:t>
            </a:r>
          </a:p>
        </p:txBody>
      </p:sp>
      <p:sp useBgFill="1">
        <p:nvSpPr>
          <p:cNvPr id="34" name="Rectangle 33">
            <a:extLst>
              <a:ext uri="{FF2B5EF4-FFF2-40B4-BE49-F238E27FC236}">
                <a16:creationId xmlns:a16="http://schemas.microsoft.com/office/drawing/2014/main" id="{E6F427A9-2308-5093-726A-50082CB352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099027D5-86CE-816A-6B94-1827C82F2D37}"/>
              </a:ext>
            </a:extLst>
          </p:cNvPr>
          <p:cNvSpPr txBox="1"/>
          <p:nvPr/>
        </p:nvSpPr>
        <p:spPr>
          <a:xfrm>
            <a:off x="4723132" y="-166077"/>
            <a:ext cx="7300446" cy="6740307"/>
          </a:xfrm>
          <a:prstGeom prst="rect">
            <a:avLst/>
          </a:prstGeom>
          <a:noFill/>
        </p:spPr>
        <p:txBody>
          <a:bodyPr wrap="square" rtlCol="0">
            <a:spAutoFit/>
          </a:bodyPr>
          <a:lstStyle/>
          <a:p>
            <a:endParaRPr lang="en-GB" sz="2400" b="1" dirty="0"/>
          </a:p>
          <a:p>
            <a:r>
              <a:rPr lang="en-GB" sz="2400" b="1" u="sng" dirty="0"/>
              <a:t>Protect Whistleblowers in AI Research:</a:t>
            </a:r>
          </a:p>
          <a:p>
            <a:endParaRPr lang="en-GB" sz="2400" u="sng" dirty="0"/>
          </a:p>
          <a:p>
            <a:r>
              <a:rPr lang="en-GB" sz="2400" b="1" dirty="0"/>
              <a:t>  - Implement safeguards to allow staff to raise ethical concerns safely.​</a:t>
            </a:r>
          </a:p>
          <a:p>
            <a:endParaRPr lang="en-GB" sz="2400" b="1" dirty="0"/>
          </a:p>
          <a:p>
            <a:r>
              <a:rPr lang="en-GB" sz="2400" b="1" dirty="0"/>
              <a:t>​</a:t>
            </a:r>
            <a:r>
              <a:rPr lang="en-GB" sz="2400" b="1" u="sng" dirty="0"/>
              <a:t>Comprehensive Digital Forensics</a:t>
            </a:r>
            <a:r>
              <a:rPr lang="en-GB" sz="2400" b="1" dirty="0"/>
              <a:t>:</a:t>
            </a:r>
          </a:p>
          <a:p>
            <a:r>
              <a:rPr lang="en-GB" sz="2400" b="1" dirty="0"/>
              <a:t>- Recover missing data and identify who accessed Dr. Hart’s systems before her disappearance.​</a:t>
            </a:r>
          </a:p>
          <a:p>
            <a:endParaRPr lang="en-GB" sz="2400" b="1" dirty="0"/>
          </a:p>
          <a:p>
            <a:r>
              <a:rPr lang="en-GB" sz="2400" b="1" u="sng" dirty="0"/>
              <a:t>​International AI Ethics Oversight:</a:t>
            </a:r>
          </a:p>
          <a:p>
            <a:r>
              <a:rPr lang="en-GB" sz="2400" b="1" dirty="0"/>
              <a:t>- Collaborate with global AI governance Dr. Hart’s ethical stance clashed with </a:t>
            </a:r>
            <a:r>
              <a:rPr lang="en-GB" sz="2400" b="1" dirty="0" err="1"/>
              <a:t>NovaTech</a:t>
            </a:r>
            <a:r>
              <a:rPr lang="en-GB" sz="2400" b="1" dirty="0"/>
              <a:t> leadership, particularly Dr. Fox.​</a:t>
            </a:r>
          </a:p>
          <a:p>
            <a:endParaRPr lang="en-GB" sz="2400" b="1" dirty="0"/>
          </a:p>
          <a:p>
            <a:r>
              <a:rPr lang="en-GB" sz="2400" b="1" dirty="0"/>
              <a:t>Could have been silenced for opposing AI applications in lethal autonomous weapons.​</a:t>
            </a:r>
          </a:p>
          <a:p>
            <a:endParaRPr lang="en-GB" sz="2400" b="1" dirty="0"/>
          </a:p>
        </p:txBody>
      </p:sp>
      <p:cxnSp>
        <p:nvCxnSpPr>
          <p:cNvPr id="4" name="Straight Connector 3">
            <a:extLst>
              <a:ext uri="{FF2B5EF4-FFF2-40B4-BE49-F238E27FC236}">
                <a16:creationId xmlns:a16="http://schemas.microsoft.com/office/drawing/2014/main" id="{98DE606A-B012-86FD-53BF-346CBC5A072A}"/>
              </a:ext>
            </a:extLst>
          </p:cNvPr>
          <p:cNvCxnSpPr/>
          <p:nvPr/>
        </p:nvCxnSpPr>
        <p:spPr>
          <a:xfrm>
            <a:off x="4840941" y="1936376"/>
            <a:ext cx="695661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B79BFC2-2EF1-3CE3-015A-B9675133EA72}"/>
              </a:ext>
            </a:extLst>
          </p:cNvPr>
          <p:cNvCxnSpPr>
            <a:cxnSpLocks/>
          </p:cNvCxnSpPr>
          <p:nvPr/>
        </p:nvCxnSpPr>
        <p:spPr>
          <a:xfrm>
            <a:off x="4840941" y="3429000"/>
            <a:ext cx="7182637"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057448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98C444-5A30-26E3-9176-F0376F242D10}"/>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882DB96E-F7BE-F0D8-226C-B4253AA07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D7E17CE-1954-A3A2-3108-FFB8514E3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55B6CAA4-DF2E-A4AD-CDF7-4938F064AE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234D9700-1DF4-8C06-7F17-901B0C775597}"/>
              </a:ext>
            </a:extLst>
          </p:cNvPr>
          <p:cNvSpPr>
            <a:spLocks noGrp="1"/>
          </p:cNvSpPr>
          <p:nvPr>
            <p:ph type="title"/>
          </p:nvPr>
        </p:nvSpPr>
        <p:spPr>
          <a:xfrm>
            <a:off x="168422" y="643466"/>
            <a:ext cx="4410687" cy="4995333"/>
          </a:xfrm>
        </p:spPr>
        <p:txBody>
          <a:bodyPr rtlCol="0">
            <a:normAutofit/>
          </a:bodyPr>
          <a:lstStyle/>
          <a:p>
            <a:pPr rtl="0"/>
            <a:r>
              <a:rPr lang="en-GB" dirty="0">
                <a:solidFill>
                  <a:srgbClr val="FFFFFF"/>
                </a:solidFill>
              </a:rPr>
              <a:t>       reflection</a:t>
            </a:r>
          </a:p>
        </p:txBody>
      </p:sp>
      <p:sp useBgFill="1">
        <p:nvSpPr>
          <p:cNvPr id="34" name="Rectangle 33">
            <a:extLst>
              <a:ext uri="{FF2B5EF4-FFF2-40B4-BE49-F238E27FC236}">
                <a16:creationId xmlns:a16="http://schemas.microsoft.com/office/drawing/2014/main" id="{2A0FE9BA-327D-17D1-8F9F-E1190914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7C97373-800D-1265-5EB3-3FD59039A35E}"/>
              </a:ext>
            </a:extLst>
          </p:cNvPr>
          <p:cNvSpPr txBox="1"/>
          <p:nvPr/>
        </p:nvSpPr>
        <p:spPr>
          <a:xfrm>
            <a:off x="4881441" y="1719946"/>
            <a:ext cx="7300446" cy="3416320"/>
          </a:xfrm>
          <a:prstGeom prst="rect">
            <a:avLst/>
          </a:prstGeom>
          <a:noFill/>
        </p:spPr>
        <p:txBody>
          <a:bodyPr wrap="square" rtlCol="0">
            <a:spAutoFit/>
          </a:bodyPr>
          <a:lstStyle/>
          <a:p>
            <a:r>
              <a:rPr lang="en-GB" sz="2400" b="1" dirty="0"/>
              <a:t>Dr. Hart’s disappearance is closely linked to ethical conflicts in AI development.</a:t>
            </a:r>
          </a:p>
          <a:p>
            <a:endParaRPr lang="en-GB" sz="2400" b="1" dirty="0"/>
          </a:p>
          <a:p>
            <a:r>
              <a:rPr lang="en-GB" sz="2400" b="1" dirty="0"/>
              <a:t>​The risks in AI ethics extend beyond technology they include corporate pressure, retaliation, and safety concerns.​</a:t>
            </a:r>
          </a:p>
          <a:p>
            <a:endParaRPr lang="en-GB" sz="2400" b="1" dirty="0"/>
          </a:p>
          <a:p>
            <a:r>
              <a:rPr lang="en-GB" sz="2400" b="1" dirty="0"/>
              <a:t>​Ongoing investigations should prioritize both forensic evidence and ethical oversight to ensure accountability</a:t>
            </a:r>
          </a:p>
        </p:txBody>
      </p:sp>
      <p:cxnSp>
        <p:nvCxnSpPr>
          <p:cNvPr id="4" name="Straight Connector 3">
            <a:extLst>
              <a:ext uri="{FF2B5EF4-FFF2-40B4-BE49-F238E27FC236}">
                <a16:creationId xmlns:a16="http://schemas.microsoft.com/office/drawing/2014/main" id="{34FBFAF2-7313-F1D4-3949-B174520A1377}"/>
              </a:ext>
            </a:extLst>
          </p:cNvPr>
          <p:cNvCxnSpPr/>
          <p:nvPr/>
        </p:nvCxnSpPr>
        <p:spPr>
          <a:xfrm>
            <a:off x="4819543" y="2653553"/>
            <a:ext cx="720403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CEC94F3-8680-4DB5-0AB2-328CDC6AC9EC}"/>
              </a:ext>
            </a:extLst>
          </p:cNvPr>
          <p:cNvCxnSpPr/>
          <p:nvPr/>
        </p:nvCxnSpPr>
        <p:spPr>
          <a:xfrm>
            <a:off x="4819543" y="4123765"/>
            <a:ext cx="7204035"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703633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4A5DD5-AFCD-AA17-B42D-7B9980466CE2}"/>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E01621BA-EC8B-B482-B6A2-DA15BE32C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D182F07-C6EB-5691-1364-002709A890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3F4C9C34-6320-AF9D-A666-871C372BFC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A77D3103-CDE1-015F-5F33-0E8642F01832}"/>
              </a:ext>
            </a:extLst>
          </p:cNvPr>
          <p:cNvSpPr>
            <a:spLocks noGrp="1"/>
          </p:cNvSpPr>
          <p:nvPr>
            <p:ph type="title"/>
          </p:nvPr>
        </p:nvSpPr>
        <p:spPr>
          <a:xfrm>
            <a:off x="168422" y="643466"/>
            <a:ext cx="4410687" cy="4995333"/>
          </a:xfrm>
        </p:spPr>
        <p:txBody>
          <a:bodyPr rtlCol="0">
            <a:normAutofit/>
          </a:bodyPr>
          <a:lstStyle/>
          <a:p>
            <a:pPr rtl="0"/>
            <a:r>
              <a:rPr lang="en-GB" dirty="0">
                <a:solidFill>
                  <a:srgbClr val="FFFFFF"/>
                </a:solidFill>
              </a:rPr>
              <a:t>       reference list</a:t>
            </a:r>
          </a:p>
        </p:txBody>
      </p:sp>
      <p:sp useBgFill="1">
        <p:nvSpPr>
          <p:cNvPr id="34" name="Rectangle 33">
            <a:extLst>
              <a:ext uri="{FF2B5EF4-FFF2-40B4-BE49-F238E27FC236}">
                <a16:creationId xmlns:a16="http://schemas.microsoft.com/office/drawing/2014/main" id="{79E3362F-37C9-A69C-F199-B3CE8B38D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7519384-3209-2B04-F94F-A1DA4C86BDA1}"/>
              </a:ext>
            </a:extLst>
          </p:cNvPr>
          <p:cNvSpPr txBox="1"/>
          <p:nvPr/>
        </p:nvSpPr>
        <p:spPr>
          <a:xfrm>
            <a:off x="4819543" y="-144713"/>
            <a:ext cx="7300446" cy="6001643"/>
          </a:xfrm>
          <a:prstGeom prst="rect">
            <a:avLst/>
          </a:prstGeom>
          <a:noFill/>
        </p:spPr>
        <p:txBody>
          <a:bodyPr wrap="square" rtlCol="0">
            <a:spAutoFit/>
          </a:bodyPr>
          <a:lstStyle/>
          <a:p>
            <a:endParaRPr lang="en-GB" sz="2400" b="1" dirty="0"/>
          </a:p>
          <a:p>
            <a:r>
              <a:rPr lang="en-GB" sz="2000" i="1" dirty="0"/>
              <a:t>Brundage, M., Avin, S., Wang, J., Belfield, H., Krueger, G., Hadfield, G., </a:t>
            </a:r>
            <a:r>
              <a:rPr lang="en-GB" sz="2000" i="1" dirty="0" err="1"/>
              <a:t>Khlaaf</a:t>
            </a:r>
            <a:r>
              <a:rPr lang="en-GB" sz="2000" i="1" dirty="0"/>
              <a:t>, H., Yang, J., Toner, H. and Amodei, D., 2020. Toward Trustworthy AI Development: Mechanisms for Supporting Verifiable Claims. [online] Available at: https://arxiv.org/abs/2004.07213</a:t>
            </a:r>
          </a:p>
          <a:p>
            <a:endParaRPr lang="en-GB" sz="2000" i="1" dirty="0"/>
          </a:p>
          <a:p>
            <a:r>
              <a:rPr lang="en-GB" sz="2000" i="1" dirty="0" err="1"/>
              <a:t>Galliott</a:t>
            </a:r>
            <a:r>
              <a:rPr lang="en-GB" sz="2000" i="1" dirty="0"/>
              <a:t>, J. and Reed, C., 2021. Ethics and Emerging Technologies: Moral Implications of New Technologies. London: Routledge.</a:t>
            </a:r>
          </a:p>
          <a:p>
            <a:endParaRPr lang="en-GB" sz="2000" i="1" dirty="0"/>
          </a:p>
          <a:p>
            <a:r>
              <a:rPr lang="en-GB" sz="2000" i="1" dirty="0"/>
              <a:t>IEEE, 2019. Ethically Aligned Design: A Vision for Prioritizing Human Well-being with Autonomous and Intelligent Systems, Version 2. IEEE Standards Association.</a:t>
            </a:r>
          </a:p>
          <a:p>
            <a:endParaRPr lang="en-GB" sz="2000" i="1" dirty="0"/>
          </a:p>
          <a:p>
            <a:r>
              <a:rPr lang="en-GB" sz="2000" i="1" dirty="0" err="1"/>
              <a:t>Smuha</a:t>
            </a:r>
            <a:r>
              <a:rPr lang="en-GB" sz="2000" i="1" dirty="0"/>
              <a:t>, N.A., 2021. Beyond the individual: Governing AI’s societal harms. Computer Law &amp; Security Review, 41, p.105582.</a:t>
            </a:r>
          </a:p>
          <a:p>
            <a:endParaRPr lang="en-GB" sz="2000" i="1" dirty="0"/>
          </a:p>
          <a:p>
            <a:r>
              <a:rPr lang="en-GB" sz="2000" i="1" dirty="0"/>
              <a:t>OECD, 2021. OECD Framework for the Classification of AI Systems. [online] Available at: https://www.oecd.org/publications/oecd-framework-for-the-classification-of-ai-systems-cb6d9eca-en.h</a:t>
            </a:r>
          </a:p>
        </p:txBody>
      </p:sp>
    </p:spTree>
    <p:extLst>
      <p:ext uri="{BB962C8B-B14F-4D97-AF65-F5344CB8AC3E}">
        <p14:creationId xmlns:p14="http://schemas.microsoft.com/office/powerpoint/2010/main" val="347149505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22486</TotalTime>
  <Words>888</Words>
  <Application>Microsoft Office PowerPoint</Application>
  <PresentationFormat>Widescreen</PresentationFormat>
  <Paragraphs>85</Paragraphs>
  <Slides>7</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Celestial</vt:lpstr>
      <vt:lpstr>DR HART missing Presentation</vt:lpstr>
      <vt:lpstr>Introduction of this investigation</vt:lpstr>
      <vt:lpstr>Key evidence and analysis </vt:lpstr>
      <vt:lpstr>THEORIES &amp; EVIDENCE</vt:lpstr>
      <vt:lpstr>RECOMMENDATIONS &amp; NEXT STEPS</vt:lpstr>
      <vt:lpstr>       reflection</vt:lpstr>
      <vt:lpstr>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Anisa Yusuf</dc:creator>
  <cp:lastModifiedBy>Anisa Yusuf</cp:lastModifiedBy>
  <cp:revision>2</cp:revision>
  <dcterms:created xsi:type="dcterms:W3CDTF">2025-03-06T10:53:14Z</dcterms:created>
  <dcterms:modified xsi:type="dcterms:W3CDTF">2025-03-27T02:30:43Z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