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diagrams/quickStyle2.xml" ContentType="application/vnd.openxmlformats-officedocument.drawingml.diagramStyl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9.xml" ContentType="application/vnd.openxmlformats-officedocument.presentationml.notesSlide+xml"/>
  <Override PartName="/ppt/notesSlides/notesSlide12.xml" ContentType="application/vnd.openxmlformats-officedocument.presentationml.notesSlide+xml"/>
  <Override PartName="/ppt/diagrams/layout1.xml" ContentType="application/vnd.openxmlformats-officedocument.drawingml.diagramLayout+xml"/>
  <Override PartName="/ppt/diagrams/data2.xml" ContentType="application/vnd.openxmlformats-officedocument.drawingml.diagramData+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diagrams/colors2.xml" ContentType="application/vnd.openxmlformats-officedocument.drawingml.diagramColors+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Default Extension="emf" ContentType="image/x-emf"/>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notesSlides/notesSlide13.xml" ContentType="application/vnd.openxmlformats-officedocument.presentationml.notesSlide+xml"/>
  <Override PartName="/ppt/slideLayouts/slideLayout10.xml" ContentType="application/vnd.openxmlformats-officedocument.presentationml.slideLayout+xml"/>
  <Default Extension="gif" ContentType="image/gif"/>
  <Override PartName="/ppt/diagrams/layout2.xml" ContentType="application/vnd.openxmlformats-officedocument.drawingml.diagram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diagrams/data1.xml" ContentType="application/vnd.openxmlformats-officedocument.drawingml.diagramData+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50"/>
  </p:notesMasterIdLst>
  <p:sldIdLst>
    <p:sldId id="256" r:id="rId2"/>
    <p:sldId id="309" r:id="rId3"/>
    <p:sldId id="310" r:id="rId4"/>
    <p:sldId id="275" r:id="rId5"/>
    <p:sldId id="276" r:id="rId6"/>
    <p:sldId id="312" r:id="rId7"/>
    <p:sldId id="313" r:id="rId8"/>
    <p:sldId id="277" r:id="rId9"/>
    <p:sldId id="278" r:id="rId10"/>
    <p:sldId id="279" r:id="rId11"/>
    <p:sldId id="281" r:id="rId12"/>
    <p:sldId id="282" r:id="rId13"/>
    <p:sldId id="283" r:id="rId14"/>
    <p:sldId id="284" r:id="rId15"/>
    <p:sldId id="285" r:id="rId16"/>
    <p:sldId id="257" r:id="rId17"/>
    <p:sldId id="258" r:id="rId18"/>
    <p:sldId id="289" r:id="rId19"/>
    <p:sldId id="259" r:id="rId20"/>
    <p:sldId id="291" r:id="rId21"/>
    <p:sldId id="286" r:id="rId22"/>
    <p:sldId id="293" r:id="rId23"/>
    <p:sldId id="311" r:id="rId24"/>
    <p:sldId id="261" r:id="rId25"/>
    <p:sldId id="260" r:id="rId26"/>
    <p:sldId id="262" r:id="rId27"/>
    <p:sldId id="265" r:id="rId28"/>
    <p:sldId id="266" r:id="rId29"/>
    <p:sldId id="267" r:id="rId30"/>
    <p:sldId id="271" r:id="rId31"/>
    <p:sldId id="270" r:id="rId32"/>
    <p:sldId id="295" r:id="rId33"/>
    <p:sldId id="296" r:id="rId34"/>
    <p:sldId id="297" r:id="rId35"/>
    <p:sldId id="298" r:id="rId36"/>
    <p:sldId id="299" r:id="rId37"/>
    <p:sldId id="314" r:id="rId38"/>
    <p:sldId id="315" r:id="rId39"/>
    <p:sldId id="305" r:id="rId40"/>
    <p:sldId id="301" r:id="rId41"/>
    <p:sldId id="304" r:id="rId42"/>
    <p:sldId id="317" r:id="rId43"/>
    <p:sldId id="307" r:id="rId44"/>
    <p:sldId id="308" r:id="rId45"/>
    <p:sldId id="272" r:id="rId46"/>
    <p:sldId id="288" r:id="rId47"/>
    <p:sldId id="292" r:id="rId48"/>
    <p:sldId id="274" r:id="rId4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4994" autoAdjust="0"/>
    <p:restoredTop sz="92344" autoAdjust="0"/>
  </p:normalViewPr>
  <p:slideViewPr>
    <p:cSldViewPr snapToGrid="0">
      <p:cViewPr varScale="1">
        <p:scale>
          <a:sx n="67" d="100"/>
          <a:sy n="67" d="100"/>
        </p:scale>
        <p:origin x="-80" y="-236"/>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39D4CB-5F62-4834-A47A-A176FE2C9D00}" type="doc">
      <dgm:prSet loTypeId="urn:diagrams.loki3.com/VaryingWidthList" loCatId="list" qsTypeId="urn:microsoft.com/office/officeart/2005/8/quickstyle/simple5" qsCatId="simple" csTypeId="urn:microsoft.com/office/officeart/2005/8/colors/colorful5" csCatId="colorful" phldr="1"/>
      <dgm:spPr/>
    </dgm:pt>
    <dgm:pt modelId="{02DA3F3A-32FE-4B89-A877-89DBA52D141D}">
      <dgm:prSet phldrT="[Text]"/>
      <dgm:spPr/>
      <dgm:t>
        <a:bodyPr/>
        <a:lstStyle/>
        <a:p>
          <a:r>
            <a:rPr lang="en-US" dirty="0" smtClean="0"/>
            <a:t>Creative</a:t>
          </a:r>
          <a:endParaRPr lang="en-US" dirty="0"/>
        </a:p>
      </dgm:t>
    </dgm:pt>
    <dgm:pt modelId="{AD4DC077-5D85-4E46-A72A-113B3B82F1AD}" type="parTrans" cxnId="{1BC0FF5E-60D3-4DE6-B5CB-FFB47DD4DE46}">
      <dgm:prSet/>
      <dgm:spPr/>
      <dgm:t>
        <a:bodyPr/>
        <a:lstStyle/>
        <a:p>
          <a:endParaRPr lang="en-US"/>
        </a:p>
      </dgm:t>
    </dgm:pt>
    <dgm:pt modelId="{7A84DBEE-D095-48DB-A8DC-2A6E91CE4141}" type="sibTrans" cxnId="{1BC0FF5E-60D3-4DE6-B5CB-FFB47DD4DE46}">
      <dgm:prSet/>
      <dgm:spPr/>
      <dgm:t>
        <a:bodyPr/>
        <a:lstStyle/>
        <a:p>
          <a:endParaRPr lang="en-US"/>
        </a:p>
      </dgm:t>
    </dgm:pt>
    <dgm:pt modelId="{A7B1E1DD-C8E7-45A1-A170-01D371370107}">
      <dgm:prSet phldrT="[Text]"/>
      <dgm:spPr/>
      <dgm:t>
        <a:bodyPr/>
        <a:lstStyle/>
        <a:p>
          <a:r>
            <a:rPr lang="en-US" dirty="0" smtClean="0"/>
            <a:t>Reflective</a:t>
          </a:r>
          <a:endParaRPr lang="en-US" dirty="0"/>
        </a:p>
      </dgm:t>
    </dgm:pt>
    <dgm:pt modelId="{F4BC30F5-3D1E-417A-BC31-FCC1EDA94CB5}" type="parTrans" cxnId="{53576948-D4D4-4689-8A3B-C3016F672DEE}">
      <dgm:prSet/>
      <dgm:spPr/>
      <dgm:t>
        <a:bodyPr/>
        <a:lstStyle/>
        <a:p>
          <a:endParaRPr lang="en-US"/>
        </a:p>
      </dgm:t>
    </dgm:pt>
    <dgm:pt modelId="{CF4419FA-18A9-4D99-9B32-7690B85A578C}" type="sibTrans" cxnId="{53576948-D4D4-4689-8A3B-C3016F672DEE}">
      <dgm:prSet/>
      <dgm:spPr/>
      <dgm:t>
        <a:bodyPr/>
        <a:lstStyle/>
        <a:p>
          <a:endParaRPr lang="en-US"/>
        </a:p>
      </dgm:t>
    </dgm:pt>
    <dgm:pt modelId="{06A33F6D-7D60-4D29-BD45-2C03FD4A81BF}">
      <dgm:prSet phldrT="[Text]"/>
      <dgm:spPr/>
      <dgm:t>
        <a:bodyPr/>
        <a:lstStyle/>
        <a:p>
          <a:r>
            <a:rPr lang="en-US" dirty="0" smtClean="0"/>
            <a:t>Effective</a:t>
          </a:r>
          <a:endParaRPr lang="en-US" dirty="0"/>
        </a:p>
      </dgm:t>
    </dgm:pt>
    <dgm:pt modelId="{61A2FAC0-E50F-4BE8-B1CA-316A3ED0332E}" type="parTrans" cxnId="{63D0BDF6-EBA5-407C-8748-555DDF301C74}">
      <dgm:prSet/>
      <dgm:spPr/>
      <dgm:t>
        <a:bodyPr/>
        <a:lstStyle/>
        <a:p>
          <a:endParaRPr lang="en-US"/>
        </a:p>
      </dgm:t>
    </dgm:pt>
    <dgm:pt modelId="{6E72D96C-CD0E-485E-B874-D67E7FB35C79}" type="sibTrans" cxnId="{63D0BDF6-EBA5-407C-8748-555DDF301C74}">
      <dgm:prSet/>
      <dgm:spPr/>
      <dgm:t>
        <a:bodyPr/>
        <a:lstStyle/>
        <a:p>
          <a:endParaRPr lang="en-US"/>
        </a:p>
      </dgm:t>
    </dgm:pt>
    <dgm:pt modelId="{D6C9733D-5325-4E13-A2E8-6208BDC6692E}">
      <dgm:prSet phldrT="[Text]"/>
      <dgm:spPr/>
      <dgm:t>
        <a:bodyPr/>
        <a:lstStyle/>
        <a:p>
          <a:r>
            <a:rPr lang="en-US" dirty="0" smtClean="0"/>
            <a:t>Active</a:t>
          </a:r>
          <a:endParaRPr lang="en-US" dirty="0"/>
        </a:p>
      </dgm:t>
    </dgm:pt>
    <dgm:pt modelId="{A7487FC6-A649-4175-998F-07727C2046D0}" type="parTrans" cxnId="{0235DBC1-0B07-4AD8-BAA1-82C30285C4DB}">
      <dgm:prSet/>
      <dgm:spPr/>
      <dgm:t>
        <a:bodyPr/>
        <a:lstStyle/>
        <a:p>
          <a:endParaRPr lang="en-US"/>
        </a:p>
      </dgm:t>
    </dgm:pt>
    <dgm:pt modelId="{9518DC7C-0197-4CAE-BC11-5F70F982A298}" type="sibTrans" cxnId="{0235DBC1-0B07-4AD8-BAA1-82C30285C4DB}">
      <dgm:prSet/>
      <dgm:spPr/>
      <dgm:t>
        <a:bodyPr/>
        <a:lstStyle/>
        <a:p>
          <a:endParaRPr lang="en-US"/>
        </a:p>
      </dgm:t>
    </dgm:pt>
    <dgm:pt modelId="{FD65AA8A-0442-45A4-A07C-B56D0BC64C3C}">
      <dgm:prSet phldrT="[Text]"/>
      <dgm:spPr/>
      <dgm:t>
        <a:bodyPr/>
        <a:lstStyle/>
        <a:p>
          <a:r>
            <a:rPr lang="en-US" dirty="0" smtClean="0"/>
            <a:t>Motivated</a:t>
          </a:r>
          <a:endParaRPr lang="en-US" dirty="0"/>
        </a:p>
      </dgm:t>
    </dgm:pt>
    <dgm:pt modelId="{C57835EF-3EAF-4F1B-8351-31E92C59C5CC}" type="parTrans" cxnId="{6CD2201F-8C46-4A29-BEA8-15ECB0AB511B}">
      <dgm:prSet/>
      <dgm:spPr/>
      <dgm:t>
        <a:bodyPr/>
        <a:lstStyle/>
        <a:p>
          <a:endParaRPr lang="en-US"/>
        </a:p>
      </dgm:t>
    </dgm:pt>
    <dgm:pt modelId="{682D1ECE-BA77-4466-9982-CBC77FB0A85D}" type="sibTrans" cxnId="{6CD2201F-8C46-4A29-BEA8-15ECB0AB511B}">
      <dgm:prSet/>
      <dgm:spPr/>
      <dgm:t>
        <a:bodyPr/>
        <a:lstStyle/>
        <a:p>
          <a:endParaRPr lang="en-US"/>
        </a:p>
      </dgm:t>
    </dgm:pt>
    <dgm:pt modelId="{92E8820E-379E-4BE2-A21E-A5D148C03A6A}" type="pres">
      <dgm:prSet presAssocID="{7939D4CB-5F62-4834-A47A-A176FE2C9D00}" presName="Name0" presStyleCnt="0">
        <dgm:presLayoutVars>
          <dgm:resizeHandles/>
        </dgm:presLayoutVars>
      </dgm:prSet>
      <dgm:spPr/>
    </dgm:pt>
    <dgm:pt modelId="{88E5D650-AC70-4B4F-A3CE-3639E07208A7}" type="pres">
      <dgm:prSet presAssocID="{02DA3F3A-32FE-4B89-A877-89DBA52D141D}" presName="text" presStyleLbl="node1" presStyleIdx="0" presStyleCnt="5">
        <dgm:presLayoutVars>
          <dgm:bulletEnabled val="1"/>
        </dgm:presLayoutVars>
      </dgm:prSet>
      <dgm:spPr/>
      <dgm:t>
        <a:bodyPr/>
        <a:lstStyle/>
        <a:p>
          <a:endParaRPr lang="en-US"/>
        </a:p>
      </dgm:t>
    </dgm:pt>
    <dgm:pt modelId="{D6F591B5-E455-4433-B2F9-D36311D389B9}" type="pres">
      <dgm:prSet presAssocID="{7A84DBEE-D095-48DB-A8DC-2A6E91CE4141}" presName="space" presStyleCnt="0"/>
      <dgm:spPr/>
    </dgm:pt>
    <dgm:pt modelId="{5C1A8F1D-7B51-401F-B2AD-FBE1751F8C00}" type="pres">
      <dgm:prSet presAssocID="{A7B1E1DD-C8E7-45A1-A170-01D371370107}" presName="text" presStyleLbl="node1" presStyleIdx="1" presStyleCnt="5">
        <dgm:presLayoutVars>
          <dgm:bulletEnabled val="1"/>
        </dgm:presLayoutVars>
      </dgm:prSet>
      <dgm:spPr/>
      <dgm:t>
        <a:bodyPr/>
        <a:lstStyle/>
        <a:p>
          <a:endParaRPr lang="en-US"/>
        </a:p>
      </dgm:t>
    </dgm:pt>
    <dgm:pt modelId="{46C09923-46FE-41DB-B4C0-52E6BF9C3A74}" type="pres">
      <dgm:prSet presAssocID="{CF4419FA-18A9-4D99-9B32-7690B85A578C}" presName="space" presStyleCnt="0"/>
      <dgm:spPr/>
    </dgm:pt>
    <dgm:pt modelId="{D13B683E-6CB2-4FC4-84B3-8785924ECFCB}" type="pres">
      <dgm:prSet presAssocID="{06A33F6D-7D60-4D29-BD45-2C03FD4A81BF}" presName="text" presStyleLbl="node1" presStyleIdx="2" presStyleCnt="5">
        <dgm:presLayoutVars>
          <dgm:bulletEnabled val="1"/>
        </dgm:presLayoutVars>
      </dgm:prSet>
      <dgm:spPr/>
      <dgm:t>
        <a:bodyPr/>
        <a:lstStyle/>
        <a:p>
          <a:endParaRPr lang="en-US"/>
        </a:p>
      </dgm:t>
    </dgm:pt>
    <dgm:pt modelId="{6FF40D40-A3D4-4A90-97C2-CDBD4317A1A9}" type="pres">
      <dgm:prSet presAssocID="{6E72D96C-CD0E-485E-B874-D67E7FB35C79}" presName="space" presStyleCnt="0"/>
      <dgm:spPr/>
    </dgm:pt>
    <dgm:pt modelId="{245A8EC5-55CC-4790-915E-B1FC868CE052}" type="pres">
      <dgm:prSet presAssocID="{D6C9733D-5325-4E13-A2E8-6208BDC6692E}" presName="text" presStyleLbl="node1" presStyleIdx="3" presStyleCnt="5">
        <dgm:presLayoutVars>
          <dgm:bulletEnabled val="1"/>
        </dgm:presLayoutVars>
      </dgm:prSet>
      <dgm:spPr/>
      <dgm:t>
        <a:bodyPr/>
        <a:lstStyle/>
        <a:p>
          <a:endParaRPr lang="en-US"/>
        </a:p>
      </dgm:t>
    </dgm:pt>
    <dgm:pt modelId="{3FD96DAB-2789-4EC1-A59F-E38A5A20B9F0}" type="pres">
      <dgm:prSet presAssocID="{9518DC7C-0197-4CAE-BC11-5F70F982A298}" presName="space" presStyleCnt="0"/>
      <dgm:spPr/>
    </dgm:pt>
    <dgm:pt modelId="{46FD7FAA-A765-467F-9658-4C14BA72BB6E}" type="pres">
      <dgm:prSet presAssocID="{FD65AA8A-0442-45A4-A07C-B56D0BC64C3C}" presName="text" presStyleLbl="node1" presStyleIdx="4" presStyleCnt="5">
        <dgm:presLayoutVars>
          <dgm:bulletEnabled val="1"/>
        </dgm:presLayoutVars>
      </dgm:prSet>
      <dgm:spPr/>
      <dgm:t>
        <a:bodyPr/>
        <a:lstStyle/>
        <a:p>
          <a:endParaRPr lang="en-US"/>
        </a:p>
      </dgm:t>
    </dgm:pt>
  </dgm:ptLst>
  <dgm:cxnLst>
    <dgm:cxn modelId="{0235DBC1-0B07-4AD8-BAA1-82C30285C4DB}" srcId="{7939D4CB-5F62-4834-A47A-A176FE2C9D00}" destId="{D6C9733D-5325-4E13-A2E8-6208BDC6692E}" srcOrd="3" destOrd="0" parTransId="{A7487FC6-A649-4175-998F-07727C2046D0}" sibTransId="{9518DC7C-0197-4CAE-BC11-5F70F982A298}"/>
    <dgm:cxn modelId="{1BC0FF5E-60D3-4DE6-B5CB-FFB47DD4DE46}" srcId="{7939D4CB-5F62-4834-A47A-A176FE2C9D00}" destId="{02DA3F3A-32FE-4B89-A877-89DBA52D141D}" srcOrd="0" destOrd="0" parTransId="{AD4DC077-5D85-4E46-A72A-113B3B82F1AD}" sibTransId="{7A84DBEE-D095-48DB-A8DC-2A6E91CE4141}"/>
    <dgm:cxn modelId="{4918C520-04AF-4D46-8DE8-73276B6884AE}" type="presOf" srcId="{7939D4CB-5F62-4834-A47A-A176FE2C9D00}" destId="{92E8820E-379E-4BE2-A21E-A5D148C03A6A}" srcOrd="0" destOrd="0" presId="urn:diagrams.loki3.com/VaryingWidthList"/>
    <dgm:cxn modelId="{53576948-D4D4-4689-8A3B-C3016F672DEE}" srcId="{7939D4CB-5F62-4834-A47A-A176FE2C9D00}" destId="{A7B1E1DD-C8E7-45A1-A170-01D371370107}" srcOrd="1" destOrd="0" parTransId="{F4BC30F5-3D1E-417A-BC31-FCC1EDA94CB5}" sibTransId="{CF4419FA-18A9-4D99-9B32-7690B85A578C}"/>
    <dgm:cxn modelId="{6CD2201F-8C46-4A29-BEA8-15ECB0AB511B}" srcId="{7939D4CB-5F62-4834-A47A-A176FE2C9D00}" destId="{FD65AA8A-0442-45A4-A07C-B56D0BC64C3C}" srcOrd="4" destOrd="0" parTransId="{C57835EF-3EAF-4F1B-8351-31E92C59C5CC}" sibTransId="{682D1ECE-BA77-4466-9982-CBC77FB0A85D}"/>
    <dgm:cxn modelId="{0F8C1D35-DEB0-422D-A2C7-5A294D67F940}" type="presOf" srcId="{FD65AA8A-0442-45A4-A07C-B56D0BC64C3C}" destId="{46FD7FAA-A765-467F-9658-4C14BA72BB6E}" srcOrd="0" destOrd="0" presId="urn:diagrams.loki3.com/VaryingWidthList"/>
    <dgm:cxn modelId="{57BAA5D6-9E15-4D9B-8922-FC0B3DB62F20}" type="presOf" srcId="{06A33F6D-7D60-4D29-BD45-2C03FD4A81BF}" destId="{D13B683E-6CB2-4FC4-84B3-8785924ECFCB}" srcOrd="0" destOrd="0" presId="urn:diagrams.loki3.com/VaryingWidthList"/>
    <dgm:cxn modelId="{980705CD-2C42-497E-B6CE-93AE27F6C2BE}" type="presOf" srcId="{D6C9733D-5325-4E13-A2E8-6208BDC6692E}" destId="{245A8EC5-55CC-4790-915E-B1FC868CE052}" srcOrd="0" destOrd="0" presId="urn:diagrams.loki3.com/VaryingWidthList"/>
    <dgm:cxn modelId="{7A8F11AB-314C-4C59-9C15-FB1877F7696C}" type="presOf" srcId="{02DA3F3A-32FE-4B89-A877-89DBA52D141D}" destId="{88E5D650-AC70-4B4F-A3CE-3639E07208A7}" srcOrd="0" destOrd="0" presId="urn:diagrams.loki3.com/VaryingWidthList"/>
    <dgm:cxn modelId="{63D0BDF6-EBA5-407C-8748-555DDF301C74}" srcId="{7939D4CB-5F62-4834-A47A-A176FE2C9D00}" destId="{06A33F6D-7D60-4D29-BD45-2C03FD4A81BF}" srcOrd="2" destOrd="0" parTransId="{61A2FAC0-E50F-4BE8-B1CA-316A3ED0332E}" sibTransId="{6E72D96C-CD0E-485E-B874-D67E7FB35C79}"/>
    <dgm:cxn modelId="{C4DDBD11-9627-41A8-A8E3-4152C94982FD}" type="presOf" srcId="{A7B1E1DD-C8E7-45A1-A170-01D371370107}" destId="{5C1A8F1D-7B51-401F-B2AD-FBE1751F8C00}" srcOrd="0" destOrd="0" presId="urn:diagrams.loki3.com/VaryingWidthList"/>
    <dgm:cxn modelId="{C416D5B5-2797-4CBB-8351-43FC9E8FCAEC}" type="presParOf" srcId="{92E8820E-379E-4BE2-A21E-A5D148C03A6A}" destId="{88E5D650-AC70-4B4F-A3CE-3639E07208A7}" srcOrd="0" destOrd="0" presId="urn:diagrams.loki3.com/VaryingWidthList"/>
    <dgm:cxn modelId="{64CEBB31-7E04-4F22-BCCB-F5BD84BEF7AC}" type="presParOf" srcId="{92E8820E-379E-4BE2-A21E-A5D148C03A6A}" destId="{D6F591B5-E455-4433-B2F9-D36311D389B9}" srcOrd="1" destOrd="0" presId="urn:diagrams.loki3.com/VaryingWidthList"/>
    <dgm:cxn modelId="{9300D072-B44F-4CCA-93F1-D03B3CDCC9D6}" type="presParOf" srcId="{92E8820E-379E-4BE2-A21E-A5D148C03A6A}" destId="{5C1A8F1D-7B51-401F-B2AD-FBE1751F8C00}" srcOrd="2" destOrd="0" presId="urn:diagrams.loki3.com/VaryingWidthList"/>
    <dgm:cxn modelId="{846E0097-43BE-4B65-96D9-08171FB94EFF}" type="presParOf" srcId="{92E8820E-379E-4BE2-A21E-A5D148C03A6A}" destId="{46C09923-46FE-41DB-B4C0-52E6BF9C3A74}" srcOrd="3" destOrd="0" presId="urn:diagrams.loki3.com/VaryingWidthList"/>
    <dgm:cxn modelId="{1883DD5E-8B52-48FE-AC1C-CFAA7DAD3D1D}" type="presParOf" srcId="{92E8820E-379E-4BE2-A21E-A5D148C03A6A}" destId="{D13B683E-6CB2-4FC4-84B3-8785924ECFCB}" srcOrd="4" destOrd="0" presId="urn:diagrams.loki3.com/VaryingWidthList"/>
    <dgm:cxn modelId="{EEB14C57-736A-4526-BCD1-6CDE839EC3F1}" type="presParOf" srcId="{92E8820E-379E-4BE2-A21E-A5D148C03A6A}" destId="{6FF40D40-A3D4-4A90-97C2-CDBD4317A1A9}" srcOrd="5" destOrd="0" presId="urn:diagrams.loki3.com/VaryingWidthList"/>
    <dgm:cxn modelId="{343F5E46-3E3C-4814-B745-3B083C53058F}" type="presParOf" srcId="{92E8820E-379E-4BE2-A21E-A5D148C03A6A}" destId="{245A8EC5-55CC-4790-915E-B1FC868CE052}" srcOrd="6" destOrd="0" presId="urn:diagrams.loki3.com/VaryingWidthList"/>
    <dgm:cxn modelId="{FB806284-BCAD-4186-ABF9-58C73D899DAA}" type="presParOf" srcId="{92E8820E-379E-4BE2-A21E-A5D148C03A6A}" destId="{3FD96DAB-2789-4EC1-A59F-E38A5A20B9F0}" srcOrd="7" destOrd="0" presId="urn:diagrams.loki3.com/VaryingWidthList"/>
    <dgm:cxn modelId="{746FA74E-66CC-4E5F-80CF-E5B8D1C70577}" type="presParOf" srcId="{92E8820E-379E-4BE2-A21E-A5D148C03A6A}" destId="{46FD7FAA-A765-467F-9658-4C14BA72BB6E}" srcOrd="8" destOrd="0" presId="urn:diagrams.loki3.com/VaryingWidthList"/>
  </dgm:cxnLst>
  <dgm:bg/>
  <dgm:whole/>
</dgm:dataModel>
</file>

<file path=ppt/diagrams/data2.xml><?xml version="1.0" encoding="utf-8"?>
<dgm:dataModel xmlns:dgm="http://schemas.openxmlformats.org/drawingml/2006/diagram" xmlns:a="http://schemas.openxmlformats.org/drawingml/2006/main">
  <dgm:ptLst>
    <dgm:pt modelId="{DE697E68-761A-407E-98B2-AE4DFA37159A}" type="doc">
      <dgm:prSet loTypeId="urn:microsoft.com/office/officeart/2005/8/layout/equation2" loCatId="relationship" qsTypeId="urn:microsoft.com/office/officeart/2005/8/quickstyle/simple1" qsCatId="simple" csTypeId="urn:microsoft.com/office/officeart/2005/8/colors/accent1_2" csCatId="accent1" phldr="1"/>
      <dgm:spPr/>
    </dgm:pt>
    <dgm:pt modelId="{0E45DDC6-832C-46C7-B125-AF92335B8C60}">
      <dgm:prSet phldrT="[Text]"/>
      <dgm:spPr>
        <a:solidFill>
          <a:schemeClr val="bg2">
            <a:lumMod val="50000"/>
          </a:schemeClr>
        </a:solidFill>
      </dgm:spPr>
      <dgm:t>
        <a:bodyPr/>
        <a:lstStyle/>
        <a:p>
          <a:r>
            <a:rPr lang="en-GB" dirty="0"/>
            <a:t>In-text citations</a:t>
          </a:r>
        </a:p>
      </dgm:t>
    </dgm:pt>
    <dgm:pt modelId="{D3865343-9336-4B3D-8618-DEC1AC23B05E}" type="parTrans" cxnId="{3F34EFE1-3104-478C-B11F-14FA20D7C9E1}">
      <dgm:prSet/>
      <dgm:spPr/>
      <dgm:t>
        <a:bodyPr/>
        <a:lstStyle/>
        <a:p>
          <a:endParaRPr lang="en-GB"/>
        </a:p>
      </dgm:t>
    </dgm:pt>
    <dgm:pt modelId="{7CA8FFFD-1AAE-4950-AF05-F185036AE94D}" type="sibTrans" cxnId="{3F34EFE1-3104-478C-B11F-14FA20D7C9E1}">
      <dgm:prSet/>
      <dgm:spPr>
        <a:solidFill>
          <a:schemeClr val="tx2"/>
        </a:solidFill>
      </dgm:spPr>
      <dgm:t>
        <a:bodyPr/>
        <a:lstStyle/>
        <a:p>
          <a:endParaRPr lang="en-GB" b="1" cap="none" spc="0">
            <a:ln w="22225">
              <a:solidFill>
                <a:schemeClr val="accent2"/>
              </a:solidFill>
              <a:prstDash val="solid"/>
            </a:ln>
            <a:solidFill>
              <a:schemeClr val="accent2">
                <a:lumMod val="40000"/>
                <a:lumOff val="60000"/>
              </a:schemeClr>
            </a:solidFill>
            <a:effectLst/>
          </a:endParaRPr>
        </a:p>
      </dgm:t>
    </dgm:pt>
    <dgm:pt modelId="{21286451-A538-474B-9ABD-76A97A8383A0}">
      <dgm:prSet phldrT="[Text]"/>
      <dgm:spPr>
        <a:solidFill>
          <a:schemeClr val="accent1">
            <a:lumMod val="75000"/>
          </a:schemeClr>
        </a:solidFill>
      </dgm:spPr>
      <dgm:t>
        <a:bodyPr/>
        <a:lstStyle/>
        <a:p>
          <a:r>
            <a:rPr lang="en-GB" dirty="0"/>
            <a:t>A reference list</a:t>
          </a:r>
        </a:p>
      </dgm:t>
    </dgm:pt>
    <dgm:pt modelId="{C4062519-78BC-4737-A9C7-BF01FCDB0211}" type="parTrans" cxnId="{3CD8CC89-9421-41A2-B69F-A69B2E75947F}">
      <dgm:prSet/>
      <dgm:spPr/>
      <dgm:t>
        <a:bodyPr/>
        <a:lstStyle/>
        <a:p>
          <a:endParaRPr lang="en-GB"/>
        </a:p>
      </dgm:t>
    </dgm:pt>
    <dgm:pt modelId="{809C5438-930E-4E01-B818-FB40411D7012}" type="sibTrans" cxnId="{3CD8CC89-9421-41A2-B69F-A69B2E75947F}">
      <dgm:prSet/>
      <dgm:spPr>
        <a:solidFill>
          <a:srgbClr val="C00000"/>
        </a:solidFill>
      </dgm:spPr>
      <dgm:t>
        <a:bodyPr/>
        <a:lstStyle/>
        <a:p>
          <a:endParaRPr lang="en-GB"/>
        </a:p>
      </dgm:t>
    </dgm:pt>
    <dgm:pt modelId="{3003FF54-E6FF-4074-859E-420210A70714}">
      <dgm:prSet phldrT="[Text]"/>
      <dgm:spPr/>
      <dgm:t>
        <a:bodyPr/>
        <a:lstStyle/>
        <a:p>
          <a:r>
            <a:rPr lang="en-GB" dirty="0"/>
            <a:t>Harvard referencing</a:t>
          </a:r>
        </a:p>
      </dgm:t>
    </dgm:pt>
    <dgm:pt modelId="{583F44D3-6442-4840-ADE8-E390B774A2BF}" type="parTrans" cxnId="{4D02E6BB-7BC7-48BC-8C4B-645C7256C2F1}">
      <dgm:prSet/>
      <dgm:spPr/>
      <dgm:t>
        <a:bodyPr/>
        <a:lstStyle/>
        <a:p>
          <a:endParaRPr lang="en-GB"/>
        </a:p>
      </dgm:t>
    </dgm:pt>
    <dgm:pt modelId="{8C0AD2BE-1085-46D7-9D3B-7F258B75DB23}" type="sibTrans" cxnId="{4D02E6BB-7BC7-48BC-8C4B-645C7256C2F1}">
      <dgm:prSet/>
      <dgm:spPr/>
      <dgm:t>
        <a:bodyPr/>
        <a:lstStyle/>
        <a:p>
          <a:endParaRPr lang="en-GB"/>
        </a:p>
      </dgm:t>
    </dgm:pt>
    <dgm:pt modelId="{3FF2F2C4-F98B-435C-8F93-43E77E64FBB9}" type="pres">
      <dgm:prSet presAssocID="{DE697E68-761A-407E-98B2-AE4DFA37159A}" presName="Name0" presStyleCnt="0">
        <dgm:presLayoutVars>
          <dgm:dir/>
          <dgm:resizeHandles val="exact"/>
        </dgm:presLayoutVars>
      </dgm:prSet>
      <dgm:spPr/>
    </dgm:pt>
    <dgm:pt modelId="{AC793A32-CED3-40BA-91B4-53D9BD362AA6}" type="pres">
      <dgm:prSet presAssocID="{DE697E68-761A-407E-98B2-AE4DFA37159A}" presName="vNodes" presStyleCnt="0"/>
      <dgm:spPr/>
    </dgm:pt>
    <dgm:pt modelId="{2A730E36-382B-4FFD-ABBD-8711E5FE7FD6}" type="pres">
      <dgm:prSet presAssocID="{0E45DDC6-832C-46C7-B125-AF92335B8C60}" presName="node" presStyleLbl="node1" presStyleIdx="0" presStyleCnt="3">
        <dgm:presLayoutVars>
          <dgm:bulletEnabled val="1"/>
        </dgm:presLayoutVars>
      </dgm:prSet>
      <dgm:spPr/>
      <dgm:t>
        <a:bodyPr/>
        <a:lstStyle/>
        <a:p>
          <a:endParaRPr lang="en-US"/>
        </a:p>
      </dgm:t>
    </dgm:pt>
    <dgm:pt modelId="{402C9E9F-E335-4EB9-93BA-FEFA1E3516E6}" type="pres">
      <dgm:prSet presAssocID="{7CA8FFFD-1AAE-4950-AF05-F185036AE94D}" presName="spacerT" presStyleCnt="0"/>
      <dgm:spPr/>
    </dgm:pt>
    <dgm:pt modelId="{28C76269-6493-4A90-8FBC-6A18A2BA406E}" type="pres">
      <dgm:prSet presAssocID="{7CA8FFFD-1AAE-4950-AF05-F185036AE94D}" presName="sibTrans" presStyleLbl="sibTrans2D1" presStyleIdx="0" presStyleCnt="2"/>
      <dgm:spPr/>
      <dgm:t>
        <a:bodyPr/>
        <a:lstStyle/>
        <a:p>
          <a:endParaRPr lang="en-US"/>
        </a:p>
      </dgm:t>
    </dgm:pt>
    <dgm:pt modelId="{6135915E-043F-4581-9834-57285B797FA2}" type="pres">
      <dgm:prSet presAssocID="{7CA8FFFD-1AAE-4950-AF05-F185036AE94D}" presName="spacerB" presStyleCnt="0"/>
      <dgm:spPr/>
    </dgm:pt>
    <dgm:pt modelId="{C8ECECF5-1E0A-49C6-BD29-9EB1313CDCAF}" type="pres">
      <dgm:prSet presAssocID="{21286451-A538-474B-9ABD-76A97A8383A0}" presName="node" presStyleLbl="node1" presStyleIdx="1" presStyleCnt="3">
        <dgm:presLayoutVars>
          <dgm:bulletEnabled val="1"/>
        </dgm:presLayoutVars>
      </dgm:prSet>
      <dgm:spPr/>
      <dgm:t>
        <a:bodyPr/>
        <a:lstStyle/>
        <a:p>
          <a:endParaRPr lang="en-US"/>
        </a:p>
      </dgm:t>
    </dgm:pt>
    <dgm:pt modelId="{AB2CB6BD-3D2D-4685-BDE1-211F1FED802B}" type="pres">
      <dgm:prSet presAssocID="{DE697E68-761A-407E-98B2-AE4DFA37159A}" presName="sibTransLast" presStyleLbl="sibTrans2D1" presStyleIdx="1" presStyleCnt="2"/>
      <dgm:spPr/>
      <dgm:t>
        <a:bodyPr/>
        <a:lstStyle/>
        <a:p>
          <a:endParaRPr lang="en-US"/>
        </a:p>
      </dgm:t>
    </dgm:pt>
    <dgm:pt modelId="{4EBBB740-E0EB-4DD9-BB8C-F4DCC7BADF7A}" type="pres">
      <dgm:prSet presAssocID="{DE697E68-761A-407E-98B2-AE4DFA37159A}" presName="connectorText" presStyleLbl="sibTrans2D1" presStyleIdx="1" presStyleCnt="2"/>
      <dgm:spPr/>
      <dgm:t>
        <a:bodyPr/>
        <a:lstStyle/>
        <a:p>
          <a:endParaRPr lang="en-US"/>
        </a:p>
      </dgm:t>
    </dgm:pt>
    <dgm:pt modelId="{571FBE7F-DD20-454D-BF01-ED98F99B5F72}" type="pres">
      <dgm:prSet presAssocID="{DE697E68-761A-407E-98B2-AE4DFA37159A}" presName="lastNode" presStyleLbl="node1" presStyleIdx="2" presStyleCnt="3">
        <dgm:presLayoutVars>
          <dgm:bulletEnabled val="1"/>
        </dgm:presLayoutVars>
      </dgm:prSet>
      <dgm:spPr/>
      <dgm:t>
        <a:bodyPr/>
        <a:lstStyle/>
        <a:p>
          <a:endParaRPr lang="en-US"/>
        </a:p>
      </dgm:t>
    </dgm:pt>
  </dgm:ptLst>
  <dgm:cxnLst>
    <dgm:cxn modelId="{75A03B20-1ED4-468D-89C3-4B4DBCA1FB20}" type="presOf" srcId="{809C5438-930E-4E01-B818-FB40411D7012}" destId="{4EBBB740-E0EB-4DD9-BB8C-F4DCC7BADF7A}" srcOrd="1" destOrd="0" presId="urn:microsoft.com/office/officeart/2005/8/layout/equation2"/>
    <dgm:cxn modelId="{74853169-9883-4316-8FF2-8951F0649056}" type="presOf" srcId="{3003FF54-E6FF-4074-859E-420210A70714}" destId="{571FBE7F-DD20-454D-BF01-ED98F99B5F72}" srcOrd="0" destOrd="0" presId="urn:microsoft.com/office/officeart/2005/8/layout/equation2"/>
    <dgm:cxn modelId="{75E980E6-340B-451E-8576-CFE865EB5F21}" type="presOf" srcId="{0E45DDC6-832C-46C7-B125-AF92335B8C60}" destId="{2A730E36-382B-4FFD-ABBD-8711E5FE7FD6}" srcOrd="0" destOrd="0" presId="urn:microsoft.com/office/officeart/2005/8/layout/equation2"/>
    <dgm:cxn modelId="{C3A833FC-7F0D-4408-8763-833A89D65251}" type="presOf" srcId="{DE697E68-761A-407E-98B2-AE4DFA37159A}" destId="{3FF2F2C4-F98B-435C-8F93-43E77E64FBB9}" srcOrd="0" destOrd="0" presId="urn:microsoft.com/office/officeart/2005/8/layout/equation2"/>
    <dgm:cxn modelId="{3F34EFE1-3104-478C-B11F-14FA20D7C9E1}" srcId="{DE697E68-761A-407E-98B2-AE4DFA37159A}" destId="{0E45DDC6-832C-46C7-B125-AF92335B8C60}" srcOrd="0" destOrd="0" parTransId="{D3865343-9336-4B3D-8618-DEC1AC23B05E}" sibTransId="{7CA8FFFD-1AAE-4950-AF05-F185036AE94D}"/>
    <dgm:cxn modelId="{4D02E6BB-7BC7-48BC-8C4B-645C7256C2F1}" srcId="{DE697E68-761A-407E-98B2-AE4DFA37159A}" destId="{3003FF54-E6FF-4074-859E-420210A70714}" srcOrd="2" destOrd="0" parTransId="{583F44D3-6442-4840-ADE8-E390B774A2BF}" sibTransId="{8C0AD2BE-1085-46D7-9D3B-7F258B75DB23}"/>
    <dgm:cxn modelId="{E1A3D9E8-B77D-48DD-9B9F-3CB5FBD293ED}" type="presOf" srcId="{7CA8FFFD-1AAE-4950-AF05-F185036AE94D}" destId="{28C76269-6493-4A90-8FBC-6A18A2BA406E}" srcOrd="0" destOrd="0" presId="urn:microsoft.com/office/officeart/2005/8/layout/equation2"/>
    <dgm:cxn modelId="{3CD8CC89-9421-41A2-B69F-A69B2E75947F}" srcId="{DE697E68-761A-407E-98B2-AE4DFA37159A}" destId="{21286451-A538-474B-9ABD-76A97A8383A0}" srcOrd="1" destOrd="0" parTransId="{C4062519-78BC-4737-A9C7-BF01FCDB0211}" sibTransId="{809C5438-930E-4E01-B818-FB40411D7012}"/>
    <dgm:cxn modelId="{9EA5D808-0082-4062-A902-1644A85B346F}" type="presOf" srcId="{809C5438-930E-4E01-B818-FB40411D7012}" destId="{AB2CB6BD-3D2D-4685-BDE1-211F1FED802B}" srcOrd="0" destOrd="0" presId="urn:microsoft.com/office/officeart/2005/8/layout/equation2"/>
    <dgm:cxn modelId="{4F1E7769-B584-4CA0-BB25-337C79548D6B}" type="presOf" srcId="{21286451-A538-474B-9ABD-76A97A8383A0}" destId="{C8ECECF5-1E0A-49C6-BD29-9EB1313CDCAF}" srcOrd="0" destOrd="0" presId="urn:microsoft.com/office/officeart/2005/8/layout/equation2"/>
    <dgm:cxn modelId="{091DD914-7071-42F8-B582-6D3226982B03}" type="presParOf" srcId="{3FF2F2C4-F98B-435C-8F93-43E77E64FBB9}" destId="{AC793A32-CED3-40BA-91B4-53D9BD362AA6}" srcOrd="0" destOrd="0" presId="urn:microsoft.com/office/officeart/2005/8/layout/equation2"/>
    <dgm:cxn modelId="{2C7BA639-D29D-474B-8D03-7E3E3DB3E029}" type="presParOf" srcId="{AC793A32-CED3-40BA-91B4-53D9BD362AA6}" destId="{2A730E36-382B-4FFD-ABBD-8711E5FE7FD6}" srcOrd="0" destOrd="0" presId="urn:microsoft.com/office/officeart/2005/8/layout/equation2"/>
    <dgm:cxn modelId="{5337889D-E6EA-43BC-9373-0FFBB23309EA}" type="presParOf" srcId="{AC793A32-CED3-40BA-91B4-53D9BD362AA6}" destId="{402C9E9F-E335-4EB9-93BA-FEFA1E3516E6}" srcOrd="1" destOrd="0" presId="urn:microsoft.com/office/officeart/2005/8/layout/equation2"/>
    <dgm:cxn modelId="{C1E81D11-5DCA-4026-BA4D-5C118360F1EE}" type="presParOf" srcId="{AC793A32-CED3-40BA-91B4-53D9BD362AA6}" destId="{28C76269-6493-4A90-8FBC-6A18A2BA406E}" srcOrd="2" destOrd="0" presId="urn:microsoft.com/office/officeart/2005/8/layout/equation2"/>
    <dgm:cxn modelId="{AC99169A-AE59-48A3-8445-B187592F1D76}" type="presParOf" srcId="{AC793A32-CED3-40BA-91B4-53D9BD362AA6}" destId="{6135915E-043F-4581-9834-57285B797FA2}" srcOrd="3" destOrd="0" presId="urn:microsoft.com/office/officeart/2005/8/layout/equation2"/>
    <dgm:cxn modelId="{C272973A-5C27-4825-B6D7-2F0EF147E4A1}" type="presParOf" srcId="{AC793A32-CED3-40BA-91B4-53D9BD362AA6}" destId="{C8ECECF5-1E0A-49C6-BD29-9EB1313CDCAF}" srcOrd="4" destOrd="0" presId="urn:microsoft.com/office/officeart/2005/8/layout/equation2"/>
    <dgm:cxn modelId="{801D5707-B982-4A01-9D73-DAB44B5CB5A0}" type="presParOf" srcId="{3FF2F2C4-F98B-435C-8F93-43E77E64FBB9}" destId="{AB2CB6BD-3D2D-4685-BDE1-211F1FED802B}" srcOrd="1" destOrd="0" presId="urn:microsoft.com/office/officeart/2005/8/layout/equation2"/>
    <dgm:cxn modelId="{416845C2-B6F6-4544-9CCA-C71FD37896CA}" type="presParOf" srcId="{AB2CB6BD-3D2D-4685-BDE1-211F1FED802B}" destId="{4EBBB740-E0EB-4DD9-BB8C-F4DCC7BADF7A}" srcOrd="0" destOrd="0" presId="urn:microsoft.com/office/officeart/2005/8/layout/equation2"/>
    <dgm:cxn modelId="{EDBBE1CA-F898-48CD-9BA5-488DBB73561E}" type="presParOf" srcId="{3FF2F2C4-F98B-435C-8F93-43E77E64FBB9}" destId="{571FBE7F-DD20-454D-BF01-ED98F99B5F72}" srcOrd="2" destOrd="0" presId="urn:microsoft.com/office/officeart/2005/8/layout/equation2"/>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730E36-382B-4FFD-ABBD-8711E5FE7FD6}">
      <dsp:nvSpPr>
        <dsp:cNvPr id="0" name=""/>
        <dsp:cNvSpPr/>
      </dsp:nvSpPr>
      <dsp:spPr>
        <a:xfrm>
          <a:off x="509984" y="1963"/>
          <a:ext cx="1974453" cy="1974453"/>
        </a:xfrm>
        <a:prstGeom prst="ellipse">
          <a:avLst/>
        </a:prstGeom>
        <a:solidFill>
          <a:schemeClr val="bg2">
            <a:lumMod val="5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lvl="0" algn="ctr" defTabSz="1200150">
            <a:lnSpc>
              <a:spcPct val="90000"/>
            </a:lnSpc>
            <a:spcBef>
              <a:spcPct val="0"/>
            </a:spcBef>
            <a:spcAft>
              <a:spcPct val="35000"/>
            </a:spcAft>
          </a:pPr>
          <a:r>
            <a:rPr lang="en-GB" sz="2700" kern="1200" dirty="0"/>
            <a:t>In-text citations</a:t>
          </a:r>
        </a:p>
      </dsp:txBody>
      <dsp:txXfrm>
        <a:off x="799136" y="291115"/>
        <a:ext cx="1396149" cy="1396149"/>
      </dsp:txXfrm>
    </dsp:sp>
    <dsp:sp modelId="{28C76269-6493-4A90-8FBC-6A18A2BA406E}">
      <dsp:nvSpPr>
        <dsp:cNvPr id="0" name=""/>
        <dsp:cNvSpPr/>
      </dsp:nvSpPr>
      <dsp:spPr>
        <a:xfrm>
          <a:off x="924619" y="2136742"/>
          <a:ext cx="1145182" cy="1145182"/>
        </a:xfrm>
        <a:prstGeom prst="mathPlus">
          <a:avLst/>
        </a:prstGeom>
        <a:solidFill>
          <a:schemeClr val="tx2"/>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889000">
            <a:lnSpc>
              <a:spcPct val="90000"/>
            </a:lnSpc>
            <a:spcBef>
              <a:spcPct val="0"/>
            </a:spcBef>
            <a:spcAft>
              <a:spcPct val="35000"/>
            </a:spcAft>
          </a:pPr>
          <a:endParaRPr lang="en-GB" sz="2000" b="1" kern="1200" cap="none" spc="0">
            <a:ln w="22225">
              <a:solidFill>
                <a:schemeClr val="accent2"/>
              </a:solidFill>
              <a:prstDash val="solid"/>
            </a:ln>
            <a:solidFill>
              <a:schemeClr val="accent2">
                <a:lumMod val="40000"/>
                <a:lumOff val="60000"/>
              </a:schemeClr>
            </a:solidFill>
            <a:effectLst/>
          </a:endParaRPr>
        </a:p>
      </dsp:txBody>
      <dsp:txXfrm>
        <a:off x="1076413" y="2574660"/>
        <a:ext cx="841594" cy="269346"/>
      </dsp:txXfrm>
    </dsp:sp>
    <dsp:sp modelId="{C8ECECF5-1E0A-49C6-BD29-9EB1313CDCAF}">
      <dsp:nvSpPr>
        <dsp:cNvPr id="0" name=""/>
        <dsp:cNvSpPr/>
      </dsp:nvSpPr>
      <dsp:spPr>
        <a:xfrm>
          <a:off x="509984" y="3442250"/>
          <a:ext cx="1974453" cy="1974453"/>
        </a:xfrm>
        <a:prstGeom prst="ellipse">
          <a:avLst/>
        </a:prstGeom>
        <a:solidFill>
          <a:schemeClr val="accent1">
            <a:lumMod val="75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lvl="0" algn="ctr" defTabSz="1200150">
            <a:lnSpc>
              <a:spcPct val="90000"/>
            </a:lnSpc>
            <a:spcBef>
              <a:spcPct val="0"/>
            </a:spcBef>
            <a:spcAft>
              <a:spcPct val="35000"/>
            </a:spcAft>
          </a:pPr>
          <a:r>
            <a:rPr lang="en-GB" sz="2700" kern="1200" dirty="0"/>
            <a:t>A reference list</a:t>
          </a:r>
        </a:p>
      </dsp:txBody>
      <dsp:txXfrm>
        <a:off x="799136" y="3731402"/>
        <a:ext cx="1396149" cy="1396149"/>
      </dsp:txXfrm>
    </dsp:sp>
    <dsp:sp modelId="{AB2CB6BD-3D2D-4685-BDE1-211F1FED802B}">
      <dsp:nvSpPr>
        <dsp:cNvPr id="0" name=""/>
        <dsp:cNvSpPr/>
      </dsp:nvSpPr>
      <dsp:spPr>
        <a:xfrm>
          <a:off x="2780605" y="2342085"/>
          <a:ext cx="627876" cy="734496"/>
        </a:xfrm>
        <a:prstGeom prst="rightArrow">
          <a:avLst>
            <a:gd name="adj1" fmla="val 60000"/>
            <a:gd name="adj2" fmla="val 50000"/>
          </a:avLst>
        </a:prstGeom>
        <a:solidFill>
          <a:srgbClr val="C00000"/>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977900">
            <a:lnSpc>
              <a:spcPct val="90000"/>
            </a:lnSpc>
            <a:spcBef>
              <a:spcPct val="0"/>
            </a:spcBef>
            <a:spcAft>
              <a:spcPct val="35000"/>
            </a:spcAft>
          </a:pPr>
          <a:endParaRPr lang="en-GB" sz="2200" kern="1200"/>
        </a:p>
      </dsp:txBody>
      <dsp:txXfrm>
        <a:off x="2780605" y="2488984"/>
        <a:ext cx="439513" cy="440698"/>
      </dsp:txXfrm>
    </dsp:sp>
    <dsp:sp modelId="{571FBE7F-DD20-454D-BF01-ED98F99B5F72}">
      <dsp:nvSpPr>
        <dsp:cNvPr id="0" name=""/>
        <dsp:cNvSpPr/>
      </dsp:nvSpPr>
      <dsp:spPr>
        <a:xfrm>
          <a:off x="3669109" y="734880"/>
          <a:ext cx="3948906" cy="394890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420" tIns="58420" rIns="58420" bIns="58420" numCol="1" spcCol="1270" anchor="ctr" anchorCtr="0">
          <a:noAutofit/>
        </a:bodyPr>
        <a:lstStyle/>
        <a:p>
          <a:pPr lvl="0" algn="ctr" defTabSz="2044700">
            <a:lnSpc>
              <a:spcPct val="90000"/>
            </a:lnSpc>
            <a:spcBef>
              <a:spcPct val="0"/>
            </a:spcBef>
            <a:spcAft>
              <a:spcPct val="35000"/>
            </a:spcAft>
          </a:pPr>
          <a:r>
            <a:rPr lang="en-GB" sz="4600" kern="1200" dirty="0"/>
            <a:t>Harvard referencing</a:t>
          </a:r>
        </a:p>
      </dsp:txBody>
      <dsp:txXfrm>
        <a:off x="4247413" y="1313184"/>
        <a:ext cx="2792298" cy="2792298"/>
      </dsp:txXfrm>
    </dsp:sp>
  </dsp:spTree>
</dsp:drawing>
</file>

<file path=ppt/diagrams/layout1.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46A583-624C-4A99-8A93-345ED20DDDA5}" type="datetimeFigureOut">
              <a:rPr lang="en-GB" smtClean="0"/>
              <a:pPr/>
              <a:t>22/01/2019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9B31DE-714C-4846-9720-F0EC5B7190CC}" type="slidenum">
              <a:rPr lang="en-GB" smtClean="0"/>
              <a:pPr/>
              <a:t>‹#›</a:t>
            </a:fld>
            <a:endParaRPr lang="en-GB"/>
          </a:p>
        </p:txBody>
      </p:sp>
    </p:spTree>
    <p:extLst>
      <p:ext uri="{BB962C8B-B14F-4D97-AF65-F5344CB8AC3E}">
        <p14:creationId xmlns:p14="http://schemas.microsoft.com/office/powerpoint/2010/main" xmlns="" val="9534574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p:spPr>
      </p:sp>
      <p:sp>
        <p:nvSpPr>
          <p:cNvPr id="35843"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smtClean="0"/>
              <a:t>Creative – be confident in using different strategies applying to your imagination, sit down and think about your experience, effective- organise your space, plan, prioritise, Active – b personally be involved. Motivated – be aware of your own desired outcomes and keep your self on track to achieve goals.</a:t>
            </a:r>
          </a:p>
        </p:txBody>
      </p:sp>
      <p:sp>
        <p:nvSpPr>
          <p:cNvPr id="4" name="Slide Number Placeholder 3"/>
          <p:cNvSpPr>
            <a:spLocks noGrp="1"/>
          </p:cNvSpPr>
          <p:nvPr>
            <p:ph type="sldNum" sz="quarter" idx="5"/>
          </p:nvPr>
        </p:nvSpPr>
        <p:spPr/>
        <p:txBody>
          <a:bodyPr/>
          <a:lstStyle/>
          <a:p>
            <a:fld id="{242D3DB0-0AB6-4F8F-9F35-2CD5C2E60F4B}" type="slidenum">
              <a:rPr lang="en-GB"/>
              <a:pPr/>
              <a:t>7</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producing an academic assignment, you will be expected to acknowledge other peoples work by referencing them in a recognised and consistent format. You will also need to provide details of the resources you have read for your assignment.</a:t>
            </a:r>
          </a:p>
        </p:txBody>
      </p:sp>
      <p:sp>
        <p:nvSpPr>
          <p:cNvPr id="4" name="Slide Number Placeholder 3"/>
          <p:cNvSpPr>
            <a:spLocks noGrp="1"/>
          </p:cNvSpPr>
          <p:nvPr>
            <p:ph type="sldNum" sz="quarter" idx="10"/>
          </p:nvPr>
        </p:nvSpPr>
        <p:spPr/>
        <p:txBody>
          <a:bodyPr/>
          <a:lstStyle/>
          <a:p>
            <a:fld id="{749B31DE-714C-4846-9720-F0EC5B7190CC}" type="slidenum">
              <a:rPr lang="en-GB" smtClean="0"/>
              <a:pPr/>
              <a:t>16</a:t>
            </a:fld>
            <a:endParaRPr lang="en-GB"/>
          </a:p>
        </p:txBody>
      </p:sp>
    </p:spTree>
    <p:extLst>
      <p:ext uri="{BB962C8B-B14F-4D97-AF65-F5344CB8AC3E}">
        <p14:creationId xmlns:p14="http://schemas.microsoft.com/office/powerpoint/2010/main" xmlns="" val="4293719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number of different referencing systems that are in use. For this Programme, you will be using Harvard</a:t>
            </a:r>
          </a:p>
        </p:txBody>
      </p:sp>
      <p:sp>
        <p:nvSpPr>
          <p:cNvPr id="4" name="Slide Number Placeholder 3"/>
          <p:cNvSpPr>
            <a:spLocks noGrp="1"/>
          </p:cNvSpPr>
          <p:nvPr>
            <p:ph type="sldNum" sz="quarter" idx="10"/>
          </p:nvPr>
        </p:nvSpPr>
        <p:spPr/>
        <p:txBody>
          <a:bodyPr/>
          <a:lstStyle/>
          <a:p>
            <a:fld id="{749B31DE-714C-4846-9720-F0EC5B7190CC}" type="slidenum">
              <a:rPr lang="en-GB" smtClean="0"/>
              <a:pPr/>
              <a:t>17</a:t>
            </a:fld>
            <a:endParaRPr lang="en-GB"/>
          </a:p>
        </p:txBody>
      </p:sp>
    </p:spTree>
    <p:extLst>
      <p:ext uri="{BB962C8B-B14F-4D97-AF65-F5344CB8AC3E}">
        <p14:creationId xmlns:p14="http://schemas.microsoft.com/office/powerpoint/2010/main" xmlns="" val="38473970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new best friend- use it every time you reference!</a:t>
            </a:r>
          </a:p>
        </p:txBody>
      </p:sp>
      <p:sp>
        <p:nvSpPr>
          <p:cNvPr id="4" name="Slide Number Placeholder 3"/>
          <p:cNvSpPr>
            <a:spLocks noGrp="1"/>
          </p:cNvSpPr>
          <p:nvPr>
            <p:ph type="sldNum" sz="quarter" idx="10"/>
          </p:nvPr>
        </p:nvSpPr>
        <p:spPr/>
        <p:txBody>
          <a:bodyPr/>
          <a:lstStyle/>
          <a:p>
            <a:fld id="{749B31DE-714C-4846-9720-F0EC5B7190CC}" type="slidenum">
              <a:rPr lang="en-GB" smtClean="0"/>
              <a:pPr/>
              <a:t>19</a:t>
            </a:fld>
            <a:endParaRPr lang="en-GB"/>
          </a:p>
        </p:txBody>
      </p:sp>
    </p:spTree>
    <p:extLst>
      <p:ext uri="{BB962C8B-B14F-4D97-AF65-F5344CB8AC3E}">
        <p14:creationId xmlns:p14="http://schemas.microsoft.com/office/powerpoint/2010/main" xmlns="" val="20011077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arenR"/>
            </a:pPr>
            <a:r>
              <a:rPr lang="en-GB" dirty="0"/>
              <a:t>In-text citations re used when referring to a source of information within the text of your assignment to show where it came from.</a:t>
            </a:r>
          </a:p>
          <a:p>
            <a:pPr marL="228600" indent="-228600">
              <a:buAutoNum type="arabicParenR"/>
            </a:pPr>
            <a:r>
              <a:rPr lang="en-GB" dirty="0"/>
              <a:t>2) The In-text citations then refer you to the REFERENCE LIST or bibliography at the end of your work which has full publication details.</a:t>
            </a:r>
          </a:p>
        </p:txBody>
      </p:sp>
      <p:sp>
        <p:nvSpPr>
          <p:cNvPr id="4" name="Slide Number Placeholder 3"/>
          <p:cNvSpPr>
            <a:spLocks noGrp="1"/>
          </p:cNvSpPr>
          <p:nvPr>
            <p:ph type="sldNum" sz="quarter" idx="10"/>
          </p:nvPr>
        </p:nvSpPr>
        <p:spPr/>
        <p:txBody>
          <a:bodyPr/>
          <a:lstStyle/>
          <a:p>
            <a:fld id="{749B31DE-714C-4846-9720-F0EC5B7190CC}" type="slidenum">
              <a:rPr lang="en-GB" smtClean="0"/>
              <a:pPr/>
              <a:t>25</a:t>
            </a:fld>
            <a:endParaRPr lang="en-GB"/>
          </a:p>
        </p:txBody>
      </p:sp>
    </p:spTree>
    <p:extLst>
      <p:ext uri="{BB962C8B-B14F-4D97-AF65-F5344CB8AC3E}">
        <p14:creationId xmlns:p14="http://schemas.microsoft.com/office/powerpoint/2010/main" xmlns="" val="5799828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749B31DE-714C-4846-9720-F0EC5B7190CC}" type="slidenum">
              <a:rPr lang="en-GB" smtClean="0"/>
              <a:pPr/>
              <a:t>26</a:t>
            </a:fld>
            <a:endParaRPr lang="en-GB"/>
          </a:p>
        </p:txBody>
      </p:sp>
    </p:spTree>
    <p:extLst>
      <p:ext uri="{BB962C8B-B14F-4D97-AF65-F5344CB8AC3E}">
        <p14:creationId xmlns:p14="http://schemas.microsoft.com/office/powerpoint/2010/main" xmlns="" val="34910232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arenR"/>
            </a:pPr>
            <a:r>
              <a:rPr lang="en-GB" dirty="0"/>
              <a:t>In-text citations re used when referring to a source of information within the text of your assignment to show where it came from.</a:t>
            </a:r>
          </a:p>
          <a:p>
            <a:pPr marL="228600" indent="-228600">
              <a:buAutoNum type="arabicParenR"/>
            </a:pPr>
            <a:r>
              <a:rPr lang="en-GB" dirty="0"/>
              <a:t>2) The In-text citations then refer you to the REFERENCE LIST or bibliography at the end of your work which has full publication details.</a:t>
            </a:r>
          </a:p>
        </p:txBody>
      </p:sp>
      <p:sp>
        <p:nvSpPr>
          <p:cNvPr id="4" name="Slide Number Placeholder 3"/>
          <p:cNvSpPr>
            <a:spLocks noGrp="1"/>
          </p:cNvSpPr>
          <p:nvPr>
            <p:ph type="sldNum" sz="quarter" idx="10"/>
          </p:nvPr>
        </p:nvSpPr>
        <p:spPr/>
        <p:txBody>
          <a:bodyPr/>
          <a:lstStyle/>
          <a:p>
            <a:fld id="{749B31DE-714C-4846-9720-F0EC5B7190CC}" type="slidenum">
              <a:rPr lang="en-GB" smtClean="0"/>
              <a:pPr/>
              <a:t>27</a:t>
            </a:fld>
            <a:endParaRPr lang="en-GB"/>
          </a:p>
        </p:txBody>
      </p:sp>
    </p:spTree>
    <p:extLst>
      <p:ext uri="{BB962C8B-B14F-4D97-AF65-F5344CB8AC3E}">
        <p14:creationId xmlns:p14="http://schemas.microsoft.com/office/powerpoint/2010/main" xmlns="" val="37066311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749B31DE-714C-4846-9720-F0EC5B7190CC}" type="slidenum">
              <a:rPr lang="en-GB" smtClean="0"/>
              <a:pPr/>
              <a:t>28</a:t>
            </a:fld>
            <a:endParaRPr lang="en-GB"/>
          </a:p>
        </p:txBody>
      </p:sp>
    </p:spTree>
    <p:extLst>
      <p:ext uri="{BB962C8B-B14F-4D97-AF65-F5344CB8AC3E}">
        <p14:creationId xmlns:p14="http://schemas.microsoft.com/office/powerpoint/2010/main" xmlns="" val="36588385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arenR"/>
            </a:pPr>
            <a:r>
              <a:rPr lang="en-GB" dirty="0"/>
              <a:t>In-text citations re used when referring to a source of information within the text of your assignment to show where it came from.</a:t>
            </a:r>
          </a:p>
          <a:p>
            <a:pPr marL="228600" indent="-228600">
              <a:buAutoNum type="arabicParenR"/>
            </a:pPr>
            <a:r>
              <a:rPr lang="en-GB" dirty="0"/>
              <a:t>2) The In-text citations then refer you to the REFERENCE LIST or bibliography at the end of your work which has full publication details.</a:t>
            </a:r>
          </a:p>
        </p:txBody>
      </p:sp>
      <p:sp>
        <p:nvSpPr>
          <p:cNvPr id="4" name="Slide Number Placeholder 3"/>
          <p:cNvSpPr>
            <a:spLocks noGrp="1"/>
          </p:cNvSpPr>
          <p:nvPr>
            <p:ph type="sldNum" sz="quarter" idx="10"/>
          </p:nvPr>
        </p:nvSpPr>
        <p:spPr/>
        <p:txBody>
          <a:bodyPr/>
          <a:lstStyle/>
          <a:p>
            <a:fld id="{749B31DE-714C-4846-9720-F0EC5B7190CC}" type="slidenum">
              <a:rPr lang="en-GB" smtClean="0"/>
              <a:pPr/>
              <a:t>29</a:t>
            </a:fld>
            <a:endParaRPr lang="en-GB"/>
          </a:p>
        </p:txBody>
      </p:sp>
    </p:spTree>
    <p:extLst>
      <p:ext uri="{BB962C8B-B14F-4D97-AF65-F5344CB8AC3E}">
        <p14:creationId xmlns:p14="http://schemas.microsoft.com/office/powerpoint/2010/main" xmlns="" val="13010636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749B31DE-714C-4846-9720-F0EC5B7190CC}" type="slidenum">
              <a:rPr lang="en-GB" smtClean="0"/>
              <a:pPr/>
              <a:t>30</a:t>
            </a:fld>
            <a:endParaRPr lang="en-GB"/>
          </a:p>
        </p:txBody>
      </p:sp>
    </p:spTree>
    <p:extLst>
      <p:ext uri="{BB962C8B-B14F-4D97-AF65-F5344CB8AC3E}">
        <p14:creationId xmlns:p14="http://schemas.microsoft.com/office/powerpoint/2010/main" xmlns="" val="22294047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749B31DE-714C-4846-9720-F0EC5B7190CC}" type="slidenum">
              <a:rPr lang="en-GB" smtClean="0"/>
              <a:pPr/>
              <a:t>31</a:t>
            </a:fld>
            <a:endParaRPr lang="en-GB"/>
          </a:p>
        </p:txBody>
      </p:sp>
    </p:spTree>
    <p:extLst>
      <p:ext uri="{BB962C8B-B14F-4D97-AF65-F5344CB8AC3E}">
        <p14:creationId xmlns:p14="http://schemas.microsoft.com/office/powerpoint/2010/main" xmlns="" val="16179579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749B31DE-714C-4846-9720-F0EC5B7190CC}" type="slidenum">
              <a:rPr lang="en-GB" smtClean="0"/>
              <a:pPr/>
              <a:t>45</a:t>
            </a:fld>
            <a:endParaRPr lang="en-GB"/>
          </a:p>
        </p:txBody>
      </p:sp>
    </p:spTree>
    <p:extLst>
      <p:ext uri="{BB962C8B-B14F-4D97-AF65-F5344CB8AC3E}">
        <p14:creationId xmlns:p14="http://schemas.microsoft.com/office/powerpoint/2010/main" xmlns="" val="22706205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749B31DE-714C-4846-9720-F0EC5B7190CC}" type="slidenum">
              <a:rPr lang="en-GB" smtClean="0"/>
              <a:pPr/>
              <a:t>48</a:t>
            </a:fld>
            <a:endParaRPr lang="en-GB"/>
          </a:p>
        </p:txBody>
      </p:sp>
    </p:spTree>
    <p:extLst>
      <p:ext uri="{BB962C8B-B14F-4D97-AF65-F5344CB8AC3E}">
        <p14:creationId xmlns:p14="http://schemas.microsoft.com/office/powerpoint/2010/main" xmlns="" val="15737740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pPr/>
              <a:t>1/22/2019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pPr/>
              <a:t>1/22/2019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pPr/>
              <a:t>1/22/2019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pPr/>
              <a:t>1/22/2019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pPr/>
              <a:t>1/22/2019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pPr/>
              <a:t>1/22/2019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pPr/>
              <a:t>1/22/2019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pPr/>
              <a:t>1/22/2019</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pPr/>
              <a:t>1/22/2019</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pPr/>
              <a:t>1/22/2019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pPr/>
              <a:t>1/22/2019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pPr/>
              <a:t>1/22/2019</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xml"/><Relationship Id="rId1" Type="http://schemas.openxmlformats.org/officeDocument/2006/relationships/video" Target="https://www.youtube.com/embed/JMNVOE7Avrw" TargetMode="External"/><Relationship Id="rId5" Type="http://schemas.openxmlformats.org/officeDocument/2006/relationships/hyperlink" Target="https://www.youtube.com/watch?v=JMNVOE7Avrw" TargetMode="External"/><Relationship Id="rId4" Type="http://schemas.openxmlformats.org/officeDocument/2006/relationships/image" Target="../media/image17.jpeg"/></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1.gi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2.gif"/><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2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hyperlink" Target="http://www.dogbreedchar.co.uk/"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www.ariadne.ac.uk/issue55/jiscdebates-rpt/"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www.reference.com/"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39.gif"/><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s://www.ncl.ac.uk/library/assets/external/teaching/referencing_quiz.html" TargetMode="External"/><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02C3325-20C9-4BC3-8489-2D47693636CB}"/>
              </a:ext>
            </a:extLst>
          </p:cNvPr>
          <p:cNvSpPr>
            <a:spLocks noGrp="1"/>
          </p:cNvSpPr>
          <p:nvPr>
            <p:ph type="ctrTitle"/>
          </p:nvPr>
        </p:nvSpPr>
        <p:spPr/>
        <p:txBody>
          <a:bodyPr/>
          <a:lstStyle/>
          <a:p>
            <a:r>
              <a:rPr lang="en-GB" dirty="0"/>
              <a:t>Academic and employability skills</a:t>
            </a:r>
          </a:p>
        </p:txBody>
      </p:sp>
      <p:sp>
        <p:nvSpPr>
          <p:cNvPr id="3" name="Subtitle 2">
            <a:extLst>
              <a:ext uri="{FF2B5EF4-FFF2-40B4-BE49-F238E27FC236}">
                <a16:creationId xmlns:a16="http://schemas.microsoft.com/office/drawing/2014/main" xmlns="" id="{B82B6C58-8844-4F33-953D-25BB5B3D725A}"/>
              </a:ext>
            </a:extLst>
          </p:cNvPr>
          <p:cNvSpPr>
            <a:spLocks noGrp="1"/>
          </p:cNvSpPr>
          <p:nvPr>
            <p:ph type="subTitle" idx="1"/>
          </p:nvPr>
        </p:nvSpPr>
        <p:spPr/>
        <p:txBody>
          <a:bodyPr>
            <a:normAutofit/>
          </a:bodyPr>
          <a:lstStyle/>
          <a:p>
            <a:r>
              <a:rPr lang="en-GB" sz="3600" dirty="0" smtClean="0"/>
              <a:t>Week 1: Introduction to the Module and Harvard Referencing</a:t>
            </a:r>
            <a:endParaRPr lang="en-GB" sz="3600" dirty="0"/>
          </a:p>
        </p:txBody>
      </p:sp>
    </p:spTree>
    <p:extLst>
      <p:ext uri="{BB962C8B-B14F-4D97-AF65-F5344CB8AC3E}">
        <p14:creationId xmlns:p14="http://schemas.microsoft.com/office/powerpoint/2010/main" xmlns="" val="302436718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Ground rules</a:t>
            </a:r>
            <a:endParaRPr lang="en-US" dirty="0"/>
          </a:p>
        </p:txBody>
      </p:sp>
      <p:pic>
        <p:nvPicPr>
          <p:cNvPr id="1026" name="Picture 2" descr="No Phone, No Cell Phone, Phone, Sign, No, Mobile, Cell"/>
          <p:cNvPicPr>
            <a:picLocks noChangeAspect="1" noChangeArrowheads="1"/>
          </p:cNvPicPr>
          <p:nvPr/>
        </p:nvPicPr>
        <p:blipFill>
          <a:blip r:embed="rId2"/>
          <a:srcRect/>
          <a:stretch>
            <a:fillRect/>
          </a:stretch>
        </p:blipFill>
        <p:spPr bwMode="auto">
          <a:xfrm>
            <a:off x="325559" y="2563996"/>
            <a:ext cx="2953971" cy="2215479"/>
          </a:xfrm>
          <a:prstGeom prst="rect">
            <a:avLst/>
          </a:prstGeom>
          <a:noFill/>
        </p:spPr>
      </p:pic>
      <p:pic>
        <p:nvPicPr>
          <p:cNvPr id="1028" name="Picture 4" descr="Related image"/>
          <p:cNvPicPr>
            <a:picLocks noChangeAspect="1" noChangeArrowheads="1"/>
          </p:cNvPicPr>
          <p:nvPr/>
        </p:nvPicPr>
        <p:blipFill>
          <a:blip r:embed="rId3"/>
          <a:srcRect/>
          <a:stretch>
            <a:fillRect/>
          </a:stretch>
        </p:blipFill>
        <p:spPr bwMode="auto">
          <a:xfrm>
            <a:off x="3228975" y="2392268"/>
            <a:ext cx="1266826" cy="2730065"/>
          </a:xfrm>
          <a:prstGeom prst="rect">
            <a:avLst/>
          </a:prstGeom>
          <a:noFill/>
        </p:spPr>
      </p:pic>
      <p:pic>
        <p:nvPicPr>
          <p:cNvPr id="1030" name="Picture 6" descr="Image result for absent"/>
          <p:cNvPicPr>
            <a:picLocks noChangeAspect="1" noChangeArrowheads="1"/>
          </p:cNvPicPr>
          <p:nvPr/>
        </p:nvPicPr>
        <p:blipFill>
          <a:blip r:embed="rId4"/>
          <a:srcRect/>
          <a:stretch>
            <a:fillRect/>
          </a:stretch>
        </p:blipFill>
        <p:spPr bwMode="auto">
          <a:xfrm>
            <a:off x="5020408" y="2356338"/>
            <a:ext cx="1450730" cy="2787162"/>
          </a:xfrm>
          <a:prstGeom prst="rect">
            <a:avLst/>
          </a:prstGeom>
          <a:noFill/>
        </p:spPr>
      </p:pic>
      <p:pic>
        <p:nvPicPr>
          <p:cNvPr id="1032" name="Picture 8" descr="Image result for pen and note pad"/>
          <p:cNvPicPr>
            <a:picLocks noChangeAspect="1" noChangeArrowheads="1"/>
          </p:cNvPicPr>
          <p:nvPr/>
        </p:nvPicPr>
        <p:blipFill>
          <a:blip r:embed="rId5"/>
          <a:srcRect/>
          <a:stretch>
            <a:fillRect/>
          </a:stretch>
        </p:blipFill>
        <p:spPr bwMode="auto">
          <a:xfrm>
            <a:off x="6776183" y="2423989"/>
            <a:ext cx="2429364" cy="2789849"/>
          </a:xfrm>
          <a:prstGeom prst="rect">
            <a:avLst/>
          </a:prstGeom>
          <a:noFill/>
        </p:spPr>
      </p:pic>
      <p:pic>
        <p:nvPicPr>
          <p:cNvPr id="1034" name="Picture 10" descr="Image result for be quite"/>
          <p:cNvPicPr>
            <a:picLocks noChangeAspect="1" noChangeArrowheads="1"/>
          </p:cNvPicPr>
          <p:nvPr/>
        </p:nvPicPr>
        <p:blipFill>
          <a:blip r:embed="rId6"/>
          <a:srcRect/>
          <a:stretch>
            <a:fillRect/>
          </a:stretch>
        </p:blipFill>
        <p:spPr bwMode="auto">
          <a:xfrm>
            <a:off x="9510591" y="2453054"/>
            <a:ext cx="1879716" cy="2751992"/>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Getting to know one another</a:t>
            </a:r>
            <a:endParaRPr lang="en-US" dirty="0"/>
          </a:p>
        </p:txBody>
      </p:sp>
      <p:pic>
        <p:nvPicPr>
          <p:cNvPr id="79874" name="Picture 2" descr="Image result for get to know one another"/>
          <p:cNvPicPr>
            <a:picLocks noChangeAspect="1" noChangeArrowheads="1"/>
          </p:cNvPicPr>
          <p:nvPr/>
        </p:nvPicPr>
        <p:blipFill>
          <a:blip r:embed="rId2"/>
          <a:srcRect/>
          <a:stretch>
            <a:fillRect/>
          </a:stretch>
        </p:blipFill>
        <p:spPr bwMode="auto">
          <a:xfrm>
            <a:off x="4030133" y="2492786"/>
            <a:ext cx="4250267" cy="2815802"/>
          </a:xfrm>
          <a:prstGeom prst="rect">
            <a:avLst/>
          </a:prstGeom>
          <a:noFill/>
        </p:spPr>
      </p:pic>
      <p:sp>
        <p:nvSpPr>
          <p:cNvPr id="5" name="TextBox 4"/>
          <p:cNvSpPr txBox="1"/>
          <p:nvPr/>
        </p:nvSpPr>
        <p:spPr>
          <a:xfrm>
            <a:off x="330200" y="2768600"/>
            <a:ext cx="2819400" cy="646331"/>
          </a:xfrm>
          <a:prstGeom prst="rect">
            <a:avLst/>
          </a:prstGeom>
          <a:noFill/>
        </p:spPr>
        <p:txBody>
          <a:bodyPr wrap="square" rtlCol="0">
            <a:spAutoFit/>
          </a:bodyPr>
          <a:lstStyle/>
          <a:p>
            <a:r>
              <a:rPr lang="en-GB" dirty="0" smtClean="0"/>
              <a:t>1. Your key achievement you are most proud of. </a:t>
            </a:r>
            <a:endParaRPr lang="en-US" dirty="0"/>
          </a:p>
        </p:txBody>
      </p:sp>
      <p:sp>
        <p:nvSpPr>
          <p:cNvPr id="6" name="TextBox 5"/>
          <p:cNvSpPr txBox="1"/>
          <p:nvPr/>
        </p:nvSpPr>
        <p:spPr>
          <a:xfrm>
            <a:off x="9220200" y="2717800"/>
            <a:ext cx="2413000" cy="923330"/>
          </a:xfrm>
          <a:prstGeom prst="rect">
            <a:avLst/>
          </a:prstGeom>
          <a:noFill/>
        </p:spPr>
        <p:txBody>
          <a:bodyPr wrap="square" rtlCol="0">
            <a:spAutoFit/>
          </a:bodyPr>
          <a:lstStyle/>
          <a:p>
            <a:r>
              <a:rPr lang="en-GB" dirty="0" smtClean="0"/>
              <a:t>2. If you could take a celebrity to dinner who would it be ?</a:t>
            </a:r>
            <a:endParaRPr lang="en-US" dirty="0"/>
          </a:p>
        </p:txBody>
      </p:sp>
      <p:sp>
        <p:nvSpPr>
          <p:cNvPr id="7" name="TextBox 6"/>
          <p:cNvSpPr txBox="1"/>
          <p:nvPr/>
        </p:nvSpPr>
        <p:spPr>
          <a:xfrm>
            <a:off x="4182533" y="5579533"/>
            <a:ext cx="4360334" cy="369332"/>
          </a:xfrm>
          <a:prstGeom prst="rect">
            <a:avLst/>
          </a:prstGeom>
          <a:noFill/>
        </p:spPr>
        <p:txBody>
          <a:bodyPr wrap="square" rtlCol="0">
            <a:spAutoFit/>
          </a:bodyPr>
          <a:lstStyle/>
          <a:p>
            <a:pPr algn="ctr"/>
            <a:r>
              <a:rPr lang="en-GB" dirty="0" smtClean="0"/>
              <a:t>3.Your goal/ ideal job ?</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0A699A5-BE72-47BF-84B6-8273BA3919F6}"/>
              </a:ext>
            </a:extLst>
          </p:cNvPr>
          <p:cNvSpPr>
            <a:spLocks noGrp="1"/>
          </p:cNvSpPr>
          <p:nvPr>
            <p:ph type="title"/>
          </p:nvPr>
        </p:nvSpPr>
        <p:spPr>
          <a:xfrm>
            <a:off x="2056434" y="55756"/>
            <a:ext cx="7729728" cy="1188720"/>
          </a:xfrm>
        </p:spPr>
        <p:txBody>
          <a:bodyPr/>
          <a:lstStyle/>
          <a:p>
            <a:r>
              <a:rPr lang="en-GB" dirty="0"/>
              <a:t>Welcome to academic and employability skills!</a:t>
            </a:r>
          </a:p>
        </p:txBody>
      </p:sp>
      <p:sp>
        <p:nvSpPr>
          <p:cNvPr id="3" name="Rectangle 2">
            <a:extLst>
              <a:ext uri="{FF2B5EF4-FFF2-40B4-BE49-F238E27FC236}">
                <a16:creationId xmlns:a16="http://schemas.microsoft.com/office/drawing/2014/main" xmlns="" id="{A70E3B91-B20B-4E29-8BFD-CEF8EC301E4B}"/>
              </a:ext>
            </a:extLst>
          </p:cNvPr>
          <p:cNvSpPr/>
          <p:nvPr/>
        </p:nvSpPr>
        <p:spPr>
          <a:xfrm>
            <a:off x="613317" y="1438507"/>
            <a:ext cx="5307981" cy="51741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u="sng" dirty="0">
                <a:solidFill>
                  <a:schemeClr val="tx1"/>
                </a:solidFill>
              </a:rPr>
              <a:t>What are the aims of the module?</a:t>
            </a:r>
          </a:p>
          <a:p>
            <a:pPr algn="ctr"/>
            <a:endParaRPr lang="en-GB" sz="2400" dirty="0">
              <a:solidFill>
                <a:schemeClr val="tx1"/>
              </a:solidFill>
            </a:endParaRPr>
          </a:p>
          <a:p>
            <a:pPr marL="285750" indent="-285750" algn="ctr">
              <a:buFont typeface="Arial" panose="020B0604020202020204" pitchFamily="34" charset="0"/>
              <a:buChar char="•"/>
            </a:pPr>
            <a:r>
              <a:rPr lang="en-GB" sz="2400" dirty="0">
                <a:solidFill>
                  <a:schemeClr val="tx1"/>
                </a:solidFill>
              </a:rPr>
              <a:t>To provide students with the underlying study/research strategies and software skills to facilitate effective study in Higher Education.</a:t>
            </a:r>
          </a:p>
          <a:p>
            <a:pPr marL="285750" indent="-285750" algn="ctr">
              <a:buFont typeface="Arial" panose="020B0604020202020204" pitchFamily="34" charset="0"/>
              <a:buChar char="•"/>
            </a:pPr>
            <a:r>
              <a:rPr lang="en-GB" sz="2400" dirty="0">
                <a:solidFill>
                  <a:schemeClr val="tx1"/>
                </a:solidFill>
              </a:rPr>
              <a:t>To enable students to take responsibility for their own learning</a:t>
            </a:r>
          </a:p>
          <a:p>
            <a:pPr marL="285750" indent="-285750" algn="ctr">
              <a:buFont typeface="Arial" panose="020B0604020202020204" pitchFamily="34" charset="0"/>
              <a:buChar char="•"/>
            </a:pPr>
            <a:r>
              <a:rPr lang="en-GB" sz="2400" dirty="0">
                <a:solidFill>
                  <a:schemeClr val="tx1"/>
                </a:solidFill>
              </a:rPr>
              <a:t>To enable students to gain confidence and competence as effective employees by developing a range of employability skills such as reflection, time management and presentation skills.</a:t>
            </a:r>
          </a:p>
        </p:txBody>
      </p:sp>
      <p:sp>
        <p:nvSpPr>
          <p:cNvPr id="4" name="Rectangle 3">
            <a:extLst>
              <a:ext uri="{FF2B5EF4-FFF2-40B4-BE49-F238E27FC236}">
                <a16:creationId xmlns:a16="http://schemas.microsoft.com/office/drawing/2014/main" xmlns="" id="{162379B2-6A2F-43A9-9F00-197BA81FCD5D}"/>
              </a:ext>
            </a:extLst>
          </p:cNvPr>
          <p:cNvSpPr/>
          <p:nvPr/>
        </p:nvSpPr>
        <p:spPr>
          <a:xfrm>
            <a:off x="6188927" y="1438507"/>
            <a:ext cx="5620214" cy="51741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u="sng" dirty="0">
                <a:solidFill>
                  <a:schemeClr val="tx1"/>
                </a:solidFill>
              </a:rPr>
              <a:t>What are the Learning Outcomes of the module?</a:t>
            </a:r>
          </a:p>
          <a:p>
            <a:pPr algn="ctr"/>
            <a:endParaRPr lang="en-GB" sz="2000" dirty="0">
              <a:solidFill>
                <a:schemeClr val="tx1"/>
              </a:solidFill>
            </a:endParaRPr>
          </a:p>
          <a:p>
            <a:pPr marL="285750" indent="-285750" algn="ctr">
              <a:buFont typeface="Arial" panose="020B0604020202020204" pitchFamily="34" charset="0"/>
              <a:buChar char="•"/>
            </a:pPr>
            <a:r>
              <a:rPr lang="en-GB" sz="2000" dirty="0">
                <a:solidFill>
                  <a:schemeClr val="tx1"/>
                </a:solidFill>
              </a:rPr>
              <a:t>Upon the successful completion of this module, the student should be able to demonstrate the ability to:</a:t>
            </a:r>
          </a:p>
          <a:p>
            <a:pPr marL="285750" indent="-285750" algn="ctr">
              <a:buFont typeface="Arial" panose="020B0604020202020204" pitchFamily="34" charset="0"/>
              <a:buChar char="•"/>
            </a:pPr>
            <a:endParaRPr lang="en-GB" sz="2000" dirty="0">
              <a:solidFill>
                <a:schemeClr val="tx1"/>
              </a:solidFill>
            </a:endParaRPr>
          </a:p>
          <a:p>
            <a:pPr marL="285750" indent="-285750" algn="ctr">
              <a:buFont typeface="Arial" panose="020B0604020202020204" pitchFamily="34" charset="0"/>
              <a:buChar char="•"/>
            </a:pPr>
            <a:r>
              <a:rPr lang="en-GB" sz="2000" dirty="0">
                <a:solidFill>
                  <a:schemeClr val="tx1"/>
                </a:solidFill>
              </a:rPr>
              <a:t>Analyse published literature relating to a specific topic or subject area and produce a fully referenced, appropriately structured academic report.</a:t>
            </a:r>
          </a:p>
          <a:p>
            <a:pPr marL="285750" indent="-285750" algn="ctr">
              <a:buFont typeface="Arial" panose="020B0604020202020204" pitchFamily="34" charset="0"/>
              <a:buChar char="•"/>
            </a:pPr>
            <a:r>
              <a:rPr lang="en-GB" sz="2000" dirty="0">
                <a:solidFill>
                  <a:schemeClr val="tx1"/>
                </a:solidFill>
              </a:rPr>
              <a:t>Reflect on their learning using recognised models of reflection.</a:t>
            </a:r>
          </a:p>
          <a:p>
            <a:pPr marL="285750" indent="-285750" algn="ctr">
              <a:buFont typeface="Arial" panose="020B0604020202020204" pitchFamily="34" charset="0"/>
              <a:buChar char="•"/>
            </a:pPr>
            <a:r>
              <a:rPr lang="en-GB" sz="2000" dirty="0">
                <a:solidFill>
                  <a:schemeClr val="tx1"/>
                </a:solidFill>
              </a:rPr>
              <a:t>Research and present their findings in a variety of formats on a range of employability skills and collect and analyse feedback on their delivery.</a:t>
            </a:r>
          </a:p>
        </p:txBody>
      </p:sp>
    </p:spTree>
    <p:extLst>
      <p:ext uri="{BB962C8B-B14F-4D97-AF65-F5344CB8AC3E}">
        <p14:creationId xmlns:p14="http://schemas.microsoft.com/office/powerpoint/2010/main" xmlns="" val="2920845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A97207A-0372-4507-87C4-16A11EC95948}"/>
              </a:ext>
            </a:extLst>
          </p:cNvPr>
          <p:cNvSpPr>
            <a:spLocks noGrp="1"/>
          </p:cNvSpPr>
          <p:nvPr>
            <p:ph type="title"/>
          </p:nvPr>
        </p:nvSpPr>
        <p:spPr>
          <a:xfrm>
            <a:off x="2231136" y="94896"/>
            <a:ext cx="7729728" cy="1188720"/>
          </a:xfrm>
        </p:spPr>
        <p:txBody>
          <a:bodyPr/>
          <a:lstStyle/>
          <a:p>
            <a:r>
              <a:rPr lang="en-GB" dirty="0"/>
              <a:t>So what does that actually mean?</a:t>
            </a:r>
          </a:p>
        </p:txBody>
      </p:sp>
      <p:sp>
        <p:nvSpPr>
          <p:cNvPr id="3" name="TextBox 2">
            <a:extLst>
              <a:ext uri="{FF2B5EF4-FFF2-40B4-BE49-F238E27FC236}">
                <a16:creationId xmlns:a16="http://schemas.microsoft.com/office/drawing/2014/main" xmlns="" id="{439FDD7C-3405-49F0-8BCB-6511116D2089}"/>
              </a:ext>
            </a:extLst>
          </p:cNvPr>
          <p:cNvSpPr txBox="1"/>
          <p:nvPr/>
        </p:nvSpPr>
        <p:spPr>
          <a:xfrm>
            <a:off x="225851" y="1385307"/>
            <a:ext cx="5553307" cy="830997"/>
          </a:xfrm>
          <a:prstGeom prst="rect">
            <a:avLst/>
          </a:prstGeom>
          <a:noFill/>
        </p:spPr>
        <p:txBody>
          <a:bodyPr wrap="square" rtlCol="0">
            <a:spAutoFit/>
          </a:bodyPr>
          <a:lstStyle/>
          <a:p>
            <a:r>
              <a:rPr lang="en-GB" sz="2400" dirty="0"/>
              <a:t>It means that you will be learning a variety of important topics such as….</a:t>
            </a:r>
          </a:p>
        </p:txBody>
      </p:sp>
      <p:sp>
        <p:nvSpPr>
          <p:cNvPr id="4" name="Rectangle: Rounded Corners 3">
            <a:extLst>
              <a:ext uri="{FF2B5EF4-FFF2-40B4-BE49-F238E27FC236}">
                <a16:creationId xmlns:a16="http://schemas.microsoft.com/office/drawing/2014/main" xmlns="" id="{4C9F4B63-1268-42E9-90AD-2FC41F8B74B6}"/>
              </a:ext>
            </a:extLst>
          </p:cNvPr>
          <p:cNvSpPr/>
          <p:nvPr/>
        </p:nvSpPr>
        <p:spPr>
          <a:xfrm>
            <a:off x="8841047" y="3385007"/>
            <a:ext cx="2029522" cy="1070517"/>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dirty="0"/>
              <a:t>Interpersonal Communication</a:t>
            </a:r>
          </a:p>
        </p:txBody>
      </p:sp>
      <p:sp>
        <p:nvSpPr>
          <p:cNvPr id="5" name="Rectangle: Rounded Corners 4">
            <a:extLst>
              <a:ext uri="{FF2B5EF4-FFF2-40B4-BE49-F238E27FC236}">
                <a16:creationId xmlns:a16="http://schemas.microsoft.com/office/drawing/2014/main" xmlns="" id="{73172AE1-DE6C-450A-913C-460AA33E6374}"/>
              </a:ext>
            </a:extLst>
          </p:cNvPr>
          <p:cNvSpPr/>
          <p:nvPr/>
        </p:nvSpPr>
        <p:spPr>
          <a:xfrm>
            <a:off x="188156" y="2309145"/>
            <a:ext cx="1862254" cy="1075862"/>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dirty="0"/>
              <a:t>Harvard Referencing </a:t>
            </a:r>
          </a:p>
        </p:txBody>
      </p:sp>
      <p:sp>
        <p:nvSpPr>
          <p:cNvPr id="6" name="Rectangle: Rounded Corners 5">
            <a:extLst>
              <a:ext uri="{FF2B5EF4-FFF2-40B4-BE49-F238E27FC236}">
                <a16:creationId xmlns:a16="http://schemas.microsoft.com/office/drawing/2014/main" xmlns="" id="{6D8A33E1-2C33-459F-A0B8-C53E667CCF66}"/>
              </a:ext>
            </a:extLst>
          </p:cNvPr>
          <p:cNvSpPr/>
          <p:nvPr/>
        </p:nvSpPr>
        <p:spPr>
          <a:xfrm>
            <a:off x="8769780" y="1492203"/>
            <a:ext cx="1784195" cy="1354873"/>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dirty="0"/>
              <a:t>Conflict and Negotiation</a:t>
            </a:r>
          </a:p>
        </p:txBody>
      </p:sp>
      <p:sp>
        <p:nvSpPr>
          <p:cNvPr id="8" name="Rectangle: Rounded Corners 7">
            <a:extLst>
              <a:ext uri="{FF2B5EF4-FFF2-40B4-BE49-F238E27FC236}">
                <a16:creationId xmlns:a16="http://schemas.microsoft.com/office/drawing/2014/main" xmlns="" id="{75D663FE-C630-426F-AF6E-084DB457ACD6}"/>
              </a:ext>
            </a:extLst>
          </p:cNvPr>
          <p:cNvSpPr/>
          <p:nvPr/>
        </p:nvSpPr>
        <p:spPr>
          <a:xfrm>
            <a:off x="10246113" y="5085186"/>
            <a:ext cx="1550019" cy="1354873"/>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Time Management</a:t>
            </a:r>
          </a:p>
        </p:txBody>
      </p:sp>
      <p:sp>
        <p:nvSpPr>
          <p:cNvPr id="10" name="Rectangle: Rounded Corners 9">
            <a:extLst>
              <a:ext uri="{FF2B5EF4-FFF2-40B4-BE49-F238E27FC236}">
                <a16:creationId xmlns:a16="http://schemas.microsoft.com/office/drawing/2014/main" xmlns="" id="{EA79DE4D-01F2-47D5-8CBB-91F47DCE4306}"/>
              </a:ext>
            </a:extLst>
          </p:cNvPr>
          <p:cNvSpPr/>
          <p:nvPr/>
        </p:nvSpPr>
        <p:spPr>
          <a:xfrm>
            <a:off x="963636" y="4751183"/>
            <a:ext cx="1799078" cy="14884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Paraphrasing</a:t>
            </a:r>
            <a:endParaRPr lang="en-GB" dirty="0"/>
          </a:p>
        </p:txBody>
      </p:sp>
      <p:sp>
        <p:nvSpPr>
          <p:cNvPr id="11" name="Rectangle: Rounded Corners 10">
            <a:extLst>
              <a:ext uri="{FF2B5EF4-FFF2-40B4-BE49-F238E27FC236}">
                <a16:creationId xmlns:a16="http://schemas.microsoft.com/office/drawing/2014/main" xmlns="" id="{81A74F95-039A-41C9-BADC-176D95C31730}"/>
              </a:ext>
            </a:extLst>
          </p:cNvPr>
          <p:cNvSpPr/>
          <p:nvPr/>
        </p:nvSpPr>
        <p:spPr>
          <a:xfrm>
            <a:off x="7850459" y="5350028"/>
            <a:ext cx="1784195" cy="1248937"/>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dirty="0"/>
              <a:t>Presentation skills</a:t>
            </a:r>
          </a:p>
        </p:txBody>
      </p:sp>
      <p:sp>
        <p:nvSpPr>
          <p:cNvPr id="12" name="Rectangle: Rounded Corners 11">
            <a:extLst>
              <a:ext uri="{FF2B5EF4-FFF2-40B4-BE49-F238E27FC236}">
                <a16:creationId xmlns:a16="http://schemas.microsoft.com/office/drawing/2014/main" xmlns="" id="{7E0C88DC-FA99-4482-8737-245396DF5B3E}"/>
              </a:ext>
            </a:extLst>
          </p:cNvPr>
          <p:cNvSpPr/>
          <p:nvPr/>
        </p:nvSpPr>
        <p:spPr>
          <a:xfrm>
            <a:off x="2462330" y="2847076"/>
            <a:ext cx="1784195" cy="1354873"/>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a:t>Reflection Skills</a:t>
            </a:r>
          </a:p>
        </p:txBody>
      </p:sp>
      <p:pic>
        <p:nvPicPr>
          <p:cNvPr id="13" name="Picture 12">
            <a:extLst>
              <a:ext uri="{FF2B5EF4-FFF2-40B4-BE49-F238E27FC236}">
                <a16:creationId xmlns:a16="http://schemas.microsoft.com/office/drawing/2014/main" xmlns="" id="{FA9E5297-DC51-4FA0-95F1-A97E14AFCBD9}"/>
              </a:ext>
            </a:extLst>
          </p:cNvPr>
          <p:cNvPicPr>
            <a:picLocks noChangeAspect="1"/>
          </p:cNvPicPr>
          <p:nvPr/>
        </p:nvPicPr>
        <p:blipFill>
          <a:blip r:embed="rId2"/>
          <a:stretch>
            <a:fillRect/>
          </a:stretch>
        </p:blipFill>
        <p:spPr>
          <a:xfrm>
            <a:off x="4860110" y="3465705"/>
            <a:ext cx="2771969" cy="2425473"/>
          </a:xfrm>
          <a:prstGeom prst="rect">
            <a:avLst/>
          </a:prstGeom>
        </p:spPr>
      </p:pic>
    </p:spTree>
    <p:extLst>
      <p:ext uri="{BB962C8B-B14F-4D97-AF65-F5344CB8AC3E}">
        <p14:creationId xmlns:p14="http://schemas.microsoft.com/office/powerpoint/2010/main" xmlns="" val="4001015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fade">
                                      <p:cBhvr>
                                        <p:cTn id="14" dur="1000"/>
                                        <p:tgtEl>
                                          <p:spTgt spid="10"/>
                                        </p:tgtEl>
                                      </p:cBhvr>
                                    </p:animEffect>
                                    <p:anim calcmode="lin" valueType="num">
                                      <p:cBhvr>
                                        <p:cTn id="15" dur="1000" fill="hold"/>
                                        <p:tgtEl>
                                          <p:spTgt spid="10"/>
                                        </p:tgtEl>
                                        <p:attrNameLst>
                                          <p:attrName>ppt_x</p:attrName>
                                        </p:attrNameLst>
                                      </p:cBhvr>
                                      <p:tavLst>
                                        <p:tav tm="0">
                                          <p:val>
                                            <p:strVal val="#ppt_x"/>
                                          </p:val>
                                        </p:tav>
                                        <p:tav tm="100000">
                                          <p:val>
                                            <p:strVal val="#ppt_x"/>
                                          </p:val>
                                        </p:tav>
                                      </p:tavLst>
                                    </p:anim>
                                    <p:anim calcmode="lin" valueType="num">
                                      <p:cBhvr>
                                        <p:cTn id="16"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1000"/>
                                        <p:tgtEl>
                                          <p:spTgt spid="12"/>
                                        </p:tgtEl>
                                      </p:cBhvr>
                                    </p:animEffect>
                                    <p:anim calcmode="lin" valueType="num">
                                      <p:cBhvr>
                                        <p:cTn id="22" dur="1000" fill="hold"/>
                                        <p:tgtEl>
                                          <p:spTgt spid="12"/>
                                        </p:tgtEl>
                                        <p:attrNameLst>
                                          <p:attrName>ppt_x</p:attrName>
                                        </p:attrNameLst>
                                      </p:cBhvr>
                                      <p:tavLst>
                                        <p:tav tm="0">
                                          <p:val>
                                            <p:strVal val="#ppt_x"/>
                                          </p:val>
                                        </p:tav>
                                        <p:tav tm="100000">
                                          <p:val>
                                            <p:strVal val="#ppt_x"/>
                                          </p:val>
                                        </p:tav>
                                      </p:tavLst>
                                    </p:anim>
                                    <p:anim calcmode="lin" valueType="num">
                                      <p:cBhvr>
                                        <p:cTn id="23"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fade">
                                      <p:cBhvr>
                                        <p:cTn id="28" dur="1000"/>
                                        <p:tgtEl>
                                          <p:spTgt spid="4"/>
                                        </p:tgtEl>
                                      </p:cBhvr>
                                    </p:animEffect>
                                    <p:anim calcmode="lin" valueType="num">
                                      <p:cBhvr>
                                        <p:cTn id="29" dur="1000" fill="hold"/>
                                        <p:tgtEl>
                                          <p:spTgt spid="4"/>
                                        </p:tgtEl>
                                        <p:attrNameLst>
                                          <p:attrName>ppt_x</p:attrName>
                                        </p:attrNameLst>
                                      </p:cBhvr>
                                      <p:tavLst>
                                        <p:tav tm="0">
                                          <p:val>
                                            <p:strVal val="#ppt_x"/>
                                          </p:val>
                                        </p:tav>
                                        <p:tav tm="100000">
                                          <p:val>
                                            <p:strVal val="#ppt_x"/>
                                          </p:val>
                                        </p:tav>
                                      </p:tavLst>
                                    </p:anim>
                                    <p:anim calcmode="lin" valueType="num">
                                      <p:cBhvr>
                                        <p:cTn id="3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animEffect transition="in" filter="fade">
                                      <p:cBhvr>
                                        <p:cTn id="35" dur="1000"/>
                                        <p:tgtEl>
                                          <p:spTgt spid="8"/>
                                        </p:tgtEl>
                                      </p:cBhvr>
                                    </p:animEffect>
                                    <p:anim calcmode="lin" valueType="num">
                                      <p:cBhvr>
                                        <p:cTn id="36" dur="1000" fill="hold"/>
                                        <p:tgtEl>
                                          <p:spTgt spid="8"/>
                                        </p:tgtEl>
                                        <p:attrNameLst>
                                          <p:attrName>ppt_x</p:attrName>
                                        </p:attrNameLst>
                                      </p:cBhvr>
                                      <p:tavLst>
                                        <p:tav tm="0">
                                          <p:val>
                                            <p:strVal val="#ppt_x"/>
                                          </p:val>
                                        </p:tav>
                                        <p:tav tm="100000">
                                          <p:val>
                                            <p:strVal val="#ppt_x"/>
                                          </p:val>
                                        </p:tav>
                                      </p:tavLst>
                                    </p:anim>
                                    <p:anim calcmode="lin" valueType="num">
                                      <p:cBhvr>
                                        <p:cTn id="3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fade">
                                      <p:cBhvr>
                                        <p:cTn id="42" dur="1000"/>
                                        <p:tgtEl>
                                          <p:spTgt spid="6"/>
                                        </p:tgtEl>
                                      </p:cBhvr>
                                    </p:animEffect>
                                    <p:anim calcmode="lin" valueType="num">
                                      <p:cBhvr>
                                        <p:cTn id="43" dur="1000" fill="hold"/>
                                        <p:tgtEl>
                                          <p:spTgt spid="6"/>
                                        </p:tgtEl>
                                        <p:attrNameLst>
                                          <p:attrName>ppt_x</p:attrName>
                                        </p:attrNameLst>
                                      </p:cBhvr>
                                      <p:tavLst>
                                        <p:tav tm="0">
                                          <p:val>
                                            <p:strVal val="#ppt_x"/>
                                          </p:val>
                                        </p:tav>
                                        <p:tav tm="100000">
                                          <p:val>
                                            <p:strVal val="#ppt_x"/>
                                          </p:val>
                                        </p:tav>
                                      </p:tavLst>
                                    </p:anim>
                                    <p:anim calcmode="lin" valueType="num">
                                      <p:cBhvr>
                                        <p:cTn id="4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11"/>
                                        </p:tgtEl>
                                        <p:attrNameLst>
                                          <p:attrName>style.visibility</p:attrName>
                                        </p:attrNameLst>
                                      </p:cBhvr>
                                      <p:to>
                                        <p:strVal val="visible"/>
                                      </p:to>
                                    </p:set>
                                    <p:animEffect transition="in" filter="fade">
                                      <p:cBhvr>
                                        <p:cTn id="49" dur="1000"/>
                                        <p:tgtEl>
                                          <p:spTgt spid="11"/>
                                        </p:tgtEl>
                                      </p:cBhvr>
                                    </p:animEffect>
                                    <p:anim calcmode="lin" valueType="num">
                                      <p:cBhvr>
                                        <p:cTn id="50" dur="1000" fill="hold"/>
                                        <p:tgtEl>
                                          <p:spTgt spid="11"/>
                                        </p:tgtEl>
                                        <p:attrNameLst>
                                          <p:attrName>ppt_x</p:attrName>
                                        </p:attrNameLst>
                                      </p:cBhvr>
                                      <p:tavLst>
                                        <p:tav tm="0">
                                          <p:val>
                                            <p:strVal val="#ppt_x"/>
                                          </p:val>
                                        </p:tav>
                                        <p:tav tm="100000">
                                          <p:val>
                                            <p:strVal val="#ppt_x"/>
                                          </p:val>
                                        </p:tav>
                                      </p:tavLst>
                                    </p:anim>
                                    <p:anim calcmode="lin" valueType="num">
                                      <p:cBhvr>
                                        <p:cTn id="51"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8" grpId="0" animBg="1"/>
      <p:bldP spid="10" grpId="0" animBg="1"/>
      <p:bldP spid="11" grpId="0" animBg="1"/>
      <p:bldP spid="1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188802" y="431292"/>
            <a:ext cx="7729728" cy="1188720"/>
          </a:xfrm>
        </p:spPr>
        <p:txBody>
          <a:bodyPr/>
          <a:lstStyle/>
          <a:p>
            <a:pPr eaLnBrk="1" hangingPunct="1">
              <a:defRPr/>
            </a:pPr>
            <a:r>
              <a:rPr lang="en-GB" dirty="0" smtClean="0"/>
              <a:t>What is expected from you </a:t>
            </a:r>
            <a:endParaRPr lang="en-GB" dirty="0"/>
          </a:p>
        </p:txBody>
      </p:sp>
      <p:sp>
        <p:nvSpPr>
          <p:cNvPr id="3" name="Content Placeholder 2"/>
          <p:cNvSpPr>
            <a:spLocks noGrp="1"/>
          </p:cNvSpPr>
          <p:nvPr>
            <p:ph idx="1"/>
          </p:nvPr>
        </p:nvSpPr>
        <p:spPr>
          <a:xfrm>
            <a:off x="914400" y="1844675"/>
            <a:ext cx="10363200" cy="3424238"/>
          </a:xfrm>
        </p:spPr>
        <p:txBody>
          <a:bodyPr/>
          <a:lstStyle/>
          <a:p>
            <a:pPr eaLnBrk="1" hangingPunct="1">
              <a:defRPr/>
            </a:pPr>
            <a:r>
              <a:rPr lang="en-GB" dirty="0" smtClean="0"/>
              <a:t>Independence – ‘stand on your own two feet’</a:t>
            </a:r>
          </a:p>
          <a:p>
            <a:pPr eaLnBrk="1" hangingPunct="1">
              <a:defRPr/>
            </a:pPr>
            <a:r>
              <a:rPr lang="en-GB" dirty="0" smtClean="0"/>
              <a:t>Self – motivation</a:t>
            </a:r>
          </a:p>
          <a:p>
            <a:pPr eaLnBrk="1" hangingPunct="1">
              <a:defRPr/>
            </a:pPr>
            <a:r>
              <a:rPr lang="en-GB" dirty="0" smtClean="0"/>
              <a:t>commitment</a:t>
            </a:r>
          </a:p>
          <a:p>
            <a:pPr eaLnBrk="1" hangingPunct="1">
              <a:defRPr/>
            </a:pPr>
            <a:r>
              <a:rPr lang="en-GB" dirty="0" smtClean="0"/>
              <a:t>Openness to work with others</a:t>
            </a:r>
          </a:p>
          <a:p>
            <a:pPr eaLnBrk="1" hangingPunct="1">
              <a:defRPr/>
            </a:pPr>
            <a:r>
              <a:rPr lang="en-GB" dirty="0" smtClean="0"/>
              <a:t>Ability to organise your work – plan</a:t>
            </a:r>
          </a:p>
          <a:p>
            <a:pPr eaLnBrk="1" hangingPunct="1">
              <a:defRPr/>
            </a:pPr>
            <a:r>
              <a:rPr lang="en-GB" dirty="0" smtClean="0"/>
              <a:t>Positive thinking</a:t>
            </a:r>
          </a:p>
          <a:p>
            <a:pPr eaLnBrk="1" hangingPunct="1">
              <a:defRPr/>
            </a:pPr>
            <a:endParaRPr lang="en-GB" dirty="0"/>
          </a:p>
        </p:txBody>
      </p:sp>
      <p:pic>
        <p:nvPicPr>
          <p:cNvPr id="33796" name="Picture 5"/>
          <p:cNvPicPr>
            <a:picLocks noChangeAspect="1"/>
          </p:cNvPicPr>
          <p:nvPr/>
        </p:nvPicPr>
        <p:blipFill>
          <a:blip r:embed="rId2"/>
          <a:srcRect/>
          <a:stretch>
            <a:fillRect/>
          </a:stretch>
        </p:blipFill>
        <p:spPr bwMode="auto">
          <a:xfrm>
            <a:off x="6695018" y="2184930"/>
            <a:ext cx="3289300" cy="1847850"/>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2032000" y="1397000"/>
          <a:ext cx="8128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4819" name="TextBox 4"/>
          <p:cNvSpPr txBox="1">
            <a:spLocks noChangeArrowheads="1"/>
          </p:cNvSpPr>
          <p:nvPr/>
        </p:nvSpPr>
        <p:spPr bwMode="auto">
          <a:xfrm>
            <a:off x="4066118" y="459316"/>
            <a:ext cx="4127500" cy="369888"/>
          </a:xfrm>
          <a:prstGeom prst="rect">
            <a:avLst/>
          </a:prstGeom>
          <a:noFill/>
          <a:ln w="9525">
            <a:noFill/>
            <a:miter lim="800000"/>
            <a:headEnd/>
            <a:tailEnd/>
          </a:ln>
        </p:spPr>
        <p:txBody>
          <a:bodyPr>
            <a:spAutoFit/>
          </a:bodyPr>
          <a:lstStyle/>
          <a:p>
            <a:pPr algn="ctr"/>
            <a:r>
              <a:rPr lang="en-GB" altLang="en-US" dirty="0"/>
              <a:t>C.R.E.A.M strategy for learning</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92550952-BE6B-46D5-B01D-0D952675AE8F}"/>
              </a:ext>
            </a:extLst>
          </p:cNvPr>
          <p:cNvSpPr>
            <a:spLocks noGrp="1"/>
          </p:cNvSpPr>
          <p:nvPr>
            <p:ph idx="1"/>
          </p:nvPr>
        </p:nvSpPr>
        <p:spPr>
          <a:xfrm>
            <a:off x="239350" y="188641"/>
            <a:ext cx="11713301" cy="5328593"/>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5400" dirty="0"/>
          </a:p>
          <a:p>
            <a:pPr marL="0" indent="0" algn="ctr">
              <a:buNone/>
            </a:pPr>
            <a:endParaRPr lang="en-GB" sz="5400" dirty="0"/>
          </a:p>
          <a:p>
            <a:pPr marL="0" indent="0" algn="ctr">
              <a:buNone/>
            </a:pPr>
            <a:r>
              <a:rPr lang="en-GB" sz="5400" b="1" dirty="0"/>
              <a:t>Note Taking</a:t>
            </a:r>
          </a:p>
        </p:txBody>
      </p:sp>
    </p:spTree>
    <p:extLst>
      <p:ext uri="{BB962C8B-B14F-4D97-AF65-F5344CB8AC3E}">
        <p14:creationId xmlns:p14="http://schemas.microsoft.com/office/powerpoint/2010/main" xmlns="" val="16499358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437790C-28BC-4C3E-A62F-5B824398615E}"/>
              </a:ext>
            </a:extLst>
          </p:cNvPr>
          <p:cNvSpPr>
            <a:spLocks noGrp="1"/>
          </p:cNvSpPr>
          <p:nvPr>
            <p:ph type="title"/>
          </p:nvPr>
        </p:nvSpPr>
        <p:spPr/>
        <p:txBody>
          <a:bodyPr>
            <a:normAutofit/>
          </a:bodyPr>
          <a:lstStyle/>
          <a:p>
            <a:r>
              <a:rPr lang="en-GB" dirty="0"/>
              <a:t>How do you take notes in the class?</a:t>
            </a:r>
          </a:p>
        </p:txBody>
      </p:sp>
      <p:pic>
        <p:nvPicPr>
          <p:cNvPr id="10" name="Picture 9">
            <a:extLst>
              <a:ext uri="{FF2B5EF4-FFF2-40B4-BE49-F238E27FC236}">
                <a16:creationId xmlns:a16="http://schemas.microsoft.com/office/drawing/2014/main" xmlns="" id="{37EAD2F3-9F16-47D8-9EA6-B93BBB7E3950}"/>
              </a:ext>
            </a:extLst>
          </p:cNvPr>
          <p:cNvPicPr>
            <a:picLocks noChangeAspect="1"/>
          </p:cNvPicPr>
          <p:nvPr/>
        </p:nvPicPr>
        <p:blipFill>
          <a:blip r:embed="rId2"/>
          <a:stretch>
            <a:fillRect/>
          </a:stretch>
        </p:blipFill>
        <p:spPr>
          <a:xfrm>
            <a:off x="2735627" y="2924944"/>
            <a:ext cx="3598168" cy="2698626"/>
          </a:xfrm>
          <a:prstGeom prst="rect">
            <a:avLst/>
          </a:prstGeom>
        </p:spPr>
      </p:pic>
      <p:sp>
        <p:nvSpPr>
          <p:cNvPr id="11" name="Thought Bubble: Cloud 10">
            <a:extLst>
              <a:ext uri="{FF2B5EF4-FFF2-40B4-BE49-F238E27FC236}">
                <a16:creationId xmlns:a16="http://schemas.microsoft.com/office/drawing/2014/main" xmlns="" id="{D3A61812-9B44-486E-A22C-3375B7818BBD}"/>
              </a:ext>
            </a:extLst>
          </p:cNvPr>
          <p:cNvSpPr/>
          <p:nvPr/>
        </p:nvSpPr>
        <p:spPr>
          <a:xfrm>
            <a:off x="160437" y="2555611"/>
            <a:ext cx="3598168" cy="3096344"/>
          </a:xfrm>
          <a:prstGeom prst="cloudCallout">
            <a:avLst>
              <a:gd name="adj1" fmla="val 41724"/>
              <a:gd name="adj2" fmla="val 4218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I will not write anything. Listening is more important</a:t>
            </a:r>
          </a:p>
        </p:txBody>
      </p:sp>
      <p:pic>
        <p:nvPicPr>
          <p:cNvPr id="12" name="Picture 11">
            <a:extLst>
              <a:ext uri="{FF2B5EF4-FFF2-40B4-BE49-F238E27FC236}">
                <a16:creationId xmlns:a16="http://schemas.microsoft.com/office/drawing/2014/main" xmlns="" id="{CF104FA2-3457-4296-8723-89DC4BD233B2}"/>
              </a:ext>
            </a:extLst>
          </p:cNvPr>
          <p:cNvPicPr>
            <a:picLocks noChangeAspect="1"/>
          </p:cNvPicPr>
          <p:nvPr/>
        </p:nvPicPr>
        <p:blipFill>
          <a:blip r:embed="rId3"/>
          <a:stretch>
            <a:fillRect/>
          </a:stretch>
        </p:blipFill>
        <p:spPr>
          <a:xfrm>
            <a:off x="5666251" y="3429001"/>
            <a:ext cx="2971800" cy="2047875"/>
          </a:xfrm>
          <a:prstGeom prst="rect">
            <a:avLst/>
          </a:prstGeom>
        </p:spPr>
      </p:pic>
      <p:sp>
        <p:nvSpPr>
          <p:cNvPr id="13" name="Thought Bubble: Cloud 12">
            <a:extLst>
              <a:ext uri="{FF2B5EF4-FFF2-40B4-BE49-F238E27FC236}">
                <a16:creationId xmlns:a16="http://schemas.microsoft.com/office/drawing/2014/main" xmlns="" id="{DB209F47-E2B5-4CEF-8C1E-9759F67E2ABF}"/>
              </a:ext>
            </a:extLst>
          </p:cNvPr>
          <p:cNvSpPr/>
          <p:nvPr/>
        </p:nvSpPr>
        <p:spPr>
          <a:xfrm>
            <a:off x="8209856" y="1908369"/>
            <a:ext cx="3982144" cy="3557650"/>
          </a:xfrm>
          <a:prstGeom prst="cloudCallout">
            <a:avLst>
              <a:gd name="adj1" fmla="val -62699"/>
              <a:gd name="adj2" fmla="val 7970"/>
            </a:avLst>
          </a:prstGeom>
          <a:solidFill>
            <a:schemeClr val="accent3"/>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I will write down everything the Lecturer says. Having comprehensive notes are very important.</a:t>
            </a:r>
          </a:p>
        </p:txBody>
      </p:sp>
    </p:spTree>
    <p:extLst>
      <p:ext uri="{BB962C8B-B14F-4D97-AF65-F5344CB8AC3E}">
        <p14:creationId xmlns:p14="http://schemas.microsoft.com/office/powerpoint/2010/main" xmlns="" val="3058222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528"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500" fill="hold"/>
                                        <p:tgtEl>
                                          <p:spTgt spid="11"/>
                                        </p:tgtEl>
                                        <p:attrNameLst>
                                          <p:attrName>ppt_w</p:attrName>
                                        </p:attrNameLst>
                                      </p:cBhvr>
                                      <p:tavLst>
                                        <p:tav tm="0">
                                          <p:val>
                                            <p:fltVal val="0"/>
                                          </p:val>
                                        </p:tav>
                                        <p:tav tm="100000">
                                          <p:val>
                                            <p:strVal val="#ppt_w"/>
                                          </p:val>
                                        </p:tav>
                                      </p:tavLst>
                                    </p:anim>
                                    <p:anim calcmode="lin" valueType="num">
                                      <p:cBhvr>
                                        <p:cTn id="8" dur="500" fill="hold"/>
                                        <p:tgtEl>
                                          <p:spTgt spid="11"/>
                                        </p:tgtEl>
                                        <p:attrNameLst>
                                          <p:attrName>ppt_h</p:attrName>
                                        </p:attrNameLst>
                                      </p:cBhvr>
                                      <p:tavLst>
                                        <p:tav tm="0">
                                          <p:val>
                                            <p:fltVal val="0"/>
                                          </p:val>
                                        </p:tav>
                                        <p:tav tm="100000">
                                          <p:val>
                                            <p:strVal val="#ppt_h"/>
                                          </p:val>
                                        </p:tav>
                                      </p:tavLst>
                                    </p:anim>
                                    <p:animEffect transition="in" filter="fade">
                                      <p:cBhvr>
                                        <p:cTn id="9" dur="500"/>
                                        <p:tgtEl>
                                          <p:spTgt spid="11"/>
                                        </p:tgtEl>
                                      </p:cBhvr>
                                    </p:animEffect>
                                    <p:anim calcmode="lin" valueType="num">
                                      <p:cBhvr>
                                        <p:cTn id="10" dur="500" fill="hold"/>
                                        <p:tgtEl>
                                          <p:spTgt spid="11"/>
                                        </p:tgtEl>
                                        <p:attrNameLst>
                                          <p:attrName>ppt_x</p:attrName>
                                        </p:attrNameLst>
                                      </p:cBhvr>
                                      <p:tavLst>
                                        <p:tav tm="0">
                                          <p:val>
                                            <p:fltVal val="0.5"/>
                                          </p:val>
                                        </p:tav>
                                        <p:tav tm="100000">
                                          <p:val>
                                            <p:strVal val="#ppt_x"/>
                                          </p:val>
                                        </p:tav>
                                      </p:tavLst>
                                    </p:anim>
                                    <p:anim calcmode="lin" valueType="num">
                                      <p:cBhvr>
                                        <p:cTn id="11" dur="500" fill="hold"/>
                                        <p:tgtEl>
                                          <p:spTgt spid="11"/>
                                        </p:tgtEl>
                                        <p:attrNameLst>
                                          <p:attrName>ppt_y</p:attrName>
                                        </p:attrNameLst>
                                      </p:cBhvr>
                                      <p:tavLst>
                                        <p:tav tm="0">
                                          <p:val>
                                            <p:fltVal val="0.5"/>
                                          </p:val>
                                        </p:tav>
                                        <p:tav tm="100000">
                                          <p:val>
                                            <p:strVal val="#ppt_y"/>
                                          </p:val>
                                        </p:tav>
                                      </p:tavLst>
                                    </p:anim>
                                  </p:childTnLst>
                                </p:cTn>
                              </p:par>
                            </p:childTnLst>
                          </p:cTn>
                        </p:par>
                      </p:childTnLst>
                    </p:cTn>
                  </p:par>
                  <p:par>
                    <p:cTn id="12" fill="hold">
                      <p:stCondLst>
                        <p:cond delay="indefinite"/>
                      </p:stCondLst>
                      <p:childTnLst>
                        <p:par>
                          <p:cTn id="13" fill="hold">
                            <p:stCondLst>
                              <p:cond delay="0"/>
                            </p:stCondLst>
                            <p:childTnLst>
                              <p:par>
                                <p:cTn id="14" presetID="53" presetClass="entr" presetSubtype="528" fill="hold" grpId="0" nodeType="clickEffect">
                                  <p:stCondLst>
                                    <p:cond delay="0"/>
                                  </p:stCondLst>
                                  <p:childTnLst>
                                    <p:set>
                                      <p:cBhvr>
                                        <p:cTn id="15" dur="1" fill="hold">
                                          <p:stCondLst>
                                            <p:cond delay="0"/>
                                          </p:stCondLst>
                                        </p:cTn>
                                        <p:tgtEl>
                                          <p:spTgt spid="13"/>
                                        </p:tgtEl>
                                        <p:attrNameLst>
                                          <p:attrName>style.visibility</p:attrName>
                                        </p:attrNameLst>
                                      </p:cBhvr>
                                      <p:to>
                                        <p:strVal val="visible"/>
                                      </p:to>
                                    </p:set>
                                    <p:anim calcmode="lin" valueType="num">
                                      <p:cBhvr>
                                        <p:cTn id="16" dur="500" fill="hold"/>
                                        <p:tgtEl>
                                          <p:spTgt spid="13"/>
                                        </p:tgtEl>
                                        <p:attrNameLst>
                                          <p:attrName>ppt_w</p:attrName>
                                        </p:attrNameLst>
                                      </p:cBhvr>
                                      <p:tavLst>
                                        <p:tav tm="0">
                                          <p:val>
                                            <p:fltVal val="0"/>
                                          </p:val>
                                        </p:tav>
                                        <p:tav tm="100000">
                                          <p:val>
                                            <p:strVal val="#ppt_w"/>
                                          </p:val>
                                        </p:tav>
                                      </p:tavLst>
                                    </p:anim>
                                    <p:anim calcmode="lin" valueType="num">
                                      <p:cBhvr>
                                        <p:cTn id="17" dur="500" fill="hold"/>
                                        <p:tgtEl>
                                          <p:spTgt spid="13"/>
                                        </p:tgtEl>
                                        <p:attrNameLst>
                                          <p:attrName>ppt_h</p:attrName>
                                        </p:attrNameLst>
                                      </p:cBhvr>
                                      <p:tavLst>
                                        <p:tav tm="0">
                                          <p:val>
                                            <p:fltVal val="0"/>
                                          </p:val>
                                        </p:tav>
                                        <p:tav tm="100000">
                                          <p:val>
                                            <p:strVal val="#ppt_h"/>
                                          </p:val>
                                        </p:tav>
                                      </p:tavLst>
                                    </p:anim>
                                    <p:animEffect transition="in" filter="fade">
                                      <p:cBhvr>
                                        <p:cTn id="18" dur="500"/>
                                        <p:tgtEl>
                                          <p:spTgt spid="13"/>
                                        </p:tgtEl>
                                      </p:cBhvr>
                                    </p:animEffect>
                                    <p:anim calcmode="lin" valueType="num">
                                      <p:cBhvr>
                                        <p:cTn id="19" dur="500" fill="hold"/>
                                        <p:tgtEl>
                                          <p:spTgt spid="13"/>
                                        </p:tgtEl>
                                        <p:attrNameLst>
                                          <p:attrName>ppt_x</p:attrName>
                                        </p:attrNameLst>
                                      </p:cBhvr>
                                      <p:tavLst>
                                        <p:tav tm="0">
                                          <p:val>
                                            <p:fltVal val="0.5"/>
                                          </p:val>
                                        </p:tav>
                                        <p:tav tm="100000">
                                          <p:val>
                                            <p:strVal val="#ppt_x"/>
                                          </p:val>
                                        </p:tav>
                                      </p:tavLst>
                                    </p:anim>
                                    <p:anim calcmode="lin" valueType="num">
                                      <p:cBhvr>
                                        <p:cTn id="20" dur="500" fill="hold"/>
                                        <p:tgtEl>
                                          <p:spTgt spid="13"/>
                                        </p:tgtEl>
                                        <p:attrNameLst>
                                          <p:attrName>ppt_y</p:attrName>
                                        </p:attrNameLst>
                                      </p:cBhvr>
                                      <p:tavLst>
                                        <p:tav tm="0">
                                          <p:val>
                                            <p:fltVal val="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3"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F9B26AB-8AFE-4AC0-9D64-78D40008E2DD}"/>
              </a:ext>
            </a:extLst>
          </p:cNvPr>
          <p:cNvSpPr>
            <a:spLocks noGrp="1"/>
          </p:cNvSpPr>
          <p:nvPr>
            <p:ph type="title"/>
          </p:nvPr>
        </p:nvSpPr>
        <p:spPr/>
        <p:txBody>
          <a:bodyPr/>
          <a:lstStyle/>
          <a:p>
            <a:r>
              <a:rPr lang="en-GB" dirty="0"/>
              <a:t>Taking notes can help you to…</a:t>
            </a:r>
          </a:p>
        </p:txBody>
      </p:sp>
      <p:sp>
        <p:nvSpPr>
          <p:cNvPr id="3" name="Content Placeholder 2">
            <a:extLst>
              <a:ext uri="{FF2B5EF4-FFF2-40B4-BE49-F238E27FC236}">
                <a16:creationId xmlns:a16="http://schemas.microsoft.com/office/drawing/2014/main" xmlns="" id="{60843D07-4672-4962-A01F-612307D46AE7}"/>
              </a:ext>
            </a:extLst>
          </p:cNvPr>
          <p:cNvSpPr>
            <a:spLocks noGrp="1"/>
          </p:cNvSpPr>
          <p:nvPr>
            <p:ph idx="1"/>
          </p:nvPr>
        </p:nvSpPr>
        <p:spPr/>
        <p:txBody>
          <a:bodyPr>
            <a:normAutofit/>
          </a:bodyPr>
          <a:lstStyle/>
          <a:p>
            <a:r>
              <a:rPr lang="en-GB" dirty="0"/>
              <a:t>Improve your understanding by making you convert difficult ideas into your own words</a:t>
            </a:r>
          </a:p>
          <a:p>
            <a:r>
              <a:rPr lang="en-GB" dirty="0"/>
              <a:t>Prepare for writing fuller, better connected arguments in your essays</a:t>
            </a:r>
          </a:p>
          <a:p>
            <a:r>
              <a:rPr lang="en-GB" dirty="0"/>
              <a:t>Be more focused and time-efficient in your exam revision period</a:t>
            </a:r>
          </a:p>
          <a:p>
            <a:r>
              <a:rPr lang="en-GB" dirty="0"/>
              <a:t>Assess your own progress as you study.</a:t>
            </a:r>
          </a:p>
        </p:txBody>
      </p:sp>
      <p:pic>
        <p:nvPicPr>
          <p:cNvPr id="60418" name="Picture 2" descr="Image result for note taking"/>
          <p:cNvPicPr>
            <a:picLocks noChangeAspect="1" noChangeArrowheads="1"/>
          </p:cNvPicPr>
          <p:nvPr/>
        </p:nvPicPr>
        <p:blipFill>
          <a:blip r:embed="rId2"/>
          <a:srcRect/>
          <a:stretch>
            <a:fillRect/>
          </a:stretch>
        </p:blipFill>
        <p:spPr bwMode="auto">
          <a:xfrm>
            <a:off x="6564841" y="4393670"/>
            <a:ext cx="2219325" cy="2057401"/>
          </a:xfrm>
          <a:prstGeom prst="rect">
            <a:avLst/>
          </a:prstGeom>
          <a:noFill/>
        </p:spPr>
      </p:pic>
    </p:spTree>
    <p:extLst>
      <p:ext uri="{BB962C8B-B14F-4D97-AF65-F5344CB8AC3E}">
        <p14:creationId xmlns:p14="http://schemas.microsoft.com/office/powerpoint/2010/main" xmlns="" val="684801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6964D2C-48E8-4A62-9DB1-D90E3BBE3C66}"/>
              </a:ext>
            </a:extLst>
          </p:cNvPr>
          <p:cNvSpPr>
            <a:spLocks noGrp="1"/>
          </p:cNvSpPr>
          <p:nvPr>
            <p:ph type="title"/>
          </p:nvPr>
        </p:nvSpPr>
        <p:spPr/>
        <p:txBody>
          <a:bodyPr/>
          <a:lstStyle/>
          <a:p>
            <a:r>
              <a:rPr lang="en-GB" dirty="0"/>
              <a:t>Did you </a:t>
            </a:r>
            <a:r>
              <a:rPr lang="en-GB" dirty="0" smtClean="0"/>
              <a:t>know…</a:t>
            </a:r>
            <a:endParaRPr lang="en-GB" dirty="0"/>
          </a:p>
        </p:txBody>
      </p:sp>
      <p:sp>
        <p:nvSpPr>
          <p:cNvPr id="3" name="Content Placeholder 2">
            <a:extLst>
              <a:ext uri="{FF2B5EF4-FFF2-40B4-BE49-F238E27FC236}">
                <a16:creationId xmlns:a16="http://schemas.microsoft.com/office/drawing/2014/main" xmlns="" id="{496BB630-F297-4A5A-B3B9-6DD7560AB339}"/>
              </a:ext>
            </a:extLst>
          </p:cNvPr>
          <p:cNvSpPr>
            <a:spLocks noGrp="1"/>
          </p:cNvSpPr>
          <p:nvPr>
            <p:ph idx="1"/>
          </p:nvPr>
        </p:nvSpPr>
        <p:spPr/>
        <p:txBody>
          <a:bodyPr/>
          <a:lstStyle/>
          <a:p>
            <a:r>
              <a:rPr lang="en-GB" dirty="0"/>
              <a:t>People who take notes remember better</a:t>
            </a:r>
          </a:p>
          <a:p>
            <a:r>
              <a:rPr lang="en-GB" dirty="0"/>
              <a:t>Trying to write down every thing is inefficient</a:t>
            </a:r>
          </a:p>
          <a:p>
            <a:r>
              <a:rPr lang="en-GB" dirty="0"/>
              <a:t>Note taking should support your learning</a:t>
            </a:r>
          </a:p>
          <a:p>
            <a:r>
              <a:rPr lang="en-GB" dirty="0"/>
              <a:t>3 step method – Question and answer style / Use colour / Review</a:t>
            </a:r>
          </a:p>
          <a:p>
            <a:endParaRPr lang="en-GB" dirty="0"/>
          </a:p>
          <a:p>
            <a:endParaRPr lang="en-GB" dirty="0"/>
          </a:p>
        </p:txBody>
      </p:sp>
      <p:pic>
        <p:nvPicPr>
          <p:cNvPr id="59394" name="Picture 2" descr="Image result for note taking"/>
          <p:cNvPicPr>
            <a:picLocks noChangeAspect="1" noChangeArrowheads="1"/>
          </p:cNvPicPr>
          <p:nvPr/>
        </p:nvPicPr>
        <p:blipFill>
          <a:blip r:embed="rId2"/>
          <a:srcRect/>
          <a:stretch>
            <a:fillRect/>
          </a:stretch>
        </p:blipFill>
        <p:spPr bwMode="auto">
          <a:xfrm>
            <a:off x="4693275" y="4461601"/>
            <a:ext cx="3299260" cy="1855834"/>
          </a:xfrm>
          <a:prstGeom prst="rect">
            <a:avLst/>
          </a:prstGeom>
          <a:noFill/>
        </p:spPr>
      </p:pic>
    </p:spTree>
    <p:extLst>
      <p:ext uri="{BB962C8B-B14F-4D97-AF65-F5344CB8AC3E}">
        <p14:creationId xmlns:p14="http://schemas.microsoft.com/office/powerpoint/2010/main" xmlns="" val="1225156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BAEB38F-E2D6-4871-9A3D-34F97065C885}"/>
              </a:ext>
            </a:extLst>
          </p:cNvPr>
          <p:cNvSpPr>
            <a:spLocks noGrp="1"/>
          </p:cNvSpPr>
          <p:nvPr>
            <p:ph type="title"/>
          </p:nvPr>
        </p:nvSpPr>
        <p:spPr>
          <a:xfrm>
            <a:off x="2205736" y="346625"/>
            <a:ext cx="7729728" cy="1188720"/>
          </a:xfrm>
        </p:spPr>
        <p:txBody>
          <a:bodyPr/>
          <a:lstStyle/>
          <a:p>
            <a:r>
              <a:rPr lang="en-GB" dirty="0"/>
              <a:t>Other methods of note taking</a:t>
            </a:r>
          </a:p>
        </p:txBody>
      </p:sp>
      <p:sp>
        <p:nvSpPr>
          <p:cNvPr id="3" name="Content Placeholder 2">
            <a:extLst>
              <a:ext uri="{FF2B5EF4-FFF2-40B4-BE49-F238E27FC236}">
                <a16:creationId xmlns:a16="http://schemas.microsoft.com/office/drawing/2014/main" xmlns="" id="{E90A5342-C3D7-4F14-8404-A88AB29B6627}"/>
              </a:ext>
            </a:extLst>
          </p:cNvPr>
          <p:cNvSpPr>
            <a:spLocks noGrp="1"/>
          </p:cNvSpPr>
          <p:nvPr>
            <p:ph idx="1"/>
          </p:nvPr>
        </p:nvSpPr>
        <p:spPr>
          <a:xfrm>
            <a:off x="440267" y="1917171"/>
            <a:ext cx="5486400" cy="4099595"/>
          </a:xfrm>
        </p:spPr>
        <p:txBody>
          <a:bodyPr>
            <a:normAutofit/>
          </a:bodyPr>
          <a:lstStyle/>
          <a:p>
            <a:r>
              <a:rPr lang="en-GB" sz="2200" b="1" dirty="0"/>
              <a:t>Mind maps </a:t>
            </a:r>
            <a:r>
              <a:rPr lang="en-GB" sz="2200" dirty="0"/>
              <a:t>- Mind maps, also known as concept maps or spider diagrams, help you to get ideas down on paper when you can't think where to start. They help you see connections and provide an overview of key points.</a:t>
            </a:r>
          </a:p>
          <a:p>
            <a:pPr marL="0" indent="0">
              <a:buNone/>
            </a:pPr>
            <a:endParaRPr lang="en-GB" sz="2200" dirty="0"/>
          </a:p>
          <a:p>
            <a:r>
              <a:rPr lang="en-GB" sz="2200" dirty="0"/>
              <a:t>Mind maps are also used as a visual technique in revision.</a:t>
            </a:r>
          </a:p>
        </p:txBody>
      </p:sp>
      <p:pic>
        <p:nvPicPr>
          <p:cNvPr id="5" name="Picture 4">
            <a:extLst>
              <a:ext uri="{FF2B5EF4-FFF2-40B4-BE49-F238E27FC236}">
                <a16:creationId xmlns:a16="http://schemas.microsoft.com/office/drawing/2014/main" xmlns="" id="{3CD31943-4EB4-4211-8931-50DC379FF49E}"/>
              </a:ext>
            </a:extLst>
          </p:cNvPr>
          <p:cNvPicPr>
            <a:picLocks noChangeAspect="1"/>
          </p:cNvPicPr>
          <p:nvPr/>
        </p:nvPicPr>
        <p:blipFill>
          <a:blip r:embed="rId2"/>
          <a:stretch>
            <a:fillRect/>
          </a:stretch>
        </p:blipFill>
        <p:spPr>
          <a:xfrm>
            <a:off x="5918200" y="2335808"/>
            <a:ext cx="5727771" cy="3096344"/>
          </a:xfrm>
          <a:prstGeom prst="rect">
            <a:avLst/>
          </a:prstGeom>
        </p:spPr>
      </p:pic>
    </p:spTree>
    <p:extLst>
      <p:ext uri="{BB962C8B-B14F-4D97-AF65-F5344CB8AC3E}">
        <p14:creationId xmlns:p14="http://schemas.microsoft.com/office/powerpoint/2010/main" xmlns="" val="1054639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BB62CD1-F037-4E8E-8B93-A3EF176DA27B}"/>
              </a:ext>
            </a:extLst>
          </p:cNvPr>
          <p:cNvSpPr>
            <a:spLocks noGrp="1"/>
          </p:cNvSpPr>
          <p:nvPr>
            <p:ph type="title"/>
          </p:nvPr>
        </p:nvSpPr>
        <p:spPr>
          <a:xfrm>
            <a:off x="2027936" y="202692"/>
            <a:ext cx="7729728" cy="1188720"/>
          </a:xfrm>
        </p:spPr>
        <p:txBody>
          <a:bodyPr/>
          <a:lstStyle/>
          <a:p>
            <a:r>
              <a:rPr lang="en-GB" dirty="0"/>
              <a:t>Other methods of note taking</a:t>
            </a:r>
          </a:p>
        </p:txBody>
      </p:sp>
      <p:pic>
        <p:nvPicPr>
          <p:cNvPr id="4" name="Content Placeholder 3">
            <a:extLst>
              <a:ext uri="{FF2B5EF4-FFF2-40B4-BE49-F238E27FC236}">
                <a16:creationId xmlns:a16="http://schemas.microsoft.com/office/drawing/2014/main" xmlns="" id="{EC5C97FE-ABE7-4C8C-8BD4-EF16CEE4BDA0}"/>
              </a:ext>
            </a:extLst>
          </p:cNvPr>
          <p:cNvPicPr>
            <a:picLocks noGrp="1" noChangeAspect="1"/>
          </p:cNvPicPr>
          <p:nvPr>
            <p:ph idx="1"/>
          </p:nvPr>
        </p:nvPicPr>
        <p:blipFill>
          <a:blip r:embed="rId2"/>
          <a:stretch>
            <a:fillRect/>
          </a:stretch>
        </p:blipFill>
        <p:spPr>
          <a:xfrm>
            <a:off x="7042051" y="1912612"/>
            <a:ext cx="4838065" cy="3916363"/>
          </a:xfrm>
          <a:prstGeom prst="rect">
            <a:avLst/>
          </a:prstGeom>
        </p:spPr>
      </p:pic>
      <p:sp>
        <p:nvSpPr>
          <p:cNvPr id="5" name="Rectangle 4">
            <a:extLst>
              <a:ext uri="{FF2B5EF4-FFF2-40B4-BE49-F238E27FC236}">
                <a16:creationId xmlns:a16="http://schemas.microsoft.com/office/drawing/2014/main" xmlns="" id="{A70235AB-3EF4-402A-A092-8B52629A761E}"/>
              </a:ext>
            </a:extLst>
          </p:cNvPr>
          <p:cNvSpPr/>
          <p:nvPr/>
        </p:nvSpPr>
        <p:spPr>
          <a:xfrm>
            <a:off x="581804" y="1600201"/>
            <a:ext cx="6096000" cy="2462213"/>
          </a:xfrm>
          <a:prstGeom prst="rect">
            <a:avLst/>
          </a:prstGeom>
        </p:spPr>
        <p:txBody>
          <a:bodyPr>
            <a:spAutoFit/>
          </a:bodyPr>
          <a:lstStyle/>
          <a:p>
            <a:r>
              <a:rPr lang="en-GB" sz="2200" b="1" dirty="0"/>
              <a:t>Line diagrams and system maps -</a:t>
            </a:r>
          </a:p>
          <a:p>
            <a:r>
              <a:rPr lang="en-GB" sz="2200" dirty="0"/>
              <a:t>There are many visual methods you can use to help you take notes, and each has its particular strengths.</a:t>
            </a:r>
          </a:p>
          <a:p>
            <a:endParaRPr lang="en-GB" sz="2200" dirty="0"/>
          </a:p>
          <a:p>
            <a:r>
              <a:rPr lang="en-GB" sz="2200" dirty="0"/>
              <a:t>The act of creating visual notes can help you think through and make sense of the material you're studying. Try a few methods and see which suit you.</a:t>
            </a:r>
          </a:p>
        </p:txBody>
      </p:sp>
    </p:spTree>
    <p:extLst>
      <p:ext uri="{BB962C8B-B14F-4D97-AF65-F5344CB8AC3E}">
        <p14:creationId xmlns:p14="http://schemas.microsoft.com/office/powerpoint/2010/main" xmlns="" val="332295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par>
                                <p:cTn id="14" presetID="1" presetClass="entr" presetSubtype="0" fill="hold" nodeType="withEffect">
                                  <p:stCondLst>
                                    <p:cond delay="0"/>
                                  </p:stCondLst>
                                  <p:childTnLst>
                                    <p:set>
                                      <p:cBhvr>
                                        <p:cTn id="15"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xmlns="" id="{A94BEFDB-CF47-4CCC-AA80-E2E894C88767}"/>
              </a:ext>
            </a:extLst>
          </p:cNvPr>
          <p:cNvPicPr>
            <a:picLocks noGrp="1" noChangeAspect="1"/>
          </p:cNvPicPr>
          <p:nvPr>
            <p:ph idx="1"/>
          </p:nvPr>
        </p:nvPicPr>
        <p:blipFill>
          <a:blip r:embed="rId2"/>
          <a:stretch>
            <a:fillRect/>
          </a:stretch>
        </p:blipFill>
        <p:spPr>
          <a:xfrm>
            <a:off x="6288021" y="1470819"/>
            <a:ext cx="5447499" cy="3916363"/>
          </a:xfrm>
          <a:prstGeom prst="rect">
            <a:avLst/>
          </a:prstGeom>
        </p:spPr>
      </p:pic>
      <p:sp>
        <p:nvSpPr>
          <p:cNvPr id="5" name="Rectangle 4">
            <a:extLst>
              <a:ext uri="{FF2B5EF4-FFF2-40B4-BE49-F238E27FC236}">
                <a16:creationId xmlns:a16="http://schemas.microsoft.com/office/drawing/2014/main" xmlns="" id="{F5EBCA7A-38B3-4C5A-A179-1CC359F12699}"/>
              </a:ext>
            </a:extLst>
          </p:cNvPr>
          <p:cNvSpPr/>
          <p:nvPr/>
        </p:nvSpPr>
        <p:spPr>
          <a:xfrm>
            <a:off x="469183" y="1628800"/>
            <a:ext cx="5818839" cy="3477875"/>
          </a:xfrm>
          <a:prstGeom prst="rect">
            <a:avLst/>
          </a:prstGeom>
        </p:spPr>
        <p:txBody>
          <a:bodyPr wrap="square">
            <a:spAutoFit/>
          </a:bodyPr>
          <a:lstStyle/>
          <a:p>
            <a:r>
              <a:rPr lang="en-GB" sz="2200" b="1" dirty="0"/>
              <a:t>Tabular note taking - </a:t>
            </a:r>
            <a:r>
              <a:rPr lang="en-GB" sz="2200" dirty="0"/>
              <a:t>Using tables, or 'tabular notetaking', is a good technique if you need to summarise information that you want to compare, such as a debate with differing viewpoints.</a:t>
            </a:r>
          </a:p>
          <a:p>
            <a:endParaRPr lang="en-GB" sz="2200" dirty="0"/>
          </a:p>
          <a:p>
            <a:r>
              <a:rPr lang="en-GB" sz="2200" dirty="0"/>
              <a:t>Summarising the points in a table helps you to evaluate them, improving your understanding of a topic and helping you prepare for an essay or exam.</a:t>
            </a:r>
          </a:p>
        </p:txBody>
      </p:sp>
      <p:sp>
        <p:nvSpPr>
          <p:cNvPr id="6" name="Title 1">
            <a:extLst>
              <a:ext uri="{FF2B5EF4-FFF2-40B4-BE49-F238E27FC236}">
                <a16:creationId xmlns:a16="http://schemas.microsoft.com/office/drawing/2014/main" xmlns="" id="{656FF8D2-6ADD-4148-883A-12A7E184FEDB}"/>
              </a:ext>
            </a:extLst>
          </p:cNvPr>
          <p:cNvSpPr>
            <a:spLocks noGrp="1"/>
          </p:cNvSpPr>
          <p:nvPr>
            <p:ph type="title"/>
          </p:nvPr>
        </p:nvSpPr>
        <p:spPr>
          <a:xfrm>
            <a:off x="2070269" y="109558"/>
            <a:ext cx="7729728" cy="1188720"/>
          </a:xfrm>
        </p:spPr>
        <p:txBody>
          <a:bodyPr/>
          <a:lstStyle/>
          <a:p>
            <a:r>
              <a:rPr lang="en-GB" dirty="0"/>
              <a:t>Other methods of note taking</a:t>
            </a:r>
          </a:p>
        </p:txBody>
      </p:sp>
    </p:spTree>
    <p:extLst>
      <p:ext uri="{BB962C8B-B14F-4D97-AF65-F5344CB8AC3E}">
        <p14:creationId xmlns:p14="http://schemas.microsoft.com/office/powerpoint/2010/main" xmlns="" val="2770807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par>
                                <p:cTn id="12" presetID="1" presetClass="entr" presetSubtype="0" fill="hold" nodeType="withEffect">
                                  <p:stCondLst>
                                    <p:cond delay="0"/>
                                  </p:stCondLst>
                                  <p:childTnLst>
                                    <p:set>
                                      <p:cBhvr>
                                        <p:cTn id="13"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B7CCA4C-9BFD-49EF-B877-DC5E329EF424}"/>
              </a:ext>
            </a:extLst>
          </p:cNvPr>
          <p:cNvSpPr>
            <a:spLocks noGrp="1"/>
          </p:cNvSpPr>
          <p:nvPr>
            <p:ph type="title"/>
          </p:nvPr>
        </p:nvSpPr>
        <p:spPr>
          <a:xfrm>
            <a:off x="2332736" y="363558"/>
            <a:ext cx="7729728" cy="1188720"/>
          </a:xfrm>
        </p:spPr>
        <p:txBody>
          <a:bodyPr/>
          <a:lstStyle/>
          <a:p>
            <a:r>
              <a:rPr lang="en-GB" dirty="0"/>
              <a:t>Important point to remember..</a:t>
            </a:r>
          </a:p>
        </p:txBody>
      </p:sp>
      <p:pic>
        <p:nvPicPr>
          <p:cNvPr id="4" name="Content Placeholder 3">
            <a:extLst>
              <a:ext uri="{FF2B5EF4-FFF2-40B4-BE49-F238E27FC236}">
                <a16:creationId xmlns:a16="http://schemas.microsoft.com/office/drawing/2014/main" xmlns="" id="{339B7DCF-62D7-468A-98D5-CAE709B24496}"/>
              </a:ext>
            </a:extLst>
          </p:cNvPr>
          <p:cNvPicPr>
            <a:picLocks noGrp="1" noChangeAspect="1"/>
          </p:cNvPicPr>
          <p:nvPr>
            <p:ph idx="1"/>
          </p:nvPr>
        </p:nvPicPr>
        <p:blipFill>
          <a:blip r:embed="rId2"/>
          <a:stretch>
            <a:fillRect/>
          </a:stretch>
        </p:blipFill>
        <p:spPr>
          <a:xfrm>
            <a:off x="1150383" y="2636913"/>
            <a:ext cx="9891235" cy="3027413"/>
          </a:xfrm>
          <a:prstGeom prst="rect">
            <a:avLst/>
          </a:prstGeom>
        </p:spPr>
      </p:pic>
      <p:sp>
        <p:nvSpPr>
          <p:cNvPr id="5" name="TextBox 4">
            <a:extLst>
              <a:ext uri="{FF2B5EF4-FFF2-40B4-BE49-F238E27FC236}">
                <a16:creationId xmlns:a16="http://schemas.microsoft.com/office/drawing/2014/main" xmlns="" id="{247F2CA5-A049-4EBB-A9F8-130EE21281D1}"/>
              </a:ext>
            </a:extLst>
          </p:cNvPr>
          <p:cNvSpPr txBox="1"/>
          <p:nvPr/>
        </p:nvSpPr>
        <p:spPr>
          <a:xfrm>
            <a:off x="335360" y="1450145"/>
            <a:ext cx="11521280" cy="984885"/>
          </a:xfrm>
          <a:prstGeom prst="rect">
            <a:avLst/>
          </a:prstGeom>
          <a:noFill/>
        </p:spPr>
        <p:txBody>
          <a:bodyPr wrap="square" rtlCol="0">
            <a:spAutoFit/>
          </a:bodyPr>
          <a:lstStyle/>
          <a:p>
            <a:pPr algn="ctr"/>
            <a:r>
              <a:rPr lang="en-GB" sz="3600" b="1" dirty="0">
                <a:solidFill>
                  <a:srgbClr val="FF0000"/>
                </a:solidFill>
              </a:rPr>
              <a:t>No one method that fits all</a:t>
            </a:r>
          </a:p>
          <a:p>
            <a:pPr algn="ctr"/>
            <a:r>
              <a:rPr lang="en-GB" sz="2200" dirty="0"/>
              <a:t>Keep trying different methods or use a combination of methods</a:t>
            </a:r>
          </a:p>
        </p:txBody>
      </p:sp>
    </p:spTree>
    <p:extLst>
      <p:ext uri="{BB962C8B-B14F-4D97-AF65-F5344CB8AC3E}">
        <p14:creationId xmlns:p14="http://schemas.microsoft.com/office/powerpoint/2010/main" xmlns="" val="1320873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10" presetClass="entr" presetSubtype="0" fill="hold" nodeType="after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4B2FDC0E-FEE5-4B03-9504-F577B89F65A5}"/>
              </a:ext>
            </a:extLst>
          </p:cNvPr>
          <p:cNvSpPr/>
          <p:nvPr/>
        </p:nvSpPr>
        <p:spPr>
          <a:xfrm>
            <a:off x="2546193" y="509885"/>
            <a:ext cx="6711004"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Why do we Reference?</a:t>
            </a:r>
          </a:p>
        </p:txBody>
      </p:sp>
      <p:pic>
        <p:nvPicPr>
          <p:cNvPr id="3" name="Online Media 2">
            <a:hlinkClick r:id="" action="ppaction://media"/>
            <a:extLst>
              <a:ext uri="{FF2B5EF4-FFF2-40B4-BE49-F238E27FC236}">
                <a16:creationId xmlns:a16="http://schemas.microsoft.com/office/drawing/2014/main" xmlns="" id="{817EA5DB-BC7E-4800-9667-78FDADF88D8F}"/>
              </a:ext>
            </a:extLst>
          </p:cNvPr>
          <p:cNvPicPr>
            <a:picLocks noRot="1" noChangeAspect="1"/>
          </p:cNvPicPr>
          <p:nvPr>
            <a:videoFile r:link="rId1"/>
          </p:nvPr>
        </p:nvPicPr>
        <p:blipFill>
          <a:blip r:embed="rId4"/>
          <a:stretch>
            <a:fillRect/>
          </a:stretch>
        </p:blipFill>
        <p:spPr>
          <a:xfrm>
            <a:off x="3810000" y="2143125"/>
            <a:ext cx="4572000" cy="2571750"/>
          </a:xfrm>
          <a:prstGeom prst="rect">
            <a:avLst/>
          </a:prstGeom>
        </p:spPr>
      </p:pic>
      <p:sp>
        <p:nvSpPr>
          <p:cNvPr id="4" name="TextBox 3">
            <a:extLst>
              <a:ext uri="{FF2B5EF4-FFF2-40B4-BE49-F238E27FC236}">
                <a16:creationId xmlns:a16="http://schemas.microsoft.com/office/drawing/2014/main" xmlns="" id="{B32011B9-2779-438B-B9D3-1794B0AA0060}"/>
              </a:ext>
            </a:extLst>
          </p:cNvPr>
          <p:cNvSpPr txBox="1"/>
          <p:nvPr/>
        </p:nvSpPr>
        <p:spPr>
          <a:xfrm>
            <a:off x="4795024" y="5067558"/>
            <a:ext cx="5965903" cy="369332"/>
          </a:xfrm>
          <a:prstGeom prst="rect">
            <a:avLst/>
          </a:prstGeom>
          <a:noFill/>
        </p:spPr>
        <p:txBody>
          <a:bodyPr wrap="square" rtlCol="0">
            <a:spAutoFit/>
          </a:bodyPr>
          <a:lstStyle/>
          <a:p>
            <a:r>
              <a:rPr lang="en-GB" dirty="0">
                <a:hlinkClick r:id="rId5"/>
              </a:rPr>
              <a:t>Why do we Reference?</a:t>
            </a:r>
            <a:endParaRPr lang="en-GB" dirty="0"/>
          </a:p>
        </p:txBody>
      </p:sp>
    </p:spTree>
    <p:extLst>
      <p:ext uri="{BB962C8B-B14F-4D97-AF65-F5344CB8AC3E}">
        <p14:creationId xmlns:p14="http://schemas.microsoft.com/office/powerpoint/2010/main" xmlns="" val="378030745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xmlns="" id="{72AC1A9B-FF1A-4F2C-9DF0-2D4ECB19C155}"/>
              </a:ext>
            </a:extLst>
          </p:cNvPr>
          <p:cNvSpPr/>
          <p:nvPr/>
        </p:nvSpPr>
        <p:spPr>
          <a:xfrm>
            <a:off x="1318249" y="146077"/>
            <a:ext cx="8953348" cy="2585323"/>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What Referencing System does</a:t>
            </a:r>
          </a:p>
          <a:p>
            <a:pPr algn="ctr"/>
            <a:r>
              <a:rPr lang="en-US" sz="5400" dirty="0">
                <a:ln w="0"/>
                <a:effectLst>
                  <a:outerShdw blurRad="38100" dist="19050" dir="2700000" algn="tl" rotWithShape="0">
                    <a:schemeClr val="dk1">
                      <a:alpha val="40000"/>
                    </a:schemeClr>
                  </a:outerShdw>
                </a:effectLst>
              </a:rPr>
              <a:t>UWTSD use?</a:t>
            </a:r>
          </a:p>
          <a:p>
            <a:pPr algn="ctr"/>
            <a:endParaRPr lang="en-US" sz="5400" b="0" cap="none" spc="0" dirty="0">
              <a:ln w="0"/>
              <a:solidFill>
                <a:schemeClr val="tx1"/>
              </a:solidFill>
              <a:effectLst>
                <a:outerShdw blurRad="38100" dist="19050" dir="2700000" algn="tl" rotWithShape="0">
                  <a:schemeClr val="dk1">
                    <a:alpha val="40000"/>
                  </a:schemeClr>
                </a:outerShdw>
              </a:effectLst>
            </a:endParaRPr>
          </a:p>
        </p:txBody>
      </p:sp>
      <p:pic>
        <p:nvPicPr>
          <p:cNvPr id="4" name="Picture 3">
            <a:extLst>
              <a:ext uri="{FF2B5EF4-FFF2-40B4-BE49-F238E27FC236}">
                <a16:creationId xmlns:a16="http://schemas.microsoft.com/office/drawing/2014/main" xmlns="" id="{99650B1C-5B61-4800-AD03-7BB323BD8257}"/>
              </a:ext>
            </a:extLst>
          </p:cNvPr>
          <p:cNvPicPr>
            <a:picLocks noChangeAspect="1"/>
          </p:cNvPicPr>
          <p:nvPr/>
        </p:nvPicPr>
        <p:blipFill>
          <a:blip r:embed="rId3"/>
          <a:stretch>
            <a:fillRect/>
          </a:stretch>
        </p:blipFill>
        <p:spPr>
          <a:xfrm>
            <a:off x="3256157" y="2187846"/>
            <a:ext cx="4982620" cy="3232452"/>
          </a:xfrm>
          <a:prstGeom prst="rect">
            <a:avLst/>
          </a:prstGeom>
        </p:spPr>
      </p:pic>
      <p:cxnSp>
        <p:nvCxnSpPr>
          <p:cNvPr id="6" name="Straight Arrow Connector 5">
            <a:extLst>
              <a:ext uri="{FF2B5EF4-FFF2-40B4-BE49-F238E27FC236}">
                <a16:creationId xmlns:a16="http://schemas.microsoft.com/office/drawing/2014/main" xmlns="" id="{F087CA9E-0B10-41DE-972B-F3D28CFB1236}"/>
              </a:ext>
            </a:extLst>
          </p:cNvPr>
          <p:cNvCxnSpPr>
            <a:cxnSpLocks/>
          </p:cNvCxnSpPr>
          <p:nvPr/>
        </p:nvCxnSpPr>
        <p:spPr>
          <a:xfrm>
            <a:off x="1223337" y="1967345"/>
            <a:ext cx="2960736" cy="172647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xmlns="" val="931207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3"/>
          <p:cNvSpPr>
            <a:spLocks noGrp="1" noChangeArrowheads="1"/>
          </p:cNvSpPr>
          <p:nvPr>
            <p:ph idx="1"/>
          </p:nvPr>
        </p:nvSpPr>
        <p:spPr>
          <a:xfrm>
            <a:off x="609600" y="1600200"/>
            <a:ext cx="10972800" cy="4953000"/>
          </a:xfrm>
        </p:spPr>
        <p:txBody>
          <a:bodyPr/>
          <a:lstStyle/>
          <a:p>
            <a:pPr eaLnBrk="1" hangingPunct="1"/>
            <a:endParaRPr lang="en-GB" altLang="en-US" sz="3600" dirty="0" smtClean="0">
              <a:latin typeface="Arial" pitchFamily="34" charset="0"/>
            </a:endParaRPr>
          </a:p>
          <a:p>
            <a:pPr eaLnBrk="1" hangingPunct="1">
              <a:buNone/>
            </a:pPr>
            <a:r>
              <a:rPr lang="en-GB" altLang="en-US" sz="3600" dirty="0" smtClean="0">
                <a:latin typeface="Arial" pitchFamily="34" charset="0"/>
              </a:rPr>
              <a:t>The Harvard system of referencing is the most commonly used system in the UK and determines the manner in which students are to set out references and bibliographies. </a:t>
            </a:r>
          </a:p>
          <a:p>
            <a:pPr algn="ctr" eaLnBrk="1" hangingPunct="1">
              <a:buFont typeface="Wingdings" pitchFamily="2" charset="2"/>
              <a:buNone/>
            </a:pPr>
            <a:endParaRPr lang="en-GB" altLang="en-US" sz="3600" dirty="0" smtClean="0">
              <a:latin typeface="Arial" pitchFamily="34" charset="0"/>
            </a:endParaRPr>
          </a:p>
          <a:p>
            <a:pPr algn="ctr" eaLnBrk="1" hangingPunct="1">
              <a:buFont typeface="Wingdings" pitchFamily="2" charset="2"/>
              <a:buNone/>
            </a:pPr>
            <a:endParaRPr lang="en-GB" altLang="en-US" sz="3600" dirty="0" smtClean="0">
              <a:latin typeface="Arial" pitchFamily="34" charset="0"/>
            </a:endParaRPr>
          </a:p>
        </p:txBody>
      </p:sp>
      <p:sp>
        <p:nvSpPr>
          <p:cNvPr id="12291" name="Rectangle 2"/>
          <p:cNvSpPr>
            <a:spLocks noGrp="1" noChangeArrowheads="1"/>
          </p:cNvSpPr>
          <p:nvPr>
            <p:ph type="title"/>
          </p:nvPr>
        </p:nvSpPr>
        <p:spPr/>
        <p:txBody>
          <a:bodyPr>
            <a:normAutofit fontScale="90000"/>
          </a:bodyPr>
          <a:lstStyle/>
          <a:p>
            <a:pPr eaLnBrk="1" hangingPunct="1"/>
            <a:r>
              <a:rPr lang="en-GB" altLang="en-US" sz="3400" b="1" smtClean="0">
                <a:latin typeface="Arial" pitchFamily="34" charset="0"/>
              </a:rPr>
              <a:t>What is the Harvard Referencing System?</a:t>
            </a:r>
          </a:p>
        </p:txBody>
      </p:sp>
      <p:pic>
        <p:nvPicPr>
          <p:cNvPr id="1026" name="Picture 2" descr="C:\Users\Shehla\AppData\Local\Microsoft\Windows\INetCache\IE\B37UJJIJ\kids[1].png"/>
          <p:cNvPicPr>
            <a:picLocks noChangeAspect="1" noChangeArrowheads="1"/>
          </p:cNvPicPr>
          <p:nvPr/>
        </p:nvPicPr>
        <p:blipFill>
          <a:blip r:embed="rId2"/>
          <a:srcRect/>
          <a:stretch>
            <a:fillRect/>
          </a:stretch>
        </p:blipFill>
        <p:spPr bwMode="auto">
          <a:xfrm>
            <a:off x="7013446" y="4045144"/>
            <a:ext cx="3054350" cy="240665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4099">
                                            <p:txEl>
                                              <p:pRg st="1" end="1"/>
                                            </p:txEl>
                                          </p:spTgt>
                                        </p:tgtEl>
                                        <p:attrNameLst>
                                          <p:attrName>style.visibility</p:attrName>
                                        </p:attrNameLst>
                                      </p:cBhvr>
                                      <p:to>
                                        <p:strVal val="visible"/>
                                      </p:to>
                                    </p:set>
                                    <p:animEffect transition="in" filter="box(in)">
                                      <p:cBhvr>
                                        <p:cTn id="7" dur="500"/>
                                        <p:tgtEl>
                                          <p:spTgt spid="409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02B57959-C9DA-43F3-94BD-6297E95A6C55}"/>
              </a:ext>
            </a:extLst>
          </p:cNvPr>
          <p:cNvSpPr/>
          <p:nvPr/>
        </p:nvSpPr>
        <p:spPr>
          <a:xfrm>
            <a:off x="215607" y="348826"/>
            <a:ext cx="11760785"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UWTSD Harvard Referencing Handbook</a:t>
            </a:r>
          </a:p>
        </p:txBody>
      </p:sp>
      <p:pic>
        <p:nvPicPr>
          <p:cNvPr id="3" name="Picture 2">
            <a:extLst>
              <a:ext uri="{FF2B5EF4-FFF2-40B4-BE49-F238E27FC236}">
                <a16:creationId xmlns:a16="http://schemas.microsoft.com/office/drawing/2014/main" xmlns="" id="{CD3D3B72-C0D0-4A84-9285-C115D66C4C32}"/>
              </a:ext>
            </a:extLst>
          </p:cNvPr>
          <p:cNvPicPr>
            <a:picLocks noChangeAspect="1"/>
          </p:cNvPicPr>
          <p:nvPr/>
        </p:nvPicPr>
        <p:blipFill>
          <a:blip r:embed="rId3"/>
          <a:stretch>
            <a:fillRect/>
          </a:stretch>
        </p:blipFill>
        <p:spPr>
          <a:xfrm>
            <a:off x="1062036" y="1440873"/>
            <a:ext cx="3469766" cy="4849091"/>
          </a:xfrm>
          <a:prstGeom prst="rect">
            <a:avLst/>
          </a:prstGeom>
        </p:spPr>
      </p:pic>
      <p:sp>
        <p:nvSpPr>
          <p:cNvPr id="4" name="TextBox 3">
            <a:extLst>
              <a:ext uri="{FF2B5EF4-FFF2-40B4-BE49-F238E27FC236}">
                <a16:creationId xmlns:a16="http://schemas.microsoft.com/office/drawing/2014/main" xmlns="" id="{43F25453-F85E-4E1D-B539-E18E206620D4}"/>
              </a:ext>
            </a:extLst>
          </p:cNvPr>
          <p:cNvSpPr txBox="1"/>
          <p:nvPr/>
        </p:nvSpPr>
        <p:spPr>
          <a:xfrm>
            <a:off x="6095999" y="2305615"/>
            <a:ext cx="4322619" cy="2246769"/>
          </a:xfrm>
          <a:prstGeom prst="rect">
            <a:avLst/>
          </a:prstGeom>
          <a:noFill/>
        </p:spPr>
        <p:txBody>
          <a:bodyPr wrap="square" rtlCol="0">
            <a:spAutoFit/>
          </a:bodyPr>
          <a:lstStyle/>
          <a:p>
            <a:r>
              <a:rPr lang="en-GB" sz="2800" dirty="0"/>
              <a:t>This handbook was created by UWTSD Library, Learning resources, the Academic Office and academic staff members.</a:t>
            </a:r>
          </a:p>
        </p:txBody>
      </p:sp>
    </p:spTree>
    <p:extLst>
      <p:ext uri="{BB962C8B-B14F-4D97-AF65-F5344CB8AC3E}">
        <p14:creationId xmlns:p14="http://schemas.microsoft.com/office/powerpoint/2010/main" xmlns="" val="2724284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dissolve">
                                      <p:cBhvr>
                                        <p:cTn id="1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3"/>
          <p:cNvSpPr>
            <a:spLocks noGrp="1" noChangeArrowheads="1"/>
          </p:cNvSpPr>
          <p:nvPr>
            <p:ph idx="1"/>
          </p:nvPr>
        </p:nvSpPr>
        <p:spPr>
          <a:xfrm>
            <a:off x="247779" y="2180253"/>
            <a:ext cx="11480800" cy="4800600"/>
          </a:xfrm>
        </p:spPr>
        <p:txBody>
          <a:bodyPr/>
          <a:lstStyle/>
          <a:p>
            <a:pPr marL="609600" indent="-609600" eaLnBrk="1" hangingPunct="1">
              <a:buFont typeface="Wingdings" pitchFamily="2" charset="2"/>
              <a:buNone/>
            </a:pPr>
            <a:endParaRPr lang="en-GB" altLang="en-US" dirty="0" smtClean="0">
              <a:latin typeface="Arial" pitchFamily="34" charset="0"/>
            </a:endParaRPr>
          </a:p>
          <a:p>
            <a:pPr marL="609600" indent="-609600" eaLnBrk="1" hangingPunct="1">
              <a:buFont typeface="Wingdings" pitchFamily="2" charset="2"/>
              <a:buAutoNum type="arabicPeriod"/>
            </a:pPr>
            <a:r>
              <a:rPr lang="en-GB" altLang="en-US" dirty="0" smtClean="0">
                <a:latin typeface="Arial" pitchFamily="34" charset="0"/>
              </a:rPr>
              <a:t>Curtsey to the person whose ideas you have used or referred to</a:t>
            </a:r>
          </a:p>
          <a:p>
            <a:pPr marL="609600" indent="-609600" eaLnBrk="1" hangingPunct="1">
              <a:buFont typeface="Wingdings" pitchFamily="2" charset="2"/>
              <a:buAutoNum type="arabicPeriod"/>
            </a:pPr>
            <a:r>
              <a:rPr lang="en-GB" altLang="en-US" dirty="0" smtClean="0">
                <a:latin typeface="Arial" pitchFamily="34" charset="0"/>
              </a:rPr>
              <a:t>Makes it clear that you are not trying to pretend the work is yours</a:t>
            </a:r>
          </a:p>
          <a:p>
            <a:pPr marL="609600" indent="-609600" eaLnBrk="1" hangingPunct="1">
              <a:buFont typeface="Wingdings" pitchFamily="2" charset="2"/>
              <a:buAutoNum type="arabicPeriod"/>
            </a:pPr>
            <a:r>
              <a:rPr lang="en-GB" altLang="en-US" dirty="0" smtClean="0">
                <a:latin typeface="Arial" pitchFamily="34" charset="0"/>
              </a:rPr>
              <a:t>Helps the reader find the original text</a:t>
            </a:r>
          </a:p>
          <a:p>
            <a:pPr marL="609600" indent="-609600" eaLnBrk="1" hangingPunct="1">
              <a:buFont typeface="Wingdings" pitchFamily="2" charset="2"/>
              <a:buAutoNum type="arabicPeriod"/>
            </a:pPr>
            <a:r>
              <a:rPr lang="en-GB" altLang="en-US" dirty="0" smtClean="0">
                <a:latin typeface="Arial" pitchFamily="34" charset="0"/>
              </a:rPr>
              <a:t>Helps you to find the original text again</a:t>
            </a:r>
          </a:p>
          <a:p>
            <a:pPr marL="609600" indent="-609600" eaLnBrk="1" hangingPunct="1">
              <a:buFont typeface="Wingdings" pitchFamily="2" charset="2"/>
              <a:buAutoNum type="arabicPeriod"/>
            </a:pPr>
            <a:r>
              <a:rPr lang="en-GB" altLang="en-US" dirty="0" smtClean="0">
                <a:latin typeface="Arial" pitchFamily="34" charset="0"/>
              </a:rPr>
              <a:t>Thoroughness in referencing suggests you have been thorough in checking your facts</a:t>
            </a:r>
          </a:p>
          <a:p>
            <a:pPr marL="609600" indent="-609600" eaLnBrk="1" hangingPunct="1">
              <a:buFont typeface="Wingdings" pitchFamily="2" charset="2"/>
              <a:buAutoNum type="arabicPeriod"/>
            </a:pPr>
            <a:endParaRPr lang="en-GB" altLang="en-US" dirty="0" smtClean="0">
              <a:latin typeface="Arial" pitchFamily="34" charset="0"/>
            </a:endParaRPr>
          </a:p>
        </p:txBody>
      </p:sp>
      <p:sp>
        <p:nvSpPr>
          <p:cNvPr id="14339" name="Rectangle 2"/>
          <p:cNvSpPr>
            <a:spLocks noGrp="1" noChangeArrowheads="1"/>
          </p:cNvSpPr>
          <p:nvPr>
            <p:ph type="title"/>
          </p:nvPr>
        </p:nvSpPr>
        <p:spPr/>
        <p:txBody>
          <a:bodyPr>
            <a:normAutofit fontScale="90000"/>
          </a:bodyPr>
          <a:lstStyle/>
          <a:p>
            <a:pPr eaLnBrk="1" hangingPunct="1"/>
            <a:r>
              <a:rPr lang="en-GB" altLang="en-US" sz="4400" b="1" smtClean="0">
                <a:latin typeface="Arial" pitchFamily="34" charset="0"/>
              </a:rPr>
              <a:t>Harvard Referencing System.</a:t>
            </a:r>
          </a:p>
        </p:txBody>
      </p:sp>
      <p:pic>
        <p:nvPicPr>
          <p:cNvPr id="2052" name="Picture 4" descr="C:\Users\Shehla\AppData\Local\Microsoft\Windows\INetCache\IE\HDW4YFJ9\investigacion[1].gif"/>
          <p:cNvPicPr>
            <a:picLocks noChangeAspect="1" noChangeArrowheads="1"/>
          </p:cNvPicPr>
          <p:nvPr/>
        </p:nvPicPr>
        <p:blipFill>
          <a:blip r:embed="rId2"/>
          <a:srcRect/>
          <a:stretch>
            <a:fillRect/>
          </a:stretch>
        </p:blipFill>
        <p:spPr bwMode="auto">
          <a:xfrm>
            <a:off x="8073960" y="2249001"/>
            <a:ext cx="3060700" cy="1949450"/>
          </a:xfrm>
          <a:prstGeom prst="rect">
            <a:avLst/>
          </a:prstGeom>
          <a:noFill/>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90178" y="4578611"/>
            <a:ext cx="4899675" cy="369332"/>
          </a:xfrm>
          <a:prstGeom prst="rect">
            <a:avLst/>
          </a:prstGeom>
        </p:spPr>
        <p:txBody>
          <a:bodyPr wrap="none">
            <a:spAutoFit/>
          </a:bodyPr>
          <a:lstStyle/>
          <a:p>
            <a:r>
              <a:rPr lang="en-US" dirty="0" smtClean="0"/>
              <a:t>https://www.youtube.com/watch?v=dtxOKWRIJpk</a:t>
            </a:r>
            <a:endParaRPr lang="en-US" dirty="0"/>
          </a:p>
        </p:txBody>
      </p:sp>
      <p:pic>
        <p:nvPicPr>
          <p:cNvPr id="1028" name="Picture 4" descr="C:\Users\Shehla\AppData\Local\Microsoft\Windows\INetCache\IE\B37UJJIJ\pla1[1].gif"/>
          <p:cNvPicPr>
            <a:picLocks noChangeAspect="1" noChangeArrowheads="1"/>
          </p:cNvPicPr>
          <p:nvPr/>
        </p:nvPicPr>
        <p:blipFill>
          <a:blip r:embed="rId2"/>
          <a:srcRect/>
          <a:stretch>
            <a:fillRect/>
          </a:stretch>
        </p:blipFill>
        <p:spPr bwMode="auto">
          <a:xfrm>
            <a:off x="4762500" y="2686050"/>
            <a:ext cx="2667000" cy="1485900"/>
          </a:xfrm>
          <a:prstGeom prst="rect">
            <a:avLst/>
          </a:prstGeom>
          <a:noFill/>
        </p:spPr>
      </p:pic>
      <p:pic>
        <p:nvPicPr>
          <p:cNvPr id="1029" name="Picture 5" descr="C:\Users\Shehla\AppData\Local\Microsoft\Windows\INetCache\IE\B37UJJIJ\pla1[1].gif"/>
          <p:cNvPicPr>
            <a:picLocks noChangeAspect="1" noChangeArrowheads="1"/>
          </p:cNvPicPr>
          <p:nvPr/>
        </p:nvPicPr>
        <p:blipFill>
          <a:blip r:embed="rId2"/>
          <a:srcRect/>
          <a:stretch>
            <a:fillRect/>
          </a:stretch>
        </p:blipFill>
        <p:spPr bwMode="auto">
          <a:xfrm>
            <a:off x="2598695" y="797601"/>
            <a:ext cx="6759909" cy="3766235"/>
          </a:xfrm>
          <a:prstGeom prst="rect">
            <a:avLst/>
          </a:prstGeom>
          <a:noFill/>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pPr eaLnBrk="1" hangingPunct="1"/>
            <a:r>
              <a:rPr lang="en-GB" altLang="en-US" smtClean="0"/>
              <a:t>What is plagiarism?</a:t>
            </a:r>
          </a:p>
        </p:txBody>
      </p:sp>
      <p:sp>
        <p:nvSpPr>
          <p:cNvPr id="3" name="Content Placeholder 2"/>
          <p:cNvSpPr>
            <a:spLocks noGrp="1"/>
          </p:cNvSpPr>
          <p:nvPr>
            <p:ph sz="quarter" idx="4294967295"/>
          </p:nvPr>
        </p:nvSpPr>
        <p:spPr>
          <a:xfrm>
            <a:off x="1523999" y="2286000"/>
            <a:ext cx="8974667" cy="4267200"/>
          </a:xfrm>
        </p:spPr>
        <p:txBody>
          <a:bodyPr>
            <a:normAutofit/>
          </a:bodyPr>
          <a:lstStyle/>
          <a:p>
            <a:pPr eaLnBrk="1" hangingPunct="1">
              <a:buFont typeface="Wingdings" charset="0"/>
              <a:buChar char=""/>
              <a:defRPr/>
            </a:pPr>
            <a:r>
              <a:rPr lang="en-GB" dirty="0" smtClean="0">
                <a:ea typeface="ＭＳ Ｐゴシック" charset="0"/>
              </a:rPr>
              <a:t>Plagiarism is a specific form of cheating and is generally defined as presenting another persons work as your own.</a:t>
            </a:r>
          </a:p>
          <a:p>
            <a:pPr eaLnBrk="1" hangingPunct="1">
              <a:buFont typeface="Wingdings" charset="0"/>
              <a:buChar char=""/>
              <a:defRPr/>
            </a:pPr>
            <a:endParaRPr lang="en-GB" dirty="0">
              <a:ea typeface="ＭＳ Ｐゴシック" charset="0"/>
            </a:endParaRPr>
          </a:p>
          <a:p>
            <a:pPr eaLnBrk="1" hangingPunct="1">
              <a:buFont typeface="Wingdings" charset="0"/>
              <a:buChar char=""/>
              <a:defRPr/>
            </a:pPr>
            <a:r>
              <a:rPr lang="en-GB" dirty="0" smtClean="0">
                <a:ea typeface="ＭＳ Ｐゴシック" charset="0"/>
              </a:rPr>
              <a:t>It is even possible to plagiarise yourself if you paraphrase or copy from work you submitted elsewhere and do not acknowledge the fact.</a:t>
            </a:r>
          </a:p>
          <a:p>
            <a:pPr marL="0" indent="0" eaLnBrk="1" hangingPunct="1">
              <a:buFont typeface="Wingdings" charset="0"/>
              <a:buNone/>
              <a:defRPr/>
            </a:pPr>
            <a:endParaRPr lang="en-GB" dirty="0">
              <a:ea typeface="ＭＳ Ｐゴシック" charset="0"/>
            </a:endParaRPr>
          </a:p>
          <a:p>
            <a:pPr marL="0" indent="0" eaLnBrk="1" hangingPunct="1">
              <a:buFont typeface="Wingdings" charset="0"/>
              <a:buNone/>
              <a:defRPr/>
            </a:pPr>
            <a:endParaRPr lang="en-GB" sz="1100" dirty="0" smtClean="0">
              <a:ea typeface="ＭＳ Ｐゴシック" charset="0"/>
            </a:endParaRPr>
          </a:p>
          <a:p>
            <a:pPr marL="0" indent="0" eaLnBrk="1" hangingPunct="1">
              <a:buFont typeface="Wingdings" charset="0"/>
              <a:buNone/>
              <a:defRPr/>
            </a:pPr>
            <a:endParaRPr lang="en-GB" sz="1100" dirty="0" smtClean="0">
              <a:ea typeface="ＭＳ Ｐゴシック" charset="0"/>
            </a:endParaRPr>
          </a:p>
          <a:p>
            <a:pPr marL="0" indent="0" eaLnBrk="1" hangingPunct="1">
              <a:buFont typeface="Wingdings" charset="0"/>
              <a:buNone/>
              <a:defRPr/>
            </a:pPr>
            <a:endParaRPr lang="en-GB" sz="1100" dirty="0" smtClean="0">
              <a:ea typeface="ＭＳ Ｐゴシック" charset="0"/>
            </a:endParaRPr>
          </a:p>
          <a:p>
            <a:pPr marL="0" indent="0" eaLnBrk="1" hangingPunct="1">
              <a:buFont typeface="Wingdings" charset="0"/>
              <a:buNone/>
              <a:defRPr/>
            </a:pPr>
            <a:endParaRPr lang="en-GB" sz="1100" dirty="0" smtClean="0">
              <a:ea typeface="ＭＳ Ｐゴシック" charset="0"/>
            </a:endParaRPr>
          </a:p>
          <a:p>
            <a:pPr marL="0" indent="0" eaLnBrk="1" hangingPunct="1">
              <a:buFont typeface="Wingdings" charset="0"/>
              <a:buNone/>
              <a:defRPr/>
            </a:pPr>
            <a:endParaRPr lang="en-GB" sz="1100" dirty="0" smtClean="0">
              <a:ea typeface="ＭＳ Ｐゴシック" charset="0"/>
            </a:endParaRPr>
          </a:p>
          <a:p>
            <a:pPr marL="0" indent="0" eaLnBrk="1" hangingPunct="1">
              <a:buFont typeface="Wingdings" charset="0"/>
              <a:buNone/>
              <a:defRPr/>
            </a:pPr>
            <a:endParaRPr lang="en-GB" sz="1100" dirty="0" smtClean="0">
              <a:ea typeface="ＭＳ Ｐゴシック" charset="0"/>
            </a:endParaRPr>
          </a:p>
          <a:p>
            <a:pPr marL="0" indent="0" algn="ctr" eaLnBrk="1" hangingPunct="1">
              <a:buFont typeface="Wingdings" charset="0"/>
              <a:buNone/>
              <a:defRPr/>
            </a:pPr>
            <a:r>
              <a:rPr lang="en-GB" sz="1100" dirty="0" smtClean="0">
                <a:ea typeface="ＭＳ Ｐゴシック" charset="0"/>
              </a:rPr>
              <a:t>Pears</a:t>
            </a:r>
            <a:r>
              <a:rPr lang="en-GB" sz="1100" dirty="0" smtClean="0">
                <a:ea typeface="ＭＳ Ｐゴシック" charset="0"/>
              </a:rPr>
              <a:t>, R and </a:t>
            </a:r>
            <a:r>
              <a:rPr lang="en-GB" sz="1100" dirty="0" err="1" smtClean="0">
                <a:ea typeface="ＭＳ Ｐゴシック" charset="0"/>
              </a:rPr>
              <a:t>Sheilds</a:t>
            </a:r>
            <a:r>
              <a:rPr lang="en-GB" sz="1100" dirty="0" smtClean="0">
                <a:ea typeface="ＭＳ Ｐゴシック" charset="0"/>
              </a:rPr>
              <a:t>, G (2010) </a:t>
            </a:r>
            <a:r>
              <a:rPr lang="en-GB" sz="1100" u="sng" dirty="0" smtClean="0">
                <a:ea typeface="ＭＳ Ｐゴシック" charset="0"/>
              </a:rPr>
              <a:t>Cite them Right, The Essential Referencing Guide</a:t>
            </a:r>
            <a:r>
              <a:rPr lang="en-GB" sz="1100" dirty="0" smtClean="0">
                <a:ea typeface="ＭＳ Ｐゴシック" charset="0"/>
              </a:rPr>
              <a:t>, Hampshire: Palgrave </a:t>
            </a:r>
            <a:r>
              <a:rPr lang="en-GB" sz="1100" dirty="0" err="1" smtClean="0">
                <a:ea typeface="ＭＳ Ｐゴシック" charset="0"/>
              </a:rPr>
              <a:t>Macmillian</a:t>
            </a:r>
            <a:endParaRPr lang="en-GB" sz="1100" u="sng" dirty="0">
              <a:ea typeface="ＭＳ Ｐゴシック" charset="0"/>
            </a:endParaRPr>
          </a:p>
        </p:txBody>
      </p:sp>
      <p:pic>
        <p:nvPicPr>
          <p:cNvPr id="50178" name="Picture 2" descr="Image result for cheating"/>
          <p:cNvPicPr>
            <a:picLocks noChangeAspect="1" noChangeArrowheads="1"/>
          </p:cNvPicPr>
          <p:nvPr/>
        </p:nvPicPr>
        <p:blipFill>
          <a:blip r:embed="rId2"/>
          <a:srcRect/>
          <a:stretch>
            <a:fillRect/>
          </a:stretch>
        </p:blipFill>
        <p:spPr bwMode="auto">
          <a:xfrm>
            <a:off x="4913843" y="4275667"/>
            <a:ext cx="2568413" cy="1464734"/>
          </a:xfrm>
          <a:prstGeom prst="rect">
            <a:avLst/>
          </a:prstGeom>
          <a:noFill/>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15363" name="Rectangle 2"/>
          <p:cNvSpPr>
            <a:spLocks noGrp="1" noChangeArrowheads="1"/>
          </p:cNvSpPr>
          <p:nvPr>
            <p:ph type="title"/>
          </p:nvPr>
        </p:nvSpPr>
        <p:spPr>
          <a:xfrm>
            <a:off x="1140884" y="619126"/>
            <a:ext cx="9906000" cy="1477963"/>
          </a:xfrm>
        </p:spPr>
        <p:txBody>
          <a:bodyPr/>
          <a:lstStyle/>
          <a:p>
            <a:pPr algn="ctr" fontAlgn="auto">
              <a:spcAft>
                <a:spcPts val="0"/>
              </a:spcAft>
              <a:defRPr/>
            </a:pPr>
            <a:r>
              <a:rPr lang="en-GB" altLang="en-US" sz="4000" b="1" smtClean="0">
                <a:solidFill>
                  <a:srgbClr val="FFC000"/>
                </a:solidFill>
                <a:latin typeface="Arial" panose="020B0604020202020204" pitchFamily="34" charset="0"/>
              </a:rPr>
              <a:t>Avoiding Plagiarism</a:t>
            </a:r>
            <a:r>
              <a:rPr lang="en-GB" altLang="en-US" sz="4000" b="1" smtClean="0">
                <a:latin typeface="Arial" panose="020B0604020202020204" pitchFamily="34" charset="0"/>
              </a:rPr>
              <a:t>!</a:t>
            </a:r>
            <a:endParaRPr lang="en-GB" altLang="en-US" sz="4000" b="1" dirty="0" smtClean="0">
              <a:latin typeface="Arial" panose="020B0604020202020204" pitchFamily="34" charset="0"/>
            </a:endParaRPr>
          </a:p>
        </p:txBody>
      </p:sp>
      <p:sp>
        <p:nvSpPr>
          <p:cNvPr id="8195" name="Rectangle 3"/>
          <p:cNvSpPr>
            <a:spLocks noGrp="1" noChangeArrowheads="1"/>
          </p:cNvSpPr>
          <p:nvPr>
            <p:ph idx="1"/>
          </p:nvPr>
        </p:nvSpPr>
        <p:spPr>
          <a:xfrm>
            <a:off x="1422400" y="1295401"/>
            <a:ext cx="9144000" cy="4835525"/>
          </a:xfrm>
        </p:spPr>
        <p:txBody>
          <a:bodyPr rtlCol="0">
            <a:normAutofit/>
          </a:bodyPr>
          <a:lstStyle/>
          <a:p>
            <a:pPr marL="365760" indent="-365760" fontAlgn="auto">
              <a:lnSpc>
                <a:spcPct val="90000"/>
              </a:lnSpc>
              <a:spcAft>
                <a:spcPts val="0"/>
              </a:spcAft>
              <a:buFont typeface="Wingdings" charset="0"/>
              <a:buNone/>
              <a:defRPr/>
            </a:pPr>
            <a:endParaRPr lang="en-GB" dirty="0" smtClean="0">
              <a:solidFill>
                <a:schemeClr val="tx1">
                  <a:lumMod val="85000"/>
                  <a:lumOff val="15000"/>
                </a:schemeClr>
              </a:solidFill>
              <a:latin typeface="Arial" charset="0"/>
            </a:endParaRPr>
          </a:p>
          <a:p>
            <a:pPr marL="365760" indent="-365760" fontAlgn="auto">
              <a:lnSpc>
                <a:spcPct val="90000"/>
              </a:lnSpc>
              <a:spcAft>
                <a:spcPts val="0"/>
              </a:spcAft>
              <a:buFont typeface="Wingdings" charset="0"/>
              <a:buNone/>
              <a:defRPr/>
            </a:pPr>
            <a:endParaRPr lang="en-GB" dirty="0">
              <a:solidFill>
                <a:schemeClr val="tx1">
                  <a:lumMod val="85000"/>
                  <a:lumOff val="15000"/>
                </a:schemeClr>
              </a:solidFill>
              <a:latin typeface="Arial" charset="0"/>
            </a:endParaRPr>
          </a:p>
          <a:p>
            <a:pPr marL="365760" indent="-365760" fontAlgn="auto">
              <a:lnSpc>
                <a:spcPct val="90000"/>
              </a:lnSpc>
              <a:spcAft>
                <a:spcPts val="0"/>
              </a:spcAft>
              <a:buFont typeface="Wingdings" charset="0"/>
              <a:buNone/>
              <a:defRPr/>
            </a:pPr>
            <a:endParaRPr lang="en-GB" dirty="0" smtClean="0">
              <a:solidFill>
                <a:schemeClr val="tx1">
                  <a:lumMod val="85000"/>
                  <a:lumOff val="15000"/>
                </a:schemeClr>
              </a:solidFill>
              <a:latin typeface="Arial" charset="0"/>
            </a:endParaRPr>
          </a:p>
          <a:p>
            <a:pPr marL="365760" indent="-365760" fontAlgn="auto">
              <a:lnSpc>
                <a:spcPct val="90000"/>
              </a:lnSpc>
              <a:spcAft>
                <a:spcPts val="0"/>
              </a:spcAft>
              <a:buFont typeface="Wingdings" charset="0"/>
              <a:buNone/>
              <a:defRPr/>
            </a:pPr>
            <a:r>
              <a:rPr lang="en-GB" dirty="0" smtClean="0">
                <a:solidFill>
                  <a:schemeClr val="tx1">
                    <a:lumMod val="85000"/>
                    <a:lumOff val="15000"/>
                  </a:schemeClr>
                </a:solidFill>
                <a:latin typeface="Arial" charset="0"/>
              </a:rPr>
              <a:t>Wherever </a:t>
            </a:r>
            <a:r>
              <a:rPr lang="en-GB" dirty="0">
                <a:solidFill>
                  <a:schemeClr val="tx1">
                    <a:lumMod val="85000"/>
                    <a:lumOff val="15000"/>
                  </a:schemeClr>
                </a:solidFill>
                <a:latin typeface="Arial" charset="0"/>
              </a:rPr>
              <a:t>you </a:t>
            </a:r>
            <a:r>
              <a:rPr lang="en-GB" dirty="0">
                <a:solidFill>
                  <a:srgbClr val="FF0000"/>
                </a:solidFill>
                <a:latin typeface="Arial" charset="0"/>
              </a:rPr>
              <a:t>quote</a:t>
            </a:r>
            <a:r>
              <a:rPr lang="en-GB" dirty="0">
                <a:solidFill>
                  <a:schemeClr val="tx1">
                    <a:lumMod val="85000"/>
                    <a:lumOff val="15000"/>
                  </a:schemeClr>
                </a:solidFill>
                <a:latin typeface="Arial" charset="0"/>
              </a:rPr>
              <a:t> (copy directly from </a:t>
            </a:r>
          </a:p>
          <a:p>
            <a:pPr marL="365760" indent="-365760" fontAlgn="auto">
              <a:lnSpc>
                <a:spcPct val="90000"/>
              </a:lnSpc>
              <a:spcAft>
                <a:spcPts val="0"/>
              </a:spcAft>
              <a:buFont typeface="Wingdings" charset="0"/>
              <a:buNone/>
              <a:defRPr/>
            </a:pPr>
            <a:r>
              <a:rPr lang="en-GB" dirty="0">
                <a:solidFill>
                  <a:schemeClr val="tx1">
                    <a:lumMod val="85000"/>
                    <a:lumOff val="15000"/>
                  </a:schemeClr>
                </a:solidFill>
                <a:latin typeface="Arial" charset="0"/>
              </a:rPr>
              <a:t>another author) or </a:t>
            </a:r>
            <a:r>
              <a:rPr lang="en-GB" dirty="0">
                <a:solidFill>
                  <a:srgbClr val="FF0000"/>
                </a:solidFill>
                <a:latin typeface="Arial" charset="0"/>
              </a:rPr>
              <a:t>use their ideas </a:t>
            </a:r>
          </a:p>
          <a:p>
            <a:pPr marL="365760" indent="-365760" fontAlgn="auto">
              <a:lnSpc>
                <a:spcPct val="90000"/>
              </a:lnSpc>
              <a:spcAft>
                <a:spcPts val="0"/>
              </a:spcAft>
              <a:buFont typeface="Wingdings" charset="0"/>
              <a:buNone/>
              <a:defRPr/>
            </a:pPr>
            <a:r>
              <a:rPr lang="en-GB" dirty="0">
                <a:solidFill>
                  <a:schemeClr val="tx1">
                    <a:lumMod val="85000"/>
                    <a:lumOff val="15000"/>
                  </a:schemeClr>
                </a:solidFill>
                <a:latin typeface="Arial" charset="0"/>
              </a:rPr>
              <a:t>(paraphrase), </a:t>
            </a:r>
            <a:r>
              <a:rPr lang="en-GB" dirty="0">
                <a:solidFill>
                  <a:srgbClr val="FF0000"/>
                </a:solidFill>
                <a:latin typeface="Arial" charset="0"/>
              </a:rPr>
              <a:t>you must acknowledge </a:t>
            </a:r>
            <a:r>
              <a:rPr lang="en-GB" dirty="0">
                <a:solidFill>
                  <a:schemeClr val="tx1">
                    <a:lumMod val="85000"/>
                    <a:lumOff val="15000"/>
                  </a:schemeClr>
                </a:solidFill>
                <a:latin typeface="Arial" charset="0"/>
              </a:rPr>
              <a:t>that </a:t>
            </a:r>
          </a:p>
          <a:p>
            <a:pPr marL="365760" indent="-365760" fontAlgn="auto">
              <a:lnSpc>
                <a:spcPct val="90000"/>
              </a:lnSpc>
              <a:spcAft>
                <a:spcPts val="0"/>
              </a:spcAft>
              <a:buFont typeface="Wingdings" charset="0"/>
              <a:buNone/>
              <a:defRPr/>
            </a:pPr>
            <a:r>
              <a:rPr lang="en-GB" dirty="0">
                <a:solidFill>
                  <a:schemeClr val="tx1">
                    <a:lumMod val="85000"/>
                    <a:lumOff val="15000"/>
                  </a:schemeClr>
                </a:solidFill>
                <a:latin typeface="Arial" charset="0"/>
              </a:rPr>
              <a:t>you have done so. Failure to acknowledge </a:t>
            </a:r>
          </a:p>
          <a:p>
            <a:pPr marL="365760" indent="-365760" fontAlgn="auto">
              <a:lnSpc>
                <a:spcPct val="90000"/>
              </a:lnSpc>
              <a:spcAft>
                <a:spcPts val="0"/>
              </a:spcAft>
              <a:buFont typeface="Wingdings" charset="0"/>
              <a:buNone/>
              <a:defRPr/>
            </a:pPr>
            <a:r>
              <a:rPr lang="en-GB" dirty="0">
                <a:solidFill>
                  <a:schemeClr val="tx1">
                    <a:lumMod val="85000"/>
                    <a:lumOff val="15000"/>
                  </a:schemeClr>
                </a:solidFill>
                <a:latin typeface="Arial" charset="0"/>
              </a:rPr>
              <a:t>your sources of information may result in </a:t>
            </a:r>
          </a:p>
          <a:p>
            <a:pPr marL="365760" indent="-365760" fontAlgn="auto">
              <a:lnSpc>
                <a:spcPct val="90000"/>
              </a:lnSpc>
              <a:spcAft>
                <a:spcPts val="0"/>
              </a:spcAft>
              <a:buFont typeface="Wingdings" charset="0"/>
              <a:buNone/>
              <a:defRPr/>
            </a:pPr>
            <a:r>
              <a:rPr lang="en-GB" dirty="0">
                <a:solidFill>
                  <a:schemeClr val="tx1">
                    <a:lumMod val="85000"/>
                    <a:lumOff val="15000"/>
                  </a:schemeClr>
                </a:solidFill>
                <a:latin typeface="Arial" charset="0"/>
              </a:rPr>
              <a:t>your facing charges of </a:t>
            </a:r>
            <a:r>
              <a:rPr lang="en-GB" b="1" dirty="0">
                <a:solidFill>
                  <a:srgbClr val="0070C0"/>
                </a:solidFill>
                <a:latin typeface="Arial" charset="0"/>
              </a:rPr>
              <a:t>plagiarism</a:t>
            </a:r>
            <a:r>
              <a:rPr lang="en-GB" dirty="0">
                <a:solidFill>
                  <a:schemeClr val="tx1">
                    <a:lumMod val="85000"/>
                    <a:lumOff val="15000"/>
                  </a:schemeClr>
                </a:solidFill>
                <a:latin typeface="Arial" charset="0"/>
              </a:rPr>
              <a:t>.</a:t>
            </a:r>
          </a:p>
          <a:p>
            <a:pPr marL="365760" indent="-365760" fontAlgn="auto">
              <a:lnSpc>
                <a:spcPct val="90000"/>
              </a:lnSpc>
              <a:spcAft>
                <a:spcPts val="0"/>
              </a:spcAft>
              <a:buFont typeface="Wingdings" charset="0"/>
              <a:buNone/>
              <a:defRPr/>
            </a:pPr>
            <a:r>
              <a:rPr lang="en-GB" b="1" u="sng" dirty="0">
                <a:solidFill>
                  <a:srgbClr val="FF0000"/>
                </a:solidFill>
                <a:latin typeface="Arial" charset="0"/>
              </a:rPr>
              <a:t>Remember to</a:t>
            </a:r>
            <a:r>
              <a:rPr lang="en-GB" b="1" u="sng" dirty="0">
                <a:solidFill>
                  <a:schemeClr val="tx1">
                    <a:lumMod val="85000"/>
                    <a:lumOff val="15000"/>
                  </a:schemeClr>
                </a:solidFill>
                <a:latin typeface="Arial" charset="0"/>
              </a:rPr>
              <a:t>:</a:t>
            </a:r>
          </a:p>
          <a:p>
            <a:pPr marL="365760" indent="-365760" algn="ctr" fontAlgn="auto">
              <a:lnSpc>
                <a:spcPct val="90000"/>
              </a:lnSpc>
              <a:spcAft>
                <a:spcPts val="0"/>
              </a:spcAft>
              <a:buFont typeface="Wingdings" charset="0"/>
              <a:buNone/>
              <a:defRPr/>
            </a:pPr>
            <a:r>
              <a:rPr lang="en-GB" b="1" dirty="0">
                <a:solidFill>
                  <a:srgbClr val="FF0000"/>
                </a:solidFill>
                <a:latin typeface="Arial" charset="0"/>
              </a:rPr>
              <a:t>USE YOUR OWN WORDS and GIVE  </a:t>
            </a:r>
          </a:p>
          <a:p>
            <a:pPr marL="365760" indent="-365760" algn="ctr" fontAlgn="auto">
              <a:lnSpc>
                <a:spcPct val="90000"/>
              </a:lnSpc>
              <a:spcAft>
                <a:spcPts val="0"/>
              </a:spcAft>
              <a:buFont typeface="Wingdings" charset="0"/>
              <a:buNone/>
              <a:defRPr/>
            </a:pPr>
            <a:r>
              <a:rPr lang="en-GB" b="1" dirty="0">
                <a:solidFill>
                  <a:srgbClr val="FF0000"/>
                </a:solidFill>
                <a:latin typeface="Arial" charset="0"/>
              </a:rPr>
              <a:t>CREDIT WHERE IT IS DUE</a:t>
            </a:r>
          </a:p>
        </p:txBody>
      </p:sp>
      <p:pic>
        <p:nvPicPr>
          <p:cNvPr id="14340" name="Picture 1"/>
          <p:cNvPicPr>
            <a:picLocks noChangeAspect="1"/>
          </p:cNvPicPr>
          <p:nvPr/>
        </p:nvPicPr>
        <p:blipFill>
          <a:blip r:embed="rId2"/>
          <a:srcRect/>
          <a:stretch>
            <a:fillRect/>
          </a:stretch>
        </p:blipFill>
        <p:spPr bwMode="auto">
          <a:xfrm>
            <a:off x="9448801" y="2209800"/>
            <a:ext cx="1748367" cy="243840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8195">
                                            <p:txEl>
                                              <p:pRg st="3" end="3"/>
                                            </p:txEl>
                                          </p:spTgt>
                                        </p:tgtEl>
                                        <p:attrNameLst>
                                          <p:attrName>style.visibility</p:attrName>
                                        </p:attrNameLst>
                                      </p:cBhvr>
                                      <p:to>
                                        <p:strVal val="visible"/>
                                      </p:to>
                                    </p:set>
                                    <p:animEffect transition="in" filter="box(in)">
                                      <p:cBhvr>
                                        <p:cTn id="7" dur="1000"/>
                                        <p:tgtEl>
                                          <p:spTgt spid="8195">
                                            <p:txEl>
                                              <p:pRg st="3" end="3"/>
                                            </p:txEl>
                                          </p:spTgt>
                                        </p:tgtEl>
                                      </p:cBhvr>
                                    </p:animEffect>
                                  </p:childTnLst>
                                </p:cTn>
                              </p:par>
                              <p:par>
                                <p:cTn id="8" presetID="4" presetClass="entr" presetSubtype="16" fill="hold" nodeType="withEffect">
                                  <p:stCondLst>
                                    <p:cond delay="0"/>
                                  </p:stCondLst>
                                  <p:childTnLst>
                                    <p:set>
                                      <p:cBhvr>
                                        <p:cTn id="9" dur="1" fill="hold">
                                          <p:stCondLst>
                                            <p:cond delay="0"/>
                                          </p:stCondLst>
                                        </p:cTn>
                                        <p:tgtEl>
                                          <p:spTgt spid="8195">
                                            <p:txEl>
                                              <p:pRg st="4" end="4"/>
                                            </p:txEl>
                                          </p:spTgt>
                                        </p:tgtEl>
                                        <p:attrNameLst>
                                          <p:attrName>style.visibility</p:attrName>
                                        </p:attrNameLst>
                                      </p:cBhvr>
                                      <p:to>
                                        <p:strVal val="visible"/>
                                      </p:to>
                                    </p:set>
                                    <p:animEffect transition="in" filter="box(in)">
                                      <p:cBhvr>
                                        <p:cTn id="10" dur="1000"/>
                                        <p:tgtEl>
                                          <p:spTgt spid="8195">
                                            <p:txEl>
                                              <p:pRg st="4" end="4"/>
                                            </p:txEl>
                                          </p:spTgt>
                                        </p:tgtEl>
                                      </p:cBhvr>
                                    </p:animEffect>
                                  </p:childTnLst>
                                </p:cTn>
                              </p:par>
                              <p:par>
                                <p:cTn id="11" presetID="4" presetClass="entr" presetSubtype="16" fill="hold" nodeType="withEffect">
                                  <p:stCondLst>
                                    <p:cond delay="0"/>
                                  </p:stCondLst>
                                  <p:childTnLst>
                                    <p:set>
                                      <p:cBhvr>
                                        <p:cTn id="12" dur="1" fill="hold">
                                          <p:stCondLst>
                                            <p:cond delay="0"/>
                                          </p:stCondLst>
                                        </p:cTn>
                                        <p:tgtEl>
                                          <p:spTgt spid="8195">
                                            <p:txEl>
                                              <p:pRg st="5" end="5"/>
                                            </p:txEl>
                                          </p:spTgt>
                                        </p:tgtEl>
                                        <p:attrNameLst>
                                          <p:attrName>style.visibility</p:attrName>
                                        </p:attrNameLst>
                                      </p:cBhvr>
                                      <p:to>
                                        <p:strVal val="visible"/>
                                      </p:to>
                                    </p:set>
                                    <p:animEffect transition="in" filter="box(in)">
                                      <p:cBhvr>
                                        <p:cTn id="13" dur="1000"/>
                                        <p:tgtEl>
                                          <p:spTgt spid="8195">
                                            <p:txEl>
                                              <p:pRg st="5" end="5"/>
                                            </p:txEl>
                                          </p:spTgt>
                                        </p:tgtEl>
                                      </p:cBhvr>
                                    </p:animEffect>
                                  </p:childTnLst>
                                </p:cTn>
                              </p:par>
                              <p:par>
                                <p:cTn id="14" presetID="4" presetClass="entr" presetSubtype="16" fill="hold" nodeType="withEffect">
                                  <p:stCondLst>
                                    <p:cond delay="0"/>
                                  </p:stCondLst>
                                  <p:childTnLst>
                                    <p:set>
                                      <p:cBhvr>
                                        <p:cTn id="15" dur="1" fill="hold">
                                          <p:stCondLst>
                                            <p:cond delay="0"/>
                                          </p:stCondLst>
                                        </p:cTn>
                                        <p:tgtEl>
                                          <p:spTgt spid="8195">
                                            <p:txEl>
                                              <p:pRg st="6" end="6"/>
                                            </p:txEl>
                                          </p:spTgt>
                                        </p:tgtEl>
                                        <p:attrNameLst>
                                          <p:attrName>style.visibility</p:attrName>
                                        </p:attrNameLst>
                                      </p:cBhvr>
                                      <p:to>
                                        <p:strVal val="visible"/>
                                      </p:to>
                                    </p:set>
                                    <p:animEffect transition="in" filter="box(in)">
                                      <p:cBhvr>
                                        <p:cTn id="16" dur="1000"/>
                                        <p:tgtEl>
                                          <p:spTgt spid="8195">
                                            <p:txEl>
                                              <p:pRg st="6" end="6"/>
                                            </p:txEl>
                                          </p:spTgt>
                                        </p:tgtEl>
                                      </p:cBhvr>
                                    </p:animEffect>
                                  </p:childTnLst>
                                </p:cTn>
                              </p:par>
                              <p:par>
                                <p:cTn id="17" presetID="4" presetClass="entr" presetSubtype="16" fill="hold" nodeType="withEffect">
                                  <p:stCondLst>
                                    <p:cond delay="0"/>
                                  </p:stCondLst>
                                  <p:childTnLst>
                                    <p:set>
                                      <p:cBhvr>
                                        <p:cTn id="18" dur="1" fill="hold">
                                          <p:stCondLst>
                                            <p:cond delay="0"/>
                                          </p:stCondLst>
                                        </p:cTn>
                                        <p:tgtEl>
                                          <p:spTgt spid="8195">
                                            <p:txEl>
                                              <p:pRg st="7" end="7"/>
                                            </p:txEl>
                                          </p:spTgt>
                                        </p:tgtEl>
                                        <p:attrNameLst>
                                          <p:attrName>style.visibility</p:attrName>
                                        </p:attrNameLst>
                                      </p:cBhvr>
                                      <p:to>
                                        <p:strVal val="visible"/>
                                      </p:to>
                                    </p:set>
                                    <p:animEffect transition="in" filter="box(in)">
                                      <p:cBhvr>
                                        <p:cTn id="19" dur="1000"/>
                                        <p:tgtEl>
                                          <p:spTgt spid="8195">
                                            <p:txEl>
                                              <p:pRg st="7" end="7"/>
                                            </p:txEl>
                                          </p:spTgt>
                                        </p:tgtEl>
                                      </p:cBhvr>
                                    </p:animEffect>
                                  </p:childTnLst>
                                </p:cTn>
                              </p:par>
                              <p:par>
                                <p:cTn id="20" presetID="4" presetClass="entr" presetSubtype="16" fill="hold" nodeType="withEffect">
                                  <p:stCondLst>
                                    <p:cond delay="0"/>
                                  </p:stCondLst>
                                  <p:childTnLst>
                                    <p:set>
                                      <p:cBhvr>
                                        <p:cTn id="21" dur="1" fill="hold">
                                          <p:stCondLst>
                                            <p:cond delay="0"/>
                                          </p:stCondLst>
                                        </p:cTn>
                                        <p:tgtEl>
                                          <p:spTgt spid="8195">
                                            <p:txEl>
                                              <p:pRg st="8" end="8"/>
                                            </p:txEl>
                                          </p:spTgt>
                                        </p:tgtEl>
                                        <p:attrNameLst>
                                          <p:attrName>style.visibility</p:attrName>
                                        </p:attrNameLst>
                                      </p:cBhvr>
                                      <p:to>
                                        <p:strVal val="visible"/>
                                      </p:to>
                                    </p:set>
                                    <p:animEffect transition="in" filter="box(in)">
                                      <p:cBhvr>
                                        <p:cTn id="22" dur="1000"/>
                                        <p:tgtEl>
                                          <p:spTgt spid="8195">
                                            <p:txEl>
                                              <p:pRg st="8" end="8"/>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4" fill="hold" nodeType="clickEffect">
                                  <p:stCondLst>
                                    <p:cond delay="0"/>
                                  </p:stCondLst>
                                  <p:childTnLst>
                                    <p:set>
                                      <p:cBhvr>
                                        <p:cTn id="26" dur="1" fill="hold">
                                          <p:stCondLst>
                                            <p:cond delay="0"/>
                                          </p:stCondLst>
                                        </p:cTn>
                                        <p:tgtEl>
                                          <p:spTgt spid="8195">
                                            <p:txEl>
                                              <p:pRg st="9" end="9"/>
                                            </p:txEl>
                                          </p:spTgt>
                                        </p:tgtEl>
                                        <p:attrNameLst>
                                          <p:attrName>style.visibility</p:attrName>
                                        </p:attrNameLst>
                                      </p:cBhvr>
                                      <p:to>
                                        <p:strVal val="visible"/>
                                      </p:to>
                                    </p:set>
                                    <p:anim calcmode="lin" valueType="num">
                                      <p:cBhvr additive="base">
                                        <p:cTn id="27" dur="500" fill="hold"/>
                                        <p:tgtEl>
                                          <p:spTgt spid="8195">
                                            <p:txEl>
                                              <p:pRg st="9" end="9"/>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8195">
                                            <p:txEl>
                                              <p:pRg st="9" end="9"/>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8195">
                                            <p:txEl>
                                              <p:pRg st="10" end="10"/>
                                            </p:txEl>
                                          </p:spTgt>
                                        </p:tgtEl>
                                        <p:attrNameLst>
                                          <p:attrName>style.visibility</p:attrName>
                                        </p:attrNameLst>
                                      </p:cBhvr>
                                      <p:to>
                                        <p:strVal val="visible"/>
                                      </p:to>
                                    </p:set>
                                    <p:anim calcmode="lin" valueType="num">
                                      <p:cBhvr additive="base">
                                        <p:cTn id="31" dur="500" fill="hold"/>
                                        <p:tgtEl>
                                          <p:spTgt spid="8195">
                                            <p:txEl>
                                              <p:pRg st="10" end="1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195">
                                            <p:txEl>
                                              <p:pRg st="10" end="10"/>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8195">
                                            <p:txEl>
                                              <p:pRg st="11" end="11"/>
                                            </p:txEl>
                                          </p:spTgt>
                                        </p:tgtEl>
                                        <p:attrNameLst>
                                          <p:attrName>style.visibility</p:attrName>
                                        </p:attrNameLst>
                                      </p:cBhvr>
                                      <p:to>
                                        <p:strVal val="visible"/>
                                      </p:to>
                                    </p:set>
                                    <p:anim calcmode="lin" valueType="num">
                                      <p:cBhvr additive="base">
                                        <p:cTn id="35" dur="500" fill="hold"/>
                                        <p:tgtEl>
                                          <p:spTgt spid="8195">
                                            <p:txEl>
                                              <p:pRg st="11" end="11"/>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8195">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xmlns="" id="{8A343232-37C8-47FF-9363-6095BCE86CA1}"/>
              </a:ext>
            </a:extLst>
          </p:cNvPr>
          <p:cNvPicPr>
            <a:picLocks noChangeAspect="1"/>
          </p:cNvPicPr>
          <p:nvPr/>
        </p:nvPicPr>
        <p:blipFill>
          <a:blip r:embed="rId2"/>
          <a:stretch>
            <a:fillRect/>
          </a:stretch>
        </p:blipFill>
        <p:spPr>
          <a:xfrm>
            <a:off x="401781" y="2211965"/>
            <a:ext cx="3222914" cy="2008647"/>
          </a:xfrm>
          <a:prstGeom prst="rect">
            <a:avLst/>
          </a:prstGeom>
        </p:spPr>
      </p:pic>
      <p:sp>
        <p:nvSpPr>
          <p:cNvPr id="3" name="TextBox 2">
            <a:extLst>
              <a:ext uri="{FF2B5EF4-FFF2-40B4-BE49-F238E27FC236}">
                <a16:creationId xmlns:a16="http://schemas.microsoft.com/office/drawing/2014/main" xmlns="" id="{2981D864-2C99-4E8A-A064-B20C3621284F}"/>
              </a:ext>
            </a:extLst>
          </p:cNvPr>
          <p:cNvSpPr txBox="1"/>
          <p:nvPr/>
        </p:nvSpPr>
        <p:spPr>
          <a:xfrm>
            <a:off x="3991649" y="174178"/>
            <a:ext cx="7883237" cy="6494085"/>
          </a:xfrm>
          <a:prstGeom prst="rect">
            <a:avLst/>
          </a:prstGeom>
          <a:noFill/>
        </p:spPr>
        <p:txBody>
          <a:bodyPr wrap="square" rtlCol="0">
            <a:spAutoFit/>
          </a:bodyPr>
          <a:lstStyle/>
          <a:p>
            <a:pPr marL="457200" indent="-457200">
              <a:buFont typeface="Arial" panose="020B0604020202020204" pitchFamily="34" charset="0"/>
              <a:buChar char="•"/>
            </a:pPr>
            <a:r>
              <a:rPr lang="en-GB" sz="3200" dirty="0"/>
              <a:t>Make sure you are using the right referencing style</a:t>
            </a:r>
          </a:p>
          <a:p>
            <a:pPr marL="457200" indent="-457200">
              <a:buFont typeface="Arial" panose="020B0604020202020204" pitchFamily="34" charset="0"/>
              <a:buChar char="•"/>
            </a:pPr>
            <a:r>
              <a:rPr lang="en-GB" sz="3200" dirty="0"/>
              <a:t>Keep a </a:t>
            </a:r>
            <a:r>
              <a:rPr lang="en-GB" sz="3200" dirty="0">
                <a:solidFill>
                  <a:srgbClr val="FF0000"/>
                </a:solidFill>
              </a:rPr>
              <a:t>record</a:t>
            </a:r>
            <a:r>
              <a:rPr lang="en-GB" sz="3200" dirty="0"/>
              <a:t> of the sources you read as you go along</a:t>
            </a:r>
          </a:p>
          <a:p>
            <a:pPr marL="457200" indent="-457200">
              <a:buFont typeface="Arial" panose="020B0604020202020204" pitchFamily="34" charset="0"/>
              <a:buChar char="•"/>
            </a:pPr>
            <a:r>
              <a:rPr lang="en-GB" sz="3200" dirty="0"/>
              <a:t>Be </a:t>
            </a:r>
            <a:r>
              <a:rPr lang="en-GB" sz="3200" dirty="0">
                <a:solidFill>
                  <a:srgbClr val="FF0000"/>
                </a:solidFill>
              </a:rPr>
              <a:t>consistent</a:t>
            </a:r>
            <a:r>
              <a:rPr lang="en-GB" sz="3200" dirty="0"/>
              <a:t> in the records you keep and in the way you reference</a:t>
            </a:r>
          </a:p>
          <a:p>
            <a:pPr marL="457200" indent="-457200">
              <a:buFont typeface="Arial" panose="020B0604020202020204" pitchFamily="34" charset="0"/>
              <a:buChar char="•"/>
            </a:pPr>
            <a:r>
              <a:rPr lang="en-GB" sz="3200" dirty="0"/>
              <a:t>Build in enough </a:t>
            </a:r>
            <a:r>
              <a:rPr lang="en-GB" sz="3200" dirty="0">
                <a:solidFill>
                  <a:srgbClr val="FF0000"/>
                </a:solidFill>
              </a:rPr>
              <a:t>time</a:t>
            </a:r>
            <a:r>
              <a:rPr lang="en-GB" sz="3200" dirty="0"/>
              <a:t> to check your referencing</a:t>
            </a:r>
          </a:p>
          <a:p>
            <a:pPr marL="457200" indent="-457200">
              <a:buFont typeface="Arial" panose="020B0604020202020204" pitchFamily="34" charset="0"/>
              <a:buChar char="•"/>
            </a:pPr>
            <a:r>
              <a:rPr lang="en-GB" sz="3200" dirty="0"/>
              <a:t>If in doubt, put yourself in the shoes of the reader and ask if you could easily find the source from your referencing</a:t>
            </a:r>
          </a:p>
          <a:p>
            <a:pPr marL="457200" indent="-457200">
              <a:buFont typeface="Arial" panose="020B0604020202020204" pitchFamily="34" charset="0"/>
              <a:buChar char="•"/>
            </a:pPr>
            <a:r>
              <a:rPr lang="en-GB" sz="3200" dirty="0"/>
              <a:t>If in doubt, seek clarification or ask for </a:t>
            </a:r>
            <a:r>
              <a:rPr lang="en-GB" sz="3200" dirty="0" smtClean="0"/>
              <a:t>help- Study Support</a:t>
            </a:r>
            <a:endParaRPr lang="en-GB" sz="3200" dirty="0"/>
          </a:p>
        </p:txBody>
      </p:sp>
    </p:spTree>
    <p:extLst>
      <p:ext uri="{BB962C8B-B14F-4D97-AF65-F5344CB8AC3E}">
        <p14:creationId xmlns:p14="http://schemas.microsoft.com/office/powerpoint/2010/main" xmlns="" val="1879146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 calcmode="lin" valueType="num">
                                      <p:cBhvr additive="base">
                                        <p:cTn id="3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 calcmode="lin" valueType="num">
                                      <p:cBhvr additive="base">
                                        <p:cTn id="42"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7E9910C1-C062-43EA-8EB8-44284132A990}"/>
              </a:ext>
            </a:extLst>
          </p:cNvPr>
          <p:cNvSpPr/>
          <p:nvPr/>
        </p:nvSpPr>
        <p:spPr>
          <a:xfrm>
            <a:off x="1317228" y="102215"/>
            <a:ext cx="9118651"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Harvard Referencing: The Basics</a:t>
            </a:r>
          </a:p>
        </p:txBody>
      </p:sp>
      <p:graphicFrame>
        <p:nvGraphicFramePr>
          <p:cNvPr id="3" name="Diagram 2">
            <a:extLst>
              <a:ext uri="{FF2B5EF4-FFF2-40B4-BE49-F238E27FC236}">
                <a16:creationId xmlns:a16="http://schemas.microsoft.com/office/drawing/2014/main" xmlns="" id="{9852052B-0149-467E-B84E-127FF5D98234}"/>
              </a:ext>
            </a:extLst>
          </p:cNvPr>
          <p:cNvGraphicFramePr/>
          <p:nvPr>
            <p:extLst>
              <p:ext uri="{D42A27DB-BD31-4B8C-83A1-F6EECF244321}">
                <p14:modId xmlns:p14="http://schemas.microsoft.com/office/powerpoint/2010/main" xmlns="" val="2483088300"/>
              </p:ext>
            </p:extLst>
          </p:nvPr>
        </p:nvGraphicFramePr>
        <p:xfrm>
          <a:off x="2032000" y="114638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xmlns="" val="3456949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39BEB98C-C0D9-416B-A1BF-0D976CC63ED9}"/>
              </a:ext>
            </a:extLst>
          </p:cNvPr>
          <p:cNvSpPr/>
          <p:nvPr/>
        </p:nvSpPr>
        <p:spPr>
          <a:xfrm>
            <a:off x="865632" y="1328928"/>
            <a:ext cx="3462528" cy="475488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400" b="1" u="sng" dirty="0">
                <a:solidFill>
                  <a:schemeClr val="tx1">
                    <a:lumMod val="95000"/>
                    <a:lumOff val="5000"/>
                  </a:schemeClr>
                </a:solidFill>
              </a:rPr>
              <a:t>Quote</a:t>
            </a:r>
          </a:p>
          <a:p>
            <a:pPr algn="ctr"/>
            <a:r>
              <a:rPr lang="en-GB" sz="2400" dirty="0">
                <a:solidFill>
                  <a:schemeClr val="tx1">
                    <a:lumMod val="95000"/>
                    <a:lumOff val="5000"/>
                  </a:schemeClr>
                </a:solidFill>
              </a:rPr>
              <a:t>A quotation means that you take the exact wording as used by another author ad insert it in your work.</a:t>
            </a:r>
          </a:p>
          <a:p>
            <a:pPr algn="ctr"/>
            <a:r>
              <a:rPr lang="en-GB" sz="2400" dirty="0">
                <a:solidFill>
                  <a:schemeClr val="tx1">
                    <a:lumMod val="95000"/>
                    <a:lumOff val="5000"/>
                  </a:schemeClr>
                </a:solidFill>
              </a:rPr>
              <a:t>Direct quotations should be used </a:t>
            </a:r>
            <a:r>
              <a:rPr lang="en-GB" sz="2400" b="1" dirty="0">
                <a:solidFill>
                  <a:schemeClr val="tx1">
                    <a:lumMod val="95000"/>
                    <a:lumOff val="5000"/>
                  </a:schemeClr>
                </a:solidFill>
              </a:rPr>
              <a:t>sparingly </a:t>
            </a:r>
            <a:r>
              <a:rPr lang="en-GB" sz="2400" dirty="0">
                <a:solidFill>
                  <a:schemeClr val="tx1">
                    <a:lumMod val="95000"/>
                    <a:lumOff val="5000"/>
                  </a:schemeClr>
                </a:solidFill>
              </a:rPr>
              <a:t>and only when they are relevant to the argument that you are making in your work</a:t>
            </a:r>
          </a:p>
        </p:txBody>
      </p:sp>
      <p:sp>
        <p:nvSpPr>
          <p:cNvPr id="5" name="Rectangle 4">
            <a:extLst>
              <a:ext uri="{FF2B5EF4-FFF2-40B4-BE49-F238E27FC236}">
                <a16:creationId xmlns:a16="http://schemas.microsoft.com/office/drawing/2014/main" xmlns="" id="{E984147B-9702-49A4-9526-1B71687EF4B2}"/>
              </a:ext>
            </a:extLst>
          </p:cNvPr>
          <p:cNvSpPr/>
          <p:nvPr/>
        </p:nvSpPr>
        <p:spPr>
          <a:xfrm>
            <a:off x="4608576" y="1328928"/>
            <a:ext cx="3462528" cy="475488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800" b="1" u="sng" dirty="0">
                <a:solidFill>
                  <a:schemeClr val="tx1">
                    <a:lumMod val="95000"/>
                    <a:lumOff val="5000"/>
                  </a:schemeClr>
                </a:solidFill>
              </a:rPr>
              <a:t>Paraphrase</a:t>
            </a:r>
          </a:p>
          <a:p>
            <a:pPr algn="ctr"/>
            <a:endParaRPr lang="en-GB" sz="2800" b="1" u="sng" dirty="0">
              <a:solidFill>
                <a:schemeClr val="tx1">
                  <a:lumMod val="95000"/>
                  <a:lumOff val="5000"/>
                </a:schemeClr>
              </a:solidFill>
            </a:endParaRPr>
          </a:p>
          <a:p>
            <a:pPr algn="ctr"/>
            <a:r>
              <a:rPr lang="en-GB" sz="2800" dirty="0">
                <a:solidFill>
                  <a:schemeClr val="tx1">
                    <a:lumMod val="95000"/>
                    <a:lumOff val="5000"/>
                  </a:schemeClr>
                </a:solidFill>
              </a:rPr>
              <a:t>Paraphrasing is when you take someone else’s idea and put it into your own words.</a:t>
            </a:r>
          </a:p>
        </p:txBody>
      </p:sp>
      <p:sp>
        <p:nvSpPr>
          <p:cNvPr id="6" name="Rectangle 5">
            <a:extLst>
              <a:ext uri="{FF2B5EF4-FFF2-40B4-BE49-F238E27FC236}">
                <a16:creationId xmlns:a16="http://schemas.microsoft.com/office/drawing/2014/main" xmlns="" id="{BF14D8B4-9A71-4438-BD22-0AD43FEE5B47}"/>
              </a:ext>
            </a:extLst>
          </p:cNvPr>
          <p:cNvSpPr/>
          <p:nvPr/>
        </p:nvSpPr>
        <p:spPr>
          <a:xfrm>
            <a:off x="8351520" y="1328928"/>
            <a:ext cx="3462528" cy="47548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u="sng" dirty="0">
                <a:solidFill>
                  <a:schemeClr val="tx1">
                    <a:lumMod val="95000"/>
                    <a:lumOff val="5000"/>
                  </a:schemeClr>
                </a:solidFill>
              </a:rPr>
              <a:t>Summarise</a:t>
            </a:r>
          </a:p>
          <a:p>
            <a:pPr algn="ctr"/>
            <a:endParaRPr lang="en-GB" sz="2800" b="1" u="sng" dirty="0">
              <a:solidFill>
                <a:schemeClr val="tx1">
                  <a:lumMod val="95000"/>
                  <a:lumOff val="5000"/>
                </a:schemeClr>
              </a:solidFill>
            </a:endParaRPr>
          </a:p>
          <a:p>
            <a:pPr algn="ctr"/>
            <a:r>
              <a:rPr lang="en-GB" sz="2800" dirty="0">
                <a:solidFill>
                  <a:schemeClr val="tx1">
                    <a:lumMod val="95000"/>
                    <a:lumOff val="5000"/>
                  </a:schemeClr>
                </a:solidFill>
              </a:rPr>
              <a:t>Summarising is when you provide a brief overview of someone else’s idea.</a:t>
            </a:r>
          </a:p>
        </p:txBody>
      </p:sp>
      <p:sp>
        <p:nvSpPr>
          <p:cNvPr id="7" name="TextBox 6">
            <a:extLst>
              <a:ext uri="{FF2B5EF4-FFF2-40B4-BE49-F238E27FC236}">
                <a16:creationId xmlns:a16="http://schemas.microsoft.com/office/drawing/2014/main" xmlns="" id="{1FE00B89-C0B4-4511-A104-745FA006C3A3}"/>
              </a:ext>
            </a:extLst>
          </p:cNvPr>
          <p:cNvSpPr txBox="1"/>
          <p:nvPr/>
        </p:nvSpPr>
        <p:spPr>
          <a:xfrm>
            <a:off x="4303776" y="189417"/>
            <a:ext cx="3584448" cy="584775"/>
          </a:xfrm>
          <a:prstGeom prst="rect">
            <a:avLst/>
          </a:prstGeom>
          <a:noFill/>
        </p:spPr>
        <p:txBody>
          <a:bodyPr wrap="square" rtlCol="0">
            <a:spAutoFit/>
          </a:bodyPr>
          <a:lstStyle/>
          <a:p>
            <a:pPr algn="ctr"/>
            <a:r>
              <a:rPr lang="en-GB" sz="3200" dirty="0"/>
              <a:t>3 ways to Reference</a:t>
            </a:r>
          </a:p>
        </p:txBody>
      </p:sp>
    </p:spTree>
    <p:extLst>
      <p:ext uri="{BB962C8B-B14F-4D97-AF65-F5344CB8AC3E}">
        <p14:creationId xmlns:p14="http://schemas.microsoft.com/office/powerpoint/2010/main" xmlns="" val="1337951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dissolv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dissolv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CD4DB986-8D3A-4525-A71B-7913489D574F}"/>
              </a:ext>
            </a:extLst>
          </p:cNvPr>
          <p:cNvSpPr/>
          <p:nvPr/>
        </p:nvSpPr>
        <p:spPr>
          <a:xfrm>
            <a:off x="2912660" y="0"/>
            <a:ext cx="6366679"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What can I reference?</a:t>
            </a:r>
          </a:p>
        </p:txBody>
      </p:sp>
      <p:sp>
        <p:nvSpPr>
          <p:cNvPr id="3" name="TextBox 2">
            <a:extLst>
              <a:ext uri="{FF2B5EF4-FFF2-40B4-BE49-F238E27FC236}">
                <a16:creationId xmlns:a16="http://schemas.microsoft.com/office/drawing/2014/main" xmlns="" id="{C313956C-522F-48F7-A057-F506FA9F6958}"/>
              </a:ext>
            </a:extLst>
          </p:cNvPr>
          <p:cNvSpPr txBox="1"/>
          <p:nvPr/>
        </p:nvSpPr>
        <p:spPr>
          <a:xfrm>
            <a:off x="1873179" y="1522825"/>
            <a:ext cx="8611183" cy="4062651"/>
          </a:xfrm>
          <a:prstGeom prst="rect">
            <a:avLst/>
          </a:prstGeom>
          <a:noFill/>
        </p:spPr>
        <p:txBody>
          <a:bodyPr wrap="square" rtlCol="0">
            <a:spAutoFit/>
          </a:bodyPr>
          <a:lstStyle/>
          <a:p>
            <a:r>
              <a:rPr lang="en-GB" sz="2400" dirty="0"/>
              <a:t>There are a variety of sources that you can reference. There are some important points to note, however;</a:t>
            </a:r>
          </a:p>
          <a:p>
            <a:endParaRPr lang="en-GB" sz="2400" dirty="0"/>
          </a:p>
          <a:p>
            <a:pPr marL="285750" indent="-285750">
              <a:buFont typeface="Arial" panose="020B0604020202020204" pitchFamily="34" charset="0"/>
              <a:buChar char="•"/>
            </a:pPr>
            <a:r>
              <a:rPr lang="en-GB" sz="2400" dirty="0"/>
              <a:t>Ensure that the sources are credible; Academic Journals and Text Books are the most reliable sources</a:t>
            </a:r>
          </a:p>
          <a:p>
            <a:pPr marL="285750" indent="-285750">
              <a:buFont typeface="Arial" panose="020B0604020202020204" pitchFamily="34" charset="0"/>
              <a:buChar char="•"/>
            </a:pPr>
            <a:r>
              <a:rPr lang="en-GB" sz="2400" dirty="0"/>
              <a:t>Do not use Wikipedia as a reference- Why?</a:t>
            </a:r>
          </a:p>
          <a:p>
            <a:pPr marL="285750" indent="-285750">
              <a:buFont typeface="Arial" panose="020B0604020202020204" pitchFamily="34" charset="0"/>
              <a:buChar char="•"/>
            </a:pPr>
            <a:r>
              <a:rPr lang="en-GB" sz="2400" dirty="0"/>
              <a:t>There are significant differences in how to reference each different source depending on where you got it from.</a:t>
            </a:r>
          </a:p>
          <a:p>
            <a:pPr marL="285750" indent="-285750">
              <a:buFont typeface="Arial" panose="020B0604020202020204" pitchFamily="34" charset="0"/>
              <a:buChar char="•"/>
            </a:pPr>
            <a:r>
              <a:rPr lang="en-GB" sz="2400" dirty="0"/>
              <a:t>This is why it is very important that you use the referencing guide whenever you reference.</a:t>
            </a:r>
          </a:p>
          <a:p>
            <a:endParaRPr lang="en-GB" dirty="0"/>
          </a:p>
        </p:txBody>
      </p:sp>
    </p:spTree>
    <p:extLst>
      <p:ext uri="{BB962C8B-B14F-4D97-AF65-F5344CB8AC3E}">
        <p14:creationId xmlns:p14="http://schemas.microsoft.com/office/powerpoint/2010/main" xmlns="" val="907406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dissolv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dissolv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dissolv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dissolve">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CA3A5A17-8102-49A8-B337-19FA2CD7FCC3}"/>
              </a:ext>
            </a:extLst>
          </p:cNvPr>
          <p:cNvSpPr txBox="1"/>
          <p:nvPr/>
        </p:nvSpPr>
        <p:spPr>
          <a:xfrm>
            <a:off x="134113" y="2292697"/>
            <a:ext cx="3596640" cy="4893647"/>
          </a:xfrm>
          <a:prstGeom prst="rect">
            <a:avLst/>
          </a:prstGeom>
          <a:noFill/>
        </p:spPr>
        <p:txBody>
          <a:bodyPr wrap="square" rtlCol="0">
            <a:spAutoFit/>
          </a:bodyPr>
          <a:lstStyle/>
          <a:p>
            <a:pPr marL="342900" indent="-342900">
              <a:buFont typeface="Arial" panose="020B0604020202020204" pitchFamily="34" charset="0"/>
              <a:buChar char="•"/>
            </a:pPr>
            <a:r>
              <a:rPr lang="en-GB" sz="2400" dirty="0">
                <a:solidFill>
                  <a:srgbClr val="FF0000"/>
                </a:solidFill>
              </a:rPr>
              <a:t>Books</a:t>
            </a:r>
          </a:p>
          <a:p>
            <a:pPr marL="342900" indent="-342900">
              <a:buFont typeface="Arial" panose="020B0604020202020204" pitchFamily="34" charset="0"/>
              <a:buChar char="•"/>
            </a:pPr>
            <a:r>
              <a:rPr lang="en-GB" sz="2400" dirty="0">
                <a:solidFill>
                  <a:srgbClr val="FF0000"/>
                </a:solidFill>
              </a:rPr>
              <a:t>E-Books</a:t>
            </a:r>
          </a:p>
          <a:p>
            <a:pPr marL="514350" indent="-514350">
              <a:buFont typeface="+mj-lt"/>
              <a:buAutoNum type="romanLcPeriod"/>
            </a:pPr>
            <a:r>
              <a:rPr lang="en-GB" sz="2400" dirty="0"/>
              <a:t>Edited Books</a:t>
            </a:r>
          </a:p>
          <a:p>
            <a:pPr marL="514350" indent="-514350">
              <a:buFont typeface="+mj-lt"/>
              <a:buAutoNum type="romanLcPeriod"/>
            </a:pPr>
            <a:r>
              <a:rPr lang="en-GB" sz="2400" dirty="0"/>
              <a:t>Books with 2 or 3 authors</a:t>
            </a:r>
          </a:p>
          <a:p>
            <a:pPr marL="514350" indent="-514350">
              <a:buFont typeface="+mj-lt"/>
              <a:buAutoNum type="romanLcPeriod"/>
            </a:pPr>
            <a:r>
              <a:rPr lang="en-GB" sz="2400" dirty="0"/>
              <a:t>Books with 4 or more authors</a:t>
            </a:r>
          </a:p>
          <a:p>
            <a:pPr marL="514350" indent="-514350">
              <a:buFont typeface="+mj-lt"/>
              <a:buAutoNum type="romanLcPeriod"/>
            </a:pPr>
            <a:r>
              <a:rPr lang="en-GB" sz="2400" dirty="0"/>
              <a:t>Chapter within a book</a:t>
            </a:r>
          </a:p>
          <a:p>
            <a:pPr marL="514350" indent="-514350">
              <a:buFont typeface="+mj-lt"/>
              <a:buAutoNum type="romanLcPeriod"/>
            </a:pPr>
            <a:r>
              <a:rPr lang="en-GB" sz="2400" dirty="0"/>
              <a:t>Book without an author</a:t>
            </a:r>
          </a:p>
          <a:p>
            <a:pPr marL="514350" indent="-514350">
              <a:buFont typeface="+mj-lt"/>
              <a:buAutoNum type="romanLcPeriod"/>
            </a:pPr>
            <a:r>
              <a:rPr lang="en-GB" sz="2400" dirty="0"/>
              <a:t>Editions</a:t>
            </a:r>
          </a:p>
          <a:p>
            <a:pPr marL="514350" indent="-514350">
              <a:buFont typeface="+mj-lt"/>
              <a:buAutoNum type="romanLcPeriod"/>
            </a:pPr>
            <a:r>
              <a:rPr lang="en-GB" sz="2400" dirty="0"/>
              <a:t>Secondary citation</a:t>
            </a:r>
          </a:p>
          <a:p>
            <a:endParaRPr lang="en-GB" sz="2400" dirty="0">
              <a:solidFill>
                <a:srgbClr val="FF0000"/>
              </a:solidFill>
            </a:endParaRPr>
          </a:p>
        </p:txBody>
      </p:sp>
      <p:sp>
        <p:nvSpPr>
          <p:cNvPr id="3" name="Rectangle 2">
            <a:extLst>
              <a:ext uri="{FF2B5EF4-FFF2-40B4-BE49-F238E27FC236}">
                <a16:creationId xmlns:a16="http://schemas.microsoft.com/office/drawing/2014/main" xmlns="" id="{CEB13EB6-261D-4A4A-A482-75B7ABBD116B}"/>
              </a:ext>
            </a:extLst>
          </p:cNvPr>
          <p:cNvSpPr/>
          <p:nvPr/>
        </p:nvSpPr>
        <p:spPr>
          <a:xfrm>
            <a:off x="8461248" y="907702"/>
            <a:ext cx="6096000" cy="1384995"/>
          </a:xfrm>
          <a:prstGeom prst="rect">
            <a:avLst/>
          </a:prstGeom>
        </p:spPr>
        <p:txBody>
          <a:bodyPr>
            <a:spAutoFit/>
          </a:bodyPr>
          <a:lstStyle/>
          <a:p>
            <a:pPr marL="514350" indent="-514350">
              <a:buFont typeface="Arial" panose="020B0604020202020204" pitchFamily="34" charset="0"/>
              <a:buChar char="•"/>
            </a:pPr>
            <a:r>
              <a:rPr lang="en-GB" sz="2800" dirty="0">
                <a:solidFill>
                  <a:srgbClr val="FF0000"/>
                </a:solidFill>
              </a:rPr>
              <a:t>Journal article</a:t>
            </a:r>
          </a:p>
          <a:p>
            <a:pPr marL="514350" indent="-514350">
              <a:buFont typeface="Arial" panose="020B0604020202020204" pitchFamily="34" charset="0"/>
              <a:buChar char="•"/>
            </a:pPr>
            <a:endParaRPr lang="en-GB" sz="2800" dirty="0">
              <a:solidFill>
                <a:srgbClr val="FF0000"/>
              </a:solidFill>
            </a:endParaRPr>
          </a:p>
          <a:p>
            <a:endParaRPr lang="en-GB" sz="2800" dirty="0">
              <a:solidFill>
                <a:srgbClr val="FF0000"/>
              </a:solidFill>
            </a:endParaRPr>
          </a:p>
        </p:txBody>
      </p:sp>
      <p:sp>
        <p:nvSpPr>
          <p:cNvPr id="4" name="TextBox 3">
            <a:extLst>
              <a:ext uri="{FF2B5EF4-FFF2-40B4-BE49-F238E27FC236}">
                <a16:creationId xmlns:a16="http://schemas.microsoft.com/office/drawing/2014/main" xmlns="" id="{D98CEFEA-7284-4B7C-B759-92DE25E48BF3}"/>
              </a:ext>
            </a:extLst>
          </p:cNvPr>
          <p:cNvSpPr txBox="1"/>
          <p:nvPr/>
        </p:nvSpPr>
        <p:spPr>
          <a:xfrm>
            <a:off x="8680704" y="4731097"/>
            <a:ext cx="3730752" cy="1938992"/>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rgbClr val="FF0000"/>
                </a:solidFill>
              </a:rPr>
              <a:t>Newspaper article</a:t>
            </a:r>
          </a:p>
          <a:p>
            <a:pPr marL="400050" indent="-400050">
              <a:buFont typeface="+mj-lt"/>
              <a:buAutoNum type="romanLcPeriod"/>
            </a:pPr>
            <a:r>
              <a:rPr lang="en-GB" sz="2400" dirty="0">
                <a:solidFill>
                  <a:schemeClr val="tx1">
                    <a:lumMod val="95000"/>
                    <a:lumOff val="5000"/>
                  </a:schemeClr>
                </a:solidFill>
              </a:rPr>
              <a:t>Whole newspaper</a:t>
            </a:r>
          </a:p>
          <a:p>
            <a:pPr marL="400050" indent="-400050">
              <a:buFont typeface="+mj-lt"/>
              <a:buAutoNum type="romanLcPeriod"/>
            </a:pPr>
            <a:r>
              <a:rPr lang="en-GB" sz="2400" dirty="0">
                <a:solidFill>
                  <a:schemeClr val="tx1">
                    <a:lumMod val="95000"/>
                    <a:lumOff val="5000"/>
                  </a:schemeClr>
                </a:solidFill>
              </a:rPr>
              <a:t>Newspaper article</a:t>
            </a:r>
          </a:p>
          <a:p>
            <a:pPr marL="400050" indent="-400050">
              <a:buFont typeface="+mj-lt"/>
              <a:buAutoNum type="romanLcPeriod"/>
            </a:pPr>
            <a:r>
              <a:rPr lang="en-GB" sz="2400" dirty="0">
                <a:solidFill>
                  <a:schemeClr val="tx1">
                    <a:lumMod val="95000"/>
                    <a:lumOff val="5000"/>
                  </a:schemeClr>
                </a:solidFill>
              </a:rPr>
              <a:t>Electronic Newspaper article not in print </a:t>
            </a:r>
          </a:p>
        </p:txBody>
      </p:sp>
      <p:sp>
        <p:nvSpPr>
          <p:cNvPr id="5" name="TextBox 4">
            <a:extLst>
              <a:ext uri="{FF2B5EF4-FFF2-40B4-BE49-F238E27FC236}">
                <a16:creationId xmlns:a16="http://schemas.microsoft.com/office/drawing/2014/main" xmlns="" id="{CBE8DEE8-FD4F-498B-A4A9-C9DE40B57C54}"/>
              </a:ext>
            </a:extLst>
          </p:cNvPr>
          <p:cNvSpPr txBox="1"/>
          <p:nvPr/>
        </p:nvSpPr>
        <p:spPr>
          <a:xfrm>
            <a:off x="5498593" y="2530768"/>
            <a:ext cx="2706624" cy="3416320"/>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rgbClr val="FF0000"/>
                </a:solidFill>
              </a:rPr>
              <a:t>Internet</a:t>
            </a:r>
          </a:p>
          <a:p>
            <a:pPr marL="514350" indent="-514350">
              <a:buFont typeface="+mj-lt"/>
              <a:buAutoNum type="romanLcPeriod"/>
            </a:pPr>
            <a:r>
              <a:rPr lang="en-GB" sz="2400" dirty="0"/>
              <a:t>Website</a:t>
            </a:r>
          </a:p>
          <a:p>
            <a:pPr marL="514350" indent="-514350">
              <a:buFont typeface="+mj-lt"/>
              <a:buAutoNum type="romanLcPeriod"/>
            </a:pPr>
            <a:r>
              <a:rPr lang="en-GB" sz="2400" dirty="0"/>
              <a:t>Blog</a:t>
            </a:r>
          </a:p>
          <a:p>
            <a:pPr marL="514350" indent="-514350">
              <a:buFont typeface="+mj-lt"/>
              <a:buAutoNum type="romanLcPeriod"/>
            </a:pPr>
            <a:r>
              <a:rPr lang="en-GB" sz="2400" dirty="0"/>
              <a:t>Vlog</a:t>
            </a:r>
          </a:p>
          <a:p>
            <a:pPr marL="514350" indent="-514350">
              <a:buFont typeface="+mj-lt"/>
              <a:buAutoNum type="romanLcPeriod"/>
            </a:pPr>
            <a:r>
              <a:rPr lang="en-GB" sz="2400" dirty="0"/>
              <a:t>Video/ </a:t>
            </a:r>
            <a:r>
              <a:rPr lang="en-GB" sz="2400" dirty="0" err="1"/>
              <a:t>filmsharing</a:t>
            </a:r>
            <a:r>
              <a:rPr lang="en-GB" sz="2400" dirty="0"/>
              <a:t> website (e.g. </a:t>
            </a:r>
            <a:r>
              <a:rPr lang="en-GB" sz="2400" dirty="0" err="1"/>
              <a:t>Youtube</a:t>
            </a:r>
            <a:r>
              <a:rPr lang="en-GB" sz="2400" dirty="0"/>
              <a:t>)</a:t>
            </a:r>
          </a:p>
          <a:p>
            <a:pPr marL="514350" indent="-514350">
              <a:buFont typeface="+mj-lt"/>
              <a:buAutoNum type="romanLcPeriod"/>
            </a:pPr>
            <a:r>
              <a:rPr lang="en-GB" sz="2400" dirty="0"/>
              <a:t>Facebook</a:t>
            </a:r>
          </a:p>
        </p:txBody>
      </p:sp>
      <p:sp>
        <p:nvSpPr>
          <p:cNvPr id="6" name="TextBox 5">
            <a:extLst>
              <a:ext uri="{FF2B5EF4-FFF2-40B4-BE49-F238E27FC236}">
                <a16:creationId xmlns:a16="http://schemas.microsoft.com/office/drawing/2014/main" xmlns="" id="{E53820EB-220F-4B03-843C-24816DE9AE9C}"/>
              </a:ext>
            </a:extLst>
          </p:cNvPr>
          <p:cNvSpPr txBox="1"/>
          <p:nvPr/>
        </p:nvSpPr>
        <p:spPr>
          <a:xfrm>
            <a:off x="1103376" y="213738"/>
            <a:ext cx="4572000" cy="1938992"/>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rgbClr val="FF0000"/>
                </a:solidFill>
              </a:rPr>
              <a:t>Conferences</a:t>
            </a:r>
          </a:p>
          <a:p>
            <a:pPr marL="514350" indent="-514350">
              <a:buFont typeface="+mj-lt"/>
              <a:buAutoNum type="romanLcPeriod"/>
            </a:pPr>
            <a:r>
              <a:rPr lang="en-GB" sz="2400" dirty="0">
                <a:solidFill>
                  <a:srgbClr val="FF0000"/>
                </a:solidFill>
              </a:rPr>
              <a:t>Full conference proceedings</a:t>
            </a:r>
          </a:p>
          <a:p>
            <a:pPr marL="514350" indent="-514350">
              <a:buFont typeface="+mj-lt"/>
              <a:buAutoNum type="romanLcPeriod"/>
            </a:pPr>
            <a:r>
              <a:rPr lang="en-GB" sz="2400" dirty="0">
                <a:solidFill>
                  <a:srgbClr val="FF0000"/>
                </a:solidFill>
              </a:rPr>
              <a:t>Individual conference paper</a:t>
            </a:r>
          </a:p>
          <a:p>
            <a:endParaRPr lang="en-GB" sz="2400" dirty="0">
              <a:solidFill>
                <a:srgbClr val="FF0000"/>
              </a:solidFill>
            </a:endParaRPr>
          </a:p>
          <a:p>
            <a:pPr marL="514350" indent="-514350">
              <a:buFont typeface="+mj-lt"/>
              <a:buAutoNum type="romanLcPeriod"/>
            </a:pPr>
            <a:endParaRPr lang="en-GB" sz="2400" dirty="0">
              <a:solidFill>
                <a:srgbClr val="FF0000"/>
              </a:solidFill>
            </a:endParaRPr>
          </a:p>
        </p:txBody>
      </p:sp>
      <p:sp>
        <p:nvSpPr>
          <p:cNvPr id="7" name="TextBox 6">
            <a:extLst>
              <a:ext uri="{FF2B5EF4-FFF2-40B4-BE49-F238E27FC236}">
                <a16:creationId xmlns:a16="http://schemas.microsoft.com/office/drawing/2014/main" xmlns="" id="{3D8E48FA-B9FF-4642-82C0-209A923537AE}"/>
              </a:ext>
            </a:extLst>
          </p:cNvPr>
          <p:cNvSpPr txBox="1"/>
          <p:nvPr/>
        </p:nvSpPr>
        <p:spPr>
          <a:xfrm>
            <a:off x="8156448" y="2414016"/>
            <a:ext cx="2706624" cy="1200329"/>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rgbClr val="FF0000"/>
                </a:solidFill>
              </a:rPr>
              <a:t>Legal and Government Publications</a:t>
            </a:r>
          </a:p>
        </p:txBody>
      </p:sp>
      <p:pic>
        <p:nvPicPr>
          <p:cNvPr id="8" name="Picture 7">
            <a:extLst>
              <a:ext uri="{FF2B5EF4-FFF2-40B4-BE49-F238E27FC236}">
                <a16:creationId xmlns:a16="http://schemas.microsoft.com/office/drawing/2014/main" xmlns="" id="{2C32762B-5378-4248-81B4-A87495D4BDC0}"/>
              </a:ext>
            </a:extLst>
          </p:cNvPr>
          <p:cNvPicPr>
            <a:picLocks noChangeAspect="1"/>
          </p:cNvPicPr>
          <p:nvPr/>
        </p:nvPicPr>
        <p:blipFill>
          <a:blip r:embed="rId3"/>
          <a:stretch>
            <a:fillRect/>
          </a:stretch>
        </p:blipFill>
        <p:spPr>
          <a:xfrm>
            <a:off x="5456301" y="371555"/>
            <a:ext cx="2571750" cy="1781175"/>
          </a:xfrm>
          <a:prstGeom prst="rect">
            <a:avLst/>
          </a:prstGeom>
        </p:spPr>
      </p:pic>
      <p:pic>
        <p:nvPicPr>
          <p:cNvPr id="9" name="Picture 8">
            <a:extLst>
              <a:ext uri="{FF2B5EF4-FFF2-40B4-BE49-F238E27FC236}">
                <a16:creationId xmlns:a16="http://schemas.microsoft.com/office/drawing/2014/main" xmlns="" id="{038736DC-980E-4FF3-AD1A-214A13690A95}"/>
              </a:ext>
            </a:extLst>
          </p:cNvPr>
          <p:cNvPicPr>
            <a:picLocks noChangeAspect="1"/>
          </p:cNvPicPr>
          <p:nvPr/>
        </p:nvPicPr>
        <p:blipFill>
          <a:blip r:embed="rId4"/>
          <a:stretch>
            <a:fillRect/>
          </a:stretch>
        </p:blipFill>
        <p:spPr>
          <a:xfrm>
            <a:off x="10148734" y="3200620"/>
            <a:ext cx="2043266" cy="1530477"/>
          </a:xfrm>
          <a:prstGeom prst="rect">
            <a:avLst/>
          </a:prstGeom>
        </p:spPr>
      </p:pic>
      <p:pic>
        <p:nvPicPr>
          <p:cNvPr id="10" name="Picture 9">
            <a:extLst>
              <a:ext uri="{FF2B5EF4-FFF2-40B4-BE49-F238E27FC236}">
                <a16:creationId xmlns:a16="http://schemas.microsoft.com/office/drawing/2014/main" xmlns="" id="{E4AEB40A-886E-4937-BE61-56FFB7037760}"/>
              </a:ext>
            </a:extLst>
          </p:cNvPr>
          <p:cNvPicPr>
            <a:picLocks noChangeAspect="1"/>
          </p:cNvPicPr>
          <p:nvPr/>
        </p:nvPicPr>
        <p:blipFill>
          <a:blip r:embed="rId5"/>
          <a:stretch>
            <a:fillRect/>
          </a:stretch>
        </p:blipFill>
        <p:spPr>
          <a:xfrm>
            <a:off x="2262722" y="1526139"/>
            <a:ext cx="2236127" cy="1488041"/>
          </a:xfrm>
          <a:prstGeom prst="rect">
            <a:avLst/>
          </a:prstGeom>
        </p:spPr>
      </p:pic>
      <p:pic>
        <p:nvPicPr>
          <p:cNvPr id="11" name="Picture 10">
            <a:extLst>
              <a:ext uri="{FF2B5EF4-FFF2-40B4-BE49-F238E27FC236}">
                <a16:creationId xmlns:a16="http://schemas.microsoft.com/office/drawing/2014/main" xmlns="" id="{CB1BD6DA-5989-4214-8760-B87740D73322}"/>
              </a:ext>
            </a:extLst>
          </p:cNvPr>
          <p:cNvPicPr>
            <a:picLocks noChangeAspect="1"/>
          </p:cNvPicPr>
          <p:nvPr/>
        </p:nvPicPr>
        <p:blipFill>
          <a:blip r:embed="rId6"/>
          <a:stretch>
            <a:fillRect/>
          </a:stretch>
        </p:blipFill>
        <p:spPr>
          <a:xfrm>
            <a:off x="3458203" y="5331861"/>
            <a:ext cx="2043266" cy="1530477"/>
          </a:xfrm>
          <a:prstGeom prst="rect">
            <a:avLst/>
          </a:prstGeom>
        </p:spPr>
      </p:pic>
    </p:spTree>
    <p:extLst>
      <p:ext uri="{BB962C8B-B14F-4D97-AF65-F5344CB8AC3E}">
        <p14:creationId xmlns:p14="http://schemas.microsoft.com/office/powerpoint/2010/main" xmlns="" val="145962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1000"/>
                                        <p:tgtEl>
                                          <p:spTgt spid="4"/>
                                        </p:tgtEl>
                                      </p:cBhvr>
                                    </p:animEffect>
                                    <p:anim calcmode="lin" valueType="num">
                                      <p:cBhvr>
                                        <p:cTn id="22" dur="1000" fill="hold"/>
                                        <p:tgtEl>
                                          <p:spTgt spid="4"/>
                                        </p:tgtEl>
                                        <p:attrNameLst>
                                          <p:attrName>ppt_x</p:attrName>
                                        </p:attrNameLst>
                                      </p:cBhvr>
                                      <p:tavLst>
                                        <p:tav tm="0">
                                          <p:val>
                                            <p:strVal val="#ppt_x"/>
                                          </p:val>
                                        </p:tav>
                                        <p:tav tm="100000">
                                          <p:val>
                                            <p:strVal val="#ppt_x"/>
                                          </p:val>
                                        </p:tav>
                                      </p:tavLst>
                                    </p:anim>
                                    <p:anim calcmode="lin" valueType="num">
                                      <p:cBhvr>
                                        <p:cTn id="2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1000"/>
                                        <p:tgtEl>
                                          <p:spTgt spid="7"/>
                                        </p:tgtEl>
                                      </p:cBhvr>
                                    </p:animEffect>
                                    <p:anim calcmode="lin" valueType="num">
                                      <p:cBhvr>
                                        <p:cTn id="29" dur="1000" fill="hold"/>
                                        <p:tgtEl>
                                          <p:spTgt spid="7"/>
                                        </p:tgtEl>
                                        <p:attrNameLst>
                                          <p:attrName>ppt_x</p:attrName>
                                        </p:attrNameLst>
                                      </p:cBhvr>
                                      <p:tavLst>
                                        <p:tav tm="0">
                                          <p:val>
                                            <p:strVal val="#ppt_x"/>
                                          </p:val>
                                        </p:tav>
                                        <p:tav tm="100000">
                                          <p:val>
                                            <p:strVal val="#ppt_x"/>
                                          </p:val>
                                        </p:tav>
                                      </p:tavLst>
                                    </p:anim>
                                    <p:anim calcmode="lin" valueType="num">
                                      <p:cBhvr>
                                        <p:cTn id="3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animEffect transition="in" filter="fade">
                                      <p:cBhvr>
                                        <p:cTn id="35" dur="1000"/>
                                        <p:tgtEl>
                                          <p:spTgt spid="6"/>
                                        </p:tgtEl>
                                      </p:cBhvr>
                                    </p:animEffect>
                                    <p:anim calcmode="lin" valueType="num">
                                      <p:cBhvr>
                                        <p:cTn id="36" dur="1000" fill="hold"/>
                                        <p:tgtEl>
                                          <p:spTgt spid="6"/>
                                        </p:tgtEl>
                                        <p:attrNameLst>
                                          <p:attrName>ppt_x</p:attrName>
                                        </p:attrNameLst>
                                      </p:cBhvr>
                                      <p:tavLst>
                                        <p:tav tm="0">
                                          <p:val>
                                            <p:strVal val="#ppt_x"/>
                                          </p:val>
                                        </p:tav>
                                        <p:tav tm="100000">
                                          <p:val>
                                            <p:strVal val="#ppt_x"/>
                                          </p:val>
                                        </p:tav>
                                      </p:tavLst>
                                    </p:anim>
                                    <p:anim calcmode="lin" valueType="num">
                                      <p:cBhvr>
                                        <p:cTn id="37"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gtEl>
                                        <p:attrNameLst>
                                          <p:attrName>style.visibility</p:attrName>
                                        </p:attrNameLst>
                                      </p:cBhvr>
                                      <p:to>
                                        <p:strVal val="visible"/>
                                      </p:to>
                                    </p:set>
                                    <p:animEffect transition="in" filter="fade">
                                      <p:cBhvr>
                                        <p:cTn id="42" dur="1000"/>
                                        <p:tgtEl>
                                          <p:spTgt spid="3"/>
                                        </p:tgtEl>
                                      </p:cBhvr>
                                    </p:animEffect>
                                    <p:anim calcmode="lin" valueType="num">
                                      <p:cBhvr>
                                        <p:cTn id="43" dur="1000" fill="hold"/>
                                        <p:tgtEl>
                                          <p:spTgt spid="3"/>
                                        </p:tgtEl>
                                        <p:attrNameLst>
                                          <p:attrName>ppt_x</p:attrName>
                                        </p:attrNameLst>
                                      </p:cBhvr>
                                      <p:tavLst>
                                        <p:tav tm="0">
                                          <p:val>
                                            <p:strVal val="#ppt_x"/>
                                          </p:val>
                                        </p:tav>
                                        <p:tav tm="100000">
                                          <p:val>
                                            <p:strVal val="#ppt_x"/>
                                          </p:val>
                                        </p:tav>
                                      </p:tavLst>
                                    </p:anim>
                                    <p:anim calcmode="lin" valueType="num">
                                      <p:cBhvr>
                                        <p:cTn id="4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P spid="6" grpId="0"/>
      <p:bldP spid="7"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3A77D98E-5B2E-4E24-B078-B9201CBDC791}"/>
              </a:ext>
            </a:extLst>
          </p:cNvPr>
          <p:cNvSpPr/>
          <p:nvPr/>
        </p:nvSpPr>
        <p:spPr>
          <a:xfrm>
            <a:off x="80607" y="3429000"/>
            <a:ext cx="12111393" cy="2585323"/>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4"/>
                </a:solidFill>
                <a:effectLst/>
              </a:rPr>
              <a:t>There are many more examples</a:t>
            </a:r>
          </a:p>
          <a:p>
            <a:pPr algn="ctr"/>
            <a:r>
              <a:rPr lang="en-US" sz="5400" b="1" dirty="0">
                <a:ln/>
                <a:solidFill>
                  <a:schemeClr val="accent4"/>
                </a:solidFill>
              </a:rPr>
              <a:t>And each has its own variation.</a:t>
            </a:r>
          </a:p>
          <a:p>
            <a:pPr algn="ctr"/>
            <a:r>
              <a:rPr lang="en-US" sz="5400" b="1" dirty="0">
                <a:ln/>
                <a:solidFill>
                  <a:schemeClr val="accent4"/>
                </a:solidFill>
              </a:rPr>
              <a:t>PLEASE CHECK THE HANDBOOK!</a:t>
            </a:r>
          </a:p>
        </p:txBody>
      </p:sp>
      <p:pic>
        <p:nvPicPr>
          <p:cNvPr id="3" name="Picture 2">
            <a:extLst>
              <a:ext uri="{FF2B5EF4-FFF2-40B4-BE49-F238E27FC236}">
                <a16:creationId xmlns:a16="http://schemas.microsoft.com/office/drawing/2014/main" xmlns="" id="{D4AA3353-AABB-4565-8DD8-C5AC652DD873}"/>
              </a:ext>
            </a:extLst>
          </p:cNvPr>
          <p:cNvPicPr>
            <a:picLocks noChangeAspect="1"/>
          </p:cNvPicPr>
          <p:nvPr/>
        </p:nvPicPr>
        <p:blipFill>
          <a:blip r:embed="rId3"/>
          <a:stretch>
            <a:fillRect/>
          </a:stretch>
        </p:blipFill>
        <p:spPr>
          <a:xfrm>
            <a:off x="3755137" y="204216"/>
            <a:ext cx="3107626" cy="3093814"/>
          </a:xfrm>
          <a:prstGeom prst="rect">
            <a:avLst/>
          </a:prstGeom>
        </p:spPr>
      </p:pic>
    </p:spTree>
    <p:extLst>
      <p:ext uri="{BB962C8B-B14F-4D97-AF65-F5344CB8AC3E}">
        <p14:creationId xmlns:p14="http://schemas.microsoft.com/office/powerpoint/2010/main" xmlns="" val="93039821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1083B999-9B42-4867-A973-EB349B4F2296}"/>
              </a:ext>
            </a:extLst>
          </p:cNvPr>
          <p:cNvSpPr/>
          <p:nvPr/>
        </p:nvSpPr>
        <p:spPr>
          <a:xfrm>
            <a:off x="88562" y="0"/>
            <a:ext cx="4187621"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Reference List</a:t>
            </a:r>
          </a:p>
        </p:txBody>
      </p:sp>
      <p:sp>
        <p:nvSpPr>
          <p:cNvPr id="3" name="TextBox 2">
            <a:extLst>
              <a:ext uri="{FF2B5EF4-FFF2-40B4-BE49-F238E27FC236}">
                <a16:creationId xmlns:a16="http://schemas.microsoft.com/office/drawing/2014/main" xmlns="" id="{E3F88726-B3FF-4794-9C7B-5E0D05D7E6E8}"/>
              </a:ext>
            </a:extLst>
          </p:cNvPr>
          <p:cNvSpPr txBox="1"/>
          <p:nvPr/>
        </p:nvSpPr>
        <p:spPr>
          <a:xfrm>
            <a:off x="963168" y="1694688"/>
            <a:ext cx="6888480" cy="4401205"/>
          </a:xfrm>
          <a:prstGeom prst="rect">
            <a:avLst/>
          </a:prstGeom>
          <a:noFill/>
        </p:spPr>
        <p:txBody>
          <a:bodyPr wrap="square" rtlCol="0">
            <a:spAutoFit/>
          </a:bodyPr>
          <a:lstStyle/>
          <a:p>
            <a:r>
              <a:rPr lang="en-GB" sz="2800" dirty="0"/>
              <a:t>Essentially, this is a list of all of the references that you have used in your assignment, giving full publication information.</a:t>
            </a:r>
          </a:p>
          <a:p>
            <a:endParaRPr lang="en-GB" sz="2800" dirty="0"/>
          </a:p>
          <a:p>
            <a:r>
              <a:rPr lang="en-GB" sz="2800" dirty="0"/>
              <a:t>Again, the content within the reference list for each reference differs depending on where the source is from.</a:t>
            </a:r>
          </a:p>
          <a:p>
            <a:endParaRPr lang="en-GB" sz="2800" dirty="0"/>
          </a:p>
          <a:p>
            <a:r>
              <a:rPr lang="en-GB" sz="2800" dirty="0"/>
              <a:t>The reference lists needs to be listed </a:t>
            </a:r>
            <a:r>
              <a:rPr lang="en-GB" sz="2800" b="1" dirty="0"/>
              <a:t>alphabetically.</a:t>
            </a:r>
            <a:endParaRPr lang="en-GB" sz="2800" dirty="0"/>
          </a:p>
        </p:txBody>
      </p:sp>
      <p:pic>
        <p:nvPicPr>
          <p:cNvPr id="4" name="Picture 3">
            <a:extLst>
              <a:ext uri="{FF2B5EF4-FFF2-40B4-BE49-F238E27FC236}">
                <a16:creationId xmlns:a16="http://schemas.microsoft.com/office/drawing/2014/main" xmlns="" id="{24D6F669-8488-4C97-A542-E0FB0F4716A4}"/>
              </a:ext>
            </a:extLst>
          </p:cNvPr>
          <p:cNvPicPr>
            <a:picLocks noChangeAspect="1"/>
          </p:cNvPicPr>
          <p:nvPr/>
        </p:nvPicPr>
        <p:blipFill>
          <a:blip r:embed="rId3"/>
          <a:stretch>
            <a:fillRect/>
          </a:stretch>
        </p:blipFill>
        <p:spPr>
          <a:xfrm>
            <a:off x="8128301" y="1694688"/>
            <a:ext cx="3710131" cy="3596223"/>
          </a:xfrm>
          <a:prstGeom prst="rect">
            <a:avLst/>
          </a:prstGeom>
        </p:spPr>
      </p:pic>
    </p:spTree>
    <p:extLst>
      <p:ext uri="{BB962C8B-B14F-4D97-AF65-F5344CB8AC3E}">
        <p14:creationId xmlns:p14="http://schemas.microsoft.com/office/powerpoint/2010/main" xmlns="" val="666361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xmlns="" id="{E70EF576-C391-4CAA-8851-F6460EDE3F40}"/>
              </a:ext>
            </a:extLst>
          </p:cNvPr>
          <p:cNvGraphicFramePr>
            <a:graphicFrameLocks noGrp="1"/>
          </p:cNvGraphicFramePr>
          <p:nvPr>
            <p:extLst>
              <p:ext uri="{D42A27DB-BD31-4B8C-83A1-F6EECF244321}">
                <p14:modId xmlns:p14="http://schemas.microsoft.com/office/powerpoint/2010/main" xmlns="" val="554588604"/>
              </p:ext>
            </p:extLst>
          </p:nvPr>
        </p:nvGraphicFramePr>
        <p:xfrm>
          <a:off x="109728" y="67056"/>
          <a:ext cx="11972543" cy="6723888"/>
        </p:xfrm>
        <a:graphic>
          <a:graphicData uri="http://schemas.openxmlformats.org/drawingml/2006/table">
            <a:tbl>
              <a:tblPr firstRow="1" bandRow="1">
                <a:tableStyleId>{22838BEF-8BB2-4498-84A7-C5851F593DF1}</a:tableStyleId>
              </a:tblPr>
              <a:tblGrid>
                <a:gridCol w="2389509">
                  <a:extLst>
                    <a:ext uri="{9D8B030D-6E8A-4147-A177-3AD203B41FA5}">
                      <a16:colId xmlns:a16="http://schemas.microsoft.com/office/drawing/2014/main" xmlns="" val="2675668819"/>
                    </a:ext>
                  </a:extLst>
                </a:gridCol>
                <a:gridCol w="3494283">
                  <a:extLst>
                    <a:ext uri="{9D8B030D-6E8A-4147-A177-3AD203B41FA5}">
                      <a16:colId xmlns:a16="http://schemas.microsoft.com/office/drawing/2014/main" xmlns="" val="1615329063"/>
                    </a:ext>
                  </a:extLst>
                </a:gridCol>
                <a:gridCol w="6088751">
                  <a:extLst>
                    <a:ext uri="{9D8B030D-6E8A-4147-A177-3AD203B41FA5}">
                      <a16:colId xmlns:a16="http://schemas.microsoft.com/office/drawing/2014/main" xmlns="" val="3999426737"/>
                    </a:ext>
                  </a:extLst>
                </a:gridCol>
              </a:tblGrid>
              <a:tr h="385371">
                <a:tc>
                  <a:txBody>
                    <a:bodyPr/>
                    <a:lstStyle/>
                    <a:p>
                      <a:endParaRPr lang="en-GB" dirty="0"/>
                    </a:p>
                  </a:txBody>
                  <a:tcPr>
                    <a:solidFill>
                      <a:schemeClr val="tx2">
                        <a:lumMod val="40000"/>
                        <a:lumOff val="60000"/>
                      </a:schemeClr>
                    </a:solidFill>
                  </a:tcPr>
                </a:tc>
                <a:tc>
                  <a:txBody>
                    <a:bodyPr/>
                    <a:lstStyle/>
                    <a:p>
                      <a:r>
                        <a:rPr lang="en-GB" dirty="0"/>
                        <a:t>In-Text Citation</a:t>
                      </a:r>
                    </a:p>
                  </a:txBody>
                  <a:tcPr/>
                </a:tc>
                <a:tc>
                  <a:txBody>
                    <a:bodyPr/>
                    <a:lstStyle/>
                    <a:p>
                      <a:r>
                        <a:rPr lang="en-GB" dirty="0"/>
                        <a:t>Reference List</a:t>
                      </a:r>
                    </a:p>
                  </a:txBody>
                  <a:tcPr/>
                </a:tc>
                <a:extLst>
                  <a:ext uri="{0D108BD9-81ED-4DB2-BD59-A6C34878D82A}">
                    <a16:rowId xmlns:a16="http://schemas.microsoft.com/office/drawing/2014/main" xmlns="" val="2255546589"/>
                  </a:ext>
                </a:extLst>
              </a:tr>
              <a:tr h="2090506">
                <a:tc>
                  <a:txBody>
                    <a:bodyPr/>
                    <a:lstStyle/>
                    <a:p>
                      <a:r>
                        <a:rPr lang="en-GB" dirty="0"/>
                        <a:t>Book</a:t>
                      </a:r>
                    </a:p>
                  </a:txBody>
                  <a:tcPr>
                    <a:solidFill>
                      <a:schemeClr val="tx2">
                        <a:lumMod val="40000"/>
                        <a:lumOff val="60000"/>
                      </a:schemeClr>
                    </a:solidFill>
                  </a:tcPr>
                </a:tc>
                <a:tc>
                  <a:txBody>
                    <a:bodyPr/>
                    <a:lstStyle/>
                    <a:p>
                      <a:r>
                        <a:rPr lang="en-GB" dirty="0"/>
                        <a:t>(Author’s </a:t>
                      </a:r>
                      <a:r>
                        <a:rPr lang="en-GB" dirty="0" smtClean="0"/>
                        <a:t>surname</a:t>
                      </a:r>
                      <a:r>
                        <a:rPr lang="en-GB" baseline="0" dirty="0" smtClean="0"/>
                        <a:t> and </a:t>
                      </a:r>
                      <a:r>
                        <a:rPr lang="en-GB" dirty="0" smtClean="0"/>
                        <a:t>year </a:t>
                      </a:r>
                      <a:r>
                        <a:rPr lang="en-GB" dirty="0"/>
                        <a:t>of </a:t>
                      </a:r>
                      <a:r>
                        <a:rPr lang="en-GB" dirty="0" smtClean="0"/>
                        <a:t>publication)</a:t>
                      </a:r>
                      <a:endParaRPr lang="en-GB" dirty="0"/>
                    </a:p>
                    <a:p>
                      <a:endParaRPr lang="en-GB" dirty="0"/>
                    </a:p>
                    <a:p>
                      <a:endParaRPr lang="en-GB" dirty="0"/>
                    </a:p>
                    <a:p>
                      <a:endParaRPr lang="en-GB" dirty="0"/>
                    </a:p>
                    <a:p>
                      <a:r>
                        <a:rPr lang="en-GB" dirty="0"/>
                        <a:t>(Smith, </a:t>
                      </a:r>
                      <a:r>
                        <a:rPr lang="en-GB" dirty="0" smtClean="0"/>
                        <a:t>2016)</a:t>
                      </a:r>
                      <a:endParaRPr lang="en-GB" dirty="0"/>
                    </a:p>
                  </a:txBody>
                  <a:tcPr/>
                </a:tc>
                <a:tc>
                  <a:txBody>
                    <a:bodyPr/>
                    <a:lstStyle/>
                    <a:p>
                      <a:r>
                        <a:rPr lang="en-GB" dirty="0"/>
                        <a:t>Authors surname and first initial, publication year in brackets, Title in italics, Edition (if relevant), Place of publication: Publisher</a:t>
                      </a:r>
                    </a:p>
                    <a:p>
                      <a:endParaRPr lang="en-GB" dirty="0"/>
                    </a:p>
                    <a:p>
                      <a:endParaRPr lang="en-GB" dirty="0"/>
                    </a:p>
                    <a:p>
                      <a:r>
                        <a:rPr lang="en-GB" dirty="0">
                          <a:solidFill>
                            <a:srgbClr val="FF0000"/>
                          </a:solidFill>
                        </a:rPr>
                        <a:t>Smith, E. (2016) </a:t>
                      </a:r>
                      <a:r>
                        <a:rPr lang="en-GB" i="1" dirty="0">
                          <a:solidFill>
                            <a:srgbClr val="FF0000"/>
                          </a:solidFill>
                        </a:rPr>
                        <a:t>How to improve your research project. </a:t>
                      </a:r>
                      <a:r>
                        <a:rPr lang="en-GB" i="0" dirty="0">
                          <a:solidFill>
                            <a:srgbClr val="FF0000"/>
                          </a:solidFill>
                        </a:rPr>
                        <a:t>2</a:t>
                      </a:r>
                      <a:r>
                        <a:rPr lang="en-GB" i="0" baseline="30000" dirty="0">
                          <a:solidFill>
                            <a:srgbClr val="FF0000"/>
                          </a:solidFill>
                        </a:rPr>
                        <a:t>nd</a:t>
                      </a:r>
                      <a:r>
                        <a:rPr lang="en-GB" i="0" dirty="0">
                          <a:solidFill>
                            <a:srgbClr val="FF0000"/>
                          </a:solidFill>
                        </a:rPr>
                        <a:t> Ed. Plymouth: Kiln Press.</a:t>
                      </a:r>
                    </a:p>
                  </a:txBody>
                  <a:tcPr/>
                </a:tc>
                <a:extLst>
                  <a:ext uri="{0D108BD9-81ED-4DB2-BD59-A6C34878D82A}">
                    <a16:rowId xmlns:a16="http://schemas.microsoft.com/office/drawing/2014/main" xmlns="" val="1836877551"/>
                  </a:ext>
                </a:extLst>
              </a:tr>
              <a:tr h="665161">
                <a:tc>
                  <a:txBody>
                    <a:bodyPr/>
                    <a:lstStyle/>
                    <a:p>
                      <a:r>
                        <a:rPr lang="en-GB" dirty="0"/>
                        <a:t>Book with </a:t>
                      </a:r>
                      <a:r>
                        <a:rPr lang="en-GB" dirty="0" smtClean="0"/>
                        <a:t>3 </a:t>
                      </a:r>
                      <a:r>
                        <a:rPr lang="en-GB" dirty="0"/>
                        <a:t>or more authors</a:t>
                      </a:r>
                    </a:p>
                  </a:txBody>
                  <a:tcPr>
                    <a:solidFill>
                      <a:schemeClr val="tx2">
                        <a:lumMod val="40000"/>
                        <a:lumOff val="60000"/>
                      </a:schemeClr>
                    </a:solidFill>
                  </a:tcPr>
                </a:tc>
                <a:tc>
                  <a:txBody>
                    <a:bodyPr/>
                    <a:lstStyle/>
                    <a:p>
                      <a:r>
                        <a:rPr lang="en-GB" dirty="0"/>
                        <a:t>(Morton </a:t>
                      </a:r>
                      <a:r>
                        <a:rPr lang="en-GB" i="1" dirty="0"/>
                        <a:t>et al. </a:t>
                      </a:r>
                      <a:r>
                        <a:rPr lang="en-GB" i="0" dirty="0" smtClean="0"/>
                        <a:t>2014)</a:t>
                      </a:r>
                      <a:endParaRPr lang="en-GB" dirty="0"/>
                    </a:p>
                  </a:txBody>
                  <a:tcPr/>
                </a:tc>
                <a:tc>
                  <a:txBody>
                    <a:bodyPr/>
                    <a:lstStyle/>
                    <a:p>
                      <a:r>
                        <a:rPr lang="en-GB" dirty="0">
                          <a:solidFill>
                            <a:srgbClr val="FF0000"/>
                          </a:solidFill>
                        </a:rPr>
                        <a:t>Morton, A. </a:t>
                      </a:r>
                      <a:r>
                        <a:rPr lang="en-GB" dirty="0" smtClean="0">
                          <a:solidFill>
                            <a:srgbClr val="FF0000"/>
                          </a:solidFill>
                        </a:rPr>
                        <a:t>C.,</a:t>
                      </a:r>
                      <a:r>
                        <a:rPr lang="en-GB" baseline="0" dirty="0" smtClean="0">
                          <a:solidFill>
                            <a:srgbClr val="FF0000"/>
                          </a:solidFill>
                        </a:rPr>
                        <a:t> James, W. and Farnborough, E.</a:t>
                      </a:r>
                      <a:r>
                        <a:rPr lang="en-GB" dirty="0" smtClean="0">
                          <a:solidFill>
                            <a:srgbClr val="FF0000"/>
                          </a:solidFill>
                        </a:rPr>
                        <a:t> </a:t>
                      </a:r>
                      <a:r>
                        <a:rPr lang="en-GB" dirty="0">
                          <a:solidFill>
                            <a:srgbClr val="FF0000"/>
                          </a:solidFill>
                        </a:rPr>
                        <a:t>(2014) </a:t>
                      </a:r>
                      <a:r>
                        <a:rPr lang="en-GB" i="1" dirty="0">
                          <a:solidFill>
                            <a:srgbClr val="FF0000"/>
                          </a:solidFill>
                        </a:rPr>
                        <a:t>Walking and learning. </a:t>
                      </a:r>
                      <a:r>
                        <a:rPr lang="en-GB" i="0" dirty="0">
                          <a:solidFill>
                            <a:srgbClr val="FF0000"/>
                          </a:solidFill>
                        </a:rPr>
                        <a:t>Swansea: Sandpaper Press.</a:t>
                      </a:r>
                      <a:endParaRPr lang="en-GB" dirty="0">
                        <a:solidFill>
                          <a:srgbClr val="FF0000"/>
                        </a:solidFill>
                      </a:endParaRPr>
                    </a:p>
                  </a:txBody>
                  <a:tcPr/>
                </a:tc>
                <a:extLst>
                  <a:ext uri="{0D108BD9-81ED-4DB2-BD59-A6C34878D82A}">
                    <a16:rowId xmlns:a16="http://schemas.microsoft.com/office/drawing/2014/main" xmlns="" val="4089030065"/>
                  </a:ext>
                </a:extLst>
              </a:tr>
              <a:tr h="2090506">
                <a:tc>
                  <a:txBody>
                    <a:bodyPr/>
                    <a:lstStyle/>
                    <a:p>
                      <a:r>
                        <a:rPr lang="en-GB" dirty="0"/>
                        <a:t>Journal Article</a:t>
                      </a:r>
                    </a:p>
                  </a:txBody>
                  <a:tcPr>
                    <a:solidFill>
                      <a:schemeClr val="tx2">
                        <a:lumMod val="40000"/>
                        <a:lumOff val="60000"/>
                      </a:schemeClr>
                    </a:solidFill>
                  </a:tcPr>
                </a:tc>
                <a:tc>
                  <a:txBody>
                    <a:bodyPr/>
                    <a:lstStyle/>
                    <a:p>
                      <a:r>
                        <a:rPr lang="en-GB" dirty="0"/>
                        <a:t>(Author’s surname, year of </a:t>
                      </a:r>
                      <a:r>
                        <a:rPr lang="en-GB" dirty="0" smtClean="0"/>
                        <a:t>publication)</a:t>
                      </a:r>
                      <a:endParaRPr lang="en-GB" dirty="0"/>
                    </a:p>
                    <a:p>
                      <a:endParaRPr lang="en-GB" dirty="0"/>
                    </a:p>
                    <a:p>
                      <a:endParaRPr lang="en-GB" dirty="0"/>
                    </a:p>
                    <a:p>
                      <a:endParaRPr lang="en-GB" dirty="0"/>
                    </a:p>
                    <a:p>
                      <a:r>
                        <a:rPr lang="en-GB" dirty="0"/>
                        <a:t>(Price, </a:t>
                      </a:r>
                      <a:r>
                        <a:rPr lang="en-GB" dirty="0" smtClean="0"/>
                        <a:t>2014)</a:t>
                      </a:r>
                      <a:endParaRPr lang="en-GB" dirty="0"/>
                    </a:p>
                  </a:txBody>
                  <a:tcPr/>
                </a:tc>
                <a:tc>
                  <a:txBody>
                    <a:bodyPr/>
                    <a:lstStyle/>
                    <a:p>
                      <a:r>
                        <a:rPr lang="en-GB" dirty="0"/>
                        <a:t>Author’s surname and first initial, Publication year in round brackets, Article title enclosed in single quotation marks, Journal title in italics, Volume, Issue/part, page number and range of whole article.</a:t>
                      </a:r>
                    </a:p>
                    <a:p>
                      <a:endParaRPr lang="en-GB" dirty="0"/>
                    </a:p>
                    <a:p>
                      <a:r>
                        <a:rPr lang="en-GB" dirty="0">
                          <a:solidFill>
                            <a:srgbClr val="FF0000"/>
                          </a:solidFill>
                        </a:rPr>
                        <a:t>Price, S. (2014) ‘Planning for change’, </a:t>
                      </a:r>
                      <a:r>
                        <a:rPr lang="en-GB" i="1" dirty="0">
                          <a:solidFill>
                            <a:srgbClr val="FF0000"/>
                          </a:solidFill>
                        </a:rPr>
                        <a:t>Leadership and Business Planning, </a:t>
                      </a:r>
                      <a:r>
                        <a:rPr lang="en-GB" i="0" dirty="0">
                          <a:solidFill>
                            <a:srgbClr val="FF0000"/>
                          </a:solidFill>
                        </a:rPr>
                        <a:t>15 (3), pp. 154-166.</a:t>
                      </a:r>
                      <a:endParaRPr lang="en-GB" dirty="0">
                        <a:solidFill>
                          <a:srgbClr val="FF0000"/>
                        </a:solidFill>
                      </a:endParaRPr>
                    </a:p>
                  </a:txBody>
                  <a:tcPr/>
                </a:tc>
                <a:extLst>
                  <a:ext uri="{0D108BD9-81ED-4DB2-BD59-A6C34878D82A}">
                    <a16:rowId xmlns:a16="http://schemas.microsoft.com/office/drawing/2014/main" xmlns="" val="2812309443"/>
                  </a:ext>
                </a:extLst>
              </a:tr>
              <a:tr h="1492344">
                <a:tc>
                  <a:txBody>
                    <a:bodyPr/>
                    <a:lstStyle/>
                    <a:p>
                      <a:r>
                        <a:rPr lang="en-GB" dirty="0"/>
                        <a:t>Website</a:t>
                      </a:r>
                    </a:p>
                  </a:txBody>
                  <a:tcPr>
                    <a:solidFill>
                      <a:schemeClr val="tx2">
                        <a:lumMod val="40000"/>
                        <a:lumOff val="60000"/>
                      </a:schemeClr>
                    </a:solidFill>
                  </a:tcPr>
                </a:tc>
                <a:tc>
                  <a:txBody>
                    <a:bodyPr/>
                    <a:lstStyle/>
                    <a:p>
                      <a:r>
                        <a:rPr lang="en-GB" dirty="0"/>
                        <a:t>(Author’s surname/ organisation, year of publication)</a:t>
                      </a:r>
                    </a:p>
                    <a:p>
                      <a:endParaRPr lang="en-GB" dirty="0"/>
                    </a:p>
                    <a:p>
                      <a:endParaRPr lang="en-GB" dirty="0"/>
                    </a:p>
                  </a:txBody>
                  <a:tcPr/>
                </a:tc>
                <a:tc>
                  <a:txBody>
                    <a:bodyPr/>
                    <a:lstStyle/>
                    <a:p>
                      <a:r>
                        <a:rPr lang="en-GB" dirty="0"/>
                        <a:t>Author’s surname and first initial, Publication year in round brackets, website title in italics, enclose medium [], available at : URL, (Accessed date).</a:t>
                      </a:r>
                    </a:p>
                    <a:p>
                      <a:r>
                        <a:rPr lang="en-GB" dirty="0">
                          <a:solidFill>
                            <a:srgbClr val="FF0000"/>
                          </a:solidFill>
                        </a:rPr>
                        <a:t>McCormack, E. (2016) </a:t>
                      </a:r>
                      <a:r>
                        <a:rPr lang="en-GB" i="1" dirty="0">
                          <a:solidFill>
                            <a:srgbClr val="FF0000"/>
                          </a:solidFill>
                        </a:rPr>
                        <a:t>Dog Breed characteristics. </a:t>
                      </a:r>
                      <a:r>
                        <a:rPr lang="en-GB" i="0" dirty="0">
                          <a:solidFill>
                            <a:srgbClr val="FF0000"/>
                          </a:solidFill>
                        </a:rPr>
                        <a:t>Available at: </a:t>
                      </a:r>
                      <a:r>
                        <a:rPr lang="en-GB" i="0" dirty="0">
                          <a:solidFill>
                            <a:srgbClr val="FF0000"/>
                          </a:solidFill>
                          <a:hlinkClick r:id="rId3"/>
                        </a:rPr>
                        <a:t>http://www.dogbreedchar.co.uk/</a:t>
                      </a:r>
                      <a:r>
                        <a:rPr lang="en-GB" i="0" dirty="0">
                          <a:solidFill>
                            <a:srgbClr val="FF0000"/>
                          </a:solidFill>
                        </a:rPr>
                        <a:t> (Accessed: 19</a:t>
                      </a:r>
                      <a:r>
                        <a:rPr lang="en-GB" i="0" baseline="30000" dirty="0">
                          <a:solidFill>
                            <a:srgbClr val="FF0000"/>
                          </a:solidFill>
                        </a:rPr>
                        <a:t>th</a:t>
                      </a:r>
                      <a:r>
                        <a:rPr lang="en-GB" i="0" dirty="0">
                          <a:solidFill>
                            <a:srgbClr val="FF0000"/>
                          </a:solidFill>
                        </a:rPr>
                        <a:t> march 2017).</a:t>
                      </a:r>
                      <a:endParaRPr lang="en-GB" dirty="0">
                        <a:solidFill>
                          <a:srgbClr val="FF0000"/>
                        </a:solidFill>
                      </a:endParaRPr>
                    </a:p>
                  </a:txBody>
                  <a:tcPr/>
                </a:tc>
                <a:extLst>
                  <a:ext uri="{0D108BD9-81ED-4DB2-BD59-A6C34878D82A}">
                    <a16:rowId xmlns:a16="http://schemas.microsoft.com/office/drawing/2014/main" xmlns="" val="3385346066"/>
                  </a:ext>
                </a:extLst>
              </a:tr>
            </a:tbl>
          </a:graphicData>
        </a:graphic>
      </p:graphicFrame>
    </p:spTree>
    <p:extLst>
      <p:ext uri="{BB962C8B-B14F-4D97-AF65-F5344CB8AC3E}">
        <p14:creationId xmlns:p14="http://schemas.microsoft.com/office/powerpoint/2010/main" xmlns="" val="2061439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6"/>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6"/>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6"/>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6"/>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6"/>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6"/>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6"/>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6"/>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p:cNvSpPr>
            <a:spLocks noGrp="1" noChangeArrowheads="1"/>
          </p:cNvSpPr>
          <p:nvPr>
            <p:ph idx="1"/>
          </p:nvPr>
        </p:nvSpPr>
        <p:spPr>
          <a:xfrm>
            <a:off x="203200" y="1371600"/>
            <a:ext cx="11684000" cy="5334000"/>
          </a:xfrm>
        </p:spPr>
        <p:txBody>
          <a:bodyPr/>
          <a:lstStyle/>
          <a:p>
            <a:pPr eaLnBrk="1" hangingPunct="1"/>
            <a:endParaRPr lang="en-GB" altLang="en-US" smtClean="0">
              <a:latin typeface="Arial" pitchFamily="34" charset="0"/>
            </a:endParaRPr>
          </a:p>
          <a:p>
            <a:pPr eaLnBrk="1" hangingPunct="1"/>
            <a:endParaRPr lang="en-GB" altLang="en-US" smtClean="0">
              <a:latin typeface="Arial" pitchFamily="34" charset="0"/>
            </a:endParaRPr>
          </a:p>
          <a:p>
            <a:pPr eaLnBrk="1" hangingPunct="1"/>
            <a:r>
              <a:rPr lang="en-GB" altLang="en-US" smtClean="0">
                <a:latin typeface="Arial" pitchFamily="34" charset="0"/>
              </a:rPr>
              <a:t>Citations in the text direct readers to the referenced list at the end of the text. </a:t>
            </a:r>
          </a:p>
          <a:p>
            <a:pPr eaLnBrk="1" hangingPunct="1">
              <a:buFont typeface="Wingdings" pitchFamily="2" charset="2"/>
              <a:buNone/>
            </a:pPr>
            <a:endParaRPr lang="en-GB" altLang="en-US" sz="1200" smtClean="0">
              <a:latin typeface="Arial" pitchFamily="34" charset="0"/>
            </a:endParaRPr>
          </a:p>
          <a:p>
            <a:pPr eaLnBrk="1" hangingPunct="1"/>
            <a:r>
              <a:rPr lang="en-GB" altLang="en-US" smtClean="0">
                <a:latin typeface="Arial" pitchFamily="34" charset="0"/>
              </a:rPr>
              <a:t>Citations include the author’s surname and year of publication</a:t>
            </a:r>
          </a:p>
          <a:p>
            <a:pPr eaLnBrk="1" hangingPunct="1"/>
            <a:endParaRPr lang="en-GB" altLang="en-US" sz="1200" smtClean="0">
              <a:latin typeface="Arial" pitchFamily="34" charset="0"/>
            </a:endParaRPr>
          </a:p>
          <a:p>
            <a:pPr eaLnBrk="1" hangingPunct="1"/>
            <a:r>
              <a:rPr lang="en-GB" altLang="en-US" smtClean="0">
                <a:latin typeface="Arial" pitchFamily="34" charset="0"/>
              </a:rPr>
              <a:t>E.g.  As observed by Jones (2011) ...</a:t>
            </a:r>
          </a:p>
          <a:p>
            <a:pPr algn="ctr" eaLnBrk="1" hangingPunct="1">
              <a:buFont typeface="Wingdings" pitchFamily="2" charset="2"/>
              <a:buNone/>
            </a:pPr>
            <a:r>
              <a:rPr lang="en-GB" altLang="en-US" smtClean="0">
                <a:latin typeface="Arial" pitchFamily="34" charset="0"/>
              </a:rPr>
              <a:t>Or</a:t>
            </a:r>
          </a:p>
          <a:p>
            <a:pPr eaLnBrk="1" hangingPunct="1"/>
            <a:r>
              <a:rPr lang="en-GB" altLang="en-US" smtClean="0">
                <a:latin typeface="Arial" pitchFamily="34" charset="0"/>
              </a:rPr>
              <a:t>It has been observed (Jones, 2011) that ...</a:t>
            </a:r>
          </a:p>
          <a:p>
            <a:pPr eaLnBrk="1" hangingPunct="1">
              <a:buFont typeface="Wingdings" pitchFamily="2" charset="2"/>
              <a:buNone/>
            </a:pPr>
            <a:endParaRPr lang="en-GB" altLang="en-US" smtClean="0">
              <a:latin typeface="Arial" pitchFamily="34" charset="0"/>
            </a:endParaRPr>
          </a:p>
        </p:txBody>
      </p:sp>
      <p:sp>
        <p:nvSpPr>
          <p:cNvPr id="18435" name="Rectangle 2"/>
          <p:cNvSpPr>
            <a:spLocks noGrp="1" noChangeArrowheads="1"/>
          </p:cNvSpPr>
          <p:nvPr>
            <p:ph type="title"/>
          </p:nvPr>
        </p:nvSpPr>
        <p:spPr/>
        <p:txBody>
          <a:bodyPr/>
          <a:lstStyle/>
          <a:p>
            <a:pPr eaLnBrk="1" hangingPunct="1"/>
            <a:r>
              <a:rPr lang="en-GB" altLang="en-US" sz="4000" b="1" u="sng" smtClean="0">
                <a:latin typeface="Arial" pitchFamily="34" charset="0"/>
              </a:rPr>
              <a:t>Citations in a text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14339">
                                            <p:txEl>
                                              <p:pRg st="2" end="2"/>
                                            </p:txEl>
                                          </p:spTgt>
                                        </p:tgtEl>
                                        <p:attrNameLst>
                                          <p:attrName>style.visibility</p:attrName>
                                        </p:attrNameLst>
                                      </p:cBhvr>
                                      <p:to>
                                        <p:strVal val="visible"/>
                                      </p:to>
                                    </p:set>
                                    <p:animEffect transition="in" filter="box(in)">
                                      <p:cBhvr>
                                        <p:cTn id="7" dur="500"/>
                                        <p:tgtEl>
                                          <p:spTgt spid="14339">
                                            <p:txEl>
                                              <p:pRg st="2" end="2"/>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16" fill="hold" nodeType="clickEffect">
                                  <p:stCondLst>
                                    <p:cond delay="0"/>
                                  </p:stCondLst>
                                  <p:childTnLst>
                                    <p:set>
                                      <p:cBhvr>
                                        <p:cTn id="11" dur="1" fill="hold">
                                          <p:stCondLst>
                                            <p:cond delay="0"/>
                                          </p:stCondLst>
                                        </p:cTn>
                                        <p:tgtEl>
                                          <p:spTgt spid="14339">
                                            <p:txEl>
                                              <p:pRg st="4" end="4"/>
                                            </p:txEl>
                                          </p:spTgt>
                                        </p:tgtEl>
                                        <p:attrNameLst>
                                          <p:attrName>style.visibility</p:attrName>
                                        </p:attrNameLst>
                                      </p:cBhvr>
                                      <p:to>
                                        <p:strVal val="visible"/>
                                      </p:to>
                                    </p:set>
                                    <p:animEffect transition="in" filter="box(in)">
                                      <p:cBhvr>
                                        <p:cTn id="12" dur="500"/>
                                        <p:tgtEl>
                                          <p:spTgt spid="14339">
                                            <p:txEl>
                                              <p:pRg st="4" end="4"/>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4" presetClass="entr" presetSubtype="16" fill="hold" nodeType="clickEffect">
                                  <p:stCondLst>
                                    <p:cond delay="0"/>
                                  </p:stCondLst>
                                  <p:childTnLst>
                                    <p:set>
                                      <p:cBhvr>
                                        <p:cTn id="16" dur="1" fill="hold">
                                          <p:stCondLst>
                                            <p:cond delay="0"/>
                                          </p:stCondLst>
                                        </p:cTn>
                                        <p:tgtEl>
                                          <p:spTgt spid="14339">
                                            <p:txEl>
                                              <p:pRg st="6" end="6"/>
                                            </p:txEl>
                                          </p:spTgt>
                                        </p:tgtEl>
                                        <p:attrNameLst>
                                          <p:attrName>style.visibility</p:attrName>
                                        </p:attrNameLst>
                                      </p:cBhvr>
                                      <p:to>
                                        <p:strVal val="visible"/>
                                      </p:to>
                                    </p:set>
                                    <p:animEffect transition="in" filter="box(in)">
                                      <p:cBhvr>
                                        <p:cTn id="17" dur="500"/>
                                        <p:tgtEl>
                                          <p:spTgt spid="14339">
                                            <p:txEl>
                                              <p:pRg st="6" end="6"/>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4" presetClass="entr" presetSubtype="16" fill="hold" nodeType="clickEffect">
                                  <p:stCondLst>
                                    <p:cond delay="0"/>
                                  </p:stCondLst>
                                  <p:childTnLst>
                                    <p:set>
                                      <p:cBhvr>
                                        <p:cTn id="21" dur="1" fill="hold">
                                          <p:stCondLst>
                                            <p:cond delay="0"/>
                                          </p:stCondLst>
                                        </p:cTn>
                                        <p:tgtEl>
                                          <p:spTgt spid="14339">
                                            <p:txEl>
                                              <p:pRg st="7" end="7"/>
                                            </p:txEl>
                                          </p:spTgt>
                                        </p:tgtEl>
                                        <p:attrNameLst>
                                          <p:attrName>style.visibility</p:attrName>
                                        </p:attrNameLst>
                                      </p:cBhvr>
                                      <p:to>
                                        <p:strVal val="visible"/>
                                      </p:to>
                                    </p:set>
                                    <p:animEffect transition="in" filter="box(in)">
                                      <p:cBhvr>
                                        <p:cTn id="22" dur="500"/>
                                        <p:tgtEl>
                                          <p:spTgt spid="14339">
                                            <p:txEl>
                                              <p:pRg st="7" end="7"/>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4" presetClass="entr" presetSubtype="16" fill="hold" nodeType="clickEffect">
                                  <p:stCondLst>
                                    <p:cond delay="0"/>
                                  </p:stCondLst>
                                  <p:childTnLst>
                                    <p:set>
                                      <p:cBhvr>
                                        <p:cTn id="26" dur="1" fill="hold">
                                          <p:stCondLst>
                                            <p:cond delay="0"/>
                                          </p:stCondLst>
                                        </p:cTn>
                                        <p:tgtEl>
                                          <p:spTgt spid="14339">
                                            <p:txEl>
                                              <p:pRg st="8" end="8"/>
                                            </p:txEl>
                                          </p:spTgt>
                                        </p:tgtEl>
                                        <p:attrNameLst>
                                          <p:attrName>style.visibility</p:attrName>
                                        </p:attrNameLst>
                                      </p:cBhvr>
                                      <p:to>
                                        <p:strVal val="visible"/>
                                      </p:to>
                                    </p:set>
                                    <p:animEffect transition="in" filter="box(in)">
                                      <p:cBhvr>
                                        <p:cTn id="27" dur="500"/>
                                        <p:tgtEl>
                                          <p:spTgt spid="1433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5363" name="Rectangle 3"/>
          <p:cNvSpPr>
            <a:spLocks noGrp="1" noChangeArrowheads="1"/>
          </p:cNvSpPr>
          <p:nvPr>
            <p:ph idx="1"/>
          </p:nvPr>
        </p:nvSpPr>
        <p:spPr>
          <a:xfrm>
            <a:off x="304800" y="1371600"/>
            <a:ext cx="11582400" cy="5257800"/>
          </a:xfrm>
        </p:spPr>
        <p:txBody>
          <a:bodyPr/>
          <a:lstStyle/>
          <a:p>
            <a:pPr marL="609600" indent="-609600" eaLnBrk="1" hangingPunct="1">
              <a:buFont typeface="Wingdings" pitchFamily="2" charset="2"/>
              <a:buNone/>
            </a:pPr>
            <a:r>
              <a:rPr lang="en-GB" altLang="en-US" dirty="0" smtClean="0">
                <a:latin typeface="Arial" pitchFamily="34" charset="0"/>
              </a:rPr>
              <a:t>	</a:t>
            </a:r>
          </a:p>
          <a:p>
            <a:pPr marL="609600" indent="-609600" eaLnBrk="1" hangingPunct="1">
              <a:buFont typeface="Wingdings" pitchFamily="2" charset="2"/>
              <a:buNone/>
            </a:pPr>
            <a:endParaRPr lang="en-GB" altLang="en-US" dirty="0" smtClean="0">
              <a:latin typeface="Arial" pitchFamily="34" charset="0"/>
            </a:endParaRPr>
          </a:p>
          <a:p>
            <a:pPr marL="609600" indent="-609600" eaLnBrk="1" hangingPunct="1">
              <a:buFont typeface="Wingdings" pitchFamily="2" charset="2"/>
              <a:buNone/>
            </a:pPr>
            <a:r>
              <a:rPr lang="en-GB" altLang="en-US" dirty="0" smtClean="0">
                <a:latin typeface="Arial" pitchFamily="34" charset="0"/>
              </a:rPr>
              <a:t>	This is where you quote somebody and use their </a:t>
            </a:r>
            <a:r>
              <a:rPr lang="en-GB" altLang="en-US" u="sng" dirty="0" smtClean="0">
                <a:latin typeface="Arial" pitchFamily="34" charset="0"/>
              </a:rPr>
              <a:t>exact</a:t>
            </a:r>
            <a:r>
              <a:rPr lang="en-GB" altLang="en-US" dirty="0" smtClean="0">
                <a:latin typeface="Arial" pitchFamily="34" charset="0"/>
              </a:rPr>
              <a:t> words in order to support your point of view or argument.</a:t>
            </a:r>
          </a:p>
          <a:p>
            <a:pPr marL="609600" indent="-609600" eaLnBrk="1" hangingPunct="1"/>
            <a:r>
              <a:rPr lang="en-GB" altLang="en-US" dirty="0" smtClean="0">
                <a:latin typeface="Arial" pitchFamily="34" charset="0"/>
              </a:rPr>
              <a:t>Use double inverted commas  </a:t>
            </a:r>
            <a:r>
              <a:rPr lang="ja-JP" altLang="en-GB" smtClean="0">
                <a:latin typeface="Arial" pitchFamily="34" charset="0"/>
                <a:ea typeface="HGS明朝E" charset="-128"/>
              </a:rPr>
              <a:t>“</a:t>
            </a:r>
            <a:r>
              <a:rPr lang="en-GB" altLang="ja-JP" dirty="0" smtClean="0">
                <a:latin typeface="Arial" pitchFamily="34" charset="0"/>
              </a:rPr>
              <a:t> ……</a:t>
            </a:r>
            <a:r>
              <a:rPr lang="ja-JP" altLang="en-GB" smtClean="0">
                <a:latin typeface="Arial" pitchFamily="34" charset="0"/>
                <a:ea typeface="HGS明朝E" charset="-128"/>
              </a:rPr>
              <a:t>”</a:t>
            </a:r>
            <a:endParaRPr lang="en-GB" altLang="ja-JP" dirty="0" smtClean="0">
              <a:latin typeface="Arial" pitchFamily="34" charset="0"/>
            </a:endParaRPr>
          </a:p>
          <a:p>
            <a:pPr marL="609600" indent="-609600" eaLnBrk="1" hangingPunct="1"/>
            <a:r>
              <a:rPr lang="en-GB" altLang="en-US" dirty="0" smtClean="0">
                <a:latin typeface="Arial" pitchFamily="34" charset="0"/>
              </a:rPr>
              <a:t>Include the Page Number</a:t>
            </a:r>
          </a:p>
          <a:p>
            <a:pPr marL="609600" indent="-609600" eaLnBrk="1" hangingPunct="1"/>
            <a:r>
              <a:rPr lang="en-GB" altLang="en-US" dirty="0" smtClean="0">
                <a:latin typeface="Arial" pitchFamily="34" charset="0"/>
              </a:rPr>
              <a:t>Introduce the quote - E.g. As </a:t>
            </a:r>
            <a:r>
              <a:rPr lang="en-GB" altLang="en-US" dirty="0" err="1" smtClean="0">
                <a:latin typeface="Arial" pitchFamily="34" charset="0"/>
              </a:rPr>
              <a:t>Edworthy</a:t>
            </a:r>
            <a:r>
              <a:rPr lang="en-GB" altLang="en-US" dirty="0" smtClean="0">
                <a:latin typeface="Arial" pitchFamily="34" charset="0"/>
              </a:rPr>
              <a:t> (1990, p. 24) argues </a:t>
            </a:r>
            <a:r>
              <a:rPr lang="ja-JP" altLang="en-GB" smtClean="0">
                <a:latin typeface="Arial" pitchFamily="34" charset="0"/>
                <a:ea typeface="HGS明朝E" charset="-128"/>
              </a:rPr>
              <a:t>“</a:t>
            </a:r>
            <a:r>
              <a:rPr lang="en-GB" altLang="ja-JP" dirty="0" smtClean="0">
                <a:latin typeface="Arial" pitchFamily="34" charset="0"/>
              </a:rPr>
              <a:t>…………..</a:t>
            </a:r>
            <a:r>
              <a:rPr lang="ja-JP" altLang="en-GB" smtClean="0">
                <a:latin typeface="Arial" pitchFamily="34" charset="0"/>
                <a:ea typeface="HGS明朝E" charset="-128"/>
              </a:rPr>
              <a:t>”</a:t>
            </a:r>
            <a:endParaRPr lang="en-GB" altLang="ja-JP" dirty="0" smtClean="0">
              <a:latin typeface="Arial" pitchFamily="34" charset="0"/>
            </a:endParaRPr>
          </a:p>
          <a:p>
            <a:pPr marL="609600" indent="-609600" eaLnBrk="1" hangingPunct="1"/>
            <a:r>
              <a:rPr lang="en-GB" altLang="en-US" dirty="0" smtClean="0">
                <a:latin typeface="Arial" pitchFamily="34" charset="0"/>
              </a:rPr>
              <a:t>If short, include as part of text</a:t>
            </a:r>
          </a:p>
          <a:p>
            <a:pPr marL="609600" indent="-609600" eaLnBrk="1" hangingPunct="1"/>
            <a:r>
              <a:rPr lang="en-GB" altLang="en-US" dirty="0" smtClean="0">
                <a:latin typeface="Arial" pitchFamily="34" charset="0"/>
              </a:rPr>
              <a:t>If long, separate and indent.</a:t>
            </a:r>
          </a:p>
        </p:txBody>
      </p:sp>
      <p:sp>
        <p:nvSpPr>
          <p:cNvPr id="19459" name="Rectangle 2"/>
          <p:cNvSpPr>
            <a:spLocks noGrp="1" noChangeArrowheads="1"/>
          </p:cNvSpPr>
          <p:nvPr>
            <p:ph type="title"/>
          </p:nvPr>
        </p:nvSpPr>
        <p:spPr/>
        <p:txBody>
          <a:bodyPr/>
          <a:lstStyle/>
          <a:p>
            <a:pPr eaLnBrk="1" hangingPunct="1"/>
            <a:r>
              <a:rPr lang="en-GB" altLang="en-US" sz="4000" b="1" smtClean="0">
                <a:latin typeface="Arial" pitchFamily="34" charset="0"/>
              </a:rPr>
              <a:t>Quotations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Effect transition="in" filter="box(in)">
                                      <p:cBhvr>
                                        <p:cTn id="7" dur="500"/>
                                        <p:tgtEl>
                                          <p:spTgt spid="1536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16" fill="hold" nodeType="clickEffect">
                                  <p:stCondLst>
                                    <p:cond delay="0"/>
                                  </p:stCondLst>
                                  <p:childTnLst>
                                    <p:set>
                                      <p:cBhvr>
                                        <p:cTn id="11" dur="1" fill="hold">
                                          <p:stCondLst>
                                            <p:cond delay="0"/>
                                          </p:stCondLst>
                                        </p:cTn>
                                        <p:tgtEl>
                                          <p:spTgt spid="15363">
                                            <p:txEl>
                                              <p:pRg st="2" end="2"/>
                                            </p:txEl>
                                          </p:spTgt>
                                        </p:tgtEl>
                                        <p:attrNameLst>
                                          <p:attrName>style.visibility</p:attrName>
                                        </p:attrNameLst>
                                      </p:cBhvr>
                                      <p:to>
                                        <p:strVal val="visible"/>
                                      </p:to>
                                    </p:set>
                                    <p:animEffect transition="in" filter="box(in)">
                                      <p:cBhvr>
                                        <p:cTn id="12" dur="500"/>
                                        <p:tgtEl>
                                          <p:spTgt spid="1536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4" presetClass="entr" presetSubtype="16" fill="hold" nodeType="clickEffect">
                                  <p:stCondLst>
                                    <p:cond delay="0"/>
                                  </p:stCondLst>
                                  <p:childTnLst>
                                    <p:set>
                                      <p:cBhvr>
                                        <p:cTn id="16" dur="1" fill="hold">
                                          <p:stCondLst>
                                            <p:cond delay="0"/>
                                          </p:stCondLst>
                                        </p:cTn>
                                        <p:tgtEl>
                                          <p:spTgt spid="15363">
                                            <p:txEl>
                                              <p:pRg st="3" end="3"/>
                                            </p:txEl>
                                          </p:spTgt>
                                        </p:tgtEl>
                                        <p:attrNameLst>
                                          <p:attrName>style.visibility</p:attrName>
                                        </p:attrNameLst>
                                      </p:cBhvr>
                                      <p:to>
                                        <p:strVal val="visible"/>
                                      </p:to>
                                    </p:set>
                                    <p:animEffect transition="in" filter="box(in)">
                                      <p:cBhvr>
                                        <p:cTn id="17" dur="500"/>
                                        <p:tgtEl>
                                          <p:spTgt spid="15363">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4" presetClass="entr" presetSubtype="16" fill="hold" nodeType="clickEffect">
                                  <p:stCondLst>
                                    <p:cond delay="0"/>
                                  </p:stCondLst>
                                  <p:childTnLst>
                                    <p:set>
                                      <p:cBhvr>
                                        <p:cTn id="21" dur="1" fill="hold">
                                          <p:stCondLst>
                                            <p:cond delay="0"/>
                                          </p:stCondLst>
                                        </p:cTn>
                                        <p:tgtEl>
                                          <p:spTgt spid="15363">
                                            <p:txEl>
                                              <p:pRg st="4" end="4"/>
                                            </p:txEl>
                                          </p:spTgt>
                                        </p:tgtEl>
                                        <p:attrNameLst>
                                          <p:attrName>style.visibility</p:attrName>
                                        </p:attrNameLst>
                                      </p:cBhvr>
                                      <p:to>
                                        <p:strVal val="visible"/>
                                      </p:to>
                                    </p:set>
                                    <p:animEffect transition="in" filter="box(in)">
                                      <p:cBhvr>
                                        <p:cTn id="22" dur="500"/>
                                        <p:tgtEl>
                                          <p:spTgt spid="15363">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4" presetClass="entr" presetSubtype="16" fill="hold" nodeType="clickEffect">
                                  <p:stCondLst>
                                    <p:cond delay="0"/>
                                  </p:stCondLst>
                                  <p:childTnLst>
                                    <p:set>
                                      <p:cBhvr>
                                        <p:cTn id="26" dur="1" fill="hold">
                                          <p:stCondLst>
                                            <p:cond delay="0"/>
                                          </p:stCondLst>
                                        </p:cTn>
                                        <p:tgtEl>
                                          <p:spTgt spid="15363">
                                            <p:txEl>
                                              <p:pRg st="5" end="5"/>
                                            </p:txEl>
                                          </p:spTgt>
                                        </p:tgtEl>
                                        <p:attrNameLst>
                                          <p:attrName>style.visibility</p:attrName>
                                        </p:attrNameLst>
                                      </p:cBhvr>
                                      <p:to>
                                        <p:strVal val="visible"/>
                                      </p:to>
                                    </p:set>
                                    <p:animEffect transition="in" filter="box(in)">
                                      <p:cBhvr>
                                        <p:cTn id="27" dur="500"/>
                                        <p:tgtEl>
                                          <p:spTgt spid="15363">
                                            <p:txEl>
                                              <p:pRg st="5" end="5"/>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4" presetClass="entr" presetSubtype="16" fill="hold" nodeType="clickEffect">
                                  <p:stCondLst>
                                    <p:cond delay="0"/>
                                  </p:stCondLst>
                                  <p:childTnLst>
                                    <p:set>
                                      <p:cBhvr>
                                        <p:cTn id="31" dur="1" fill="hold">
                                          <p:stCondLst>
                                            <p:cond delay="0"/>
                                          </p:stCondLst>
                                        </p:cTn>
                                        <p:tgtEl>
                                          <p:spTgt spid="15363">
                                            <p:txEl>
                                              <p:pRg st="6" end="6"/>
                                            </p:txEl>
                                          </p:spTgt>
                                        </p:tgtEl>
                                        <p:attrNameLst>
                                          <p:attrName>style.visibility</p:attrName>
                                        </p:attrNameLst>
                                      </p:cBhvr>
                                      <p:to>
                                        <p:strVal val="visible"/>
                                      </p:to>
                                    </p:set>
                                    <p:animEffect transition="in" filter="box(in)">
                                      <p:cBhvr>
                                        <p:cTn id="32" dur="500"/>
                                        <p:tgtEl>
                                          <p:spTgt spid="15363">
                                            <p:txEl>
                                              <p:pRg st="6" end="6"/>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4" presetClass="entr" presetSubtype="16" fill="hold" nodeType="clickEffect">
                                  <p:stCondLst>
                                    <p:cond delay="0"/>
                                  </p:stCondLst>
                                  <p:childTnLst>
                                    <p:set>
                                      <p:cBhvr>
                                        <p:cTn id="36" dur="1" fill="hold">
                                          <p:stCondLst>
                                            <p:cond delay="0"/>
                                          </p:stCondLst>
                                        </p:cTn>
                                        <p:tgtEl>
                                          <p:spTgt spid="15363">
                                            <p:txEl>
                                              <p:pRg st="7" end="7"/>
                                            </p:txEl>
                                          </p:spTgt>
                                        </p:tgtEl>
                                        <p:attrNameLst>
                                          <p:attrName>style.visibility</p:attrName>
                                        </p:attrNameLst>
                                      </p:cBhvr>
                                      <p:to>
                                        <p:strVal val="visible"/>
                                      </p:to>
                                    </p:set>
                                    <p:animEffect transition="in" filter="box(in)">
                                      <p:cBhvr>
                                        <p:cTn id="37" dur="500"/>
                                        <p:tgtEl>
                                          <p:spTgt spid="1536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9218" name="Rectangle 3"/>
          <p:cNvSpPr>
            <a:spLocks noGrp="1" noChangeArrowheads="1"/>
          </p:cNvSpPr>
          <p:nvPr>
            <p:ph idx="1"/>
          </p:nvPr>
        </p:nvSpPr>
        <p:spPr>
          <a:xfrm>
            <a:off x="609600" y="1600200"/>
            <a:ext cx="10972800" cy="4876800"/>
          </a:xfrm>
        </p:spPr>
        <p:txBody>
          <a:bodyPr/>
          <a:lstStyle/>
          <a:p>
            <a:pPr eaLnBrk="1" hangingPunct="1">
              <a:buFont typeface="Wingdings" pitchFamily="2" charset="2"/>
              <a:buNone/>
            </a:pPr>
            <a:endParaRPr lang="en-GB" altLang="en-US" b="1" dirty="0" smtClean="0">
              <a:latin typeface="Arial" pitchFamily="34" charset="0"/>
            </a:endParaRPr>
          </a:p>
          <a:p>
            <a:pPr eaLnBrk="1" hangingPunct="1">
              <a:buFont typeface="Wingdings" pitchFamily="2" charset="2"/>
              <a:buNone/>
            </a:pPr>
            <a:endParaRPr lang="en-GB" altLang="en-US" b="1" dirty="0" smtClean="0">
              <a:latin typeface="Arial" pitchFamily="34" charset="0"/>
            </a:endParaRPr>
          </a:p>
          <a:p>
            <a:pPr eaLnBrk="1" hangingPunct="1">
              <a:buFont typeface="Wingdings" pitchFamily="2" charset="2"/>
              <a:buNone/>
            </a:pPr>
            <a:r>
              <a:rPr lang="en-GB" altLang="en-US" b="1" dirty="0" smtClean="0">
                <a:latin typeface="Arial" pitchFamily="34" charset="0"/>
              </a:rPr>
              <a:t>NB	</a:t>
            </a:r>
            <a:r>
              <a:rPr lang="en-GB" altLang="en-US" dirty="0" smtClean="0">
                <a:latin typeface="Arial" pitchFamily="34" charset="0"/>
              </a:rPr>
              <a:t>Page Numbers are only needed where 	a direct 	quote is used</a:t>
            </a:r>
          </a:p>
          <a:p>
            <a:pPr eaLnBrk="1" hangingPunct="1">
              <a:buFont typeface="Wingdings" pitchFamily="2" charset="2"/>
              <a:buNone/>
            </a:pPr>
            <a:endParaRPr lang="en-GB" altLang="en-US" sz="1600" b="1" u="sng" dirty="0" smtClean="0">
              <a:latin typeface="Arial" pitchFamily="34" charset="0"/>
            </a:endParaRPr>
          </a:p>
          <a:p>
            <a:pPr eaLnBrk="1" hangingPunct="1">
              <a:buFont typeface="Wingdings" pitchFamily="2" charset="2"/>
              <a:buNone/>
            </a:pPr>
            <a:r>
              <a:rPr lang="en-GB" altLang="en-US" b="1" u="sng" dirty="0" smtClean="0">
                <a:latin typeface="Arial" pitchFamily="34" charset="0"/>
              </a:rPr>
              <a:t>Example</a:t>
            </a:r>
            <a:endParaRPr lang="en-GB" altLang="en-US" u="sng" dirty="0" smtClean="0">
              <a:latin typeface="Arial" pitchFamily="34" charset="0"/>
            </a:endParaRPr>
          </a:p>
          <a:p>
            <a:pPr eaLnBrk="1" hangingPunct="1">
              <a:buFont typeface="Wingdings" pitchFamily="2" charset="2"/>
              <a:buNone/>
            </a:pPr>
            <a:endParaRPr lang="en-GB" altLang="en-US" i="1" dirty="0" smtClean="0">
              <a:latin typeface="Arial" pitchFamily="34" charset="0"/>
            </a:endParaRPr>
          </a:p>
          <a:p>
            <a:pPr eaLnBrk="1" hangingPunct="1">
              <a:buFont typeface="Wingdings" pitchFamily="2" charset="2"/>
              <a:buNone/>
            </a:pPr>
            <a:r>
              <a:rPr lang="en-GB" altLang="en-US" i="1" dirty="0" smtClean="0">
                <a:latin typeface="Arial" pitchFamily="34" charset="0"/>
              </a:rPr>
              <a:t>There is evidence (</a:t>
            </a:r>
            <a:r>
              <a:rPr lang="en-GB" altLang="en-US" i="1" dirty="0" err="1" smtClean="0">
                <a:latin typeface="Arial" pitchFamily="34" charset="0"/>
              </a:rPr>
              <a:t>Edworthy</a:t>
            </a:r>
            <a:r>
              <a:rPr lang="en-GB" altLang="en-US" i="1" dirty="0" smtClean="0">
                <a:latin typeface="Arial" pitchFamily="34" charset="0"/>
              </a:rPr>
              <a:t>, 1990, p. 23) </a:t>
            </a:r>
          </a:p>
          <a:p>
            <a:pPr eaLnBrk="1" hangingPunct="1">
              <a:buFont typeface="Wingdings" pitchFamily="2" charset="2"/>
              <a:buNone/>
            </a:pPr>
            <a:r>
              <a:rPr lang="en-GB" altLang="en-US" i="1" dirty="0" smtClean="0">
                <a:latin typeface="Arial" pitchFamily="34" charset="0"/>
              </a:rPr>
              <a:t>that the </a:t>
            </a:r>
            <a:r>
              <a:rPr lang="ja-JP" altLang="en-GB" i="1" smtClean="0">
                <a:latin typeface="Arial" pitchFamily="34" charset="0"/>
                <a:ea typeface="HGS明朝E" charset="-128"/>
              </a:rPr>
              <a:t>“</a:t>
            </a:r>
            <a:r>
              <a:rPr lang="en-GB" altLang="ja-JP" i="1" dirty="0" smtClean="0">
                <a:latin typeface="Arial" pitchFamily="34" charset="0"/>
              </a:rPr>
              <a:t>main cause of stress in teaching is </a:t>
            </a:r>
          </a:p>
          <a:p>
            <a:pPr eaLnBrk="1" hangingPunct="1">
              <a:buFont typeface="Wingdings" pitchFamily="2" charset="2"/>
              <a:buNone/>
            </a:pPr>
            <a:r>
              <a:rPr lang="en-GB" altLang="en-US" i="1" dirty="0" smtClean="0">
                <a:latin typeface="Arial" pitchFamily="34" charset="0"/>
              </a:rPr>
              <a:t>rapid change</a:t>
            </a:r>
            <a:r>
              <a:rPr lang="ja-JP" altLang="en-GB" i="1" smtClean="0">
                <a:latin typeface="Arial" pitchFamily="34" charset="0"/>
                <a:ea typeface="HGS明朝E" charset="-128"/>
              </a:rPr>
              <a:t>”</a:t>
            </a:r>
            <a:r>
              <a:rPr lang="en-GB" altLang="ja-JP" i="1" dirty="0" smtClean="0">
                <a:latin typeface="Arial" pitchFamily="34" charset="0"/>
              </a:rPr>
              <a:t>. </a:t>
            </a:r>
          </a:p>
          <a:p>
            <a:pPr eaLnBrk="1" hangingPunct="1">
              <a:buFont typeface="Wingdings" pitchFamily="2" charset="2"/>
              <a:buNone/>
            </a:pPr>
            <a:endParaRPr lang="en-GB" altLang="en-US" dirty="0" smtClean="0">
              <a:latin typeface="Arial" pitchFamily="34" charset="0"/>
            </a:endParaRPr>
          </a:p>
        </p:txBody>
      </p:sp>
      <p:pic>
        <p:nvPicPr>
          <p:cNvPr id="19458" name="Picture 2" descr="Image result for page numbers"/>
          <p:cNvPicPr>
            <a:picLocks noChangeAspect="1" noChangeArrowheads="1"/>
          </p:cNvPicPr>
          <p:nvPr/>
        </p:nvPicPr>
        <p:blipFill>
          <a:blip r:embed="rId2"/>
          <a:srcRect/>
          <a:stretch>
            <a:fillRect/>
          </a:stretch>
        </p:blipFill>
        <p:spPr bwMode="auto">
          <a:xfrm>
            <a:off x="7555441" y="3152245"/>
            <a:ext cx="2886075" cy="1781176"/>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9218">
                                            <p:txEl>
                                              <p:pRg st="2" end="2"/>
                                            </p:txEl>
                                          </p:spTgt>
                                        </p:tgtEl>
                                        <p:attrNameLst>
                                          <p:attrName>style.visibility</p:attrName>
                                        </p:attrNameLst>
                                      </p:cBhvr>
                                      <p:to>
                                        <p:strVal val="visible"/>
                                      </p:to>
                                    </p:set>
                                    <p:animEffect transition="in" filter="box(in)">
                                      <p:cBhvr>
                                        <p:cTn id="7" dur="500"/>
                                        <p:tgtEl>
                                          <p:spTgt spid="9218">
                                            <p:txEl>
                                              <p:pRg st="2" end="2"/>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16" fill="hold" nodeType="clickEffect">
                                  <p:stCondLst>
                                    <p:cond delay="0"/>
                                  </p:stCondLst>
                                  <p:childTnLst>
                                    <p:set>
                                      <p:cBhvr>
                                        <p:cTn id="11" dur="1" fill="hold">
                                          <p:stCondLst>
                                            <p:cond delay="0"/>
                                          </p:stCondLst>
                                        </p:cTn>
                                        <p:tgtEl>
                                          <p:spTgt spid="9218">
                                            <p:txEl>
                                              <p:pRg st="4" end="4"/>
                                            </p:txEl>
                                          </p:spTgt>
                                        </p:tgtEl>
                                        <p:attrNameLst>
                                          <p:attrName>style.visibility</p:attrName>
                                        </p:attrNameLst>
                                      </p:cBhvr>
                                      <p:to>
                                        <p:strVal val="visible"/>
                                      </p:to>
                                    </p:set>
                                    <p:animEffect transition="in" filter="box(in)">
                                      <p:cBhvr>
                                        <p:cTn id="12" dur="500"/>
                                        <p:tgtEl>
                                          <p:spTgt spid="9218">
                                            <p:txEl>
                                              <p:pRg st="4" end="4"/>
                                            </p:txEl>
                                          </p:spTgt>
                                        </p:tgtEl>
                                      </p:cBhvr>
                                    </p:animEffect>
                                  </p:childTnLst>
                                </p:cTn>
                              </p:par>
                              <p:par>
                                <p:cTn id="13" presetID="4" presetClass="entr" presetSubtype="16" fill="hold" nodeType="withEffect">
                                  <p:stCondLst>
                                    <p:cond delay="0"/>
                                  </p:stCondLst>
                                  <p:childTnLst>
                                    <p:set>
                                      <p:cBhvr>
                                        <p:cTn id="14" dur="1" fill="hold">
                                          <p:stCondLst>
                                            <p:cond delay="0"/>
                                          </p:stCondLst>
                                        </p:cTn>
                                        <p:tgtEl>
                                          <p:spTgt spid="9218">
                                            <p:txEl>
                                              <p:pRg st="6" end="6"/>
                                            </p:txEl>
                                          </p:spTgt>
                                        </p:tgtEl>
                                        <p:attrNameLst>
                                          <p:attrName>style.visibility</p:attrName>
                                        </p:attrNameLst>
                                      </p:cBhvr>
                                      <p:to>
                                        <p:strVal val="visible"/>
                                      </p:to>
                                    </p:set>
                                    <p:animEffect transition="in" filter="box(in)">
                                      <p:cBhvr>
                                        <p:cTn id="15" dur="500"/>
                                        <p:tgtEl>
                                          <p:spTgt spid="9218">
                                            <p:txEl>
                                              <p:pRg st="6" end="6"/>
                                            </p:txEl>
                                          </p:spTgt>
                                        </p:tgtEl>
                                      </p:cBhvr>
                                    </p:animEffect>
                                  </p:childTnLst>
                                </p:cTn>
                              </p:par>
                              <p:par>
                                <p:cTn id="16" presetID="4" presetClass="entr" presetSubtype="16" fill="hold" nodeType="withEffect">
                                  <p:stCondLst>
                                    <p:cond delay="0"/>
                                  </p:stCondLst>
                                  <p:childTnLst>
                                    <p:set>
                                      <p:cBhvr>
                                        <p:cTn id="17" dur="1" fill="hold">
                                          <p:stCondLst>
                                            <p:cond delay="0"/>
                                          </p:stCondLst>
                                        </p:cTn>
                                        <p:tgtEl>
                                          <p:spTgt spid="9218">
                                            <p:txEl>
                                              <p:pRg st="7" end="7"/>
                                            </p:txEl>
                                          </p:spTgt>
                                        </p:tgtEl>
                                        <p:attrNameLst>
                                          <p:attrName>style.visibility</p:attrName>
                                        </p:attrNameLst>
                                      </p:cBhvr>
                                      <p:to>
                                        <p:strVal val="visible"/>
                                      </p:to>
                                    </p:set>
                                    <p:animEffect transition="in" filter="box(in)">
                                      <p:cBhvr>
                                        <p:cTn id="18" dur="500"/>
                                        <p:tgtEl>
                                          <p:spTgt spid="9218">
                                            <p:txEl>
                                              <p:pRg st="7" end="7"/>
                                            </p:txEl>
                                          </p:spTgt>
                                        </p:tgtEl>
                                      </p:cBhvr>
                                    </p:animEffect>
                                  </p:childTnLst>
                                </p:cTn>
                              </p:par>
                              <p:par>
                                <p:cTn id="19" presetID="4" presetClass="entr" presetSubtype="16" fill="hold" nodeType="withEffect">
                                  <p:stCondLst>
                                    <p:cond delay="0"/>
                                  </p:stCondLst>
                                  <p:childTnLst>
                                    <p:set>
                                      <p:cBhvr>
                                        <p:cTn id="20" dur="1" fill="hold">
                                          <p:stCondLst>
                                            <p:cond delay="0"/>
                                          </p:stCondLst>
                                        </p:cTn>
                                        <p:tgtEl>
                                          <p:spTgt spid="9218">
                                            <p:txEl>
                                              <p:pRg st="8" end="8"/>
                                            </p:txEl>
                                          </p:spTgt>
                                        </p:tgtEl>
                                        <p:attrNameLst>
                                          <p:attrName>style.visibility</p:attrName>
                                        </p:attrNameLst>
                                      </p:cBhvr>
                                      <p:to>
                                        <p:strVal val="visible"/>
                                      </p:to>
                                    </p:set>
                                    <p:animEffect transition="in" filter="box(in)">
                                      <p:cBhvr>
                                        <p:cTn id="21" dur="500"/>
                                        <p:tgtEl>
                                          <p:spTgt spid="9218">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231136" y="642958"/>
            <a:ext cx="7729728" cy="1188720"/>
          </a:xfrm>
        </p:spPr>
        <p:txBody>
          <a:bodyPr>
            <a:normAutofit fontScale="90000"/>
          </a:bodyPr>
          <a:lstStyle/>
          <a:p>
            <a:pPr eaLnBrk="1" hangingPunct="1"/>
            <a:r>
              <a:rPr lang="en-GB" altLang="en-US" sz="4000" b="1" smtClean="0">
                <a:latin typeface="Arial" pitchFamily="34" charset="0"/>
              </a:rPr>
              <a:t>References/Bibliography</a:t>
            </a:r>
          </a:p>
        </p:txBody>
      </p:sp>
      <p:sp>
        <p:nvSpPr>
          <p:cNvPr id="15363" name="Rectangle 3"/>
          <p:cNvSpPr>
            <a:spLocks noGrp="1" noChangeArrowheads="1"/>
          </p:cNvSpPr>
          <p:nvPr>
            <p:ph sz="quarter" idx="4294967295"/>
          </p:nvPr>
        </p:nvSpPr>
        <p:spPr>
          <a:xfrm>
            <a:off x="203200" y="1676400"/>
            <a:ext cx="5791200" cy="4876800"/>
          </a:xfrm>
          <a:prstGeom prst="rect">
            <a:avLst/>
          </a:prstGeom>
        </p:spPr>
        <p:txBody>
          <a:bodyPr/>
          <a:lstStyle/>
          <a:p>
            <a:pPr eaLnBrk="1" hangingPunct="1">
              <a:buFont typeface="Wingdings" pitchFamily="2" charset="2"/>
              <a:buNone/>
            </a:pPr>
            <a:r>
              <a:rPr lang="en-GB" altLang="en-US" smtClean="0">
                <a:latin typeface="Arial" pitchFamily="34" charset="0"/>
              </a:rPr>
              <a:t>	</a:t>
            </a:r>
          </a:p>
          <a:p>
            <a:pPr eaLnBrk="1" hangingPunct="1">
              <a:buFont typeface="Wingdings" pitchFamily="2" charset="2"/>
              <a:buNone/>
            </a:pPr>
            <a:r>
              <a:rPr lang="en-GB" altLang="en-US" smtClean="0">
                <a:latin typeface="Arial" pitchFamily="34" charset="0"/>
              </a:rPr>
              <a:t>This is where you list all  the sources of information you have researched in order to complete your report / assignment.</a:t>
            </a:r>
          </a:p>
          <a:p>
            <a:pPr eaLnBrk="1" hangingPunct="1">
              <a:buFont typeface="Wingdings" pitchFamily="2" charset="2"/>
              <a:buNone/>
            </a:pPr>
            <a:endParaRPr lang="en-GB" altLang="en-US" smtClean="0">
              <a:latin typeface="Arial" pitchFamily="34" charset="0"/>
            </a:endParaRPr>
          </a:p>
          <a:p>
            <a:pPr eaLnBrk="1" hangingPunct="1">
              <a:buFont typeface="Wingdings" pitchFamily="2" charset="2"/>
              <a:buNone/>
            </a:pPr>
            <a:r>
              <a:rPr lang="en-GB" altLang="en-US" smtClean="0">
                <a:latin typeface="Arial" pitchFamily="34" charset="0"/>
              </a:rPr>
              <a:t>	References and Bibliographies are arranged in </a:t>
            </a:r>
            <a:r>
              <a:rPr lang="en-GB" altLang="en-US" b="1" u="sng" smtClean="0">
                <a:latin typeface="Arial" pitchFamily="34" charset="0"/>
              </a:rPr>
              <a:t>alphabetical order by author</a:t>
            </a:r>
            <a:r>
              <a:rPr lang="ja-JP" altLang="en-GB" b="1" u="sng" smtClean="0">
                <a:latin typeface="Arial" pitchFamily="34" charset="0"/>
                <a:ea typeface="HGS明朝E" charset="-128"/>
              </a:rPr>
              <a:t>’</a:t>
            </a:r>
            <a:r>
              <a:rPr lang="en-GB" altLang="ja-JP" b="1" u="sng" smtClean="0">
                <a:latin typeface="Arial" pitchFamily="34" charset="0"/>
              </a:rPr>
              <a:t>s surname</a:t>
            </a:r>
            <a:r>
              <a:rPr lang="en-GB" altLang="ja-JP" b="1" smtClean="0">
                <a:latin typeface="Arial" pitchFamily="34" charset="0"/>
              </a:rPr>
              <a:t>. </a:t>
            </a:r>
            <a:endParaRPr lang="en-GB" altLang="en-US" b="1" smtClean="0">
              <a:latin typeface="Arial" pitchFamily="34" charset="0"/>
            </a:endParaRPr>
          </a:p>
        </p:txBody>
      </p:sp>
      <p:sp>
        <p:nvSpPr>
          <p:cNvPr id="15364" name="Rectangle 4"/>
          <p:cNvSpPr>
            <a:spLocks noGrp="1" noChangeArrowheads="1"/>
          </p:cNvSpPr>
          <p:nvPr>
            <p:ph sz="quarter" idx="4294967295"/>
          </p:nvPr>
        </p:nvSpPr>
        <p:spPr>
          <a:xfrm>
            <a:off x="6197600" y="1676400"/>
            <a:ext cx="5384800" cy="4876800"/>
          </a:xfrm>
          <a:prstGeom prst="rect">
            <a:avLst/>
          </a:prstGeom>
        </p:spPr>
        <p:txBody>
          <a:bodyPr/>
          <a:lstStyle/>
          <a:p>
            <a:pPr eaLnBrk="1" hangingPunct="1">
              <a:buFont typeface="Wingdings" pitchFamily="2" charset="2"/>
              <a:buNone/>
            </a:pPr>
            <a:r>
              <a:rPr lang="en-GB" altLang="en-US" smtClean="0">
                <a:latin typeface="Arial" pitchFamily="34" charset="0"/>
              </a:rPr>
              <a:t>	</a:t>
            </a:r>
          </a:p>
          <a:p>
            <a:pPr eaLnBrk="1" hangingPunct="1">
              <a:buFont typeface="Wingdings" pitchFamily="2" charset="2"/>
              <a:buNone/>
            </a:pPr>
            <a:r>
              <a:rPr lang="en-GB" altLang="en-US" smtClean="0">
                <a:latin typeface="Arial" pitchFamily="34" charset="0"/>
              </a:rPr>
              <a:t>	Please refer to the guide provided  to see how to correctly list:</a:t>
            </a:r>
          </a:p>
          <a:p>
            <a:pPr eaLnBrk="1" hangingPunct="1">
              <a:buFont typeface="Wingdings" pitchFamily="2" charset="2"/>
              <a:buNone/>
            </a:pPr>
            <a:endParaRPr lang="en-GB" altLang="en-US" smtClean="0">
              <a:latin typeface="Arial" pitchFamily="34" charset="0"/>
            </a:endParaRPr>
          </a:p>
          <a:p>
            <a:pPr eaLnBrk="1" hangingPunct="1">
              <a:buFontTx/>
              <a:buChar char="•"/>
            </a:pPr>
            <a:r>
              <a:rPr lang="en-GB" altLang="en-US" smtClean="0">
                <a:latin typeface="Arial" pitchFamily="34" charset="0"/>
              </a:rPr>
              <a:t>Books </a:t>
            </a:r>
          </a:p>
          <a:p>
            <a:pPr eaLnBrk="1" hangingPunct="1">
              <a:buFontTx/>
              <a:buChar char="•"/>
            </a:pPr>
            <a:r>
              <a:rPr lang="en-GB" altLang="en-US" smtClean="0">
                <a:latin typeface="Arial" pitchFamily="34" charset="0"/>
              </a:rPr>
              <a:t>Articles in Journals</a:t>
            </a:r>
          </a:p>
          <a:p>
            <a:pPr eaLnBrk="1" hangingPunct="1">
              <a:buFontTx/>
              <a:buChar char="•"/>
            </a:pPr>
            <a:r>
              <a:rPr lang="en-GB" altLang="en-US" smtClean="0">
                <a:latin typeface="Arial" pitchFamily="34" charset="0"/>
              </a:rPr>
              <a:t>Newspaper articles</a:t>
            </a:r>
          </a:p>
          <a:p>
            <a:pPr eaLnBrk="1" hangingPunct="1">
              <a:buFontTx/>
              <a:buChar char="•"/>
            </a:pPr>
            <a:r>
              <a:rPr lang="en-GB" altLang="en-US" smtClean="0">
                <a:latin typeface="Arial" pitchFamily="34" charset="0"/>
              </a:rPr>
              <a:t>Chapters in books</a:t>
            </a:r>
          </a:p>
          <a:p>
            <a:pPr eaLnBrk="1" hangingPunct="1">
              <a:buFontTx/>
              <a:buChar char="•"/>
            </a:pPr>
            <a:r>
              <a:rPr lang="en-GB" altLang="en-US" smtClean="0">
                <a:latin typeface="Arial" pitchFamily="34" charset="0"/>
              </a:rPr>
              <a:t>Websites</a:t>
            </a:r>
          </a:p>
          <a:p>
            <a:pPr eaLnBrk="1" hangingPunct="1">
              <a:buFontTx/>
              <a:buChar char="•"/>
            </a:pPr>
            <a:r>
              <a:rPr lang="en-GB" altLang="en-US" smtClean="0">
                <a:latin typeface="Arial" pitchFamily="34" charset="0"/>
              </a:rPr>
              <a:t>Etc.</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Effect transition="in" filter="box(in)">
                                      <p:cBhvr>
                                        <p:cTn id="7" dur="500"/>
                                        <p:tgtEl>
                                          <p:spTgt spid="1536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16" fill="hold" nodeType="clickEffect">
                                  <p:stCondLst>
                                    <p:cond delay="0"/>
                                  </p:stCondLst>
                                  <p:childTnLst>
                                    <p:set>
                                      <p:cBhvr>
                                        <p:cTn id="11" dur="1" fill="hold">
                                          <p:stCondLst>
                                            <p:cond delay="0"/>
                                          </p:stCondLst>
                                        </p:cTn>
                                        <p:tgtEl>
                                          <p:spTgt spid="15363">
                                            <p:txEl>
                                              <p:pRg st="1" end="1"/>
                                            </p:txEl>
                                          </p:spTgt>
                                        </p:tgtEl>
                                        <p:attrNameLst>
                                          <p:attrName>style.visibility</p:attrName>
                                        </p:attrNameLst>
                                      </p:cBhvr>
                                      <p:to>
                                        <p:strVal val="visible"/>
                                      </p:to>
                                    </p:set>
                                    <p:animEffect transition="in" filter="box(in)">
                                      <p:cBhvr>
                                        <p:cTn id="12" dur="500"/>
                                        <p:tgtEl>
                                          <p:spTgt spid="15363">
                                            <p:txEl>
                                              <p:pRg st="1" end="1"/>
                                            </p:txEl>
                                          </p:spTgt>
                                        </p:tgtEl>
                                      </p:cBhvr>
                                    </p:animEffect>
                                  </p:childTnLst>
                                </p:cTn>
                              </p:par>
                              <p:par>
                                <p:cTn id="13" presetID="4" presetClass="entr" presetSubtype="16" fill="hold" nodeType="withEffect">
                                  <p:stCondLst>
                                    <p:cond delay="0"/>
                                  </p:stCondLst>
                                  <p:childTnLst>
                                    <p:set>
                                      <p:cBhvr>
                                        <p:cTn id="14" dur="1" fill="hold">
                                          <p:stCondLst>
                                            <p:cond delay="0"/>
                                          </p:stCondLst>
                                        </p:cTn>
                                        <p:tgtEl>
                                          <p:spTgt spid="15363">
                                            <p:txEl>
                                              <p:pRg st="3" end="3"/>
                                            </p:txEl>
                                          </p:spTgt>
                                        </p:tgtEl>
                                        <p:attrNameLst>
                                          <p:attrName>style.visibility</p:attrName>
                                        </p:attrNameLst>
                                      </p:cBhvr>
                                      <p:to>
                                        <p:strVal val="visible"/>
                                      </p:to>
                                    </p:set>
                                    <p:animEffect transition="in" filter="box(in)">
                                      <p:cBhvr>
                                        <p:cTn id="15" dur="500"/>
                                        <p:tgtEl>
                                          <p:spTgt spid="15363">
                                            <p:txEl>
                                              <p:pRg st="3" end="3"/>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4" presetClass="entr" presetSubtype="16" fill="hold" nodeType="clickEffect">
                                  <p:stCondLst>
                                    <p:cond delay="0"/>
                                  </p:stCondLst>
                                  <p:childTnLst>
                                    <p:set>
                                      <p:cBhvr>
                                        <p:cTn id="19" dur="1" fill="hold">
                                          <p:stCondLst>
                                            <p:cond delay="0"/>
                                          </p:stCondLst>
                                        </p:cTn>
                                        <p:tgtEl>
                                          <p:spTgt spid="15364">
                                            <p:txEl>
                                              <p:pRg st="0" end="0"/>
                                            </p:txEl>
                                          </p:spTgt>
                                        </p:tgtEl>
                                        <p:attrNameLst>
                                          <p:attrName>style.visibility</p:attrName>
                                        </p:attrNameLst>
                                      </p:cBhvr>
                                      <p:to>
                                        <p:strVal val="visible"/>
                                      </p:to>
                                    </p:set>
                                    <p:animEffect transition="in" filter="box(in)">
                                      <p:cBhvr>
                                        <p:cTn id="20" dur="500"/>
                                        <p:tgtEl>
                                          <p:spTgt spid="15364">
                                            <p:txEl>
                                              <p:pRg st="0" end="0"/>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4" presetClass="entr" presetSubtype="16" fill="hold" nodeType="clickEffect">
                                  <p:stCondLst>
                                    <p:cond delay="0"/>
                                  </p:stCondLst>
                                  <p:childTnLst>
                                    <p:set>
                                      <p:cBhvr>
                                        <p:cTn id="24" dur="1" fill="hold">
                                          <p:stCondLst>
                                            <p:cond delay="0"/>
                                          </p:stCondLst>
                                        </p:cTn>
                                        <p:tgtEl>
                                          <p:spTgt spid="15364">
                                            <p:txEl>
                                              <p:pRg st="1" end="1"/>
                                            </p:txEl>
                                          </p:spTgt>
                                        </p:tgtEl>
                                        <p:attrNameLst>
                                          <p:attrName>style.visibility</p:attrName>
                                        </p:attrNameLst>
                                      </p:cBhvr>
                                      <p:to>
                                        <p:strVal val="visible"/>
                                      </p:to>
                                    </p:set>
                                    <p:animEffect transition="in" filter="box(in)">
                                      <p:cBhvr>
                                        <p:cTn id="25" dur="500"/>
                                        <p:tgtEl>
                                          <p:spTgt spid="15364">
                                            <p:txEl>
                                              <p:pRg st="1" end="1"/>
                                            </p:txEl>
                                          </p:spTgt>
                                        </p:tgtEl>
                                      </p:cBhvr>
                                    </p:animEffect>
                                  </p:childTnLst>
                                </p:cTn>
                              </p:par>
                              <p:par>
                                <p:cTn id="26" presetID="4" presetClass="entr" presetSubtype="16" fill="hold" nodeType="withEffect">
                                  <p:stCondLst>
                                    <p:cond delay="0"/>
                                  </p:stCondLst>
                                  <p:childTnLst>
                                    <p:set>
                                      <p:cBhvr>
                                        <p:cTn id="27" dur="1" fill="hold">
                                          <p:stCondLst>
                                            <p:cond delay="0"/>
                                          </p:stCondLst>
                                        </p:cTn>
                                        <p:tgtEl>
                                          <p:spTgt spid="15364">
                                            <p:txEl>
                                              <p:pRg st="3" end="3"/>
                                            </p:txEl>
                                          </p:spTgt>
                                        </p:tgtEl>
                                        <p:attrNameLst>
                                          <p:attrName>style.visibility</p:attrName>
                                        </p:attrNameLst>
                                      </p:cBhvr>
                                      <p:to>
                                        <p:strVal val="visible"/>
                                      </p:to>
                                    </p:set>
                                    <p:animEffect transition="in" filter="box(in)">
                                      <p:cBhvr>
                                        <p:cTn id="28" dur="500"/>
                                        <p:tgtEl>
                                          <p:spTgt spid="15364">
                                            <p:txEl>
                                              <p:pRg st="3" end="3"/>
                                            </p:txEl>
                                          </p:spTgt>
                                        </p:tgtEl>
                                      </p:cBhvr>
                                    </p:animEffect>
                                  </p:childTnLst>
                                </p:cTn>
                              </p:par>
                              <p:par>
                                <p:cTn id="29" presetID="4" presetClass="entr" presetSubtype="16" fill="hold" nodeType="withEffect">
                                  <p:stCondLst>
                                    <p:cond delay="0"/>
                                  </p:stCondLst>
                                  <p:childTnLst>
                                    <p:set>
                                      <p:cBhvr>
                                        <p:cTn id="30" dur="1" fill="hold">
                                          <p:stCondLst>
                                            <p:cond delay="0"/>
                                          </p:stCondLst>
                                        </p:cTn>
                                        <p:tgtEl>
                                          <p:spTgt spid="15364">
                                            <p:txEl>
                                              <p:pRg st="4" end="4"/>
                                            </p:txEl>
                                          </p:spTgt>
                                        </p:tgtEl>
                                        <p:attrNameLst>
                                          <p:attrName>style.visibility</p:attrName>
                                        </p:attrNameLst>
                                      </p:cBhvr>
                                      <p:to>
                                        <p:strVal val="visible"/>
                                      </p:to>
                                    </p:set>
                                    <p:animEffect transition="in" filter="box(in)">
                                      <p:cBhvr>
                                        <p:cTn id="31" dur="500"/>
                                        <p:tgtEl>
                                          <p:spTgt spid="15364">
                                            <p:txEl>
                                              <p:pRg st="4" end="4"/>
                                            </p:txEl>
                                          </p:spTgt>
                                        </p:tgtEl>
                                      </p:cBhvr>
                                    </p:animEffect>
                                  </p:childTnLst>
                                </p:cTn>
                              </p:par>
                              <p:par>
                                <p:cTn id="32" presetID="4" presetClass="entr" presetSubtype="16" fill="hold" nodeType="withEffect">
                                  <p:stCondLst>
                                    <p:cond delay="0"/>
                                  </p:stCondLst>
                                  <p:childTnLst>
                                    <p:set>
                                      <p:cBhvr>
                                        <p:cTn id="33" dur="1" fill="hold">
                                          <p:stCondLst>
                                            <p:cond delay="0"/>
                                          </p:stCondLst>
                                        </p:cTn>
                                        <p:tgtEl>
                                          <p:spTgt spid="15364">
                                            <p:txEl>
                                              <p:pRg st="5" end="5"/>
                                            </p:txEl>
                                          </p:spTgt>
                                        </p:tgtEl>
                                        <p:attrNameLst>
                                          <p:attrName>style.visibility</p:attrName>
                                        </p:attrNameLst>
                                      </p:cBhvr>
                                      <p:to>
                                        <p:strVal val="visible"/>
                                      </p:to>
                                    </p:set>
                                    <p:animEffect transition="in" filter="box(in)">
                                      <p:cBhvr>
                                        <p:cTn id="34" dur="500"/>
                                        <p:tgtEl>
                                          <p:spTgt spid="15364">
                                            <p:txEl>
                                              <p:pRg st="5" end="5"/>
                                            </p:txEl>
                                          </p:spTgt>
                                        </p:tgtEl>
                                      </p:cBhvr>
                                    </p:animEffect>
                                  </p:childTnLst>
                                </p:cTn>
                              </p:par>
                              <p:par>
                                <p:cTn id="35" presetID="4" presetClass="entr" presetSubtype="16" fill="hold" nodeType="withEffect">
                                  <p:stCondLst>
                                    <p:cond delay="0"/>
                                  </p:stCondLst>
                                  <p:childTnLst>
                                    <p:set>
                                      <p:cBhvr>
                                        <p:cTn id="36" dur="1" fill="hold">
                                          <p:stCondLst>
                                            <p:cond delay="0"/>
                                          </p:stCondLst>
                                        </p:cTn>
                                        <p:tgtEl>
                                          <p:spTgt spid="15364">
                                            <p:txEl>
                                              <p:pRg st="6" end="6"/>
                                            </p:txEl>
                                          </p:spTgt>
                                        </p:tgtEl>
                                        <p:attrNameLst>
                                          <p:attrName>style.visibility</p:attrName>
                                        </p:attrNameLst>
                                      </p:cBhvr>
                                      <p:to>
                                        <p:strVal val="visible"/>
                                      </p:to>
                                    </p:set>
                                    <p:animEffect transition="in" filter="box(in)">
                                      <p:cBhvr>
                                        <p:cTn id="37" dur="500"/>
                                        <p:tgtEl>
                                          <p:spTgt spid="15364">
                                            <p:txEl>
                                              <p:pRg st="6" end="6"/>
                                            </p:txEl>
                                          </p:spTgt>
                                        </p:tgtEl>
                                      </p:cBhvr>
                                    </p:animEffect>
                                  </p:childTnLst>
                                </p:cTn>
                              </p:par>
                              <p:par>
                                <p:cTn id="38" presetID="4" presetClass="entr" presetSubtype="16" fill="hold" nodeType="withEffect">
                                  <p:stCondLst>
                                    <p:cond delay="0"/>
                                  </p:stCondLst>
                                  <p:childTnLst>
                                    <p:set>
                                      <p:cBhvr>
                                        <p:cTn id="39" dur="1" fill="hold">
                                          <p:stCondLst>
                                            <p:cond delay="0"/>
                                          </p:stCondLst>
                                        </p:cTn>
                                        <p:tgtEl>
                                          <p:spTgt spid="15364">
                                            <p:txEl>
                                              <p:pRg st="7" end="7"/>
                                            </p:txEl>
                                          </p:spTgt>
                                        </p:tgtEl>
                                        <p:attrNameLst>
                                          <p:attrName>style.visibility</p:attrName>
                                        </p:attrNameLst>
                                      </p:cBhvr>
                                      <p:to>
                                        <p:strVal val="visible"/>
                                      </p:to>
                                    </p:set>
                                    <p:animEffect transition="in" filter="box(in)">
                                      <p:cBhvr>
                                        <p:cTn id="40" dur="500"/>
                                        <p:tgtEl>
                                          <p:spTgt spid="15364">
                                            <p:txEl>
                                              <p:pRg st="7" end="7"/>
                                            </p:txEl>
                                          </p:spTgt>
                                        </p:tgtEl>
                                      </p:cBhvr>
                                    </p:animEffect>
                                  </p:childTnLst>
                                </p:cTn>
                              </p:par>
                              <p:par>
                                <p:cTn id="41" presetID="4" presetClass="entr" presetSubtype="16" fill="hold" nodeType="withEffect">
                                  <p:stCondLst>
                                    <p:cond delay="0"/>
                                  </p:stCondLst>
                                  <p:childTnLst>
                                    <p:set>
                                      <p:cBhvr>
                                        <p:cTn id="42" dur="1" fill="hold">
                                          <p:stCondLst>
                                            <p:cond delay="0"/>
                                          </p:stCondLst>
                                        </p:cTn>
                                        <p:tgtEl>
                                          <p:spTgt spid="15364">
                                            <p:txEl>
                                              <p:pRg st="8" end="8"/>
                                            </p:txEl>
                                          </p:spTgt>
                                        </p:tgtEl>
                                        <p:attrNameLst>
                                          <p:attrName>style.visibility</p:attrName>
                                        </p:attrNameLst>
                                      </p:cBhvr>
                                      <p:to>
                                        <p:strVal val="visible"/>
                                      </p:to>
                                    </p:set>
                                    <p:animEffect transition="in" filter="box(in)">
                                      <p:cBhvr>
                                        <p:cTn id="43" dur="500"/>
                                        <p:tgtEl>
                                          <p:spTgt spid="1536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3"/>
          <p:cNvSpPr>
            <a:spLocks noGrp="1" noChangeArrowheads="1"/>
          </p:cNvSpPr>
          <p:nvPr>
            <p:ph idx="1"/>
          </p:nvPr>
        </p:nvSpPr>
        <p:spPr>
          <a:xfrm>
            <a:off x="575733" y="1888067"/>
            <a:ext cx="8636000" cy="4495800"/>
          </a:xfrm>
        </p:spPr>
        <p:txBody>
          <a:bodyPr/>
          <a:lstStyle/>
          <a:p>
            <a:pPr marL="609600" indent="-609600" eaLnBrk="1" hangingPunct="1">
              <a:buFont typeface="Wingdings" pitchFamily="2" charset="2"/>
              <a:buNone/>
            </a:pPr>
            <a:r>
              <a:rPr lang="en-GB" altLang="en-US" dirty="0" smtClean="0">
                <a:latin typeface="Arial" pitchFamily="34" charset="0"/>
              </a:rPr>
              <a:t>	</a:t>
            </a:r>
          </a:p>
          <a:p>
            <a:pPr marL="609600" indent="-609600" eaLnBrk="1" hangingPunct="1">
              <a:buFont typeface="Wingdings" pitchFamily="2" charset="2"/>
              <a:buNone/>
            </a:pPr>
            <a:endParaRPr lang="en-GB" altLang="en-US" dirty="0" smtClean="0">
              <a:latin typeface="Arial" pitchFamily="34" charset="0"/>
            </a:endParaRPr>
          </a:p>
          <a:p>
            <a:pPr marL="609600" indent="-609600" eaLnBrk="1" hangingPunct="1">
              <a:buFont typeface="Wingdings" pitchFamily="2" charset="2"/>
              <a:buNone/>
            </a:pPr>
            <a:r>
              <a:rPr lang="en-GB" altLang="en-US" dirty="0" smtClean="0">
                <a:latin typeface="Arial" pitchFamily="34" charset="0"/>
              </a:rPr>
              <a:t>	Author’s Surname, Initial. (Year), </a:t>
            </a:r>
            <a:r>
              <a:rPr lang="en-GB" altLang="en-US" u="sng" dirty="0" smtClean="0">
                <a:latin typeface="Arial" pitchFamily="34" charset="0"/>
              </a:rPr>
              <a:t>Title</a:t>
            </a:r>
            <a:r>
              <a:rPr lang="en-GB" altLang="en-US" dirty="0" smtClean="0">
                <a:latin typeface="Arial" pitchFamily="34" charset="0"/>
              </a:rPr>
              <a:t>, (Edition if not first), Place of Publication: Publisher</a:t>
            </a:r>
          </a:p>
          <a:p>
            <a:pPr marL="609600" indent="-609600" eaLnBrk="1" hangingPunct="1">
              <a:buFont typeface="Wingdings" pitchFamily="2" charset="2"/>
              <a:buNone/>
            </a:pPr>
            <a:r>
              <a:rPr lang="en-GB" altLang="en-US" b="1" dirty="0" smtClean="0">
                <a:latin typeface="Arial" pitchFamily="34" charset="0"/>
              </a:rPr>
              <a:t>E.g</a:t>
            </a:r>
            <a:r>
              <a:rPr lang="en-GB" altLang="en-US" b="1" dirty="0" smtClean="0">
                <a:latin typeface="Arial" pitchFamily="34" charset="0"/>
              </a:rPr>
              <a:t>.</a:t>
            </a:r>
          </a:p>
          <a:p>
            <a:pPr marL="609600" indent="-609600" eaLnBrk="1" hangingPunct="1">
              <a:buFont typeface="Wingdings" pitchFamily="2" charset="2"/>
              <a:buNone/>
            </a:pPr>
            <a:r>
              <a:rPr lang="en-GB" altLang="en-US" dirty="0" smtClean="0">
                <a:latin typeface="Arial" pitchFamily="34" charset="0"/>
              </a:rPr>
              <a:t>	</a:t>
            </a:r>
            <a:r>
              <a:rPr lang="en-GB" altLang="en-US" dirty="0" err="1" smtClean="0">
                <a:latin typeface="Arial" pitchFamily="34" charset="0"/>
              </a:rPr>
              <a:t>Carpenito</a:t>
            </a:r>
            <a:r>
              <a:rPr lang="en-GB" altLang="en-US" dirty="0" smtClean="0">
                <a:latin typeface="Arial" pitchFamily="34" charset="0"/>
              </a:rPr>
              <a:t>, L.J. (1999), </a:t>
            </a:r>
            <a:r>
              <a:rPr lang="en-GB" altLang="en-US" u="sng" dirty="0" smtClean="0">
                <a:latin typeface="Arial" pitchFamily="34" charset="0"/>
              </a:rPr>
              <a:t>Nursing care plans</a:t>
            </a:r>
            <a:r>
              <a:rPr lang="en-GB" altLang="en-US" dirty="0" smtClean="0">
                <a:latin typeface="Arial" pitchFamily="34" charset="0"/>
              </a:rPr>
              <a:t>, </a:t>
            </a:r>
            <a:r>
              <a:rPr lang="en-GB" altLang="en-US" dirty="0" smtClean="0">
                <a:latin typeface="Arial" pitchFamily="34" charset="0"/>
              </a:rPr>
              <a:t>(</a:t>
            </a:r>
            <a:r>
              <a:rPr lang="en-GB" altLang="en-US" dirty="0" smtClean="0">
                <a:latin typeface="Arial" pitchFamily="34" charset="0"/>
              </a:rPr>
              <a:t>3</a:t>
            </a:r>
            <a:r>
              <a:rPr lang="en-GB" altLang="en-US" baseline="30000" dirty="0" smtClean="0">
                <a:latin typeface="Arial" pitchFamily="34" charset="0"/>
              </a:rPr>
              <a:t>rd</a:t>
            </a:r>
            <a:r>
              <a:rPr lang="en-GB" altLang="en-US" dirty="0" smtClean="0">
                <a:latin typeface="Arial" pitchFamily="34" charset="0"/>
              </a:rPr>
              <a:t> Ed), London: MacMillan Press.</a:t>
            </a:r>
          </a:p>
        </p:txBody>
      </p:sp>
      <p:sp>
        <p:nvSpPr>
          <p:cNvPr id="22531" name="Rectangle 2"/>
          <p:cNvSpPr>
            <a:spLocks noGrp="1" noChangeArrowheads="1"/>
          </p:cNvSpPr>
          <p:nvPr>
            <p:ph type="title"/>
          </p:nvPr>
        </p:nvSpPr>
        <p:spPr>
          <a:xfrm>
            <a:off x="824367" y="911938"/>
            <a:ext cx="7729728" cy="1188720"/>
          </a:xfrm>
        </p:spPr>
        <p:txBody>
          <a:bodyPr/>
          <a:lstStyle/>
          <a:p>
            <a:pPr eaLnBrk="1" hangingPunct="1"/>
            <a:r>
              <a:rPr lang="en-GB" altLang="en-US" b="1" smtClean="0">
                <a:latin typeface="Arial" pitchFamily="34" charset="0"/>
              </a:rPr>
              <a:t>Books</a:t>
            </a:r>
          </a:p>
        </p:txBody>
      </p:sp>
      <p:pic>
        <p:nvPicPr>
          <p:cNvPr id="17410" name="Picture 2" descr="Image result for peter morgan book business studnteds guide"/>
          <p:cNvPicPr>
            <a:picLocks noChangeAspect="1" noChangeArrowheads="1"/>
          </p:cNvPicPr>
          <p:nvPr/>
        </p:nvPicPr>
        <p:blipFill>
          <a:blip r:embed="rId2"/>
          <a:srcRect/>
          <a:stretch>
            <a:fillRect/>
          </a:stretch>
        </p:blipFill>
        <p:spPr bwMode="auto">
          <a:xfrm>
            <a:off x="8655798" y="527539"/>
            <a:ext cx="3416040" cy="6076462"/>
          </a:xfrm>
          <a:prstGeom prst="rect">
            <a:avLst/>
          </a:prstGeom>
          <a:noFill/>
        </p:spPr>
      </p:pic>
      <p:sp>
        <p:nvSpPr>
          <p:cNvPr id="5" name="Rectangle 4"/>
          <p:cNvSpPr/>
          <p:nvPr/>
        </p:nvSpPr>
        <p:spPr>
          <a:xfrm>
            <a:off x="340783" y="4732493"/>
            <a:ext cx="8161867" cy="1569660"/>
          </a:xfrm>
          <a:prstGeom prst="rect">
            <a:avLst/>
          </a:prstGeom>
        </p:spPr>
        <p:txBody>
          <a:bodyPr wrap="square">
            <a:spAutoFit/>
          </a:bodyPr>
          <a:lstStyle/>
          <a:p>
            <a:pPr algn="ctr"/>
            <a:r>
              <a:rPr lang="en-GB" sz="3200" b="1" dirty="0" smtClean="0">
                <a:solidFill>
                  <a:srgbClr val="0070C0"/>
                </a:solidFill>
              </a:rPr>
              <a:t>Morgan, P., </a:t>
            </a:r>
            <a:r>
              <a:rPr lang="en-GB" sz="3200" b="1" dirty="0" smtClean="0">
                <a:solidFill>
                  <a:srgbClr val="0070C0"/>
                </a:solidFill>
              </a:rPr>
              <a:t>(2017). </a:t>
            </a:r>
            <a:r>
              <a:rPr lang="en-GB" sz="3200" b="1" dirty="0" smtClean="0">
                <a:solidFill>
                  <a:srgbClr val="0070C0"/>
                </a:solidFill>
              </a:rPr>
              <a:t>Business student's guide to study and employability, London: Sage Publications Ltd.</a:t>
            </a:r>
            <a:endParaRPr lang="en-GB" sz="3200" b="1" dirty="0" smtClean="0">
              <a:solidFill>
                <a:srgbClr val="0070C0"/>
              </a:solidFill>
            </a:endParaRPr>
          </a:p>
        </p:txBody>
      </p:sp>
      <p:sp>
        <p:nvSpPr>
          <p:cNvPr id="6" name="Rectangle 5"/>
          <p:cNvSpPr/>
          <p:nvPr/>
        </p:nvSpPr>
        <p:spPr>
          <a:xfrm>
            <a:off x="8669216" y="6238277"/>
            <a:ext cx="3522784" cy="307777"/>
          </a:xfrm>
          <a:prstGeom prst="rect">
            <a:avLst/>
          </a:prstGeom>
        </p:spPr>
        <p:txBody>
          <a:bodyPr wrap="square">
            <a:spAutoFit/>
          </a:bodyPr>
          <a:lstStyle/>
          <a:p>
            <a:r>
              <a:rPr lang="fr-FR" sz="1400" dirty="0" smtClean="0"/>
              <a:t>August 2017 </a:t>
            </a:r>
            <a:r>
              <a:rPr lang="fr-FR" sz="1400" dirty="0" smtClean="0"/>
              <a:t>| London: SAGE </a:t>
            </a:r>
            <a:r>
              <a:rPr lang="fr-FR" sz="1400" dirty="0" smtClean="0"/>
              <a:t>Publications Ltd</a:t>
            </a:r>
            <a:endParaRPr lang="en-US" sz="14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Effect transition="in" filter="box(in)">
                                      <p:cBhvr>
                                        <p:cTn id="7" dur="500"/>
                                        <p:tgtEl>
                                          <p:spTgt spid="1126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16" fill="hold" nodeType="clickEffect">
                                  <p:stCondLst>
                                    <p:cond delay="0"/>
                                  </p:stCondLst>
                                  <p:childTnLst>
                                    <p:set>
                                      <p:cBhvr>
                                        <p:cTn id="11" dur="1" fill="hold">
                                          <p:stCondLst>
                                            <p:cond delay="0"/>
                                          </p:stCondLst>
                                        </p:cTn>
                                        <p:tgtEl>
                                          <p:spTgt spid="11267">
                                            <p:txEl>
                                              <p:pRg st="2" end="2"/>
                                            </p:txEl>
                                          </p:spTgt>
                                        </p:tgtEl>
                                        <p:attrNameLst>
                                          <p:attrName>style.visibility</p:attrName>
                                        </p:attrNameLst>
                                      </p:cBhvr>
                                      <p:to>
                                        <p:strVal val="visible"/>
                                      </p:to>
                                    </p:set>
                                    <p:animEffect transition="in" filter="box(in)">
                                      <p:cBhvr>
                                        <p:cTn id="12" dur="500"/>
                                        <p:tgtEl>
                                          <p:spTgt spid="11267">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4" presetClass="entr" presetSubtype="16" fill="hold" nodeType="clickEffect">
                                  <p:stCondLst>
                                    <p:cond delay="0"/>
                                  </p:stCondLst>
                                  <p:childTnLst>
                                    <p:set>
                                      <p:cBhvr>
                                        <p:cTn id="16" dur="1" fill="hold">
                                          <p:stCondLst>
                                            <p:cond delay="0"/>
                                          </p:stCondLst>
                                        </p:cTn>
                                        <p:tgtEl>
                                          <p:spTgt spid="11267">
                                            <p:txEl>
                                              <p:pRg st="3" end="3"/>
                                            </p:txEl>
                                          </p:spTgt>
                                        </p:tgtEl>
                                        <p:attrNameLst>
                                          <p:attrName>style.visibility</p:attrName>
                                        </p:attrNameLst>
                                      </p:cBhvr>
                                      <p:to>
                                        <p:strVal val="visible"/>
                                      </p:to>
                                    </p:set>
                                    <p:animEffect transition="in" filter="box(in)">
                                      <p:cBhvr>
                                        <p:cTn id="17" dur="500"/>
                                        <p:tgtEl>
                                          <p:spTgt spid="11267">
                                            <p:txEl>
                                              <p:pRg st="3" end="3"/>
                                            </p:txEl>
                                          </p:spTgt>
                                        </p:tgtEl>
                                      </p:cBhvr>
                                    </p:animEffect>
                                  </p:childTnLst>
                                </p:cTn>
                              </p:par>
                              <p:par>
                                <p:cTn id="18" presetID="4" presetClass="entr" presetSubtype="16" fill="hold" nodeType="withEffect">
                                  <p:stCondLst>
                                    <p:cond delay="0"/>
                                  </p:stCondLst>
                                  <p:childTnLst>
                                    <p:set>
                                      <p:cBhvr>
                                        <p:cTn id="19" dur="1" fill="hold">
                                          <p:stCondLst>
                                            <p:cond delay="0"/>
                                          </p:stCondLst>
                                        </p:cTn>
                                        <p:tgtEl>
                                          <p:spTgt spid="11267">
                                            <p:txEl>
                                              <p:pRg st="4" end="4"/>
                                            </p:txEl>
                                          </p:spTgt>
                                        </p:tgtEl>
                                        <p:attrNameLst>
                                          <p:attrName>style.visibility</p:attrName>
                                        </p:attrNameLst>
                                      </p:cBhvr>
                                      <p:to>
                                        <p:strVal val="visible"/>
                                      </p:to>
                                    </p:set>
                                    <p:animEffect transition="in" filter="box(in)">
                                      <p:cBhvr>
                                        <p:cTn id="20" dur="500"/>
                                        <p:tgtEl>
                                          <p:spTgt spid="11267">
                                            <p:txEl>
                                              <p:pRg st="4" end="4"/>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3" presetClass="entr" presetSubtype="10" fill="hold" nodeType="clickEffect">
                                  <p:stCondLst>
                                    <p:cond delay="0"/>
                                  </p:stCondLst>
                                  <p:childTnLst>
                                    <p:set>
                                      <p:cBhvr>
                                        <p:cTn id="24" dur="1" fill="hold">
                                          <p:stCondLst>
                                            <p:cond delay="0"/>
                                          </p:stCondLst>
                                        </p:cTn>
                                        <p:tgtEl>
                                          <p:spTgt spid="17410"/>
                                        </p:tgtEl>
                                        <p:attrNameLst>
                                          <p:attrName>style.visibility</p:attrName>
                                        </p:attrNameLst>
                                      </p:cBhvr>
                                      <p:to>
                                        <p:strVal val="visible"/>
                                      </p:to>
                                    </p:set>
                                    <p:animEffect transition="in" filter="blinds(horizontal)">
                                      <p:cBhvr>
                                        <p:cTn id="25" dur="500"/>
                                        <p:tgtEl>
                                          <p:spTgt spid="17410"/>
                                        </p:tgtEl>
                                      </p:cBhvr>
                                    </p:animEffect>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5"/>
                                        </p:tgtEl>
                                        <p:attrNameLst>
                                          <p:attrName>style.visibility</p:attrName>
                                        </p:attrNameLst>
                                      </p:cBhvr>
                                      <p:to>
                                        <p:strVal val="visible"/>
                                      </p:to>
                                    </p:set>
                                    <p:anim calcmode="lin" valueType="num">
                                      <p:cBhvr additive="base">
                                        <p:cTn id="30" dur="500" fill="hold"/>
                                        <p:tgtEl>
                                          <p:spTgt spid="5"/>
                                        </p:tgtEl>
                                        <p:attrNameLst>
                                          <p:attrName>ppt_x</p:attrName>
                                        </p:attrNameLst>
                                      </p:cBhvr>
                                      <p:tavLst>
                                        <p:tav tm="0">
                                          <p:val>
                                            <p:strVal val="#ppt_x"/>
                                          </p:val>
                                        </p:tav>
                                        <p:tav tm="100000">
                                          <p:val>
                                            <p:strVal val="#ppt_x"/>
                                          </p:val>
                                        </p:tav>
                                      </p:tavLst>
                                    </p:anim>
                                    <p:anim calcmode="lin" valueType="num">
                                      <p:cBhvr additive="base">
                                        <p:cTn id="31"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952500" y="5982385"/>
            <a:ext cx="9686925" cy="646331"/>
          </a:xfrm>
          <a:prstGeom prst="rect">
            <a:avLst/>
          </a:prstGeom>
        </p:spPr>
        <p:txBody>
          <a:bodyPr wrap="square">
            <a:spAutoFit/>
          </a:bodyPr>
          <a:lstStyle/>
          <a:p>
            <a:pPr algn="ctr"/>
            <a:r>
              <a:rPr lang="en-GB" b="1" dirty="0" smtClean="0">
                <a:solidFill>
                  <a:srgbClr val="0070C0"/>
                </a:solidFill>
              </a:rPr>
              <a:t>Pears, R. &amp; Shields, G. (</a:t>
            </a:r>
            <a:r>
              <a:rPr lang="en-GB" b="1" dirty="0" smtClean="0">
                <a:solidFill>
                  <a:srgbClr val="0070C0"/>
                </a:solidFill>
              </a:rPr>
              <a:t>2016), </a:t>
            </a:r>
            <a:r>
              <a:rPr lang="en-GB" b="1" dirty="0" smtClean="0">
                <a:solidFill>
                  <a:srgbClr val="0070C0"/>
                </a:solidFill>
              </a:rPr>
              <a:t>Cite Them </a:t>
            </a:r>
            <a:r>
              <a:rPr lang="en-GB" b="1" dirty="0" smtClean="0">
                <a:solidFill>
                  <a:srgbClr val="0070C0"/>
                </a:solidFill>
              </a:rPr>
              <a:t>Right: the essential reference guide, (10</a:t>
            </a:r>
            <a:r>
              <a:rPr lang="en-GB" b="1" baseline="30000" dirty="0" smtClean="0">
                <a:solidFill>
                  <a:srgbClr val="0070C0"/>
                </a:solidFill>
              </a:rPr>
              <a:t>th</a:t>
            </a:r>
            <a:r>
              <a:rPr lang="en-GB" b="1" dirty="0" smtClean="0">
                <a:solidFill>
                  <a:srgbClr val="0070C0"/>
                </a:solidFill>
              </a:rPr>
              <a:t> Edition), Basingstoke</a:t>
            </a:r>
            <a:r>
              <a:rPr lang="en-GB" b="1" dirty="0" smtClean="0">
                <a:solidFill>
                  <a:srgbClr val="0070C0"/>
                </a:solidFill>
              </a:rPr>
              <a:t>: Palgrave Macmillan</a:t>
            </a:r>
            <a:endParaRPr lang="en-US" b="1" dirty="0">
              <a:solidFill>
                <a:srgbClr val="0070C0"/>
              </a:solidFill>
            </a:endParaRPr>
          </a:p>
        </p:txBody>
      </p:sp>
      <p:pic>
        <p:nvPicPr>
          <p:cNvPr id="84997" name="Picture 5" descr="https://images-na.ssl-images-amazon.com/images/I/51Dtpd9doiL._SX382_BO1,204,203,200_.jpg"/>
          <p:cNvPicPr>
            <a:picLocks noChangeAspect="1" noChangeArrowheads="1"/>
          </p:cNvPicPr>
          <p:nvPr/>
        </p:nvPicPr>
        <p:blipFill>
          <a:blip r:embed="rId2"/>
          <a:srcRect/>
          <a:stretch>
            <a:fillRect/>
          </a:stretch>
        </p:blipFill>
        <p:spPr bwMode="auto">
          <a:xfrm>
            <a:off x="3984625" y="762000"/>
            <a:ext cx="3657600" cy="5267325"/>
          </a:xfrm>
          <a:prstGeom prst="rect">
            <a:avLst/>
          </a:prstGeom>
          <a:noFill/>
        </p:spPr>
      </p:pic>
      <p:sp>
        <p:nvSpPr>
          <p:cNvPr id="8" name="Rectangle 7"/>
          <p:cNvSpPr/>
          <p:nvPr/>
        </p:nvSpPr>
        <p:spPr>
          <a:xfrm>
            <a:off x="1352551" y="315010"/>
            <a:ext cx="9782174" cy="369332"/>
          </a:xfrm>
          <a:prstGeom prst="rect">
            <a:avLst/>
          </a:prstGeom>
        </p:spPr>
        <p:txBody>
          <a:bodyPr wrap="square">
            <a:spAutoFit/>
          </a:bodyPr>
          <a:lstStyle/>
          <a:p>
            <a:r>
              <a:rPr lang="en-GB" altLang="en-US" dirty="0" smtClean="0">
                <a:latin typeface="Arial" pitchFamily="34" charset="0"/>
              </a:rPr>
              <a:t>Author’s Surname, Initial. (Year), </a:t>
            </a:r>
            <a:r>
              <a:rPr lang="en-GB" altLang="en-US" u="sng" dirty="0" smtClean="0">
                <a:latin typeface="Arial" pitchFamily="34" charset="0"/>
              </a:rPr>
              <a:t>Title</a:t>
            </a:r>
            <a:r>
              <a:rPr lang="en-GB" altLang="en-US" dirty="0" smtClean="0">
                <a:latin typeface="Arial" pitchFamily="34" charset="0"/>
              </a:rPr>
              <a:t>, (Edition if not first), Place of Publication: Publisher</a:t>
            </a:r>
            <a:endParaRPr lang="en-US" dirty="0"/>
          </a:p>
        </p:txBody>
      </p:sp>
      <p:sp>
        <p:nvSpPr>
          <p:cNvPr id="10" name="TextBox 9"/>
          <p:cNvSpPr txBox="1"/>
          <p:nvPr/>
        </p:nvSpPr>
        <p:spPr>
          <a:xfrm rot="1177957">
            <a:off x="8029575" y="2219325"/>
            <a:ext cx="2562225" cy="923330"/>
          </a:xfrm>
          <a:prstGeom prst="rect">
            <a:avLst/>
          </a:prstGeom>
          <a:noFill/>
          <a:ln w="12700">
            <a:solidFill>
              <a:schemeClr val="tx1"/>
            </a:solidFill>
          </a:ln>
        </p:spPr>
        <p:txBody>
          <a:bodyPr wrap="square" rtlCol="0">
            <a:spAutoFit/>
          </a:bodyPr>
          <a:lstStyle/>
          <a:p>
            <a:pPr algn="ctr"/>
            <a:r>
              <a:rPr lang="en-GB" dirty="0" smtClean="0"/>
              <a:t>Published in Basingstoke by the publishers: Palgrave Macmillan</a:t>
            </a:r>
            <a:endParaRPr lang="en-US" dirty="0"/>
          </a:p>
        </p:txBody>
      </p:sp>
    </p:spTree>
  </p:cSld>
  <p:clrMapOvr>
    <a:masterClrMapping/>
  </p:clrMapOvr>
  <p:transition spd="slow">
    <p:pull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4997"/>
                                        </p:tgtEl>
                                        <p:attrNameLst>
                                          <p:attrName>style.visibility</p:attrName>
                                        </p:attrNameLst>
                                      </p:cBhvr>
                                      <p:to>
                                        <p:strVal val="visible"/>
                                      </p:to>
                                    </p:set>
                                    <p:animEffect transition="in" filter="fade">
                                      <p:cBhvr>
                                        <p:cTn id="7" dur="2000"/>
                                        <p:tgtEl>
                                          <p:spTgt spid="84997"/>
                                        </p:tgtEl>
                                      </p:cBhvr>
                                    </p:animEffect>
                                  </p:childTnLst>
                                </p:cTn>
                              </p:par>
                            </p:childTnLst>
                          </p:cTn>
                        </p:par>
                      </p:childTnLst>
                    </p:cTn>
                  </p:par>
                  <p:par>
                    <p:cTn id="8" fill="hold">
                      <p:stCondLst>
                        <p:cond delay="indefinite"/>
                      </p:stCondLst>
                      <p:childTnLst>
                        <p:par>
                          <p:cTn id="9" fill="hold">
                            <p:stCondLst>
                              <p:cond delay="0"/>
                            </p:stCondLst>
                            <p:childTnLst>
                              <p:par>
                                <p:cTn id="10" presetID="8" presetClass="emph" presetSubtype="0" fill="hold" grpId="0" nodeType="clickEffect">
                                  <p:stCondLst>
                                    <p:cond delay="0"/>
                                  </p:stCondLst>
                                  <p:childTnLst>
                                    <p:animRot by="21600000">
                                      <p:cBhvr>
                                        <p:cTn id="11" dur="2000" fill="hold"/>
                                        <p:tgtEl>
                                          <p:spTgt spid="10"/>
                                        </p:tgtEl>
                                        <p:attrNameLst>
                                          <p:attrName>r</p:attrName>
                                        </p:attrNameLst>
                                      </p:cBhvr>
                                    </p:animRot>
                                  </p:childTnLst>
                                </p:cTn>
                              </p:par>
                            </p:childTnLst>
                          </p:cTn>
                        </p:par>
                      </p:childTnLst>
                    </p:cTn>
                  </p:par>
                  <p:par>
                    <p:cTn id="12" fill="hold">
                      <p:stCondLst>
                        <p:cond delay="indefinite"/>
                      </p:stCondLst>
                      <p:childTnLst>
                        <p:par>
                          <p:cTn id="13" fill="hold">
                            <p:stCondLst>
                              <p:cond delay="0"/>
                            </p:stCondLst>
                            <p:childTnLst>
                              <p:par>
                                <p:cTn id="14" presetID="2" presetClass="entr" presetSubtype="4" fill="hold" grpId="0" nodeType="clickEffect">
                                  <p:stCondLst>
                                    <p:cond delay="0"/>
                                  </p:stCondLst>
                                  <p:childTnLst>
                                    <p:set>
                                      <p:cBhvr>
                                        <p:cTn id="15" dur="1" fill="hold">
                                          <p:stCondLst>
                                            <p:cond delay="0"/>
                                          </p:stCondLst>
                                        </p:cTn>
                                        <p:tgtEl>
                                          <p:spTgt spid="4">
                                            <p:txEl>
                                              <p:pRg st="0" end="0"/>
                                            </p:txEl>
                                          </p:spTgt>
                                        </p:tgtEl>
                                        <p:attrNameLst>
                                          <p:attrName>style.visibility</p:attrName>
                                        </p:attrNameLst>
                                      </p:cBhvr>
                                      <p:to>
                                        <p:strVal val="visible"/>
                                      </p:to>
                                    </p:set>
                                    <p:anim calcmode="lin" valueType="num">
                                      <p:cBhvr additive="base">
                                        <p:cTn id="16"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10"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6018" name="Picture 2" descr="https://images-na.ssl-images-amazon.com/images/I/51KO-71rjhL._SX379_BO1,204,203,200_.jpg"/>
          <p:cNvPicPr>
            <a:picLocks noChangeAspect="1" noChangeArrowheads="1"/>
          </p:cNvPicPr>
          <p:nvPr/>
        </p:nvPicPr>
        <p:blipFill>
          <a:blip r:embed="rId2"/>
          <a:srcRect/>
          <a:stretch>
            <a:fillRect/>
          </a:stretch>
        </p:blipFill>
        <p:spPr bwMode="auto">
          <a:xfrm>
            <a:off x="4251325" y="417512"/>
            <a:ext cx="3629025" cy="4752976"/>
          </a:xfrm>
          <a:prstGeom prst="rect">
            <a:avLst/>
          </a:prstGeom>
          <a:noFill/>
        </p:spPr>
      </p:pic>
      <p:sp>
        <p:nvSpPr>
          <p:cNvPr id="5" name="Rectangle 4"/>
          <p:cNvSpPr/>
          <p:nvPr/>
        </p:nvSpPr>
        <p:spPr>
          <a:xfrm>
            <a:off x="2143125" y="5496610"/>
            <a:ext cx="8048625" cy="646331"/>
          </a:xfrm>
          <a:prstGeom prst="rect">
            <a:avLst/>
          </a:prstGeom>
        </p:spPr>
        <p:txBody>
          <a:bodyPr wrap="square">
            <a:spAutoFit/>
          </a:bodyPr>
          <a:lstStyle/>
          <a:p>
            <a:pPr algn="ctr"/>
            <a:r>
              <a:rPr lang="en-GB" dirty="0" smtClean="0"/>
              <a:t>Cottrell, S.  (2003) The Study Skills </a:t>
            </a:r>
            <a:r>
              <a:rPr lang="en-GB" dirty="0" smtClean="0"/>
              <a:t>Handbook, (3</a:t>
            </a:r>
            <a:r>
              <a:rPr lang="en-GB" baseline="30000" dirty="0" smtClean="0"/>
              <a:t>rd</a:t>
            </a:r>
            <a:r>
              <a:rPr lang="en-GB" dirty="0" smtClean="0"/>
              <a:t> edition), Hampshire</a:t>
            </a:r>
            <a:r>
              <a:rPr lang="en-GB" dirty="0" smtClean="0"/>
              <a:t>: Palgrave Macmillan.</a:t>
            </a:r>
            <a:endParaRPr lang="en-GB" dirty="0" smtClean="0"/>
          </a:p>
        </p:txBody>
      </p:sp>
      <p:sp>
        <p:nvSpPr>
          <p:cNvPr id="6" name="TextBox 5"/>
          <p:cNvSpPr txBox="1"/>
          <p:nvPr/>
        </p:nvSpPr>
        <p:spPr>
          <a:xfrm>
            <a:off x="4276725" y="4638675"/>
            <a:ext cx="3657600" cy="369332"/>
          </a:xfrm>
          <a:prstGeom prst="rect">
            <a:avLst/>
          </a:prstGeom>
          <a:noFill/>
        </p:spPr>
        <p:txBody>
          <a:bodyPr wrap="square" rtlCol="0">
            <a:spAutoFit/>
          </a:bodyPr>
          <a:lstStyle/>
          <a:p>
            <a:r>
              <a:rPr lang="en-GB" dirty="0" smtClean="0"/>
              <a:t>2003; Hampshire, Palgrave Macmillan</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86018"/>
                                        </p:tgtEl>
                                        <p:attrNameLst>
                                          <p:attrName>style.visibility</p:attrName>
                                        </p:attrNameLst>
                                      </p:cBhvr>
                                      <p:to>
                                        <p:strVal val="visible"/>
                                      </p:to>
                                    </p:set>
                                    <p:animEffect transition="in" filter="box(in)">
                                      <p:cBhvr>
                                        <p:cTn id="7" dur="500"/>
                                        <p:tgtEl>
                                          <p:spTgt spid="86018"/>
                                        </p:tgtEl>
                                      </p:cBhvr>
                                    </p:animEffect>
                                  </p:childTnLst>
                                </p:cTn>
                              </p:par>
                            </p:childTnLst>
                          </p:cTn>
                        </p:par>
                      </p:childTnLst>
                    </p:cTn>
                  </p:par>
                  <p:par>
                    <p:cTn id="8" fill="hold">
                      <p:stCondLst>
                        <p:cond delay="indefinite"/>
                      </p:stCondLst>
                      <p:childTnLst>
                        <p:par>
                          <p:cTn id="9" fill="hold">
                            <p:stCondLst>
                              <p:cond delay="0"/>
                            </p:stCondLst>
                            <p:childTnLst>
                              <p:par>
                                <p:cTn id="10" presetID="8" presetClass="entr" presetSubtype="16"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diamond(in)">
                                      <p:cBhvr>
                                        <p:cTn id="1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pPr eaLnBrk="1" hangingPunct="1"/>
            <a:r>
              <a:rPr lang="en-GB" altLang="en-US" smtClean="0"/>
              <a:t>E-journals</a:t>
            </a:r>
          </a:p>
        </p:txBody>
      </p:sp>
      <p:sp>
        <p:nvSpPr>
          <p:cNvPr id="28675" name="Content Placeholder 2"/>
          <p:cNvSpPr>
            <a:spLocks noGrp="1"/>
          </p:cNvSpPr>
          <p:nvPr>
            <p:ph sz="quarter" idx="4294967295"/>
          </p:nvPr>
        </p:nvSpPr>
        <p:spPr>
          <a:xfrm>
            <a:off x="1524000" y="2286000"/>
            <a:ext cx="8534400" cy="4114800"/>
          </a:xfrm>
        </p:spPr>
        <p:txBody>
          <a:bodyPr/>
          <a:lstStyle/>
          <a:p>
            <a:pPr eaLnBrk="1" hangingPunct="1">
              <a:lnSpc>
                <a:spcPct val="80000"/>
              </a:lnSpc>
            </a:pPr>
            <a:r>
              <a:rPr lang="en-GB" altLang="en-US" sz="2000" smtClean="0"/>
              <a:t>Author</a:t>
            </a:r>
          </a:p>
          <a:p>
            <a:pPr eaLnBrk="1" hangingPunct="1">
              <a:lnSpc>
                <a:spcPct val="80000"/>
              </a:lnSpc>
            </a:pPr>
            <a:r>
              <a:rPr lang="en-GB" altLang="en-US" sz="2000" smtClean="0"/>
              <a:t>Year of Publication (in brackets)</a:t>
            </a:r>
          </a:p>
          <a:p>
            <a:pPr eaLnBrk="1" hangingPunct="1">
              <a:lnSpc>
                <a:spcPct val="80000"/>
              </a:lnSpc>
            </a:pPr>
            <a:r>
              <a:rPr lang="en-GB" altLang="en-US" sz="2000" smtClean="0"/>
              <a:t>Title of article ‘in single quotation marks’</a:t>
            </a:r>
          </a:p>
          <a:p>
            <a:pPr eaLnBrk="1" hangingPunct="1">
              <a:lnSpc>
                <a:spcPct val="80000"/>
              </a:lnSpc>
            </a:pPr>
            <a:r>
              <a:rPr lang="en-GB" altLang="en-US" sz="2000" smtClean="0"/>
              <a:t>Title of journal </a:t>
            </a:r>
          </a:p>
          <a:p>
            <a:pPr eaLnBrk="1" hangingPunct="1">
              <a:lnSpc>
                <a:spcPct val="80000"/>
              </a:lnSpc>
            </a:pPr>
            <a:r>
              <a:rPr lang="en-GB" altLang="en-US" sz="2000" smtClean="0"/>
              <a:t>Volume, issue or month/season</a:t>
            </a:r>
          </a:p>
          <a:p>
            <a:pPr eaLnBrk="1" hangingPunct="1">
              <a:lnSpc>
                <a:spcPct val="80000"/>
              </a:lnSpc>
            </a:pPr>
            <a:r>
              <a:rPr lang="en-GB" altLang="en-US" sz="2000" smtClean="0"/>
              <a:t>[online]</a:t>
            </a:r>
          </a:p>
          <a:p>
            <a:pPr eaLnBrk="1" hangingPunct="1">
              <a:lnSpc>
                <a:spcPct val="80000"/>
              </a:lnSpc>
            </a:pPr>
            <a:r>
              <a:rPr lang="en-GB" altLang="en-US" sz="2000" smtClean="0"/>
              <a:t>Available at: URL of web page</a:t>
            </a:r>
          </a:p>
          <a:p>
            <a:pPr eaLnBrk="1" hangingPunct="1">
              <a:lnSpc>
                <a:spcPct val="80000"/>
              </a:lnSpc>
            </a:pPr>
            <a:r>
              <a:rPr lang="en-GB" altLang="en-US" sz="2000" smtClean="0"/>
              <a:t>(date accessed/viewed)</a:t>
            </a:r>
          </a:p>
          <a:p>
            <a:pPr eaLnBrk="1" hangingPunct="1">
              <a:lnSpc>
                <a:spcPct val="80000"/>
              </a:lnSpc>
            </a:pPr>
            <a:r>
              <a:rPr lang="en-GB" altLang="en-US" sz="2000" smtClean="0"/>
              <a:t>Example</a:t>
            </a:r>
          </a:p>
          <a:p>
            <a:pPr eaLnBrk="1" hangingPunct="1">
              <a:lnSpc>
                <a:spcPct val="80000"/>
              </a:lnSpc>
            </a:pPr>
            <a:r>
              <a:rPr lang="en-GB" altLang="en-US" sz="2000" smtClean="0"/>
              <a:t>Pauli, M. (2008) ‘Libraries of the future’, Ariadne, 55, April [online]. Available at: </a:t>
            </a:r>
            <a:r>
              <a:rPr lang="en-GB" altLang="en-US" sz="2000" smtClean="0">
                <a:hlinkClick r:id="rId2"/>
              </a:rPr>
              <a:t>http://www.ariadne.ac.uk/issue55/jiscdebates-rpt/</a:t>
            </a:r>
            <a:r>
              <a:rPr lang="en-GB" altLang="en-US" sz="2000" smtClean="0"/>
              <a:t> (Accessed: 16 March 2010)</a:t>
            </a: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3"/>
          <p:cNvSpPr>
            <a:spLocks noGrp="1" noChangeArrowheads="1"/>
          </p:cNvSpPr>
          <p:nvPr>
            <p:ph idx="1"/>
          </p:nvPr>
        </p:nvSpPr>
        <p:spPr>
          <a:xfrm>
            <a:off x="466725" y="219076"/>
            <a:ext cx="7258050" cy="5064125"/>
          </a:xfrm>
        </p:spPr>
        <p:txBody>
          <a:bodyPr/>
          <a:lstStyle/>
          <a:p>
            <a:pPr eaLnBrk="1" hangingPunct="1">
              <a:buFont typeface="Wingdings" pitchFamily="2" charset="2"/>
              <a:buNone/>
            </a:pPr>
            <a:r>
              <a:rPr lang="en-GB" altLang="en-US" sz="3800" b="1" dirty="0" smtClean="0">
                <a:latin typeface="Arial" pitchFamily="34" charset="0"/>
              </a:rPr>
              <a:t>Articles</a:t>
            </a:r>
          </a:p>
          <a:p>
            <a:pPr eaLnBrk="1" hangingPunct="1">
              <a:buFont typeface="Wingdings" pitchFamily="2" charset="2"/>
              <a:buNone/>
            </a:pPr>
            <a:endParaRPr lang="en-GB" altLang="en-US" dirty="0" smtClean="0">
              <a:latin typeface="Arial" pitchFamily="34" charset="0"/>
            </a:endParaRPr>
          </a:p>
          <a:p>
            <a:pPr eaLnBrk="1" hangingPunct="1">
              <a:buFont typeface="Wingdings" pitchFamily="2" charset="2"/>
              <a:buNone/>
            </a:pPr>
            <a:r>
              <a:rPr lang="en-GB" altLang="en-US" dirty="0" smtClean="0">
                <a:latin typeface="Arial" pitchFamily="34" charset="0"/>
              </a:rPr>
              <a:t>	Author Surname, Initial. (Year), </a:t>
            </a:r>
            <a:r>
              <a:rPr lang="ja-JP" altLang="en-GB" smtClean="0">
                <a:latin typeface="Arial" pitchFamily="34" charset="0"/>
                <a:ea typeface="HGS明朝E" charset="-128"/>
              </a:rPr>
              <a:t>‘</a:t>
            </a:r>
            <a:r>
              <a:rPr lang="en-GB" altLang="ja-JP" dirty="0" smtClean="0">
                <a:latin typeface="Arial" pitchFamily="34" charset="0"/>
              </a:rPr>
              <a:t>Title of article</a:t>
            </a:r>
            <a:r>
              <a:rPr lang="ja-JP" altLang="en-GB" smtClean="0">
                <a:latin typeface="Arial" pitchFamily="34" charset="0"/>
                <a:ea typeface="HGS明朝E" charset="-128"/>
              </a:rPr>
              <a:t>’</a:t>
            </a:r>
            <a:r>
              <a:rPr lang="en-GB" altLang="ja-JP" dirty="0" smtClean="0">
                <a:latin typeface="Arial" pitchFamily="34" charset="0"/>
              </a:rPr>
              <a:t>, </a:t>
            </a:r>
            <a:r>
              <a:rPr lang="en-GB" altLang="ja-JP" i="1" dirty="0" smtClean="0">
                <a:latin typeface="Arial" pitchFamily="34" charset="0"/>
              </a:rPr>
              <a:t>Title of Journal</a:t>
            </a:r>
            <a:r>
              <a:rPr lang="en-GB" altLang="ja-JP" dirty="0" smtClean="0">
                <a:latin typeface="Arial" pitchFamily="34" charset="0"/>
              </a:rPr>
              <a:t>, Volume </a:t>
            </a:r>
            <a:r>
              <a:rPr lang="en-GB" altLang="ja-JP" dirty="0" smtClean="0">
                <a:latin typeface="Arial" pitchFamily="34" charset="0"/>
              </a:rPr>
              <a:t>Number (Issue </a:t>
            </a:r>
            <a:r>
              <a:rPr lang="en-GB" altLang="ja-JP" dirty="0" smtClean="0">
                <a:latin typeface="Arial" pitchFamily="34" charset="0"/>
              </a:rPr>
              <a:t>Number </a:t>
            </a:r>
            <a:r>
              <a:rPr lang="en-GB" altLang="ja-JP" dirty="0" smtClean="0">
                <a:latin typeface="Arial" pitchFamily="34" charset="0"/>
              </a:rPr>
              <a:t>if </a:t>
            </a:r>
            <a:r>
              <a:rPr lang="en-GB" altLang="ja-JP" dirty="0" smtClean="0">
                <a:latin typeface="Arial" pitchFamily="34" charset="0"/>
              </a:rPr>
              <a:t>any), Page numbers.</a:t>
            </a:r>
          </a:p>
          <a:p>
            <a:pPr eaLnBrk="1" hangingPunct="1"/>
            <a:endParaRPr lang="en-GB" altLang="en-US" dirty="0" smtClean="0">
              <a:latin typeface="Arial" pitchFamily="34" charset="0"/>
            </a:endParaRPr>
          </a:p>
          <a:p>
            <a:pPr>
              <a:buNone/>
            </a:pPr>
            <a:r>
              <a:rPr lang="en-GB" altLang="en-US" dirty="0" smtClean="0">
                <a:latin typeface="Arial" pitchFamily="34" charset="0"/>
              </a:rPr>
              <a:t>	</a:t>
            </a:r>
            <a:r>
              <a:rPr lang="en-US" dirty="0" smtClean="0"/>
              <a:t>Mohan</a:t>
            </a:r>
            <a:r>
              <a:rPr lang="en-US" dirty="0" smtClean="0"/>
              <a:t>, B. and Lo, W. (1985</a:t>
            </a:r>
            <a:r>
              <a:rPr lang="en-US" dirty="0" smtClean="0"/>
              <a:t>),  ‘Academic </a:t>
            </a:r>
            <a:r>
              <a:rPr lang="en-US" dirty="0" smtClean="0"/>
              <a:t>Writing and Chinese Students: Transfer and Developmental </a:t>
            </a:r>
            <a:r>
              <a:rPr lang="en-US" dirty="0" smtClean="0"/>
              <a:t>Factors’, </a:t>
            </a:r>
            <a:r>
              <a:rPr lang="en-US" i="1" dirty="0" smtClean="0"/>
              <a:t>TESOL </a:t>
            </a:r>
            <a:r>
              <a:rPr lang="en-US" i="1" dirty="0" smtClean="0"/>
              <a:t>Quarterly</a:t>
            </a:r>
            <a:r>
              <a:rPr lang="en-US" dirty="0" smtClean="0"/>
              <a:t>, 19(3), p.515.</a:t>
            </a:r>
            <a:r>
              <a:rPr lang="en-GB" altLang="ja-JP" dirty="0" smtClean="0">
                <a:latin typeface="Arial" pitchFamily="34" charset="0"/>
              </a:rPr>
              <a:t>3:(2), </a:t>
            </a:r>
            <a:r>
              <a:rPr lang="en-GB" altLang="ja-JP" dirty="0" smtClean="0">
                <a:latin typeface="Arial" pitchFamily="34" charset="0"/>
              </a:rPr>
              <a:t>pp. 24-26.</a:t>
            </a:r>
            <a:endParaRPr lang="en-GB" altLang="en-US" dirty="0" smtClean="0">
              <a:latin typeface="Arial" pitchFamily="34" charset="0"/>
            </a:endParaRPr>
          </a:p>
        </p:txBody>
      </p:sp>
      <p:pic>
        <p:nvPicPr>
          <p:cNvPr id="5" name="Picture 1"/>
          <p:cNvPicPr>
            <a:picLocks noChangeAspect="1"/>
          </p:cNvPicPr>
          <p:nvPr/>
        </p:nvPicPr>
        <p:blipFill>
          <a:blip r:embed="rId2"/>
          <a:srcRect l="6808" t="19148" r="50638" b="19148"/>
          <a:stretch>
            <a:fillRect/>
          </a:stretch>
        </p:blipFill>
        <p:spPr bwMode="auto">
          <a:xfrm>
            <a:off x="8115300" y="257174"/>
            <a:ext cx="3943350" cy="620077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12290">
                                            <p:txEl>
                                              <p:pRg st="2" end="2"/>
                                            </p:txEl>
                                          </p:spTgt>
                                        </p:tgtEl>
                                        <p:attrNameLst>
                                          <p:attrName>style.visibility</p:attrName>
                                        </p:attrNameLst>
                                      </p:cBhvr>
                                      <p:to>
                                        <p:strVal val="visible"/>
                                      </p:to>
                                    </p:set>
                                    <p:animEffect transition="in" filter="box(in)">
                                      <p:cBhvr>
                                        <p:cTn id="12" dur="500"/>
                                        <p:tgtEl>
                                          <p:spTgt spid="12290">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nodeType="clickEffect">
                                  <p:stCondLst>
                                    <p:cond delay="0"/>
                                  </p:stCondLst>
                                  <p:childTnLst>
                                    <p:set>
                                      <p:cBhvr>
                                        <p:cTn id="16" dur="1" fill="hold">
                                          <p:stCondLst>
                                            <p:cond delay="0"/>
                                          </p:stCondLst>
                                        </p:cTn>
                                        <p:tgtEl>
                                          <p:spTgt spid="12290">
                                            <p:txEl>
                                              <p:pRg st="4" end="4"/>
                                            </p:txEl>
                                          </p:spTgt>
                                        </p:tgtEl>
                                        <p:attrNameLst>
                                          <p:attrName>style.visibility</p:attrName>
                                        </p:attrNameLst>
                                      </p:cBhvr>
                                      <p:to>
                                        <p:strVal val="visible"/>
                                      </p:to>
                                    </p:set>
                                    <p:animEffect transition="in" filter="box(in)">
                                      <p:cBhvr>
                                        <p:cTn id="17" dur="500"/>
                                        <p:tgtEl>
                                          <p:spTgt spid="1229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p:cNvSpPr>
            <a:spLocks noGrp="1" noChangeArrowheads="1"/>
          </p:cNvSpPr>
          <p:nvPr>
            <p:ph idx="1"/>
          </p:nvPr>
        </p:nvSpPr>
        <p:spPr/>
        <p:txBody>
          <a:bodyPr/>
          <a:lstStyle/>
          <a:p>
            <a:pPr eaLnBrk="1" hangingPunct="1">
              <a:lnSpc>
                <a:spcPct val="90000"/>
              </a:lnSpc>
              <a:buFont typeface="Wingdings" pitchFamily="2" charset="2"/>
              <a:buNone/>
            </a:pPr>
            <a:r>
              <a:rPr lang="en-GB" altLang="en-US" smtClean="0">
                <a:latin typeface="Arial" pitchFamily="34" charset="0"/>
              </a:rPr>
              <a:t>	</a:t>
            </a:r>
            <a:r>
              <a:rPr lang="en-GB" altLang="en-US" u="sng" smtClean="0">
                <a:latin typeface="Arial" pitchFamily="34" charset="0"/>
              </a:rPr>
              <a:t>Author Unknown:</a:t>
            </a:r>
          </a:p>
          <a:p>
            <a:pPr eaLnBrk="1" hangingPunct="1">
              <a:lnSpc>
                <a:spcPct val="90000"/>
              </a:lnSpc>
              <a:buFont typeface="Wingdings" pitchFamily="2" charset="2"/>
              <a:buNone/>
            </a:pPr>
            <a:r>
              <a:rPr lang="en-GB" altLang="en-US" smtClean="0">
                <a:latin typeface="Arial" pitchFamily="34" charset="0"/>
              </a:rPr>
              <a:t>	Name of website (Year last updated – </a:t>
            </a:r>
            <a:r>
              <a:rPr lang="en-GB" altLang="en-US" i="1" smtClean="0">
                <a:latin typeface="Arial" pitchFamily="34" charset="0"/>
              </a:rPr>
              <a:t>where known</a:t>
            </a:r>
            <a:r>
              <a:rPr lang="en-GB" altLang="en-US" smtClean="0">
                <a:latin typeface="Arial" pitchFamily="34" charset="0"/>
              </a:rPr>
              <a:t>), </a:t>
            </a:r>
            <a:r>
              <a:rPr lang="ja-JP" altLang="en-GB" smtClean="0">
                <a:latin typeface="Arial" pitchFamily="34" charset="0"/>
                <a:ea typeface="HGS明朝E" charset="-128"/>
              </a:rPr>
              <a:t>‘</a:t>
            </a:r>
            <a:r>
              <a:rPr lang="en-GB" altLang="ja-JP" smtClean="0">
                <a:latin typeface="Arial" pitchFamily="34" charset="0"/>
              </a:rPr>
              <a:t>Title</a:t>
            </a:r>
            <a:r>
              <a:rPr lang="ja-JP" altLang="en-GB" smtClean="0">
                <a:latin typeface="Arial" pitchFamily="34" charset="0"/>
                <a:ea typeface="HGS明朝E" charset="-128"/>
              </a:rPr>
              <a:t>’</a:t>
            </a:r>
            <a:r>
              <a:rPr lang="en-GB" altLang="ja-JP" smtClean="0">
                <a:latin typeface="Arial" pitchFamily="34" charset="0"/>
              </a:rPr>
              <a:t>, [Online]. Available: URL, [Accessed Date – Year, Month, Day].</a:t>
            </a:r>
          </a:p>
          <a:p>
            <a:pPr eaLnBrk="1" hangingPunct="1">
              <a:lnSpc>
                <a:spcPct val="90000"/>
              </a:lnSpc>
              <a:buFont typeface="Wingdings" pitchFamily="2" charset="2"/>
              <a:buNone/>
            </a:pPr>
            <a:endParaRPr lang="en-GB" altLang="en-US" sz="2000" smtClean="0">
              <a:latin typeface="Arial" pitchFamily="34" charset="0"/>
            </a:endParaRPr>
          </a:p>
          <a:p>
            <a:pPr eaLnBrk="1" hangingPunct="1">
              <a:lnSpc>
                <a:spcPct val="90000"/>
              </a:lnSpc>
              <a:buFont typeface="Wingdings" pitchFamily="2" charset="2"/>
              <a:buNone/>
            </a:pPr>
            <a:r>
              <a:rPr lang="en-GB" altLang="en-US" smtClean="0">
                <a:latin typeface="Arial" pitchFamily="34" charset="0"/>
              </a:rPr>
              <a:t>	Reference.com. (2005), </a:t>
            </a:r>
            <a:r>
              <a:rPr lang="ja-JP" altLang="en-GB" smtClean="0">
                <a:latin typeface="Arial" pitchFamily="34" charset="0"/>
                <a:ea typeface="HGS明朝E" charset="-128"/>
              </a:rPr>
              <a:t>‘</a:t>
            </a:r>
            <a:r>
              <a:rPr lang="en-GB" altLang="ja-JP" smtClean="0">
                <a:latin typeface="Arial" pitchFamily="34" charset="0"/>
              </a:rPr>
              <a:t>Referencing Guide</a:t>
            </a:r>
            <a:r>
              <a:rPr lang="ja-JP" altLang="en-GB" smtClean="0">
                <a:latin typeface="Arial" pitchFamily="34" charset="0"/>
                <a:ea typeface="HGS明朝E" charset="-128"/>
              </a:rPr>
              <a:t>’</a:t>
            </a:r>
            <a:r>
              <a:rPr lang="en-GB" altLang="ja-JP" smtClean="0">
                <a:latin typeface="Arial" pitchFamily="34" charset="0"/>
              </a:rPr>
              <a:t>, [Online]. Available: </a:t>
            </a:r>
            <a:r>
              <a:rPr lang="en-GB" altLang="ja-JP" smtClean="0">
                <a:latin typeface="Arial" pitchFamily="34" charset="0"/>
                <a:hlinkClick r:id="rId2"/>
              </a:rPr>
              <a:t>www.reference.com</a:t>
            </a:r>
            <a:r>
              <a:rPr lang="en-GB" altLang="ja-JP" smtClean="0">
                <a:latin typeface="Arial" pitchFamily="34" charset="0"/>
              </a:rPr>
              <a:t>, [2007, November, 28].</a:t>
            </a:r>
          </a:p>
          <a:p>
            <a:pPr eaLnBrk="1" hangingPunct="1">
              <a:lnSpc>
                <a:spcPct val="90000"/>
              </a:lnSpc>
            </a:pPr>
            <a:endParaRPr lang="en-GB" altLang="en-US" smtClean="0">
              <a:latin typeface="Arial" pitchFamily="34" charset="0"/>
            </a:endParaRPr>
          </a:p>
        </p:txBody>
      </p:sp>
      <p:sp>
        <p:nvSpPr>
          <p:cNvPr id="27651" name="Rectangle 2"/>
          <p:cNvSpPr>
            <a:spLocks noGrp="1" noChangeArrowheads="1"/>
          </p:cNvSpPr>
          <p:nvPr>
            <p:ph type="title"/>
          </p:nvPr>
        </p:nvSpPr>
        <p:spPr/>
        <p:txBody>
          <a:bodyPr/>
          <a:lstStyle/>
          <a:p>
            <a:pPr eaLnBrk="1" hangingPunct="1"/>
            <a:r>
              <a:rPr lang="en-US" altLang="en-US" b="1" smtClean="0">
                <a:latin typeface="Arial" pitchFamily="34" charset="0"/>
              </a:rPr>
              <a:t>Websites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animEffect transition="in" filter="box(in)">
                                      <p:cBhvr>
                                        <p:cTn id="7" dur="500"/>
                                        <p:tgtEl>
                                          <p:spTgt spid="14339">
                                            <p:txEl>
                                              <p:pRg st="0" end="0"/>
                                            </p:txEl>
                                          </p:spTgt>
                                        </p:tgtEl>
                                      </p:cBhvr>
                                    </p:animEffect>
                                  </p:childTnLst>
                                </p:cTn>
                              </p:par>
                              <p:par>
                                <p:cTn id="8" presetID="4" presetClass="entr" presetSubtype="16" fill="hold" nodeType="withEffect">
                                  <p:stCondLst>
                                    <p:cond delay="0"/>
                                  </p:stCondLst>
                                  <p:childTnLst>
                                    <p:set>
                                      <p:cBhvr>
                                        <p:cTn id="9" dur="1" fill="hold">
                                          <p:stCondLst>
                                            <p:cond delay="0"/>
                                          </p:stCondLst>
                                        </p:cTn>
                                        <p:tgtEl>
                                          <p:spTgt spid="14339">
                                            <p:txEl>
                                              <p:pRg st="1" end="1"/>
                                            </p:txEl>
                                          </p:spTgt>
                                        </p:tgtEl>
                                        <p:attrNameLst>
                                          <p:attrName>style.visibility</p:attrName>
                                        </p:attrNameLst>
                                      </p:cBhvr>
                                      <p:to>
                                        <p:strVal val="visible"/>
                                      </p:to>
                                    </p:set>
                                    <p:animEffect transition="in" filter="box(in)">
                                      <p:cBhvr>
                                        <p:cTn id="10" dur="500"/>
                                        <p:tgtEl>
                                          <p:spTgt spid="14339">
                                            <p:txEl>
                                              <p:pRg st="1" end="1"/>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4" presetClass="entr" presetSubtype="16" fill="hold" nodeType="clickEffect">
                                  <p:stCondLst>
                                    <p:cond delay="0"/>
                                  </p:stCondLst>
                                  <p:childTnLst>
                                    <p:set>
                                      <p:cBhvr>
                                        <p:cTn id="14" dur="1" fill="hold">
                                          <p:stCondLst>
                                            <p:cond delay="0"/>
                                          </p:stCondLst>
                                        </p:cTn>
                                        <p:tgtEl>
                                          <p:spTgt spid="14339">
                                            <p:txEl>
                                              <p:pRg st="3" end="3"/>
                                            </p:txEl>
                                          </p:spTgt>
                                        </p:tgtEl>
                                        <p:attrNameLst>
                                          <p:attrName>style.visibility</p:attrName>
                                        </p:attrNameLst>
                                      </p:cBhvr>
                                      <p:to>
                                        <p:strVal val="visible"/>
                                      </p:to>
                                    </p:set>
                                    <p:animEffect transition="in" filter="box(in)">
                                      <p:cBhvr>
                                        <p:cTn id="15" dur="500"/>
                                        <p:tgtEl>
                                          <p:spTgt spid="1433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3"/>
          <p:cNvPicPr>
            <a:picLocks noChangeAspect="1"/>
          </p:cNvPicPr>
          <p:nvPr/>
        </p:nvPicPr>
        <p:blipFill>
          <a:blip r:embed="rId2"/>
          <a:srcRect l="2" r="36526" b="6316"/>
          <a:stretch>
            <a:fillRect/>
          </a:stretch>
        </p:blipFill>
        <p:spPr bwMode="auto">
          <a:xfrm>
            <a:off x="438150" y="161925"/>
            <a:ext cx="10858500" cy="5405227"/>
          </a:xfrm>
          <a:prstGeom prst="rect">
            <a:avLst/>
          </a:prstGeom>
          <a:noFill/>
          <a:ln w="9525">
            <a:noFill/>
            <a:miter lim="800000"/>
            <a:headEnd/>
            <a:tailEnd/>
          </a:ln>
        </p:spPr>
      </p:pic>
      <p:sp>
        <p:nvSpPr>
          <p:cNvPr id="28675" name="Rectangle 4"/>
          <p:cNvSpPr>
            <a:spLocks noChangeArrowheads="1"/>
          </p:cNvSpPr>
          <p:nvPr/>
        </p:nvSpPr>
        <p:spPr bwMode="auto">
          <a:xfrm>
            <a:off x="1520825" y="5619751"/>
            <a:ext cx="9753600" cy="369332"/>
          </a:xfrm>
          <a:prstGeom prst="rect">
            <a:avLst/>
          </a:prstGeom>
          <a:noFill/>
          <a:ln w="9525">
            <a:noFill/>
            <a:miter lim="800000"/>
            <a:headEnd/>
            <a:tailEnd/>
          </a:ln>
        </p:spPr>
        <p:txBody>
          <a:bodyPr>
            <a:spAutoFit/>
          </a:bodyPr>
          <a:lstStyle/>
          <a:p>
            <a:pPr eaLnBrk="1" hangingPunct="1"/>
            <a:r>
              <a:rPr lang="en-GB" dirty="0"/>
              <a:t>Surname, Initial. (Year last updated), ‘Title’, [Online]. Available: URL, [Accessed Date – Year, Month, Day].</a:t>
            </a:r>
          </a:p>
        </p:txBody>
      </p:sp>
      <p:sp>
        <p:nvSpPr>
          <p:cNvPr id="4" name="Rectangle 3"/>
          <p:cNvSpPr/>
          <p:nvPr/>
        </p:nvSpPr>
        <p:spPr>
          <a:xfrm>
            <a:off x="695324" y="5992594"/>
            <a:ext cx="11496675" cy="646331"/>
          </a:xfrm>
          <a:prstGeom prst="rect">
            <a:avLst/>
          </a:prstGeom>
        </p:spPr>
        <p:txBody>
          <a:bodyPr wrap="square">
            <a:spAutoFit/>
          </a:bodyPr>
          <a:lstStyle/>
          <a:p>
            <a:pPr algn="ctr"/>
            <a:r>
              <a:rPr lang="en-US" b="1" dirty="0" err="1" smtClean="0">
                <a:solidFill>
                  <a:srgbClr val="0070C0"/>
                </a:solidFill>
              </a:rPr>
              <a:t>Jeffreys</a:t>
            </a:r>
            <a:r>
              <a:rPr lang="en-US" b="1" dirty="0" smtClean="0">
                <a:solidFill>
                  <a:srgbClr val="0070C0"/>
                </a:solidFill>
              </a:rPr>
              <a:t>, B. and Main, E. (2018</a:t>
            </a:r>
            <a:r>
              <a:rPr lang="en-US" b="1" dirty="0" smtClean="0">
                <a:solidFill>
                  <a:srgbClr val="0070C0"/>
                </a:solidFill>
              </a:rPr>
              <a:t>),</a:t>
            </a:r>
            <a:r>
              <a:rPr lang="en-US" b="1" dirty="0" smtClean="0">
                <a:solidFill>
                  <a:srgbClr val="0070C0"/>
                </a:solidFill>
              </a:rPr>
              <a:t> </a:t>
            </a:r>
            <a:r>
              <a:rPr lang="en-US" b="1" dirty="0" smtClean="0">
                <a:solidFill>
                  <a:srgbClr val="0070C0"/>
                </a:solidFill>
              </a:rPr>
              <a:t>’</a:t>
            </a:r>
            <a:r>
              <a:rPr lang="en-US" b="1" i="1" dirty="0" smtClean="0">
                <a:solidFill>
                  <a:srgbClr val="0070C0"/>
                </a:solidFill>
              </a:rPr>
              <a:t>YouTube </a:t>
            </a:r>
            <a:r>
              <a:rPr lang="en-US" b="1" i="1" dirty="0" smtClean="0">
                <a:solidFill>
                  <a:srgbClr val="0070C0"/>
                </a:solidFill>
              </a:rPr>
              <a:t>stars paid to sell </a:t>
            </a:r>
            <a:r>
              <a:rPr lang="en-US" b="1" i="1" dirty="0" smtClean="0">
                <a:solidFill>
                  <a:srgbClr val="0070C0"/>
                </a:solidFill>
              </a:rPr>
              <a:t>cheating’, </a:t>
            </a:r>
            <a:r>
              <a:rPr lang="en-US" b="1" dirty="0" smtClean="0">
                <a:solidFill>
                  <a:srgbClr val="0070C0"/>
                </a:solidFill>
              </a:rPr>
              <a:t>[</a:t>
            </a:r>
            <a:r>
              <a:rPr lang="en-US" b="1" dirty="0" smtClean="0">
                <a:solidFill>
                  <a:srgbClr val="0070C0"/>
                </a:solidFill>
              </a:rPr>
              <a:t>online</a:t>
            </a:r>
            <a:r>
              <a:rPr lang="en-US" b="1" dirty="0" smtClean="0">
                <a:solidFill>
                  <a:srgbClr val="0070C0"/>
                </a:solidFill>
              </a:rPr>
              <a:t>]. </a:t>
            </a:r>
            <a:r>
              <a:rPr lang="en-US" b="1" dirty="0" smtClean="0">
                <a:solidFill>
                  <a:srgbClr val="0070C0"/>
                </a:solidFill>
              </a:rPr>
              <a:t>BBC News. Available at: https://www.bbc.co.uk/news/education-43956001 [Accessed </a:t>
            </a:r>
            <a:r>
              <a:rPr lang="en-US" b="1" dirty="0" smtClean="0">
                <a:solidFill>
                  <a:srgbClr val="0070C0"/>
                </a:solidFill>
              </a:rPr>
              <a:t>-2019, 01,22]</a:t>
            </a:r>
            <a:endParaRPr lang="en-US" b="1" dirty="0">
              <a:solidFill>
                <a:srgbClr val="0070C0"/>
              </a:solidFill>
            </a:endParaRPr>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pPr eaLnBrk="1" hangingPunct="1"/>
            <a:r>
              <a:rPr lang="en-GB" altLang="en-US" smtClean="0"/>
              <a:t>Unpublished Works</a:t>
            </a:r>
          </a:p>
        </p:txBody>
      </p:sp>
      <p:sp>
        <p:nvSpPr>
          <p:cNvPr id="30723" name="Content Placeholder 2"/>
          <p:cNvSpPr>
            <a:spLocks noGrp="1"/>
          </p:cNvSpPr>
          <p:nvPr>
            <p:ph sz="quarter" idx="4294967295"/>
          </p:nvPr>
        </p:nvSpPr>
        <p:spPr>
          <a:xfrm>
            <a:off x="1524000" y="2286000"/>
            <a:ext cx="8534400" cy="4267200"/>
          </a:xfrm>
        </p:spPr>
        <p:txBody>
          <a:bodyPr/>
          <a:lstStyle/>
          <a:p>
            <a:pPr eaLnBrk="1" hangingPunct="1"/>
            <a:r>
              <a:rPr lang="en-GB" altLang="en-US" smtClean="0"/>
              <a:t>You can cite and reference unpublished documents, research and so on just as you do for published works, including all available information.  </a:t>
            </a:r>
          </a:p>
          <a:p>
            <a:pPr eaLnBrk="1" hangingPunct="1"/>
            <a:r>
              <a:rPr lang="en-GB" altLang="en-US" smtClean="0"/>
              <a:t>You must make it clear, however, that the work remains unpublished, for example</a:t>
            </a:r>
          </a:p>
          <a:p>
            <a:pPr eaLnBrk="1" hangingPunct="1"/>
            <a:r>
              <a:rPr lang="en-GB" altLang="en-US" smtClean="0"/>
              <a:t>Wendell, R. (2007) Training for Primary Healthcare.  Unpublished PhD thesis. University of Blaydon</a:t>
            </a:r>
          </a:p>
          <a:p>
            <a:pPr eaLnBrk="1" hangingPunct="1"/>
            <a:r>
              <a:rPr lang="en-GB" altLang="en-US" sz="1100" smtClean="0"/>
              <a:t>Pears, R and Sheilds, G (2010) Cite them Right, The Essential Referencing Guide, Hampshire: Palgrave Macmillian</a:t>
            </a:r>
          </a:p>
          <a:p>
            <a:pPr eaLnBrk="1" hangingPunct="1"/>
            <a:endParaRPr lang="en-GB" altLang="en-US" sz="1100" smtClean="0"/>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lstStyle/>
          <a:p>
            <a:pPr eaLnBrk="1" hangingPunct="1"/>
            <a:r>
              <a:rPr lang="en-GB" altLang="en-US" smtClean="0"/>
              <a:t>Harvard Referencing</a:t>
            </a:r>
          </a:p>
        </p:txBody>
      </p:sp>
      <p:sp>
        <p:nvSpPr>
          <p:cNvPr id="31747" name="Content Placeholder 2"/>
          <p:cNvSpPr>
            <a:spLocks noGrp="1"/>
          </p:cNvSpPr>
          <p:nvPr>
            <p:ph sz="quarter" idx="4294967295"/>
          </p:nvPr>
        </p:nvSpPr>
        <p:spPr>
          <a:xfrm>
            <a:off x="1524000" y="2514600"/>
            <a:ext cx="8534400" cy="3733800"/>
          </a:xfrm>
        </p:spPr>
        <p:txBody>
          <a:bodyPr/>
          <a:lstStyle/>
          <a:p>
            <a:pPr eaLnBrk="1" hangingPunct="1"/>
            <a:r>
              <a:rPr lang="en-GB" altLang="en-US" smtClean="0"/>
              <a:t>A Reference book such as dictionaries does not have an obvious author, and is therefore cited using its title, for example</a:t>
            </a:r>
          </a:p>
          <a:p>
            <a:pPr eaLnBrk="1" hangingPunct="1"/>
            <a:r>
              <a:rPr lang="en-GB" altLang="en-US" smtClean="0"/>
              <a:t>Collins beginner’s German dictionary (2008) New York: Collins.</a:t>
            </a:r>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C82DC4CC-44B0-4452-8A50-25E733954641}"/>
              </a:ext>
            </a:extLst>
          </p:cNvPr>
          <p:cNvSpPr/>
          <p:nvPr/>
        </p:nvSpPr>
        <p:spPr>
          <a:xfrm>
            <a:off x="3263059" y="114407"/>
            <a:ext cx="3739550" cy="923330"/>
          </a:xfrm>
          <a:prstGeom prst="rect">
            <a:avLst/>
          </a:prstGeom>
          <a:noFill/>
        </p:spPr>
        <p:txBody>
          <a:bodyPr wrap="none" lIns="91440" tIns="45720" rIns="91440" bIns="45720">
            <a:spAutoFit/>
          </a:bodyPr>
          <a:lstStyle/>
          <a:p>
            <a:pPr algn="ctr"/>
            <a:r>
              <a:rPr lang="en-US" sz="5400" b="1" dirty="0">
                <a:ln w="9525">
                  <a:solidFill>
                    <a:schemeClr val="bg1"/>
                  </a:solidFill>
                  <a:prstDash val="solid"/>
                </a:ln>
                <a:effectLst>
                  <a:outerShdw blurRad="12700" dist="38100" dir="2700000" algn="tl" rotWithShape="0">
                    <a:schemeClr val="bg1">
                      <a:lumMod val="50000"/>
                    </a:schemeClr>
                  </a:outerShdw>
                </a:effectLst>
              </a:rPr>
              <a:t>Important!</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3" name="TextBox 2">
            <a:extLst>
              <a:ext uri="{FF2B5EF4-FFF2-40B4-BE49-F238E27FC236}">
                <a16:creationId xmlns:a16="http://schemas.microsoft.com/office/drawing/2014/main" xmlns="" id="{E4053445-9876-41FA-91C4-3439F008705C}"/>
              </a:ext>
            </a:extLst>
          </p:cNvPr>
          <p:cNvSpPr txBox="1"/>
          <p:nvPr/>
        </p:nvSpPr>
        <p:spPr>
          <a:xfrm>
            <a:off x="1780032" y="1597152"/>
            <a:ext cx="7400544" cy="3539430"/>
          </a:xfrm>
          <a:prstGeom prst="rect">
            <a:avLst/>
          </a:prstGeom>
          <a:noFill/>
        </p:spPr>
        <p:txBody>
          <a:bodyPr wrap="square" rtlCol="0">
            <a:spAutoFit/>
          </a:bodyPr>
          <a:lstStyle/>
          <a:p>
            <a:pPr marL="285750" indent="-285750">
              <a:buFont typeface="Arial" panose="020B0604020202020204" pitchFamily="34" charset="0"/>
              <a:buChar char="•"/>
            </a:pPr>
            <a:r>
              <a:rPr lang="en-GB" sz="2800" dirty="0"/>
              <a:t>Your work will be checked for plagiarism so it is vital that you reference correctly</a:t>
            </a:r>
          </a:p>
          <a:p>
            <a:endParaRPr lang="en-GB" sz="2800" dirty="0"/>
          </a:p>
          <a:p>
            <a:pPr marL="285750" indent="-285750">
              <a:buFont typeface="Arial" panose="020B0604020202020204" pitchFamily="34" charset="0"/>
              <a:buChar char="•"/>
            </a:pPr>
            <a:r>
              <a:rPr lang="en-GB" sz="2800" dirty="0"/>
              <a:t>If you have placed a text etc in your reference list you do not need to mention it again in your bibliography</a:t>
            </a:r>
          </a:p>
          <a:p>
            <a:endParaRPr lang="en-GB" sz="2800" dirty="0"/>
          </a:p>
          <a:p>
            <a:pPr marL="285750" indent="-285750">
              <a:buFont typeface="Arial" panose="020B0604020202020204" pitchFamily="34" charset="0"/>
              <a:buChar char="•"/>
            </a:pPr>
            <a:r>
              <a:rPr lang="en-GB" sz="2800" dirty="0"/>
              <a:t>Make sure you have listed them alphabetically</a:t>
            </a:r>
          </a:p>
        </p:txBody>
      </p:sp>
      <p:pic>
        <p:nvPicPr>
          <p:cNvPr id="4" name="Picture 3">
            <a:extLst>
              <a:ext uri="{FF2B5EF4-FFF2-40B4-BE49-F238E27FC236}">
                <a16:creationId xmlns:a16="http://schemas.microsoft.com/office/drawing/2014/main" xmlns="" id="{C5CA2462-2363-4167-8FF7-0F9903DD712C}"/>
              </a:ext>
            </a:extLst>
          </p:cNvPr>
          <p:cNvPicPr>
            <a:picLocks noChangeAspect="1"/>
          </p:cNvPicPr>
          <p:nvPr/>
        </p:nvPicPr>
        <p:blipFill>
          <a:blip r:embed="rId3"/>
          <a:stretch>
            <a:fillRect/>
          </a:stretch>
        </p:blipFill>
        <p:spPr>
          <a:xfrm>
            <a:off x="9478899" y="457200"/>
            <a:ext cx="2305050" cy="1981200"/>
          </a:xfrm>
          <a:prstGeom prst="rect">
            <a:avLst/>
          </a:prstGeom>
        </p:spPr>
      </p:pic>
    </p:spTree>
    <p:extLst>
      <p:ext uri="{BB962C8B-B14F-4D97-AF65-F5344CB8AC3E}">
        <p14:creationId xmlns:p14="http://schemas.microsoft.com/office/powerpoint/2010/main" xmlns="" val="579055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Shehla\AppData\Local\Microsoft\Windows\INetCache\IE\YK8NSSYZ\sa1_collaborate[1].gif"/>
          <p:cNvPicPr>
            <a:picLocks noChangeAspect="1" noChangeArrowheads="1"/>
          </p:cNvPicPr>
          <p:nvPr/>
        </p:nvPicPr>
        <p:blipFill>
          <a:blip r:embed="rId2"/>
          <a:srcRect/>
          <a:stretch>
            <a:fillRect/>
          </a:stretch>
        </p:blipFill>
        <p:spPr bwMode="auto">
          <a:xfrm>
            <a:off x="2780521" y="2341985"/>
            <a:ext cx="6716681" cy="4335636"/>
          </a:xfrm>
          <a:prstGeom prst="rect">
            <a:avLst/>
          </a:prstGeom>
          <a:noFill/>
        </p:spPr>
      </p:pic>
      <p:sp>
        <p:nvSpPr>
          <p:cNvPr id="4" name="TextBox 3"/>
          <p:cNvSpPr txBox="1"/>
          <p:nvPr/>
        </p:nvSpPr>
        <p:spPr>
          <a:xfrm>
            <a:off x="3452326" y="1726164"/>
            <a:ext cx="5271796" cy="646331"/>
          </a:xfrm>
          <a:prstGeom prst="rect">
            <a:avLst/>
          </a:prstGeom>
          <a:noFill/>
        </p:spPr>
        <p:txBody>
          <a:bodyPr wrap="square" rtlCol="0">
            <a:spAutoFit/>
          </a:bodyPr>
          <a:lstStyle/>
          <a:p>
            <a:pPr algn="ctr"/>
            <a:r>
              <a:rPr lang="en-GB" dirty="0" smtClean="0"/>
              <a:t>Referencing activity</a:t>
            </a:r>
          </a:p>
          <a:p>
            <a:pPr algn="ctr"/>
            <a:endParaRPr lang="en-US" dirty="0"/>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3"/>
          <p:cNvSpPr>
            <a:spLocks noGrp="1" noChangeArrowheads="1"/>
          </p:cNvSpPr>
          <p:nvPr>
            <p:ph idx="1"/>
          </p:nvPr>
        </p:nvSpPr>
        <p:spPr>
          <a:xfrm>
            <a:off x="609600" y="1295401"/>
            <a:ext cx="10972800" cy="4835525"/>
          </a:xfrm>
        </p:spPr>
        <p:txBody>
          <a:bodyPr rtlCol="0">
            <a:normAutofit/>
          </a:bodyPr>
          <a:lstStyle/>
          <a:p>
            <a:pPr marL="365760" indent="-365760" eaLnBrk="1" fontAlgn="auto" hangingPunct="1">
              <a:lnSpc>
                <a:spcPct val="90000"/>
              </a:lnSpc>
              <a:spcAft>
                <a:spcPts val="0"/>
              </a:spcAft>
              <a:buFont typeface="Wingdings" charset="0"/>
              <a:buNone/>
              <a:defRPr/>
            </a:pPr>
            <a:endParaRPr lang="en-GB" dirty="0" smtClean="0">
              <a:solidFill>
                <a:schemeClr val="tx1">
                  <a:lumMod val="85000"/>
                  <a:lumOff val="15000"/>
                </a:schemeClr>
              </a:solidFill>
              <a:latin typeface="Arial" charset="0"/>
              <a:ea typeface="+mn-ea"/>
              <a:cs typeface="+mn-cs"/>
            </a:endParaRPr>
          </a:p>
          <a:p>
            <a:pPr marL="365760" indent="-365760" eaLnBrk="1" fontAlgn="auto" hangingPunct="1">
              <a:lnSpc>
                <a:spcPct val="90000"/>
              </a:lnSpc>
              <a:spcAft>
                <a:spcPts val="0"/>
              </a:spcAft>
              <a:buFont typeface="Wingdings" charset="0"/>
              <a:buNone/>
              <a:defRPr/>
            </a:pPr>
            <a:endParaRPr lang="en-GB" dirty="0">
              <a:solidFill>
                <a:schemeClr val="tx1">
                  <a:lumMod val="85000"/>
                  <a:lumOff val="15000"/>
                </a:schemeClr>
              </a:solidFill>
              <a:latin typeface="Arial" charset="0"/>
              <a:ea typeface="+mn-ea"/>
              <a:cs typeface="+mn-cs"/>
            </a:endParaRPr>
          </a:p>
          <a:p>
            <a:pPr marL="365760" indent="-365760" eaLnBrk="1" fontAlgn="auto" hangingPunct="1">
              <a:lnSpc>
                <a:spcPct val="90000"/>
              </a:lnSpc>
              <a:spcAft>
                <a:spcPts val="0"/>
              </a:spcAft>
              <a:buFont typeface="Wingdings" charset="0"/>
              <a:buNone/>
              <a:defRPr/>
            </a:pPr>
            <a:endParaRPr lang="en-GB" dirty="0" smtClean="0">
              <a:solidFill>
                <a:schemeClr val="tx1">
                  <a:lumMod val="85000"/>
                  <a:lumOff val="15000"/>
                </a:schemeClr>
              </a:solidFill>
              <a:latin typeface="Arial" charset="0"/>
              <a:ea typeface="+mn-ea"/>
              <a:cs typeface="+mn-cs"/>
            </a:endParaRPr>
          </a:p>
          <a:p>
            <a:pPr marL="365760" indent="-365760" eaLnBrk="1" fontAlgn="auto" hangingPunct="1">
              <a:lnSpc>
                <a:spcPct val="90000"/>
              </a:lnSpc>
              <a:spcAft>
                <a:spcPts val="0"/>
              </a:spcAft>
              <a:buFont typeface="Wingdings" charset="0"/>
              <a:buNone/>
              <a:defRPr/>
            </a:pPr>
            <a:r>
              <a:rPr lang="en-GB" dirty="0" smtClean="0">
                <a:solidFill>
                  <a:schemeClr val="tx1">
                    <a:lumMod val="85000"/>
                    <a:lumOff val="15000"/>
                  </a:schemeClr>
                </a:solidFill>
                <a:latin typeface="Arial" charset="0"/>
                <a:ea typeface="+mn-ea"/>
                <a:cs typeface="+mn-cs"/>
              </a:rPr>
              <a:t>Wherever </a:t>
            </a:r>
            <a:r>
              <a:rPr lang="en-GB" dirty="0">
                <a:solidFill>
                  <a:schemeClr val="tx1">
                    <a:lumMod val="85000"/>
                    <a:lumOff val="15000"/>
                  </a:schemeClr>
                </a:solidFill>
                <a:latin typeface="Arial" charset="0"/>
                <a:ea typeface="+mn-ea"/>
                <a:cs typeface="+mn-cs"/>
              </a:rPr>
              <a:t>you quote (copy directly from </a:t>
            </a:r>
          </a:p>
          <a:p>
            <a:pPr marL="365760" indent="-365760" eaLnBrk="1" fontAlgn="auto" hangingPunct="1">
              <a:lnSpc>
                <a:spcPct val="90000"/>
              </a:lnSpc>
              <a:spcAft>
                <a:spcPts val="0"/>
              </a:spcAft>
              <a:buFont typeface="Wingdings" charset="0"/>
              <a:buNone/>
              <a:defRPr/>
            </a:pPr>
            <a:r>
              <a:rPr lang="en-GB" dirty="0">
                <a:solidFill>
                  <a:schemeClr val="tx1">
                    <a:lumMod val="85000"/>
                    <a:lumOff val="15000"/>
                  </a:schemeClr>
                </a:solidFill>
                <a:latin typeface="Arial" charset="0"/>
                <a:ea typeface="+mn-ea"/>
                <a:cs typeface="+mn-cs"/>
              </a:rPr>
              <a:t>another author) or use their ideas </a:t>
            </a:r>
          </a:p>
          <a:p>
            <a:pPr marL="365760" indent="-365760" eaLnBrk="1" fontAlgn="auto" hangingPunct="1">
              <a:lnSpc>
                <a:spcPct val="90000"/>
              </a:lnSpc>
              <a:spcAft>
                <a:spcPts val="0"/>
              </a:spcAft>
              <a:buFont typeface="Wingdings" charset="0"/>
              <a:buNone/>
              <a:defRPr/>
            </a:pPr>
            <a:r>
              <a:rPr lang="en-GB" dirty="0">
                <a:solidFill>
                  <a:schemeClr val="tx1">
                    <a:lumMod val="85000"/>
                    <a:lumOff val="15000"/>
                  </a:schemeClr>
                </a:solidFill>
                <a:latin typeface="Arial" charset="0"/>
                <a:ea typeface="+mn-ea"/>
                <a:cs typeface="+mn-cs"/>
              </a:rPr>
              <a:t>(paraphrase), you must acknowledge that </a:t>
            </a:r>
          </a:p>
          <a:p>
            <a:pPr marL="365760" indent="-365760" eaLnBrk="1" fontAlgn="auto" hangingPunct="1">
              <a:lnSpc>
                <a:spcPct val="90000"/>
              </a:lnSpc>
              <a:spcAft>
                <a:spcPts val="0"/>
              </a:spcAft>
              <a:buFont typeface="Wingdings" charset="0"/>
              <a:buNone/>
              <a:defRPr/>
            </a:pPr>
            <a:r>
              <a:rPr lang="en-GB" dirty="0">
                <a:solidFill>
                  <a:schemeClr val="tx1">
                    <a:lumMod val="85000"/>
                    <a:lumOff val="15000"/>
                  </a:schemeClr>
                </a:solidFill>
                <a:latin typeface="Arial" charset="0"/>
                <a:ea typeface="+mn-ea"/>
                <a:cs typeface="+mn-cs"/>
              </a:rPr>
              <a:t>you have done so. Failure to acknowledge </a:t>
            </a:r>
          </a:p>
          <a:p>
            <a:pPr marL="365760" indent="-365760" eaLnBrk="1" fontAlgn="auto" hangingPunct="1">
              <a:lnSpc>
                <a:spcPct val="90000"/>
              </a:lnSpc>
              <a:spcAft>
                <a:spcPts val="0"/>
              </a:spcAft>
              <a:buFont typeface="Wingdings" charset="0"/>
              <a:buNone/>
              <a:defRPr/>
            </a:pPr>
            <a:r>
              <a:rPr lang="en-GB" dirty="0">
                <a:solidFill>
                  <a:schemeClr val="tx1">
                    <a:lumMod val="85000"/>
                    <a:lumOff val="15000"/>
                  </a:schemeClr>
                </a:solidFill>
                <a:latin typeface="Arial" charset="0"/>
                <a:ea typeface="+mn-ea"/>
                <a:cs typeface="+mn-cs"/>
              </a:rPr>
              <a:t>your sources of information may result in </a:t>
            </a:r>
          </a:p>
          <a:p>
            <a:pPr marL="365760" indent="-365760" eaLnBrk="1" fontAlgn="auto" hangingPunct="1">
              <a:lnSpc>
                <a:spcPct val="90000"/>
              </a:lnSpc>
              <a:spcAft>
                <a:spcPts val="0"/>
              </a:spcAft>
              <a:buFont typeface="Wingdings" charset="0"/>
              <a:buNone/>
              <a:defRPr/>
            </a:pPr>
            <a:r>
              <a:rPr lang="en-GB" dirty="0">
                <a:solidFill>
                  <a:schemeClr val="tx1">
                    <a:lumMod val="85000"/>
                    <a:lumOff val="15000"/>
                  </a:schemeClr>
                </a:solidFill>
                <a:latin typeface="Arial" charset="0"/>
                <a:ea typeface="+mn-ea"/>
                <a:cs typeface="+mn-cs"/>
              </a:rPr>
              <a:t>your facing charges of plagiarism.</a:t>
            </a:r>
          </a:p>
          <a:p>
            <a:pPr marL="365760" indent="-365760" eaLnBrk="1" fontAlgn="auto" hangingPunct="1">
              <a:lnSpc>
                <a:spcPct val="90000"/>
              </a:lnSpc>
              <a:spcAft>
                <a:spcPts val="0"/>
              </a:spcAft>
              <a:buFont typeface="Wingdings" charset="0"/>
              <a:buNone/>
              <a:defRPr/>
            </a:pPr>
            <a:r>
              <a:rPr lang="en-GB" b="1" u="sng" dirty="0">
                <a:solidFill>
                  <a:schemeClr val="tx1">
                    <a:lumMod val="85000"/>
                    <a:lumOff val="15000"/>
                  </a:schemeClr>
                </a:solidFill>
                <a:latin typeface="Arial" charset="0"/>
                <a:ea typeface="+mn-ea"/>
                <a:cs typeface="+mn-cs"/>
              </a:rPr>
              <a:t>Remember to:</a:t>
            </a:r>
          </a:p>
          <a:p>
            <a:pPr marL="365760" indent="-365760" algn="ctr" eaLnBrk="1" fontAlgn="auto" hangingPunct="1">
              <a:lnSpc>
                <a:spcPct val="90000"/>
              </a:lnSpc>
              <a:spcAft>
                <a:spcPts val="0"/>
              </a:spcAft>
              <a:buFont typeface="Wingdings" charset="0"/>
              <a:buNone/>
              <a:defRPr/>
            </a:pPr>
            <a:r>
              <a:rPr lang="en-GB" b="1" dirty="0">
                <a:solidFill>
                  <a:schemeClr val="tx1">
                    <a:lumMod val="85000"/>
                    <a:lumOff val="15000"/>
                  </a:schemeClr>
                </a:solidFill>
                <a:latin typeface="Arial" charset="0"/>
                <a:ea typeface="+mn-ea"/>
                <a:cs typeface="+mn-cs"/>
              </a:rPr>
              <a:t>USE YOUR OWN WORDS and GIVE  </a:t>
            </a:r>
          </a:p>
          <a:p>
            <a:pPr marL="365760" indent="-365760" algn="ctr" eaLnBrk="1" fontAlgn="auto" hangingPunct="1">
              <a:lnSpc>
                <a:spcPct val="90000"/>
              </a:lnSpc>
              <a:spcAft>
                <a:spcPts val="0"/>
              </a:spcAft>
              <a:buFont typeface="Wingdings" charset="0"/>
              <a:buNone/>
              <a:defRPr/>
            </a:pPr>
            <a:r>
              <a:rPr lang="en-GB" b="1" dirty="0">
                <a:solidFill>
                  <a:schemeClr val="tx1">
                    <a:lumMod val="85000"/>
                    <a:lumOff val="15000"/>
                  </a:schemeClr>
                </a:solidFill>
                <a:latin typeface="Arial" charset="0"/>
                <a:ea typeface="+mn-ea"/>
                <a:cs typeface="+mn-cs"/>
              </a:rPr>
              <a:t>CREDIT WHERE IT IS DUE</a:t>
            </a:r>
          </a:p>
        </p:txBody>
      </p:sp>
      <p:sp>
        <p:nvSpPr>
          <p:cNvPr id="15363" name="Rectangle 2"/>
          <p:cNvSpPr>
            <a:spLocks noGrp="1" noChangeArrowheads="1"/>
          </p:cNvSpPr>
          <p:nvPr>
            <p:ph type="title"/>
          </p:nvPr>
        </p:nvSpPr>
        <p:spPr/>
        <p:txBody>
          <a:bodyPr/>
          <a:lstStyle/>
          <a:p>
            <a:pPr eaLnBrk="1" hangingPunct="1"/>
            <a:r>
              <a:rPr lang="en-GB" altLang="en-US" sz="4000" b="1" smtClean="0">
                <a:latin typeface="Arial" pitchFamily="34" charset="0"/>
              </a:rPr>
              <a:t>Avoiding Plagiarism!</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8195">
                                            <p:txEl>
                                              <p:pRg st="3" end="3"/>
                                            </p:txEl>
                                          </p:spTgt>
                                        </p:tgtEl>
                                        <p:attrNameLst>
                                          <p:attrName>style.visibility</p:attrName>
                                        </p:attrNameLst>
                                      </p:cBhvr>
                                      <p:to>
                                        <p:strVal val="visible"/>
                                      </p:to>
                                    </p:set>
                                    <p:animEffect transition="in" filter="box(in)">
                                      <p:cBhvr>
                                        <p:cTn id="7" dur="1000"/>
                                        <p:tgtEl>
                                          <p:spTgt spid="8195">
                                            <p:txEl>
                                              <p:pRg st="3" end="3"/>
                                            </p:txEl>
                                          </p:spTgt>
                                        </p:tgtEl>
                                      </p:cBhvr>
                                    </p:animEffect>
                                  </p:childTnLst>
                                </p:cTn>
                              </p:par>
                              <p:par>
                                <p:cTn id="8" presetID="4" presetClass="entr" presetSubtype="16" fill="hold" nodeType="withEffect">
                                  <p:stCondLst>
                                    <p:cond delay="0"/>
                                  </p:stCondLst>
                                  <p:childTnLst>
                                    <p:set>
                                      <p:cBhvr>
                                        <p:cTn id="9" dur="1" fill="hold">
                                          <p:stCondLst>
                                            <p:cond delay="0"/>
                                          </p:stCondLst>
                                        </p:cTn>
                                        <p:tgtEl>
                                          <p:spTgt spid="8195">
                                            <p:txEl>
                                              <p:pRg st="4" end="4"/>
                                            </p:txEl>
                                          </p:spTgt>
                                        </p:tgtEl>
                                        <p:attrNameLst>
                                          <p:attrName>style.visibility</p:attrName>
                                        </p:attrNameLst>
                                      </p:cBhvr>
                                      <p:to>
                                        <p:strVal val="visible"/>
                                      </p:to>
                                    </p:set>
                                    <p:animEffect transition="in" filter="box(in)">
                                      <p:cBhvr>
                                        <p:cTn id="10" dur="1000"/>
                                        <p:tgtEl>
                                          <p:spTgt spid="8195">
                                            <p:txEl>
                                              <p:pRg st="4" end="4"/>
                                            </p:txEl>
                                          </p:spTgt>
                                        </p:tgtEl>
                                      </p:cBhvr>
                                    </p:animEffect>
                                  </p:childTnLst>
                                </p:cTn>
                              </p:par>
                              <p:par>
                                <p:cTn id="11" presetID="4" presetClass="entr" presetSubtype="16" fill="hold" nodeType="withEffect">
                                  <p:stCondLst>
                                    <p:cond delay="0"/>
                                  </p:stCondLst>
                                  <p:childTnLst>
                                    <p:set>
                                      <p:cBhvr>
                                        <p:cTn id="12" dur="1" fill="hold">
                                          <p:stCondLst>
                                            <p:cond delay="0"/>
                                          </p:stCondLst>
                                        </p:cTn>
                                        <p:tgtEl>
                                          <p:spTgt spid="8195">
                                            <p:txEl>
                                              <p:pRg st="5" end="5"/>
                                            </p:txEl>
                                          </p:spTgt>
                                        </p:tgtEl>
                                        <p:attrNameLst>
                                          <p:attrName>style.visibility</p:attrName>
                                        </p:attrNameLst>
                                      </p:cBhvr>
                                      <p:to>
                                        <p:strVal val="visible"/>
                                      </p:to>
                                    </p:set>
                                    <p:animEffect transition="in" filter="box(in)">
                                      <p:cBhvr>
                                        <p:cTn id="13" dur="1000"/>
                                        <p:tgtEl>
                                          <p:spTgt spid="8195">
                                            <p:txEl>
                                              <p:pRg st="5" end="5"/>
                                            </p:txEl>
                                          </p:spTgt>
                                        </p:tgtEl>
                                      </p:cBhvr>
                                    </p:animEffect>
                                  </p:childTnLst>
                                </p:cTn>
                              </p:par>
                              <p:par>
                                <p:cTn id="14" presetID="4" presetClass="entr" presetSubtype="16" fill="hold" nodeType="withEffect">
                                  <p:stCondLst>
                                    <p:cond delay="0"/>
                                  </p:stCondLst>
                                  <p:childTnLst>
                                    <p:set>
                                      <p:cBhvr>
                                        <p:cTn id="15" dur="1" fill="hold">
                                          <p:stCondLst>
                                            <p:cond delay="0"/>
                                          </p:stCondLst>
                                        </p:cTn>
                                        <p:tgtEl>
                                          <p:spTgt spid="8195">
                                            <p:txEl>
                                              <p:pRg st="6" end="6"/>
                                            </p:txEl>
                                          </p:spTgt>
                                        </p:tgtEl>
                                        <p:attrNameLst>
                                          <p:attrName>style.visibility</p:attrName>
                                        </p:attrNameLst>
                                      </p:cBhvr>
                                      <p:to>
                                        <p:strVal val="visible"/>
                                      </p:to>
                                    </p:set>
                                    <p:animEffect transition="in" filter="box(in)">
                                      <p:cBhvr>
                                        <p:cTn id="16" dur="1000"/>
                                        <p:tgtEl>
                                          <p:spTgt spid="8195">
                                            <p:txEl>
                                              <p:pRg st="6" end="6"/>
                                            </p:txEl>
                                          </p:spTgt>
                                        </p:tgtEl>
                                      </p:cBhvr>
                                    </p:animEffect>
                                  </p:childTnLst>
                                </p:cTn>
                              </p:par>
                              <p:par>
                                <p:cTn id="17" presetID="4" presetClass="entr" presetSubtype="16" fill="hold" nodeType="withEffect">
                                  <p:stCondLst>
                                    <p:cond delay="0"/>
                                  </p:stCondLst>
                                  <p:childTnLst>
                                    <p:set>
                                      <p:cBhvr>
                                        <p:cTn id="18" dur="1" fill="hold">
                                          <p:stCondLst>
                                            <p:cond delay="0"/>
                                          </p:stCondLst>
                                        </p:cTn>
                                        <p:tgtEl>
                                          <p:spTgt spid="8195">
                                            <p:txEl>
                                              <p:pRg st="7" end="7"/>
                                            </p:txEl>
                                          </p:spTgt>
                                        </p:tgtEl>
                                        <p:attrNameLst>
                                          <p:attrName>style.visibility</p:attrName>
                                        </p:attrNameLst>
                                      </p:cBhvr>
                                      <p:to>
                                        <p:strVal val="visible"/>
                                      </p:to>
                                    </p:set>
                                    <p:animEffect transition="in" filter="box(in)">
                                      <p:cBhvr>
                                        <p:cTn id="19" dur="1000"/>
                                        <p:tgtEl>
                                          <p:spTgt spid="8195">
                                            <p:txEl>
                                              <p:pRg st="7" end="7"/>
                                            </p:txEl>
                                          </p:spTgt>
                                        </p:tgtEl>
                                      </p:cBhvr>
                                    </p:animEffect>
                                  </p:childTnLst>
                                </p:cTn>
                              </p:par>
                              <p:par>
                                <p:cTn id="20" presetID="4" presetClass="entr" presetSubtype="16" fill="hold" nodeType="withEffect">
                                  <p:stCondLst>
                                    <p:cond delay="0"/>
                                  </p:stCondLst>
                                  <p:childTnLst>
                                    <p:set>
                                      <p:cBhvr>
                                        <p:cTn id="21" dur="1" fill="hold">
                                          <p:stCondLst>
                                            <p:cond delay="0"/>
                                          </p:stCondLst>
                                        </p:cTn>
                                        <p:tgtEl>
                                          <p:spTgt spid="8195">
                                            <p:txEl>
                                              <p:pRg st="8" end="8"/>
                                            </p:txEl>
                                          </p:spTgt>
                                        </p:tgtEl>
                                        <p:attrNameLst>
                                          <p:attrName>style.visibility</p:attrName>
                                        </p:attrNameLst>
                                      </p:cBhvr>
                                      <p:to>
                                        <p:strVal val="visible"/>
                                      </p:to>
                                    </p:set>
                                    <p:animEffect transition="in" filter="box(in)">
                                      <p:cBhvr>
                                        <p:cTn id="22" dur="1000"/>
                                        <p:tgtEl>
                                          <p:spTgt spid="8195">
                                            <p:txEl>
                                              <p:pRg st="8" end="8"/>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4" fill="hold" nodeType="clickEffect">
                                  <p:stCondLst>
                                    <p:cond delay="0"/>
                                  </p:stCondLst>
                                  <p:childTnLst>
                                    <p:set>
                                      <p:cBhvr>
                                        <p:cTn id="26" dur="1" fill="hold">
                                          <p:stCondLst>
                                            <p:cond delay="0"/>
                                          </p:stCondLst>
                                        </p:cTn>
                                        <p:tgtEl>
                                          <p:spTgt spid="8195">
                                            <p:txEl>
                                              <p:pRg st="9" end="9"/>
                                            </p:txEl>
                                          </p:spTgt>
                                        </p:tgtEl>
                                        <p:attrNameLst>
                                          <p:attrName>style.visibility</p:attrName>
                                        </p:attrNameLst>
                                      </p:cBhvr>
                                      <p:to>
                                        <p:strVal val="visible"/>
                                      </p:to>
                                    </p:set>
                                    <p:anim calcmode="lin" valueType="num">
                                      <p:cBhvr additive="base">
                                        <p:cTn id="27" dur="500" fill="hold"/>
                                        <p:tgtEl>
                                          <p:spTgt spid="8195">
                                            <p:txEl>
                                              <p:pRg st="9" end="9"/>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8195">
                                            <p:txEl>
                                              <p:pRg st="9" end="9"/>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8195">
                                            <p:txEl>
                                              <p:pRg st="10" end="10"/>
                                            </p:txEl>
                                          </p:spTgt>
                                        </p:tgtEl>
                                        <p:attrNameLst>
                                          <p:attrName>style.visibility</p:attrName>
                                        </p:attrNameLst>
                                      </p:cBhvr>
                                      <p:to>
                                        <p:strVal val="visible"/>
                                      </p:to>
                                    </p:set>
                                    <p:anim calcmode="lin" valueType="num">
                                      <p:cBhvr additive="base">
                                        <p:cTn id="31" dur="500" fill="hold"/>
                                        <p:tgtEl>
                                          <p:spTgt spid="8195">
                                            <p:txEl>
                                              <p:pRg st="10" end="1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195">
                                            <p:txEl>
                                              <p:pRg st="10" end="10"/>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8195">
                                            <p:txEl>
                                              <p:pRg st="11" end="11"/>
                                            </p:txEl>
                                          </p:spTgt>
                                        </p:tgtEl>
                                        <p:attrNameLst>
                                          <p:attrName>style.visibility</p:attrName>
                                        </p:attrNameLst>
                                      </p:cBhvr>
                                      <p:to>
                                        <p:strVal val="visible"/>
                                      </p:to>
                                    </p:set>
                                    <p:anim calcmode="lin" valueType="num">
                                      <p:cBhvr additive="base">
                                        <p:cTn id="35" dur="500" fill="hold"/>
                                        <p:tgtEl>
                                          <p:spTgt spid="8195">
                                            <p:txEl>
                                              <p:pRg st="11" end="11"/>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8195">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xmlns="" id="{9EADB48F-560C-4F9D-A188-2C7E58DAC175}"/>
              </a:ext>
            </a:extLst>
          </p:cNvPr>
          <p:cNvSpPr txBox="1"/>
          <p:nvPr/>
        </p:nvSpPr>
        <p:spPr>
          <a:xfrm>
            <a:off x="2865120" y="1426464"/>
            <a:ext cx="5705856" cy="1384995"/>
          </a:xfrm>
          <a:prstGeom prst="rect">
            <a:avLst/>
          </a:prstGeom>
          <a:noFill/>
        </p:spPr>
        <p:txBody>
          <a:bodyPr wrap="square" rtlCol="0">
            <a:spAutoFit/>
          </a:bodyPr>
          <a:lstStyle/>
          <a:p>
            <a:r>
              <a:rPr lang="en-GB" sz="2800" b="1" dirty="0"/>
              <a:t>Either go online and take the quick </a:t>
            </a:r>
            <a:r>
              <a:rPr lang="en-GB" sz="2800" b="1" dirty="0">
                <a:hlinkClick r:id="rId3"/>
              </a:rPr>
              <a:t>Harvard referencing Quiz </a:t>
            </a:r>
            <a:r>
              <a:rPr lang="en-GB" sz="2800" b="1" dirty="0"/>
              <a:t>to test your knowledge.</a:t>
            </a:r>
          </a:p>
        </p:txBody>
      </p:sp>
      <p:sp>
        <p:nvSpPr>
          <p:cNvPr id="6" name="Rectangle 5">
            <a:extLst>
              <a:ext uri="{FF2B5EF4-FFF2-40B4-BE49-F238E27FC236}">
                <a16:creationId xmlns:a16="http://schemas.microsoft.com/office/drawing/2014/main" xmlns="" id="{889EDBCF-88B3-4A53-AEFA-C9C415938E56}"/>
              </a:ext>
            </a:extLst>
          </p:cNvPr>
          <p:cNvSpPr/>
          <p:nvPr/>
        </p:nvSpPr>
        <p:spPr>
          <a:xfrm>
            <a:off x="2670048" y="3723376"/>
            <a:ext cx="6096000" cy="646331"/>
          </a:xfrm>
          <a:prstGeom prst="rect">
            <a:avLst/>
          </a:prstGeom>
        </p:spPr>
        <p:txBody>
          <a:bodyPr>
            <a:spAutoFit/>
          </a:bodyPr>
          <a:lstStyle/>
          <a:p>
            <a:r>
              <a:rPr lang="en-GB" dirty="0"/>
              <a:t>https://www.ncl.ac.uk/library/assets/external/teaching/referencing_quiz.html</a:t>
            </a:r>
          </a:p>
        </p:txBody>
      </p:sp>
    </p:spTree>
    <p:extLst>
      <p:ext uri="{BB962C8B-B14F-4D97-AF65-F5344CB8AC3E}">
        <p14:creationId xmlns:p14="http://schemas.microsoft.com/office/powerpoint/2010/main" xmlns="" val="404974713"/>
      </p:ext>
    </p:extLst>
  </p:cSld>
  <p:clrMapOvr>
    <a:masterClrMapping/>
  </p:clrMapOvr>
  <p:timing>
    <p:tnLst>
      <p:par>
        <p:cTn id="1" dur="indefinite" restart="never" nodeType="tmRoot"/>
      </p:par>
    </p:tnLst>
  </p:timing>
</p:sld>
</file>

<file path=ppt/theme/theme1.xml><?xml version="1.0" encoding="utf-8"?>
<a:theme xmlns:a="http://schemas.openxmlformats.org/drawingml/2006/main" name="Parcel">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Parcel">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xmlns=""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332</TotalTime>
  <Words>2362</Words>
  <Application>Microsoft Office PowerPoint</Application>
  <PresentationFormat>Custom</PresentationFormat>
  <Paragraphs>335</Paragraphs>
  <Slides>48</Slides>
  <Notes>13</Notes>
  <HiddenSlides>0</HiddenSlides>
  <MMClips>1</MMClips>
  <ScaleCrop>false</ScaleCrop>
  <HeadingPairs>
    <vt:vector size="4" baseType="variant">
      <vt:variant>
        <vt:lpstr>Theme</vt:lpstr>
      </vt:variant>
      <vt:variant>
        <vt:i4>1</vt:i4>
      </vt:variant>
      <vt:variant>
        <vt:lpstr>Slide Titles</vt:lpstr>
      </vt:variant>
      <vt:variant>
        <vt:i4>48</vt:i4>
      </vt:variant>
    </vt:vector>
  </HeadingPairs>
  <TitlesOfParts>
    <vt:vector size="49" baseType="lpstr">
      <vt:lpstr>Parcel</vt:lpstr>
      <vt:lpstr>Academic and employability skills</vt:lpstr>
      <vt:lpstr>Ground rules</vt:lpstr>
      <vt:lpstr>Getting to know one another</vt:lpstr>
      <vt:lpstr>Welcome to academic and employability skills!</vt:lpstr>
      <vt:lpstr>So what does that actually mean?</vt:lpstr>
      <vt:lpstr>What is expected from you </vt:lpstr>
      <vt:lpstr>Slide 7</vt:lpstr>
      <vt:lpstr>Slide 8</vt:lpstr>
      <vt:lpstr>How do you take notes in the class?</vt:lpstr>
      <vt:lpstr>Taking notes can help you to…</vt:lpstr>
      <vt:lpstr>Did you know…</vt:lpstr>
      <vt:lpstr>Other methods of note taking</vt:lpstr>
      <vt:lpstr>Other methods of note taking</vt:lpstr>
      <vt:lpstr>Other methods of note taking</vt:lpstr>
      <vt:lpstr>Important point to remember..</vt:lpstr>
      <vt:lpstr>Slide 16</vt:lpstr>
      <vt:lpstr>Slide 17</vt:lpstr>
      <vt:lpstr>What is the Harvard Referencing System?</vt:lpstr>
      <vt:lpstr>Slide 19</vt:lpstr>
      <vt:lpstr>Harvard Referencing System.</vt:lpstr>
      <vt:lpstr>Slide 21</vt:lpstr>
      <vt:lpstr>What is plagiarism?</vt:lpstr>
      <vt:lpstr>Avoiding Plagiarism!</vt:lpstr>
      <vt:lpstr>Slide 24</vt:lpstr>
      <vt:lpstr>Slide 25</vt:lpstr>
      <vt:lpstr>Slide 26</vt:lpstr>
      <vt:lpstr>Slide 27</vt:lpstr>
      <vt:lpstr>Slide 28</vt:lpstr>
      <vt:lpstr>Slide 29</vt:lpstr>
      <vt:lpstr>Slide 30</vt:lpstr>
      <vt:lpstr>Slide 31</vt:lpstr>
      <vt:lpstr>Citations in a text</vt:lpstr>
      <vt:lpstr>Quotations</vt:lpstr>
      <vt:lpstr>Slide 34</vt:lpstr>
      <vt:lpstr>References/Bibliography</vt:lpstr>
      <vt:lpstr>Books</vt:lpstr>
      <vt:lpstr>Slide 37</vt:lpstr>
      <vt:lpstr>Slide 38</vt:lpstr>
      <vt:lpstr>E-journals</vt:lpstr>
      <vt:lpstr>Slide 40</vt:lpstr>
      <vt:lpstr>Websites</vt:lpstr>
      <vt:lpstr>Slide 42</vt:lpstr>
      <vt:lpstr>Unpublished Works</vt:lpstr>
      <vt:lpstr>Harvard Referencing</vt:lpstr>
      <vt:lpstr>Slide 45</vt:lpstr>
      <vt:lpstr>Slide 46</vt:lpstr>
      <vt:lpstr>Avoiding Plagiarism!</vt:lpstr>
      <vt:lpstr>Slide 48</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dc:title>
  <dc:creator>Paul James</dc:creator>
  <cp:lastModifiedBy>Shehla</cp:lastModifiedBy>
  <cp:revision>43</cp:revision>
  <dcterms:created xsi:type="dcterms:W3CDTF">2018-09-11T11:24:15Z</dcterms:created>
  <dcterms:modified xsi:type="dcterms:W3CDTF">2019-01-22T23:21:08Z</dcterms:modified>
</cp:coreProperties>
</file>