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07" r:id="rId1"/>
  </p:sldMasterIdLst>
  <p:sldIdLst>
    <p:sldId id="256" r:id="rId2"/>
    <p:sldId id="257" r:id="rId3"/>
    <p:sldId id="293" r:id="rId4"/>
    <p:sldId id="258" r:id="rId5"/>
    <p:sldId id="275" r:id="rId6"/>
    <p:sldId id="259" r:id="rId7"/>
    <p:sldId id="288" r:id="rId8"/>
    <p:sldId id="261" r:id="rId9"/>
    <p:sldId id="294" r:id="rId10"/>
    <p:sldId id="274" r:id="rId11"/>
    <p:sldId id="265" r:id="rId12"/>
    <p:sldId id="266" r:id="rId13"/>
    <p:sldId id="295" r:id="rId14"/>
    <p:sldId id="267" r:id="rId15"/>
    <p:sldId id="268" r:id="rId16"/>
    <p:sldId id="269" r:id="rId17"/>
    <p:sldId id="290" r:id="rId18"/>
    <p:sldId id="270" r:id="rId19"/>
    <p:sldId id="286" r:id="rId20"/>
    <p:sldId id="271" r:id="rId21"/>
    <p:sldId id="296" r:id="rId22"/>
    <p:sldId id="273" r:id="rId23"/>
    <p:sldId id="272" r:id="rId24"/>
    <p:sldId id="277" r:id="rId25"/>
    <p:sldId id="276" r:id="rId26"/>
    <p:sldId id="278" r:id="rId27"/>
    <p:sldId id="279" r:id="rId28"/>
    <p:sldId id="291" r:id="rId29"/>
    <p:sldId id="284" r:id="rId30"/>
    <p:sldId id="292" r:id="rId31"/>
    <p:sldId id="287" r:id="rId32"/>
    <p:sldId id="285"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p:scale>
          <a:sx n="109" d="100"/>
          <a:sy n="109" d="100"/>
        </p:scale>
        <p:origin x="1056" y="4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93369C-45C5-489E-B946-820F41C517B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3458760-EA2B-4581-A40E-43B8FF2B08AC}">
      <dgm:prSet custT="1"/>
      <dgm:spPr/>
      <dgm:t>
        <a:bodyPr/>
        <a:lstStyle/>
        <a:p>
          <a:r>
            <a:rPr lang="en-US" sz="1800" dirty="0">
              <a:latin typeface="Calibri" panose="020F0502020204030204" pitchFamily="34" charset="0"/>
              <a:cs typeface="Calibri" panose="020F0502020204030204" pitchFamily="34" charset="0"/>
            </a:rPr>
            <a:t>Evidence that Jewish women were among the followers of messianic and prophetic claimants (e.g., Josephus, </a:t>
          </a:r>
          <a:r>
            <a:rPr lang="en-US" sz="1800" i="1" dirty="0">
              <a:latin typeface="Calibri" panose="020F0502020204030204" pitchFamily="34" charset="0"/>
              <a:cs typeface="Calibri" panose="020F0502020204030204" pitchFamily="34" charset="0"/>
            </a:rPr>
            <a:t>Jewish War</a:t>
          </a:r>
          <a:r>
            <a:rPr lang="en-US" sz="1800" dirty="0">
              <a:latin typeface="Calibri" panose="020F0502020204030204" pitchFamily="34" charset="0"/>
              <a:cs typeface="Calibri" panose="020F0502020204030204" pitchFamily="34" charset="0"/>
            </a:rPr>
            <a:t> 4.505, includes women among the followers of the Zealot Simon bar </a:t>
          </a:r>
          <a:r>
            <a:rPr lang="en-US" sz="1800" dirty="0" err="1">
              <a:latin typeface="Calibri" panose="020F0502020204030204" pitchFamily="34" charset="0"/>
              <a:cs typeface="Calibri" panose="020F0502020204030204" pitchFamily="34" charset="0"/>
            </a:rPr>
            <a:t>Gioras</a:t>
          </a:r>
          <a:r>
            <a:rPr lang="en-US" sz="1800" dirty="0">
              <a:latin typeface="Calibri" panose="020F0502020204030204" pitchFamily="34" charset="0"/>
              <a:cs typeface="Calibri" panose="020F0502020204030204" pitchFamily="34" charset="0"/>
            </a:rPr>
            <a:t>).</a:t>
          </a:r>
        </a:p>
      </dgm:t>
    </dgm:pt>
    <dgm:pt modelId="{4F0B1C7A-8B2E-498E-B93F-C02CFB17FFD0}" type="parTrans" cxnId="{96176B76-3876-41B9-A8D7-150AF3D3942B}">
      <dgm:prSet/>
      <dgm:spPr/>
      <dgm:t>
        <a:bodyPr/>
        <a:lstStyle/>
        <a:p>
          <a:endParaRPr lang="en-US"/>
        </a:p>
      </dgm:t>
    </dgm:pt>
    <dgm:pt modelId="{70181D4B-F6A8-430A-ACBF-FCDF454B9E3F}" type="sibTrans" cxnId="{96176B76-3876-41B9-A8D7-150AF3D3942B}">
      <dgm:prSet/>
      <dgm:spPr/>
      <dgm:t>
        <a:bodyPr/>
        <a:lstStyle/>
        <a:p>
          <a:endParaRPr lang="en-US"/>
        </a:p>
      </dgm:t>
    </dgm:pt>
    <dgm:pt modelId="{5DA874D2-CC83-48E9-A270-41CDCF4C2042}">
      <dgm:prSet custT="1"/>
      <dgm:spPr/>
      <dgm:t>
        <a:bodyPr/>
        <a:lstStyle/>
        <a:p>
          <a:r>
            <a:rPr lang="en-US" sz="1800" dirty="0">
              <a:latin typeface="Calibri" panose="020F0502020204030204" pitchFamily="34" charset="0"/>
              <a:cs typeface="Calibri" panose="020F0502020204030204" pitchFamily="34" charset="0"/>
            </a:rPr>
            <a:t>6000 men, women and children followed a charismatic prophet to the Temple in 70 CE (</a:t>
          </a:r>
          <a:r>
            <a:rPr lang="en-US" sz="1800" i="1" dirty="0">
              <a:latin typeface="Calibri" panose="020F0502020204030204" pitchFamily="34" charset="0"/>
              <a:cs typeface="Calibri" panose="020F0502020204030204" pitchFamily="34" charset="0"/>
            </a:rPr>
            <a:t>Jewish War</a:t>
          </a:r>
          <a:r>
            <a:rPr lang="en-US" sz="1800" dirty="0">
              <a:latin typeface="Calibri" panose="020F0502020204030204" pitchFamily="34" charset="0"/>
              <a:cs typeface="Calibri" panose="020F0502020204030204" pitchFamily="34" charset="0"/>
            </a:rPr>
            <a:t> 6.283).</a:t>
          </a:r>
        </a:p>
      </dgm:t>
    </dgm:pt>
    <dgm:pt modelId="{14662F98-F749-4940-AC56-69CD968F1EDB}" type="parTrans" cxnId="{076D7310-6E95-488C-9CF3-1A1C255B14FA}">
      <dgm:prSet/>
      <dgm:spPr/>
      <dgm:t>
        <a:bodyPr/>
        <a:lstStyle/>
        <a:p>
          <a:endParaRPr lang="en-US"/>
        </a:p>
      </dgm:t>
    </dgm:pt>
    <dgm:pt modelId="{9C96554A-C4AC-4E43-8CA9-230A732C1556}" type="sibTrans" cxnId="{076D7310-6E95-488C-9CF3-1A1C255B14FA}">
      <dgm:prSet/>
      <dgm:spPr/>
      <dgm:t>
        <a:bodyPr/>
        <a:lstStyle/>
        <a:p>
          <a:endParaRPr lang="en-US"/>
        </a:p>
      </dgm:t>
    </dgm:pt>
    <dgm:pt modelId="{3E9AE4E9-B462-408C-90AF-5B0D6624B940}">
      <dgm:prSet custT="1"/>
      <dgm:spPr/>
      <dgm:t>
        <a:bodyPr/>
        <a:lstStyle/>
        <a:p>
          <a:r>
            <a:rPr lang="en-US" sz="1800" dirty="0">
              <a:latin typeface="Calibri" panose="020F0502020204030204" pitchFamily="34" charset="0"/>
              <a:cs typeface="Calibri" panose="020F0502020204030204" pitchFamily="34" charset="0"/>
            </a:rPr>
            <a:t>Pharisees were influential among Jewish aristocratic women (Josephus, </a:t>
          </a:r>
          <a:r>
            <a:rPr lang="en-US" sz="1800" i="1" dirty="0">
              <a:latin typeface="Calibri" panose="020F0502020204030204" pitchFamily="34" charset="0"/>
              <a:cs typeface="Calibri" panose="020F0502020204030204" pitchFamily="34" charset="0"/>
            </a:rPr>
            <a:t>Antiquities </a:t>
          </a:r>
          <a:r>
            <a:rPr lang="en-US" sz="1800" dirty="0">
              <a:latin typeface="Calibri" panose="020F0502020204030204" pitchFamily="34" charset="0"/>
              <a:cs typeface="Calibri" panose="020F0502020204030204" pitchFamily="34" charset="0"/>
            </a:rPr>
            <a:t>13.401-15).</a:t>
          </a:r>
        </a:p>
      </dgm:t>
    </dgm:pt>
    <dgm:pt modelId="{0525E919-EE59-44EC-8410-65E1BB6F1254}" type="parTrans" cxnId="{E300A075-A757-4B53-AA4B-08C717340FFD}">
      <dgm:prSet/>
      <dgm:spPr/>
      <dgm:t>
        <a:bodyPr/>
        <a:lstStyle/>
        <a:p>
          <a:endParaRPr lang="en-US"/>
        </a:p>
      </dgm:t>
    </dgm:pt>
    <dgm:pt modelId="{9D3DD235-13C5-4B7D-80F9-4A362E317046}" type="sibTrans" cxnId="{E300A075-A757-4B53-AA4B-08C717340FFD}">
      <dgm:prSet/>
      <dgm:spPr/>
      <dgm:t>
        <a:bodyPr/>
        <a:lstStyle/>
        <a:p>
          <a:endParaRPr lang="en-US"/>
        </a:p>
      </dgm:t>
    </dgm:pt>
    <dgm:pt modelId="{FA066C8B-DC60-0C45-9C0C-6E74017504D4}" type="pres">
      <dgm:prSet presAssocID="{7493369C-45C5-489E-B946-820F41C517B9}" presName="linear" presStyleCnt="0">
        <dgm:presLayoutVars>
          <dgm:animLvl val="lvl"/>
          <dgm:resizeHandles val="exact"/>
        </dgm:presLayoutVars>
      </dgm:prSet>
      <dgm:spPr/>
    </dgm:pt>
    <dgm:pt modelId="{F3A1A4DE-FB01-A94B-B0F5-155F40988387}" type="pres">
      <dgm:prSet presAssocID="{63458760-EA2B-4581-A40E-43B8FF2B08AC}" presName="parentText" presStyleLbl="node1" presStyleIdx="0" presStyleCnt="3">
        <dgm:presLayoutVars>
          <dgm:chMax val="0"/>
          <dgm:bulletEnabled val="1"/>
        </dgm:presLayoutVars>
      </dgm:prSet>
      <dgm:spPr/>
    </dgm:pt>
    <dgm:pt modelId="{03BDA550-FBAC-2B47-9360-DF0FC1257476}" type="pres">
      <dgm:prSet presAssocID="{70181D4B-F6A8-430A-ACBF-FCDF454B9E3F}" presName="spacer" presStyleCnt="0"/>
      <dgm:spPr/>
    </dgm:pt>
    <dgm:pt modelId="{90AA3E07-8576-7D42-A134-A5F3E81DDB28}" type="pres">
      <dgm:prSet presAssocID="{5DA874D2-CC83-48E9-A270-41CDCF4C2042}" presName="parentText" presStyleLbl="node1" presStyleIdx="1" presStyleCnt="3">
        <dgm:presLayoutVars>
          <dgm:chMax val="0"/>
          <dgm:bulletEnabled val="1"/>
        </dgm:presLayoutVars>
      </dgm:prSet>
      <dgm:spPr/>
    </dgm:pt>
    <dgm:pt modelId="{3CA6D84F-0374-914B-98F6-AAF85D4EBBA3}" type="pres">
      <dgm:prSet presAssocID="{9C96554A-C4AC-4E43-8CA9-230A732C1556}" presName="spacer" presStyleCnt="0"/>
      <dgm:spPr/>
    </dgm:pt>
    <dgm:pt modelId="{6D5284BB-5FA2-E941-92F4-68D98676E157}" type="pres">
      <dgm:prSet presAssocID="{3E9AE4E9-B462-408C-90AF-5B0D6624B940}" presName="parentText" presStyleLbl="node1" presStyleIdx="2" presStyleCnt="3">
        <dgm:presLayoutVars>
          <dgm:chMax val="0"/>
          <dgm:bulletEnabled val="1"/>
        </dgm:presLayoutVars>
      </dgm:prSet>
      <dgm:spPr/>
    </dgm:pt>
  </dgm:ptLst>
  <dgm:cxnLst>
    <dgm:cxn modelId="{076D7310-6E95-488C-9CF3-1A1C255B14FA}" srcId="{7493369C-45C5-489E-B946-820F41C517B9}" destId="{5DA874D2-CC83-48E9-A270-41CDCF4C2042}" srcOrd="1" destOrd="0" parTransId="{14662F98-F749-4940-AC56-69CD968F1EDB}" sibTransId="{9C96554A-C4AC-4E43-8CA9-230A732C1556}"/>
    <dgm:cxn modelId="{4E6A4462-8555-714D-B6B6-F1B3A7AB6FC9}" type="presOf" srcId="{7493369C-45C5-489E-B946-820F41C517B9}" destId="{FA066C8B-DC60-0C45-9C0C-6E74017504D4}" srcOrd="0" destOrd="0" presId="urn:microsoft.com/office/officeart/2005/8/layout/vList2"/>
    <dgm:cxn modelId="{DCE9F070-5339-4A43-8693-BEB2A5472274}" type="presOf" srcId="{63458760-EA2B-4581-A40E-43B8FF2B08AC}" destId="{F3A1A4DE-FB01-A94B-B0F5-155F40988387}" srcOrd="0" destOrd="0" presId="urn:microsoft.com/office/officeart/2005/8/layout/vList2"/>
    <dgm:cxn modelId="{E300A075-A757-4B53-AA4B-08C717340FFD}" srcId="{7493369C-45C5-489E-B946-820F41C517B9}" destId="{3E9AE4E9-B462-408C-90AF-5B0D6624B940}" srcOrd="2" destOrd="0" parTransId="{0525E919-EE59-44EC-8410-65E1BB6F1254}" sibTransId="{9D3DD235-13C5-4B7D-80F9-4A362E317046}"/>
    <dgm:cxn modelId="{96176B76-3876-41B9-A8D7-150AF3D3942B}" srcId="{7493369C-45C5-489E-B946-820F41C517B9}" destId="{63458760-EA2B-4581-A40E-43B8FF2B08AC}" srcOrd="0" destOrd="0" parTransId="{4F0B1C7A-8B2E-498E-B93F-C02CFB17FFD0}" sibTransId="{70181D4B-F6A8-430A-ACBF-FCDF454B9E3F}"/>
    <dgm:cxn modelId="{319844AE-92A7-9C4F-BEB5-BF86D83C2869}" type="presOf" srcId="{3E9AE4E9-B462-408C-90AF-5B0D6624B940}" destId="{6D5284BB-5FA2-E941-92F4-68D98676E157}" srcOrd="0" destOrd="0" presId="urn:microsoft.com/office/officeart/2005/8/layout/vList2"/>
    <dgm:cxn modelId="{452962E0-E305-2446-8D68-6C1F1B2FBF5A}" type="presOf" srcId="{5DA874D2-CC83-48E9-A270-41CDCF4C2042}" destId="{90AA3E07-8576-7D42-A134-A5F3E81DDB28}" srcOrd="0" destOrd="0" presId="urn:microsoft.com/office/officeart/2005/8/layout/vList2"/>
    <dgm:cxn modelId="{70F7ED6B-FCC1-7443-AAF5-B7C68ABBEBB7}" type="presParOf" srcId="{FA066C8B-DC60-0C45-9C0C-6E74017504D4}" destId="{F3A1A4DE-FB01-A94B-B0F5-155F40988387}" srcOrd="0" destOrd="0" presId="urn:microsoft.com/office/officeart/2005/8/layout/vList2"/>
    <dgm:cxn modelId="{50B9F80D-CB1F-5E41-A8FC-E03CB713826A}" type="presParOf" srcId="{FA066C8B-DC60-0C45-9C0C-6E74017504D4}" destId="{03BDA550-FBAC-2B47-9360-DF0FC1257476}" srcOrd="1" destOrd="0" presId="urn:microsoft.com/office/officeart/2005/8/layout/vList2"/>
    <dgm:cxn modelId="{10499A4C-BC93-D740-9360-A645D0491A1B}" type="presParOf" srcId="{FA066C8B-DC60-0C45-9C0C-6E74017504D4}" destId="{90AA3E07-8576-7D42-A134-A5F3E81DDB28}" srcOrd="2" destOrd="0" presId="urn:microsoft.com/office/officeart/2005/8/layout/vList2"/>
    <dgm:cxn modelId="{EBDB902F-170B-D14B-A16D-2010D13EB0C7}" type="presParOf" srcId="{FA066C8B-DC60-0C45-9C0C-6E74017504D4}" destId="{3CA6D84F-0374-914B-98F6-AAF85D4EBBA3}" srcOrd="3" destOrd="0" presId="urn:microsoft.com/office/officeart/2005/8/layout/vList2"/>
    <dgm:cxn modelId="{0C4B25F2-4871-EA41-8D10-7E6B3DEF7B7B}" type="presParOf" srcId="{FA066C8B-DC60-0C45-9C0C-6E74017504D4}" destId="{6D5284BB-5FA2-E941-92F4-68D98676E1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1A4DE-FB01-A94B-B0F5-155F40988387}">
      <dsp:nvSpPr>
        <dsp:cNvPr id="0" name=""/>
        <dsp:cNvSpPr/>
      </dsp:nvSpPr>
      <dsp:spPr>
        <a:xfrm>
          <a:off x="0" y="449"/>
          <a:ext cx="7699339" cy="977704"/>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Evidence that Jewish women were among the followers of messianic and prophetic claimants (e.g., Josephus, </a:t>
          </a:r>
          <a:r>
            <a:rPr lang="en-US" sz="1800" i="1" kern="1200" dirty="0">
              <a:latin typeface="Calibri" panose="020F0502020204030204" pitchFamily="34" charset="0"/>
              <a:cs typeface="Calibri" panose="020F0502020204030204" pitchFamily="34" charset="0"/>
            </a:rPr>
            <a:t>Jewish War</a:t>
          </a:r>
          <a:r>
            <a:rPr lang="en-US" sz="1800" kern="1200" dirty="0">
              <a:latin typeface="Calibri" panose="020F0502020204030204" pitchFamily="34" charset="0"/>
              <a:cs typeface="Calibri" panose="020F0502020204030204" pitchFamily="34" charset="0"/>
            </a:rPr>
            <a:t> 4.505, includes women among the followers of the Zealot Simon bar </a:t>
          </a:r>
          <a:r>
            <a:rPr lang="en-US" sz="1800" kern="1200" dirty="0" err="1">
              <a:latin typeface="Calibri" panose="020F0502020204030204" pitchFamily="34" charset="0"/>
              <a:cs typeface="Calibri" panose="020F0502020204030204" pitchFamily="34" charset="0"/>
            </a:rPr>
            <a:t>Gioras</a:t>
          </a:r>
          <a:r>
            <a:rPr lang="en-US" sz="1800" kern="1200" dirty="0">
              <a:latin typeface="Calibri" panose="020F0502020204030204" pitchFamily="34" charset="0"/>
              <a:cs typeface="Calibri" panose="020F0502020204030204" pitchFamily="34" charset="0"/>
            </a:rPr>
            <a:t>).</a:t>
          </a:r>
        </a:p>
      </dsp:txBody>
      <dsp:txXfrm>
        <a:off x="47728" y="48177"/>
        <a:ext cx="7603883" cy="882248"/>
      </dsp:txXfrm>
    </dsp:sp>
    <dsp:sp modelId="{90AA3E07-8576-7D42-A134-A5F3E81DDB28}">
      <dsp:nvSpPr>
        <dsp:cNvPr id="0" name=""/>
        <dsp:cNvSpPr/>
      </dsp:nvSpPr>
      <dsp:spPr>
        <a:xfrm>
          <a:off x="0" y="992145"/>
          <a:ext cx="7699339" cy="977704"/>
        </a:xfrm>
        <a:prstGeom prst="roundRect">
          <a:avLst/>
        </a:prstGeom>
        <a:gradFill rotWithShape="0">
          <a:gsLst>
            <a:gs pos="0">
              <a:schemeClr val="accent5">
                <a:hueOff val="1074945"/>
                <a:satOff val="-11617"/>
                <a:lumOff val="-3726"/>
                <a:alphaOff val="0"/>
                <a:tint val="96000"/>
                <a:lumMod val="104000"/>
              </a:schemeClr>
            </a:gs>
            <a:gs pos="100000">
              <a:schemeClr val="accent5">
                <a:hueOff val="1074945"/>
                <a:satOff val="-11617"/>
                <a:lumOff val="-372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6000 men, women and children followed a charismatic prophet to the Temple in 70 CE (</a:t>
          </a:r>
          <a:r>
            <a:rPr lang="en-US" sz="1800" i="1" kern="1200" dirty="0">
              <a:latin typeface="Calibri" panose="020F0502020204030204" pitchFamily="34" charset="0"/>
              <a:cs typeface="Calibri" panose="020F0502020204030204" pitchFamily="34" charset="0"/>
            </a:rPr>
            <a:t>Jewish War</a:t>
          </a:r>
          <a:r>
            <a:rPr lang="en-US" sz="1800" kern="1200" dirty="0">
              <a:latin typeface="Calibri" panose="020F0502020204030204" pitchFamily="34" charset="0"/>
              <a:cs typeface="Calibri" panose="020F0502020204030204" pitchFamily="34" charset="0"/>
            </a:rPr>
            <a:t> 6.283).</a:t>
          </a:r>
        </a:p>
      </dsp:txBody>
      <dsp:txXfrm>
        <a:off x="47728" y="1039873"/>
        <a:ext cx="7603883" cy="882248"/>
      </dsp:txXfrm>
    </dsp:sp>
    <dsp:sp modelId="{6D5284BB-5FA2-E941-92F4-68D98676E157}">
      <dsp:nvSpPr>
        <dsp:cNvPr id="0" name=""/>
        <dsp:cNvSpPr/>
      </dsp:nvSpPr>
      <dsp:spPr>
        <a:xfrm>
          <a:off x="0" y="1983842"/>
          <a:ext cx="7699339" cy="977704"/>
        </a:xfrm>
        <a:prstGeom prst="roundRect">
          <a:avLst/>
        </a:prstGeom>
        <a:gradFill rotWithShape="0">
          <a:gsLst>
            <a:gs pos="0">
              <a:schemeClr val="accent5">
                <a:hueOff val="2149890"/>
                <a:satOff val="-23233"/>
                <a:lumOff val="-7452"/>
                <a:alphaOff val="0"/>
                <a:tint val="96000"/>
                <a:lumMod val="104000"/>
              </a:schemeClr>
            </a:gs>
            <a:gs pos="100000">
              <a:schemeClr val="accent5">
                <a:hueOff val="2149890"/>
                <a:satOff val="-23233"/>
                <a:lumOff val="-745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Pharisees were influential among Jewish aristocratic women (Josephus, </a:t>
          </a:r>
          <a:r>
            <a:rPr lang="en-US" sz="1800" i="1" kern="1200" dirty="0">
              <a:latin typeface="Calibri" panose="020F0502020204030204" pitchFamily="34" charset="0"/>
              <a:cs typeface="Calibri" panose="020F0502020204030204" pitchFamily="34" charset="0"/>
            </a:rPr>
            <a:t>Antiquities </a:t>
          </a:r>
          <a:r>
            <a:rPr lang="en-US" sz="1800" kern="1200" dirty="0">
              <a:latin typeface="Calibri" panose="020F0502020204030204" pitchFamily="34" charset="0"/>
              <a:cs typeface="Calibri" panose="020F0502020204030204" pitchFamily="34" charset="0"/>
            </a:rPr>
            <a:t>13.401-15).</a:t>
          </a:r>
        </a:p>
      </dsp:txBody>
      <dsp:txXfrm>
        <a:off x="47728" y="2031570"/>
        <a:ext cx="7603883" cy="8822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3051DD33-2403-9F46-8958-63F5C387AAB8}" type="slidenum">
              <a:rPr lang="en-US" altLang="en-US" smtClean="0"/>
              <a:pPr/>
              <a:t>‹#›</a:t>
            </a:fld>
            <a:endParaRPr lang="en-US" altLang="en-US"/>
          </a:p>
        </p:txBody>
      </p:sp>
    </p:spTree>
    <p:extLst>
      <p:ext uri="{BB962C8B-B14F-4D97-AF65-F5344CB8AC3E}">
        <p14:creationId xmlns:p14="http://schemas.microsoft.com/office/powerpoint/2010/main" val="2329724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240276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02EF0C6-1F21-3441-A789-6E7B5CE57B26}" type="slidenum">
              <a:rPr lang="en-US" altLang="en-US" smtClean="0"/>
              <a:pPr/>
              <a:t>‹#›</a:t>
            </a:fld>
            <a:endParaRPr lang="en-US" altLang="en-US"/>
          </a:p>
        </p:txBody>
      </p:sp>
    </p:spTree>
    <p:extLst>
      <p:ext uri="{BB962C8B-B14F-4D97-AF65-F5344CB8AC3E}">
        <p14:creationId xmlns:p14="http://schemas.microsoft.com/office/powerpoint/2010/main" val="817616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377341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62492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65A603-A656-F04E-9D28-488BCE41A4C8}" type="slidenum">
              <a:rPr lang="en-US" altLang="en-US" smtClean="0"/>
              <a:pPr/>
              <a:t>‹#›</a:t>
            </a:fld>
            <a:endParaRPr lang="en-US" altLang="en-US"/>
          </a:p>
        </p:txBody>
      </p:sp>
    </p:spTree>
    <p:extLst>
      <p:ext uri="{BB962C8B-B14F-4D97-AF65-F5344CB8AC3E}">
        <p14:creationId xmlns:p14="http://schemas.microsoft.com/office/powerpoint/2010/main" val="173413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DC18E97-566C-B442-B791-DFE8B4EC0CD4}" type="slidenum">
              <a:rPr lang="en-US" altLang="en-US" smtClean="0"/>
              <a:pPr/>
              <a:t>‹#›</a:t>
            </a:fld>
            <a:endParaRPr lang="en-US" altLang="en-US"/>
          </a:p>
        </p:txBody>
      </p:sp>
    </p:spTree>
    <p:extLst>
      <p:ext uri="{BB962C8B-B14F-4D97-AF65-F5344CB8AC3E}">
        <p14:creationId xmlns:p14="http://schemas.microsoft.com/office/powerpoint/2010/main" val="3848264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3110346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5A2FA01-E863-0C4A-ACC0-BBA18B30A87D}" type="slidenum">
              <a:rPr lang="en-US" altLang="en-US" smtClean="0"/>
              <a:pPr/>
              <a:t>‹#›</a:t>
            </a:fld>
            <a:endParaRPr lang="en-US" altLang="en-US"/>
          </a:p>
        </p:txBody>
      </p:sp>
    </p:spTree>
    <p:extLst>
      <p:ext uri="{BB962C8B-B14F-4D97-AF65-F5344CB8AC3E}">
        <p14:creationId xmlns:p14="http://schemas.microsoft.com/office/powerpoint/2010/main" val="3872674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2106232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783ED8E-503F-814B-95E4-09838AE483E3}" type="slidenum">
              <a:rPr lang="en-US" altLang="en-US" smtClean="0"/>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81645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309325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783ED8E-503F-814B-95E4-09838AE483E3}" type="slidenum">
              <a:rPr lang="en-US" altLang="en-US" smtClean="0"/>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4257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247071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9703955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355210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1015C64B-F54F-72DE-1CC7-15800C6A31E1}"/>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22BF7BB9-BE31-E7AE-C3D1-C1AE8E47A39D}"/>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9C8E0E7C-2A5E-5A9E-17C3-C88B21335475}"/>
              </a:ext>
            </a:extLst>
          </p:cNvPr>
          <p:cNvSpPr>
            <a:spLocks noGrp="1" noChangeArrowheads="1"/>
          </p:cNvSpPr>
          <p:nvPr>
            <p:ph type="sldNum" sz="quarter" idx="12"/>
          </p:nvPr>
        </p:nvSpPr>
        <p:spPr>
          <a:ln/>
        </p:spPr>
        <p:txBody>
          <a:bodyPr/>
          <a:lstStyle>
            <a:lvl1pPr>
              <a:defRPr/>
            </a:lvl1pPr>
          </a:lstStyle>
          <a:p>
            <a:fld id="{7904BB39-CB76-7549-B029-866CFC8EF5BB}" type="slidenum">
              <a:rPr lang="en-US" altLang="en-US"/>
              <a:pPr/>
              <a:t>‹#›</a:t>
            </a:fld>
            <a:endParaRPr lang="en-US" altLang="en-US"/>
          </a:p>
        </p:txBody>
      </p:sp>
    </p:spTree>
    <p:extLst>
      <p:ext uri="{BB962C8B-B14F-4D97-AF65-F5344CB8AC3E}">
        <p14:creationId xmlns:p14="http://schemas.microsoft.com/office/powerpoint/2010/main" val="1314413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1648B2E4-51E6-AF46-E3CF-CEEC5BA66B22}"/>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D6FB389F-5C8A-D975-014B-6C49261F065A}"/>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87B4BF46-C3AD-9C82-4285-F1A00826379D}"/>
              </a:ext>
            </a:extLst>
          </p:cNvPr>
          <p:cNvSpPr>
            <a:spLocks noGrp="1" noChangeArrowheads="1"/>
          </p:cNvSpPr>
          <p:nvPr>
            <p:ph type="sldNum" sz="quarter" idx="12"/>
          </p:nvPr>
        </p:nvSpPr>
        <p:spPr>
          <a:ln/>
        </p:spPr>
        <p:txBody>
          <a:bodyPr/>
          <a:lstStyle>
            <a:lvl1pPr>
              <a:defRPr/>
            </a:lvl1pPr>
          </a:lstStyle>
          <a:p>
            <a:fld id="{A4BEE22F-1C25-A246-A338-1F7AA0DBD34F}" type="slidenum">
              <a:rPr lang="en-US" altLang="en-US"/>
              <a:pPr/>
              <a:t>‹#›</a:t>
            </a:fld>
            <a:endParaRPr lang="en-US" altLang="en-US"/>
          </a:p>
        </p:txBody>
      </p:sp>
    </p:spTree>
    <p:extLst>
      <p:ext uri="{BB962C8B-B14F-4D97-AF65-F5344CB8AC3E}">
        <p14:creationId xmlns:p14="http://schemas.microsoft.com/office/powerpoint/2010/main" val="36688887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8229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4114800"/>
            <a:ext cx="8229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758688FB-563B-B600-B6E5-EDF5D6FA2D3A}"/>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8A3247CD-924D-A1AF-1F16-72702C6854AB}"/>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BE15E864-B82F-7C36-A668-649DA38C9483}"/>
              </a:ext>
            </a:extLst>
          </p:cNvPr>
          <p:cNvSpPr>
            <a:spLocks noGrp="1" noChangeArrowheads="1"/>
          </p:cNvSpPr>
          <p:nvPr>
            <p:ph type="sldNum" sz="quarter" idx="12"/>
          </p:nvPr>
        </p:nvSpPr>
        <p:spPr>
          <a:ln/>
        </p:spPr>
        <p:txBody>
          <a:bodyPr/>
          <a:lstStyle>
            <a:lvl1pPr>
              <a:defRPr/>
            </a:lvl1pPr>
          </a:lstStyle>
          <a:p>
            <a:fld id="{D82FC8E0-5E79-0D4F-9713-97BEA2F529C0}" type="slidenum">
              <a:rPr lang="en-US" altLang="en-US"/>
              <a:pPr/>
              <a:t>‹#›</a:t>
            </a:fld>
            <a:endParaRPr lang="en-US" altLang="en-US"/>
          </a:p>
        </p:txBody>
      </p:sp>
    </p:spTree>
    <p:extLst>
      <p:ext uri="{BB962C8B-B14F-4D97-AF65-F5344CB8AC3E}">
        <p14:creationId xmlns:p14="http://schemas.microsoft.com/office/powerpoint/2010/main" val="508697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783ED8E-503F-814B-95E4-09838AE483E3}" type="slidenum">
              <a:rPr lang="en-US" altLang="en-US" smtClean="0"/>
              <a:pPr/>
              <a:t>‹#›</a:t>
            </a:fld>
            <a:endParaRPr lang="en-US" altLang="en-US"/>
          </a:p>
        </p:txBody>
      </p:sp>
    </p:spTree>
    <p:extLst>
      <p:ext uri="{BB962C8B-B14F-4D97-AF65-F5344CB8AC3E}">
        <p14:creationId xmlns:p14="http://schemas.microsoft.com/office/powerpoint/2010/main" val="383782725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393FD113-D6BD-F175-8238-9F0C16DA7AAF}"/>
              </a:ext>
            </a:extLst>
          </p:cNvPr>
          <p:cNvSpPr>
            <a:spLocks noGrp="1" noChangeArrowheads="1"/>
          </p:cNvSpPr>
          <p:nvPr>
            <p:ph type="ctrTitle"/>
          </p:nvPr>
        </p:nvSpPr>
        <p:spPr>
          <a:xfrm>
            <a:off x="1475656" y="1828800"/>
            <a:ext cx="7134944" cy="3352800"/>
          </a:xfrm>
        </p:spPr>
        <p:txBody>
          <a:bodyPr>
            <a:normAutofit/>
          </a:bodyPr>
          <a:lstStyle/>
          <a:p>
            <a:pPr eaLnBrk="1" hangingPunct="1"/>
            <a:r>
              <a:rPr lang="en-US" altLang="en-US" sz="4000" dirty="0">
                <a:latin typeface="Calibri" panose="020F0502020204030204" pitchFamily="34" charset="0"/>
                <a:cs typeface="Calibri" panose="020F0502020204030204" pitchFamily="34" charset="0"/>
              </a:rPr>
              <a:t>Women and their Place in Judaism, Jesus’ Movement, and Early Christian Communities</a:t>
            </a:r>
          </a:p>
        </p:txBody>
      </p:sp>
      <p:sp>
        <p:nvSpPr>
          <p:cNvPr id="2051" name="Rectangle 3">
            <a:extLst>
              <a:ext uri="{FF2B5EF4-FFF2-40B4-BE49-F238E27FC236}">
                <a16:creationId xmlns:a16="http://schemas.microsoft.com/office/drawing/2014/main" id="{8D0C230D-1446-4649-4212-47788A4F477C}"/>
              </a:ext>
            </a:extLst>
          </p:cNvPr>
          <p:cNvSpPr>
            <a:spLocks noGrp="1" noChangeArrowheads="1"/>
          </p:cNvSpPr>
          <p:nvPr>
            <p:ph type="subTitle" idx="1"/>
          </p:nvPr>
        </p:nvSpPr>
        <p:spPr>
          <a:xfrm flipV="1">
            <a:off x="3048000" y="7239000"/>
            <a:ext cx="6400800" cy="381000"/>
          </a:xfrm>
        </p:spPr>
        <p:txBody>
          <a:bodyPr>
            <a:normAutofit/>
          </a:bodyPr>
          <a:lstStyle/>
          <a:p>
            <a:pPr eaLnBrk="1" hangingPunct="1">
              <a:buFont typeface="Wingdings" pitchFamily="2" charset="2"/>
              <a:buNone/>
            </a:pPr>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128" name="Rectangle 512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AE6CACBA-37DC-D573-8857-ED9F26B319AF}"/>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The Historical Jesus and Women</a:t>
            </a:r>
          </a:p>
        </p:txBody>
      </p:sp>
      <p:sp>
        <p:nvSpPr>
          <p:cNvPr id="513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5132" name="Rectangle 513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3" name="Rectangle 3">
            <a:extLst>
              <a:ext uri="{FF2B5EF4-FFF2-40B4-BE49-F238E27FC236}">
                <a16:creationId xmlns:a16="http://schemas.microsoft.com/office/drawing/2014/main" id="{789208A1-6E94-7F85-AFA8-9D1AB8CE8B2D}"/>
              </a:ext>
            </a:extLst>
          </p:cNvPr>
          <p:cNvSpPr>
            <a:spLocks noGrp="1" noChangeArrowheads="1"/>
          </p:cNvSpPr>
          <p:nvPr>
            <p:ph idx="1"/>
          </p:nvPr>
        </p:nvSpPr>
        <p:spPr>
          <a:xfrm>
            <a:off x="3529933" y="589722"/>
            <a:ext cx="5098525" cy="5321500"/>
          </a:xfrm>
        </p:spPr>
        <p:txBody>
          <a:bodyPr anchor="ctr">
            <a:normAutofit/>
          </a:bodyPr>
          <a:lstStyle/>
          <a:p>
            <a:pPr eaLnBrk="1" hangingPunct="1"/>
            <a:endParaRPr lang="en-US" altLang="en-US" dirty="0"/>
          </a:p>
          <a:p>
            <a:pPr eaLnBrk="1" hangingPunct="1">
              <a:buFont typeface="Wingdings" pitchFamily="2" charset="2"/>
              <a:buNone/>
            </a:pPr>
            <a:r>
              <a:rPr lang="en-US" altLang="en-US" dirty="0"/>
              <a:t>	</a:t>
            </a:r>
            <a:r>
              <a:rPr lang="en-US" altLang="en-US" sz="2400" dirty="0">
                <a:latin typeface="Calibri" panose="020F0502020204030204" pitchFamily="34" charset="0"/>
                <a:cs typeface="Calibri" panose="020F0502020204030204" pitchFamily="34" charset="0"/>
              </a:rPr>
              <a:t>To what extent is it possible to separate the attitudes of ‘the historical Jesus’ towards women from those belonging to the individual evangelists (Mark, Matthew, Luke, John)?</a:t>
            </a:r>
            <a:endParaRPr lang="en-US" altLang="en-US" dirty="0">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128" name="Rectangle 512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2D84EC81-DA0D-0CBA-0BCF-82CF28F09CF7}"/>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The Historical Jesus and Women</a:t>
            </a:r>
          </a:p>
        </p:txBody>
      </p:sp>
      <p:sp>
        <p:nvSpPr>
          <p:cNvPr id="513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5132" name="Rectangle 513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3" name="Rectangle 3">
            <a:extLst>
              <a:ext uri="{FF2B5EF4-FFF2-40B4-BE49-F238E27FC236}">
                <a16:creationId xmlns:a16="http://schemas.microsoft.com/office/drawing/2014/main" id="{53D67D40-959A-F80D-8D3D-F369BC1ACD42}"/>
              </a:ext>
            </a:extLst>
          </p:cNvPr>
          <p:cNvSpPr>
            <a:spLocks noGrp="1" noChangeArrowheads="1"/>
          </p:cNvSpPr>
          <p:nvPr>
            <p:ph idx="1"/>
          </p:nvPr>
        </p:nvSpPr>
        <p:spPr>
          <a:xfrm>
            <a:off x="3529933" y="589722"/>
            <a:ext cx="5098525" cy="5321500"/>
          </a:xfrm>
        </p:spPr>
        <p:txBody>
          <a:bodyPr anchor="ctr">
            <a:normAutofit/>
          </a:bodyPr>
          <a:lstStyle/>
          <a:p>
            <a:pPr eaLnBrk="1" hangingPunct="1"/>
            <a:endParaRPr lang="en-US" altLang="en-US" dirty="0"/>
          </a:p>
          <a:p>
            <a:pPr eaLnBrk="1" hangingPunct="1"/>
            <a:r>
              <a:rPr lang="en-US" altLang="en-US" sz="2400" dirty="0">
                <a:latin typeface="Calibri" panose="020F0502020204030204" pitchFamily="34" charset="0"/>
                <a:cs typeface="Calibri" panose="020F0502020204030204" pitchFamily="34" charset="0"/>
              </a:rPr>
              <a:t>One cannot regard the canonical gospels as purely objective and reliable sources about Jesus’ life and teaching.</a:t>
            </a:r>
          </a:p>
          <a:p>
            <a:pPr eaLnBrk="1" hangingPunct="1">
              <a:buFont typeface="Wingdings" pitchFamily="2" charset="2"/>
              <a:buNone/>
            </a:pPr>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a:latin typeface="Calibri" panose="020F0502020204030204" pitchFamily="34" charset="0"/>
                <a:cs typeface="Calibri" panose="020F0502020204030204" pitchFamily="34" charset="0"/>
              </a:rPr>
              <a:t>The various portrayals of women were (also) shaped by situations that emerged within the communities of the individual authors.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32" name="Rectangle 103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 name="Rectangle 2">
            <a:extLst>
              <a:ext uri="{FF2B5EF4-FFF2-40B4-BE49-F238E27FC236}">
                <a16:creationId xmlns:a16="http://schemas.microsoft.com/office/drawing/2014/main" id="{971059D7-016F-ECE3-4793-256830D7574F}"/>
              </a:ext>
            </a:extLst>
          </p:cNvPr>
          <p:cNvSpPr>
            <a:spLocks noGrp="1" noChangeArrowheads="1"/>
          </p:cNvSpPr>
          <p:nvPr>
            <p:ph type="title"/>
          </p:nvPr>
        </p:nvSpPr>
        <p:spPr>
          <a:xfrm>
            <a:off x="944919" y="3101093"/>
            <a:ext cx="1840539" cy="3029344"/>
          </a:xfrm>
        </p:spPr>
        <p:txBody>
          <a:bodyPr>
            <a:normAutofit/>
          </a:bodyPr>
          <a:lstStyle/>
          <a:p>
            <a:pPr eaLnBrk="1" hangingPunct="1">
              <a:lnSpc>
                <a:spcPct val="90000"/>
              </a:lnSpc>
            </a:pPr>
            <a:r>
              <a:rPr lang="en-US" altLang="en-US" sz="2600" dirty="0">
                <a:solidFill>
                  <a:schemeClr val="bg1"/>
                </a:solidFill>
                <a:latin typeface="Calibri" panose="020F0502020204030204" pitchFamily="34" charset="0"/>
                <a:cs typeface="Calibri" panose="020F0502020204030204" pitchFamily="34" charset="0"/>
              </a:rPr>
              <a:t>The Search for Jesus’ Authentic Sayings: Criteria</a:t>
            </a:r>
          </a:p>
        </p:txBody>
      </p:sp>
      <p:sp>
        <p:nvSpPr>
          <p:cNvPr id="1034"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036" name="Rectangle 1035">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 name="Rectangle 3">
            <a:extLst>
              <a:ext uri="{FF2B5EF4-FFF2-40B4-BE49-F238E27FC236}">
                <a16:creationId xmlns:a16="http://schemas.microsoft.com/office/drawing/2014/main" id="{D227E5AC-0629-5AD4-F57C-92B8342B7D67}"/>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en-US" sz="2000" b="1" u="sng" dirty="0">
                <a:latin typeface="Calibri" panose="020F0502020204030204" pitchFamily="34" charset="0"/>
                <a:cs typeface="Calibri" panose="020F0502020204030204" pitchFamily="34" charset="0"/>
              </a:rPr>
              <a:t>Multiple attestation:</a:t>
            </a:r>
            <a:r>
              <a:rPr lang="en-US" altLang="en-US" sz="2000" dirty="0">
                <a:latin typeface="Calibri" panose="020F0502020204030204" pitchFamily="34" charset="0"/>
                <a:cs typeface="Calibri" panose="020F0502020204030204" pitchFamily="34" charset="0"/>
              </a:rPr>
              <a:t> sayings or events found in more than one gospel are more likely to stem from independent sources.</a:t>
            </a:r>
          </a:p>
          <a:p>
            <a:pPr eaLnBrk="1" hangingPunct="1"/>
            <a:r>
              <a:rPr lang="en-US" altLang="en-US" sz="2000" b="1" u="sng" dirty="0">
                <a:latin typeface="Calibri" panose="020F0502020204030204" pitchFamily="34" charset="0"/>
                <a:cs typeface="Calibri" panose="020F0502020204030204" pitchFamily="34" charset="0"/>
              </a:rPr>
              <a:t>Embarrassment:</a:t>
            </a:r>
            <a:r>
              <a:rPr lang="en-US" altLang="en-US" sz="2000" dirty="0">
                <a:latin typeface="Calibri" panose="020F0502020204030204" pitchFamily="34" charset="0"/>
                <a:cs typeface="Calibri" panose="020F0502020204030204" pitchFamily="34" charset="0"/>
              </a:rPr>
              <a:t> sayings or events that did not ‘fit’ the viewpoint of the authors would have been omitted or altered; any that remain must be original, as they would hardly have been invented.</a:t>
            </a:r>
          </a:p>
          <a:p>
            <a:pPr eaLnBrk="1" hangingPunct="1"/>
            <a:r>
              <a:rPr lang="en-US" altLang="en-US" sz="2000" b="1" u="sng" dirty="0">
                <a:latin typeface="Calibri" panose="020F0502020204030204" pitchFamily="34" charset="0"/>
                <a:cs typeface="Calibri" panose="020F0502020204030204" pitchFamily="34" charset="0"/>
              </a:rPr>
              <a:t>Dissimilari</a:t>
            </a:r>
            <a:r>
              <a:rPr lang="en-US" altLang="en-US" sz="2000" u="sng" dirty="0">
                <a:latin typeface="Calibri" panose="020F0502020204030204" pitchFamily="34" charset="0"/>
                <a:cs typeface="Calibri" panose="020F0502020204030204" pitchFamily="34" charset="0"/>
              </a:rPr>
              <a:t>ty:</a:t>
            </a:r>
            <a:r>
              <a:rPr lang="en-US" altLang="en-US" sz="2000" dirty="0">
                <a:latin typeface="Calibri" panose="020F0502020204030204" pitchFamily="34" charset="0"/>
                <a:cs typeface="Calibri" panose="020F0502020204030204" pitchFamily="34" charset="0"/>
              </a:rPr>
              <a:t> traditions that were not key issues for Judaism or the Early Church may be original, because why, otherwise, would they have been invented?</a:t>
            </a:r>
          </a:p>
          <a:p>
            <a:pPr eaLnBrk="1" hangingPunct="1"/>
            <a:r>
              <a:rPr lang="en-US" altLang="en-US" sz="2000" b="1" u="sng" dirty="0">
                <a:latin typeface="Calibri" panose="020F0502020204030204" pitchFamily="34" charset="0"/>
                <a:cs typeface="Calibri" panose="020F0502020204030204" pitchFamily="34" charset="0"/>
              </a:rPr>
              <a:t>Coherence:</a:t>
            </a:r>
            <a:r>
              <a:rPr lang="en-US" altLang="en-US" sz="2000" dirty="0">
                <a:latin typeface="Calibri" panose="020F0502020204030204" pitchFamily="34" charset="0"/>
                <a:cs typeface="Calibri" panose="020F0502020204030204" pitchFamily="34" charset="0"/>
              </a:rPr>
              <a:t> is a saying/event consistent with others that are accepted as authentic?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53BEF70-70F7-DCE4-C928-579CA5CB794F}"/>
              </a:ext>
            </a:extLst>
          </p:cNvPr>
          <p:cNvSpPr>
            <a:spLocks noGrp="1" noChangeArrowheads="1"/>
          </p:cNvSpPr>
          <p:nvPr>
            <p:ph type="title"/>
          </p:nvPr>
        </p:nvSpPr>
        <p:spPr/>
        <p:txBody>
          <a:bodyPr>
            <a:normAutofit fontScale="90000"/>
          </a:bodyPr>
          <a:lstStyle/>
          <a:p>
            <a:pPr eaLnBrk="1" hangingPunct="1"/>
            <a:r>
              <a:rPr lang="en-US" altLang="en-US" sz="4000" dirty="0">
                <a:latin typeface="Calibri" panose="020F0502020204030204" pitchFamily="34" charset="0"/>
                <a:cs typeface="Calibri" panose="020F0502020204030204" pitchFamily="34" charset="0"/>
              </a:rPr>
              <a:t>Synoptic Gospels: Literary Relationships</a:t>
            </a:r>
            <a:endParaRPr lang="en-US" altLang="en-US" dirty="0">
              <a:latin typeface="Calibri" panose="020F0502020204030204" pitchFamily="34" charset="0"/>
              <a:cs typeface="Calibri" panose="020F0502020204030204" pitchFamily="34" charset="0"/>
            </a:endParaRPr>
          </a:p>
        </p:txBody>
      </p:sp>
      <p:sp>
        <p:nvSpPr>
          <p:cNvPr id="20483" name="Text Box 5">
            <a:extLst>
              <a:ext uri="{FF2B5EF4-FFF2-40B4-BE49-F238E27FC236}">
                <a16:creationId xmlns:a16="http://schemas.microsoft.com/office/drawing/2014/main" id="{BCB91B40-9125-4DFB-9CFE-B9083E652C43}"/>
              </a:ext>
            </a:extLst>
          </p:cNvPr>
          <p:cNvSpPr txBox="1">
            <a:spLocks noChangeArrowheads="1"/>
          </p:cNvSpPr>
          <p:nvPr/>
        </p:nvSpPr>
        <p:spPr bwMode="auto">
          <a:xfrm>
            <a:off x="2819400" y="4572000"/>
            <a:ext cx="1219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00B0F0"/>
                </a:solidFill>
              </a:rPr>
              <a:t>Matthew</a:t>
            </a:r>
          </a:p>
        </p:txBody>
      </p:sp>
      <p:sp>
        <p:nvSpPr>
          <p:cNvPr id="20484" name="Text Box 6">
            <a:extLst>
              <a:ext uri="{FF2B5EF4-FFF2-40B4-BE49-F238E27FC236}">
                <a16:creationId xmlns:a16="http://schemas.microsoft.com/office/drawing/2014/main" id="{EFAFAC1C-3CBD-8493-6630-59BB827F1FC1}"/>
              </a:ext>
            </a:extLst>
          </p:cNvPr>
          <p:cNvSpPr txBox="1">
            <a:spLocks noChangeArrowheads="1"/>
          </p:cNvSpPr>
          <p:nvPr/>
        </p:nvSpPr>
        <p:spPr bwMode="auto">
          <a:xfrm>
            <a:off x="3505200" y="2286000"/>
            <a:ext cx="838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FF3300"/>
                </a:solidFill>
              </a:rPr>
              <a:t>Mark</a:t>
            </a:r>
          </a:p>
        </p:txBody>
      </p:sp>
      <p:sp>
        <p:nvSpPr>
          <p:cNvPr id="20485" name="Text Box 7">
            <a:extLst>
              <a:ext uri="{FF2B5EF4-FFF2-40B4-BE49-F238E27FC236}">
                <a16:creationId xmlns:a16="http://schemas.microsoft.com/office/drawing/2014/main" id="{E77F8E2E-EDC3-1838-6674-64DF9B8A5027}"/>
              </a:ext>
            </a:extLst>
          </p:cNvPr>
          <p:cNvSpPr txBox="1">
            <a:spLocks noChangeArrowheads="1"/>
          </p:cNvSpPr>
          <p:nvPr/>
        </p:nvSpPr>
        <p:spPr bwMode="auto">
          <a:xfrm>
            <a:off x="4800600" y="4648200"/>
            <a:ext cx="838200" cy="396875"/>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FFFF00"/>
                </a:solidFill>
              </a:rPr>
              <a:t>Luke</a:t>
            </a:r>
          </a:p>
        </p:txBody>
      </p:sp>
      <p:sp>
        <p:nvSpPr>
          <p:cNvPr id="20486" name="Line 9">
            <a:extLst>
              <a:ext uri="{FF2B5EF4-FFF2-40B4-BE49-F238E27FC236}">
                <a16:creationId xmlns:a16="http://schemas.microsoft.com/office/drawing/2014/main" id="{50AC7A88-F47C-D659-7D82-346ED1AF1C04}"/>
              </a:ext>
            </a:extLst>
          </p:cNvPr>
          <p:cNvSpPr>
            <a:spLocks noChangeShapeType="1"/>
          </p:cNvSpPr>
          <p:nvPr/>
        </p:nvSpPr>
        <p:spPr bwMode="auto">
          <a:xfrm flipH="1">
            <a:off x="3352800" y="2819400"/>
            <a:ext cx="381000" cy="1676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0487" name="Line 10">
            <a:extLst>
              <a:ext uri="{FF2B5EF4-FFF2-40B4-BE49-F238E27FC236}">
                <a16:creationId xmlns:a16="http://schemas.microsoft.com/office/drawing/2014/main" id="{261F8C29-D64F-AE54-C4B8-798F7F34E481}"/>
              </a:ext>
            </a:extLst>
          </p:cNvPr>
          <p:cNvSpPr>
            <a:spLocks noChangeShapeType="1"/>
          </p:cNvSpPr>
          <p:nvPr/>
        </p:nvSpPr>
        <p:spPr bwMode="auto">
          <a:xfrm>
            <a:off x="4038600" y="2819400"/>
            <a:ext cx="1066800" cy="1676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0488" name="Text Box 11">
            <a:extLst>
              <a:ext uri="{FF2B5EF4-FFF2-40B4-BE49-F238E27FC236}">
                <a16:creationId xmlns:a16="http://schemas.microsoft.com/office/drawing/2014/main" id="{BF2BB2AD-473E-48DB-A3FB-000E9088697B}"/>
              </a:ext>
            </a:extLst>
          </p:cNvPr>
          <p:cNvSpPr txBox="1">
            <a:spLocks noChangeArrowheads="1"/>
          </p:cNvSpPr>
          <p:nvPr/>
        </p:nvSpPr>
        <p:spPr bwMode="auto">
          <a:xfrm>
            <a:off x="4572000" y="2209800"/>
            <a:ext cx="1447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FFC000"/>
                </a:solidFill>
              </a:rPr>
              <a:t>Logia ‘Q’</a:t>
            </a:r>
          </a:p>
        </p:txBody>
      </p:sp>
      <p:sp>
        <p:nvSpPr>
          <p:cNvPr id="20489" name="Line 12">
            <a:extLst>
              <a:ext uri="{FF2B5EF4-FFF2-40B4-BE49-F238E27FC236}">
                <a16:creationId xmlns:a16="http://schemas.microsoft.com/office/drawing/2014/main" id="{BF00E62C-2765-87AF-5C82-9870762B7280}"/>
              </a:ext>
            </a:extLst>
          </p:cNvPr>
          <p:cNvSpPr>
            <a:spLocks noChangeShapeType="1"/>
          </p:cNvSpPr>
          <p:nvPr/>
        </p:nvSpPr>
        <p:spPr bwMode="auto">
          <a:xfrm flipH="1">
            <a:off x="3505200" y="2819400"/>
            <a:ext cx="1447800" cy="1524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0490" name="Line 13">
            <a:extLst>
              <a:ext uri="{FF2B5EF4-FFF2-40B4-BE49-F238E27FC236}">
                <a16:creationId xmlns:a16="http://schemas.microsoft.com/office/drawing/2014/main" id="{B3522A69-5790-82E2-F33D-CE2DEDEF5273}"/>
              </a:ext>
            </a:extLst>
          </p:cNvPr>
          <p:cNvSpPr>
            <a:spLocks noChangeShapeType="1"/>
          </p:cNvSpPr>
          <p:nvPr/>
        </p:nvSpPr>
        <p:spPr bwMode="auto">
          <a:xfrm>
            <a:off x="5334000" y="3200400"/>
            <a:ext cx="0"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1" name="Text Box 14">
            <a:extLst>
              <a:ext uri="{FF2B5EF4-FFF2-40B4-BE49-F238E27FC236}">
                <a16:creationId xmlns:a16="http://schemas.microsoft.com/office/drawing/2014/main" id="{601D2092-EA2B-AA51-FBC6-1118C0F55DDB}"/>
              </a:ext>
            </a:extLst>
          </p:cNvPr>
          <p:cNvSpPr txBox="1">
            <a:spLocks noChangeArrowheads="1"/>
          </p:cNvSpPr>
          <p:nvPr/>
        </p:nvSpPr>
        <p:spPr bwMode="auto">
          <a:xfrm>
            <a:off x="1500188" y="3000375"/>
            <a:ext cx="457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00B0F0"/>
                </a:solidFill>
              </a:rPr>
              <a:t>M</a:t>
            </a:r>
          </a:p>
        </p:txBody>
      </p:sp>
      <p:sp>
        <p:nvSpPr>
          <p:cNvPr id="12" name="Line 15">
            <a:extLst>
              <a:ext uri="{FF2B5EF4-FFF2-40B4-BE49-F238E27FC236}">
                <a16:creationId xmlns:a16="http://schemas.microsoft.com/office/drawing/2014/main" id="{4CB07899-E0B8-F350-701A-B89E91BEC736}"/>
              </a:ext>
            </a:extLst>
          </p:cNvPr>
          <p:cNvSpPr>
            <a:spLocks noChangeShapeType="1"/>
          </p:cNvSpPr>
          <p:nvPr/>
        </p:nvSpPr>
        <p:spPr bwMode="auto">
          <a:xfrm>
            <a:off x="1676400" y="3352800"/>
            <a:ext cx="12954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3" name="Text Box 16">
            <a:extLst>
              <a:ext uri="{FF2B5EF4-FFF2-40B4-BE49-F238E27FC236}">
                <a16:creationId xmlns:a16="http://schemas.microsoft.com/office/drawing/2014/main" id="{EE018A9C-7E95-1703-7B89-630CD8505AAC}"/>
              </a:ext>
            </a:extLst>
          </p:cNvPr>
          <p:cNvSpPr txBox="1">
            <a:spLocks noChangeArrowheads="1"/>
          </p:cNvSpPr>
          <p:nvPr/>
        </p:nvSpPr>
        <p:spPr bwMode="auto">
          <a:xfrm>
            <a:off x="6934200" y="3048000"/>
            <a:ext cx="457200" cy="396875"/>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000" b="1">
                <a:solidFill>
                  <a:srgbClr val="FFFF00"/>
                </a:solidFill>
              </a:rPr>
              <a:t>L</a:t>
            </a:r>
          </a:p>
        </p:txBody>
      </p:sp>
      <p:sp>
        <p:nvSpPr>
          <p:cNvPr id="14" name="Line 17">
            <a:extLst>
              <a:ext uri="{FF2B5EF4-FFF2-40B4-BE49-F238E27FC236}">
                <a16:creationId xmlns:a16="http://schemas.microsoft.com/office/drawing/2014/main" id="{1090B600-A0E7-55F8-4CDF-7AC79991FDFF}"/>
              </a:ext>
            </a:extLst>
          </p:cNvPr>
          <p:cNvSpPr>
            <a:spLocks noChangeShapeType="1"/>
          </p:cNvSpPr>
          <p:nvPr/>
        </p:nvSpPr>
        <p:spPr bwMode="auto">
          <a:xfrm flipH="1">
            <a:off x="5638800" y="3505200"/>
            <a:ext cx="12192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2" presetClass="entr" presetSubtype="8"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slide(fromLeft)">
                                      <p:cBhvr>
                                        <p:cTn id="12" dur="5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1+#ppt_w/2"/>
                                          </p:val>
                                        </p:tav>
                                        <p:tav tm="100000">
                                          <p:val>
                                            <p:strVal val="#ppt_x"/>
                                          </p:val>
                                        </p:tav>
                                      </p:tavLst>
                                    </p:anim>
                                    <p:anim calcmode="lin" valueType="num">
                                      <p:cBhvr additive="base">
                                        <p:cTn id="18" dur="500" fill="hold"/>
                                        <p:tgtEl>
                                          <p:spTgt spid="13"/>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500"/>
                            </p:stCondLst>
                            <p:childTnLst>
                              <p:par>
                                <p:cTn id="20" presetID="12" presetClass="entr" presetSubtype="2" fill="hold" nodeType="after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slide(fromRight)">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193" name="Group 6152">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6154"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155"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156"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57"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158"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159"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160"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161"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162"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163"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164"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165"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94" name="Group 6166">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6168"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69"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170"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71"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172"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173"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174"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175"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176"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177"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178"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79"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95" name="Rectangle 6180">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196"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197" name="Rectangle 6184">
            <a:extLst>
              <a:ext uri="{FF2B5EF4-FFF2-40B4-BE49-F238E27FC236}">
                <a16:creationId xmlns:a16="http://schemas.microsoft.com/office/drawing/2014/main" id="{C2ED0803-0133-49C2-9858-E132FF173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Rectangle 2">
            <a:extLst>
              <a:ext uri="{FF2B5EF4-FFF2-40B4-BE49-F238E27FC236}">
                <a16:creationId xmlns:a16="http://schemas.microsoft.com/office/drawing/2014/main" id="{014F471B-C0AD-1952-E406-C3CE1F97417C}"/>
              </a:ext>
            </a:extLst>
          </p:cNvPr>
          <p:cNvSpPr>
            <a:spLocks noGrp="1" noChangeArrowheads="1"/>
          </p:cNvSpPr>
          <p:nvPr>
            <p:ph type="title"/>
          </p:nvPr>
        </p:nvSpPr>
        <p:spPr>
          <a:xfrm>
            <a:off x="1346172" y="624110"/>
            <a:ext cx="7284749"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Jesus’ Teaching to/about the Marginalized</a:t>
            </a:r>
          </a:p>
        </p:txBody>
      </p:sp>
      <p:sp>
        <p:nvSpPr>
          <p:cNvPr id="6198" name="Rectangle 6186">
            <a:extLst>
              <a:ext uri="{FF2B5EF4-FFF2-40B4-BE49-F238E27FC236}">
                <a16:creationId xmlns:a16="http://schemas.microsoft.com/office/drawing/2014/main" id="{C379F6D6-AB42-424F-9B81-E57F502B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199" name="Freeform 11">
            <a:extLst>
              <a:ext uri="{FF2B5EF4-FFF2-40B4-BE49-F238E27FC236}">
                <a16:creationId xmlns:a16="http://schemas.microsoft.com/office/drawing/2014/main" id="{5BAFE5D0-C0A7-4C07-B852-6F0A7CF2A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147" name="Rectangle 3">
            <a:extLst>
              <a:ext uri="{FF2B5EF4-FFF2-40B4-BE49-F238E27FC236}">
                <a16:creationId xmlns:a16="http://schemas.microsoft.com/office/drawing/2014/main" id="{75D2D2B0-CD77-BAF9-CDEE-2A43232E8D0E}"/>
              </a:ext>
            </a:extLst>
          </p:cNvPr>
          <p:cNvSpPr>
            <a:spLocks noGrp="1" noChangeArrowheads="1"/>
          </p:cNvSpPr>
          <p:nvPr>
            <p:ph sz="half" idx="1"/>
          </p:nvPr>
        </p:nvSpPr>
        <p:spPr>
          <a:xfrm>
            <a:off x="691900" y="2486638"/>
            <a:ext cx="3874990" cy="3225967"/>
          </a:xfrm>
        </p:spPr>
        <p:txBody>
          <a:bodyPr>
            <a:normAutofit fontScale="85000" lnSpcReduction="10000"/>
          </a:bodyPr>
          <a:lstStyle/>
          <a:p>
            <a:pPr marL="291465" indent="-291465" defTabSz="388620">
              <a:lnSpc>
                <a:spcPct val="90000"/>
              </a:lnSpc>
              <a:spcBef>
                <a:spcPts val="850"/>
              </a:spcBef>
            </a:pPr>
            <a:r>
              <a:rPr lang="en-US" altLang="en-US" sz="2400" kern="1200" dirty="0">
                <a:solidFill>
                  <a:schemeClr val="tx1">
                    <a:lumMod val="75000"/>
                    <a:lumOff val="25000"/>
                  </a:schemeClr>
                </a:solidFill>
                <a:latin typeface="Calibri" panose="020F0502020204030204" pitchFamily="34" charset="0"/>
                <a:cs typeface="Calibri" panose="020F0502020204030204" pitchFamily="34" charset="0"/>
              </a:rPr>
              <a:t>All Synoptic sources are in agreement that Jesus showed concern for the marginalized in society.</a:t>
            </a:r>
          </a:p>
          <a:p>
            <a:pPr marL="291465" indent="-291465" defTabSz="388620">
              <a:lnSpc>
                <a:spcPct val="90000"/>
              </a:lnSpc>
              <a:spcBef>
                <a:spcPts val="850"/>
              </a:spcBef>
            </a:pPr>
            <a:r>
              <a:rPr lang="en-US" altLang="en-US" sz="2400" kern="1200" dirty="0">
                <a:solidFill>
                  <a:schemeClr val="tx1">
                    <a:lumMod val="75000"/>
                    <a:lumOff val="25000"/>
                  </a:schemeClr>
                </a:solidFill>
                <a:latin typeface="Calibri" panose="020F0502020204030204" pitchFamily="34" charset="0"/>
                <a:cs typeface="Calibri" panose="020F0502020204030204" pitchFamily="34" charset="0"/>
              </a:rPr>
              <a:t>He speaks sympathetically of widows but condemns the Pharisees for taking their property (Mark 12:40). He commends a widow for her gift of two coins in the Temple treasury (Mark 12:41-44).</a:t>
            </a:r>
          </a:p>
          <a:p>
            <a:pPr eaLnBrk="1" hangingPunct="1">
              <a:lnSpc>
                <a:spcPct val="90000"/>
              </a:lnSpc>
            </a:pPr>
            <a:endParaRPr lang="en-US" altLang="en-US" sz="1500" dirty="0"/>
          </a:p>
        </p:txBody>
      </p:sp>
      <p:sp>
        <p:nvSpPr>
          <p:cNvPr id="6148" name="Rectangle 4">
            <a:extLst>
              <a:ext uri="{FF2B5EF4-FFF2-40B4-BE49-F238E27FC236}">
                <a16:creationId xmlns:a16="http://schemas.microsoft.com/office/drawing/2014/main" id="{3ABF6D5B-3FBB-C9EF-8651-5BFC7FED3D69}"/>
              </a:ext>
            </a:extLst>
          </p:cNvPr>
          <p:cNvSpPr>
            <a:spLocks noGrp="1" noChangeArrowheads="1"/>
          </p:cNvSpPr>
          <p:nvPr>
            <p:ph sz="half" idx="2"/>
          </p:nvPr>
        </p:nvSpPr>
        <p:spPr>
          <a:xfrm>
            <a:off x="4607861" y="2222983"/>
            <a:ext cx="4144982" cy="3653941"/>
          </a:xfrm>
        </p:spPr>
        <p:txBody>
          <a:bodyPr>
            <a:normAutofit fontScale="85000" lnSpcReduction="10000"/>
          </a:bodyPr>
          <a:lstStyle/>
          <a:p>
            <a:pPr marL="291465" indent="-291465" defTabSz="388620">
              <a:lnSpc>
                <a:spcPct val="90000"/>
              </a:lnSpc>
              <a:spcBef>
                <a:spcPts val="850"/>
              </a:spcBef>
              <a:buNone/>
            </a:pPr>
            <a:r>
              <a:rPr lang="en-US" altLang="en-US" sz="1500" kern="1200" dirty="0">
                <a:solidFill>
                  <a:schemeClr val="tx1">
                    <a:lumMod val="75000"/>
                    <a:lumOff val="25000"/>
                  </a:schemeClr>
                </a:solidFill>
                <a:latin typeface="+mn-lt"/>
                <a:ea typeface="+mn-ea"/>
                <a:cs typeface="+mn-cs"/>
              </a:rPr>
              <a:t>	</a:t>
            </a:r>
            <a:r>
              <a:rPr lang="en-US" altLang="en-US" sz="1900" kern="1200" dirty="0">
                <a:solidFill>
                  <a:srgbClr val="0070C0"/>
                </a:solidFill>
                <a:latin typeface="Calibri" panose="020F0502020204030204" pitchFamily="34" charset="0"/>
                <a:cs typeface="Calibri" panose="020F0502020204030204" pitchFamily="34" charset="0"/>
              </a:rPr>
              <a:t>‘What do you think? A man had two sons; he went to the first and said, “Son, go and work in the vineyard today.” He answered, “ I will not”; but later changed his mind and went. The father went to the second and said the same; and he answered, “I go, sir”; but he did not go. Which of the two did the will of his father?’ They [chief priests and elders] said, ‘The first’. Jesus said to them, ‘Truly, I tell you, the tax-collectors and the prostitutes are going into the kingdom of God ahead of you. For John came to you in the way of righteousness and you did not believe him, but the tax-collectors and the prostitutes believed him; and even after you saw it, you did not change your minds and believe him’ (Matthew 21:28-32).</a:t>
            </a:r>
            <a:endParaRPr lang="en-US" altLang="en-US" sz="1500" dirty="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E90EA54-7D3B-2BB0-0045-10A9F22F9ABE}"/>
              </a:ext>
            </a:extLst>
          </p:cNvPr>
          <p:cNvSpPr>
            <a:spLocks noGrp="1" noChangeArrowheads="1"/>
          </p:cNvSpPr>
          <p:nvPr>
            <p:ph type="title"/>
          </p:nvPr>
        </p:nvSpPr>
        <p:spPr/>
        <p:txBody>
          <a:bodyPr/>
          <a:lstStyle/>
          <a:p>
            <a:pPr eaLnBrk="1" hangingPunct="1"/>
            <a:r>
              <a:rPr lang="en-US" altLang="en-US" dirty="0">
                <a:latin typeface="Calibri" panose="020F0502020204030204" pitchFamily="34" charset="0"/>
                <a:cs typeface="Calibri" panose="020F0502020204030204" pitchFamily="34" charset="0"/>
              </a:rPr>
              <a:t>Jesus’ Parables</a:t>
            </a:r>
          </a:p>
        </p:txBody>
      </p:sp>
      <p:sp>
        <p:nvSpPr>
          <p:cNvPr id="35843" name="Rectangle 3">
            <a:extLst>
              <a:ext uri="{FF2B5EF4-FFF2-40B4-BE49-F238E27FC236}">
                <a16:creationId xmlns:a16="http://schemas.microsoft.com/office/drawing/2014/main" id="{1AA1410A-888F-DD80-A9A4-77F972ADA241}"/>
              </a:ext>
            </a:extLst>
          </p:cNvPr>
          <p:cNvSpPr>
            <a:spLocks noGrp="1" noChangeArrowheads="1"/>
          </p:cNvSpPr>
          <p:nvPr>
            <p:ph type="body" sz="half" idx="1"/>
          </p:nvPr>
        </p:nvSpPr>
        <p:spPr>
          <a:xfrm>
            <a:off x="899592" y="1524000"/>
            <a:ext cx="3901008" cy="4572000"/>
          </a:xfrm>
        </p:spPr>
        <p:txBody>
          <a:bodyPr>
            <a:normAutofit/>
          </a:bodyPr>
          <a:lstStyle/>
          <a:p>
            <a:pPr eaLnBrk="1" hangingPunct="1">
              <a:lnSpc>
                <a:spcPct val="90000"/>
              </a:lnSpc>
            </a:pPr>
            <a:r>
              <a:rPr lang="en-US" altLang="en-US" sz="2000" dirty="0">
                <a:latin typeface="Calibri" panose="020F0502020204030204" pitchFamily="34" charset="0"/>
                <a:cs typeface="Calibri" panose="020F0502020204030204" pitchFamily="34" charset="0"/>
              </a:rPr>
              <a:t>Main characters in Jesus’ parables are mostly male, but he draws on women’s roles and experiences for parabolic illustrations: childbirth, widows, baking bread</a:t>
            </a:r>
            <a:r>
              <a:rPr lang="en-US" altLang="en-US" sz="2400" dirty="0">
                <a:latin typeface="Calibri" panose="020F0502020204030204" pitchFamily="34" charset="0"/>
                <a:cs typeface="Calibri" panose="020F0502020204030204" pitchFamily="34" charset="0"/>
              </a:rPr>
              <a:t>.</a:t>
            </a:r>
          </a:p>
          <a:p>
            <a:pPr eaLnBrk="1" hangingPunct="1">
              <a:lnSpc>
                <a:spcPct val="90000"/>
              </a:lnSpc>
              <a:buFont typeface="Wingdings" pitchFamily="2" charset="2"/>
              <a:buNone/>
            </a:pPr>
            <a:r>
              <a:rPr lang="en-US" altLang="en-US" sz="2400" dirty="0">
                <a:latin typeface="Calibri" panose="020F0502020204030204" pitchFamily="34" charset="0"/>
                <a:cs typeface="Calibri" panose="020F0502020204030204" pitchFamily="34" charset="0"/>
              </a:rPr>
              <a:t>	</a:t>
            </a:r>
            <a:r>
              <a:rPr lang="en-US" altLang="en-US" sz="1800" dirty="0">
                <a:solidFill>
                  <a:schemeClr val="hlink"/>
                </a:solidFill>
                <a:latin typeface="Calibri" panose="020F0502020204030204" pitchFamily="34" charset="0"/>
                <a:cs typeface="Calibri" panose="020F0502020204030204" pitchFamily="34" charset="0"/>
              </a:rPr>
              <a:t>‘The kingdom of heaven is like yeast that a woman took and mixed in with three measures of flour until all of it was leavened’ (Matthew 13:33).</a:t>
            </a:r>
          </a:p>
          <a:p>
            <a:pPr eaLnBrk="1" hangingPunct="1">
              <a:lnSpc>
                <a:spcPct val="90000"/>
              </a:lnSpc>
            </a:pPr>
            <a:r>
              <a:rPr lang="en-US" altLang="en-US" sz="2000" dirty="0">
                <a:latin typeface="Calibri" panose="020F0502020204030204" pitchFamily="34" charset="0"/>
                <a:cs typeface="Calibri" panose="020F0502020204030204" pitchFamily="34" charset="0"/>
              </a:rPr>
              <a:t>Three measures of flour: echo of Sarah kneading bread for the heavenly messengers (Genesis 18:6)?</a:t>
            </a:r>
          </a:p>
          <a:p>
            <a:pPr eaLnBrk="1" hangingPunct="1">
              <a:lnSpc>
                <a:spcPct val="90000"/>
              </a:lnSpc>
            </a:pPr>
            <a:endParaRPr lang="en-US" altLang="en-US" sz="2400" dirty="0"/>
          </a:p>
        </p:txBody>
      </p:sp>
      <p:pic>
        <p:nvPicPr>
          <p:cNvPr id="35845" name="Picture 5" descr="1">
            <a:extLst>
              <a:ext uri="{FF2B5EF4-FFF2-40B4-BE49-F238E27FC236}">
                <a16:creationId xmlns:a16="http://schemas.microsoft.com/office/drawing/2014/main" id="{3DA25975-41D1-826D-F014-8953D1F5F0BE}"/>
              </a:ext>
            </a:extLst>
          </p:cNvPr>
          <p:cNvPicPr>
            <a:picLocks noGrp="1" noChangeAspect="1" noChangeArrowheads="1"/>
          </p:cNvPicPr>
          <p:nvPr>
            <p:ph sz="half" idx="2"/>
          </p:nvPr>
        </p:nvPicPr>
        <p:blipFill>
          <a:blip r:embed="rId2"/>
          <a:srcRect/>
          <a:stretch>
            <a:fillRect/>
          </a:stretch>
        </p:blipFill>
        <p:spPr>
          <a:xfrm>
            <a:off x="4800600" y="2057400"/>
            <a:ext cx="4038600" cy="3038475"/>
          </a:xfrm>
          <a:effectLst>
            <a:outerShdw blurRad="63500" dist="25400" dir="16979900" algn="ctr" rotWithShape="0">
              <a:schemeClr val="bg2">
                <a:alpha val="75000"/>
              </a:scheme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200" name="Rectangle 819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95A016C0-A0F7-004A-1909-A2B38DDBEF0A}"/>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Jesus’ Parables</a:t>
            </a:r>
          </a:p>
        </p:txBody>
      </p:sp>
      <p:sp>
        <p:nvSpPr>
          <p:cNvPr id="820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8204" name="Rectangle 820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3">
            <a:extLst>
              <a:ext uri="{FF2B5EF4-FFF2-40B4-BE49-F238E27FC236}">
                <a16:creationId xmlns:a16="http://schemas.microsoft.com/office/drawing/2014/main" id="{EF9BBF45-A719-571F-FAF1-F07DB862CFD7}"/>
              </a:ext>
            </a:extLst>
          </p:cNvPr>
          <p:cNvSpPr>
            <a:spLocks noGrp="1" noChangeArrowheads="1"/>
          </p:cNvSpPr>
          <p:nvPr>
            <p:ph idx="1"/>
          </p:nvPr>
        </p:nvSpPr>
        <p:spPr>
          <a:xfrm>
            <a:off x="3529933" y="589722"/>
            <a:ext cx="5098525" cy="5321500"/>
          </a:xfrm>
        </p:spPr>
        <p:txBody>
          <a:bodyPr anchor="ctr">
            <a:normAutofit lnSpcReduction="10000"/>
          </a:bodyPr>
          <a:lstStyle/>
          <a:p>
            <a:pPr eaLnBrk="1" hangingPunct="1"/>
            <a:r>
              <a:rPr lang="en-US" altLang="en-US" sz="2400" dirty="0">
                <a:latin typeface="Calibri" panose="020F0502020204030204" pitchFamily="34" charset="0"/>
                <a:cs typeface="Calibri" panose="020F0502020204030204" pitchFamily="34" charset="0"/>
              </a:rPr>
              <a:t>Jesus draws images from everyday Palestinian life; women and their activities are bound to figure occasionally as points of comparison with the kingdom of God.</a:t>
            </a:r>
          </a:p>
          <a:p>
            <a:pPr eaLnBrk="1" hangingPunct="1">
              <a:buFont typeface="Wingdings" pitchFamily="2" charset="2"/>
              <a:buNone/>
            </a:pPr>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a:latin typeface="Calibri" panose="020F0502020204030204" pitchFamily="34" charset="0"/>
                <a:cs typeface="Calibri" panose="020F0502020204030204" pitchFamily="34" charset="0"/>
              </a:rPr>
              <a:t>The parables offer a message about the nature and significance of the kingdom of God, not about the status of women. (It is the effect of the leaven and the kneading of the dough, not the subject of the parable, that are of primary importance.)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0" name="Rectangle 8199">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2" name="Group 8201">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8203"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204"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205"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8206"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8207"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8208"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8209"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8210"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8211"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8212"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8213"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214"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8194" name="Rectangle 2">
            <a:extLst>
              <a:ext uri="{FF2B5EF4-FFF2-40B4-BE49-F238E27FC236}">
                <a16:creationId xmlns:a16="http://schemas.microsoft.com/office/drawing/2014/main" id="{96C84AB6-BCCE-7F90-9C68-D4CF025FB384}"/>
              </a:ext>
            </a:extLst>
          </p:cNvPr>
          <p:cNvSpPr>
            <a:spLocks noGrp="1" noChangeArrowheads="1"/>
          </p:cNvSpPr>
          <p:nvPr>
            <p:ph type="title"/>
          </p:nvPr>
        </p:nvSpPr>
        <p:spPr>
          <a:xfrm>
            <a:off x="912792" y="1093380"/>
            <a:ext cx="2301136" cy="4671240"/>
          </a:xfrm>
        </p:spPr>
        <p:txBody>
          <a:bodyPr anchor="ctr">
            <a:normAutofit/>
          </a:bodyPr>
          <a:lstStyle/>
          <a:p>
            <a:pPr algn="r" eaLnBrk="1" hangingPunct="1"/>
            <a:r>
              <a:rPr lang="en-US" altLang="en-US" dirty="0">
                <a:latin typeface="Calibri" panose="020F0502020204030204" pitchFamily="34" charset="0"/>
                <a:cs typeface="Calibri" panose="020F0502020204030204" pitchFamily="34" charset="0"/>
              </a:rPr>
              <a:t>Jesus’ Parables</a:t>
            </a:r>
          </a:p>
        </p:txBody>
      </p:sp>
      <p:sp>
        <p:nvSpPr>
          <p:cNvPr id="821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218" name="Rectangle 8217">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3">
            <a:extLst>
              <a:ext uri="{FF2B5EF4-FFF2-40B4-BE49-F238E27FC236}">
                <a16:creationId xmlns:a16="http://schemas.microsoft.com/office/drawing/2014/main" id="{537FE4CD-0CD7-00AF-28AC-3E6B34F12E18}"/>
              </a:ext>
            </a:extLst>
          </p:cNvPr>
          <p:cNvSpPr>
            <a:spLocks noGrp="1" noChangeArrowheads="1"/>
          </p:cNvSpPr>
          <p:nvPr>
            <p:ph idx="1"/>
          </p:nvPr>
        </p:nvSpPr>
        <p:spPr>
          <a:xfrm>
            <a:off x="3964131" y="1093380"/>
            <a:ext cx="4664328" cy="4679250"/>
          </a:xfrm>
        </p:spPr>
        <p:txBody>
          <a:bodyPr anchor="ctr">
            <a:normAutofit/>
          </a:bodyPr>
          <a:lstStyle/>
          <a:p>
            <a:pPr eaLnBrk="1" hangingPunct="1"/>
            <a:endParaRPr lang="en-US" altLang="en-US" dirty="0"/>
          </a:p>
          <a:p>
            <a:pPr eaLnBrk="1" hangingPunct="1"/>
            <a:endParaRPr lang="en-US" altLang="en-US" dirty="0"/>
          </a:p>
          <a:p>
            <a:pPr eaLnBrk="1" hangingPunct="1">
              <a:buFont typeface="Wingdings" pitchFamily="2" charset="2"/>
              <a:buNone/>
            </a:pPr>
            <a:r>
              <a:rPr lang="en-US" altLang="en-US" dirty="0"/>
              <a:t>	</a:t>
            </a:r>
            <a:r>
              <a:rPr lang="en-US" altLang="en-US" sz="2400" dirty="0">
                <a:latin typeface="Calibri" panose="020F0502020204030204" pitchFamily="34" charset="0"/>
                <a:cs typeface="Calibri" panose="020F0502020204030204" pitchFamily="34" charset="0"/>
              </a:rPr>
              <a:t>Traditional roles for women (kneading bread, carrying grain, grinding meal) are not reversed. If anything, gender roles are reinforced rather than challenged.</a:t>
            </a:r>
            <a:endParaRPr lang="en-US" altLang="en-US" dirty="0">
              <a:latin typeface="Calibri" panose="020F0502020204030204" pitchFamily="34" charset="0"/>
              <a:cs typeface="Calibri" panose="020F050202020403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515" name="Group 21514">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1516"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517"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518"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1519"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520"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521"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522"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523"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524"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525"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526"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527"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529" name="Group 21528">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1530"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1531"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1532"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1533"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1534"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1535"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1536"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1537"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1538"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1539"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540"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1541"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1543" name="Rectangle 21542">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1545"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1547" name="Rectangle 21546">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3464657"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5F559705-E260-11BA-E5AF-BFAAF18131E8}"/>
              </a:ext>
            </a:extLst>
          </p:cNvPr>
          <p:cNvSpPr>
            <a:spLocks noGrp="1" noChangeArrowheads="1"/>
          </p:cNvSpPr>
          <p:nvPr>
            <p:ph type="title"/>
          </p:nvPr>
        </p:nvSpPr>
        <p:spPr>
          <a:xfrm>
            <a:off x="486918" y="645106"/>
            <a:ext cx="2737709" cy="1259894"/>
          </a:xfrm>
        </p:spPr>
        <p:txBody>
          <a:bodyPr vert="horz" lIns="91440" tIns="45720" rIns="91440" bIns="45720" rtlCol="0" anchor="t">
            <a:normAutofit/>
          </a:bodyPr>
          <a:lstStyle/>
          <a:p>
            <a:pPr>
              <a:lnSpc>
                <a:spcPct val="90000"/>
              </a:lnSpc>
            </a:pPr>
            <a:r>
              <a:rPr lang="en-US" altLang="en-US" sz="2800" dirty="0">
                <a:latin typeface="Calibri" panose="020F0502020204030204" pitchFamily="34" charset="0"/>
                <a:cs typeface="Calibri" panose="020F0502020204030204" pitchFamily="34" charset="0"/>
              </a:rPr>
              <a:t>Jesus’ Teaching on Adultery</a:t>
            </a:r>
          </a:p>
        </p:txBody>
      </p:sp>
      <p:sp>
        <p:nvSpPr>
          <p:cNvPr id="21507" name="Rectangle 3">
            <a:extLst>
              <a:ext uri="{FF2B5EF4-FFF2-40B4-BE49-F238E27FC236}">
                <a16:creationId xmlns:a16="http://schemas.microsoft.com/office/drawing/2014/main" id="{4CD728B8-05EF-F967-ABA2-6C17F1AF76F1}"/>
              </a:ext>
            </a:extLst>
          </p:cNvPr>
          <p:cNvSpPr>
            <a:spLocks noGrp="1" noChangeArrowheads="1"/>
          </p:cNvSpPr>
          <p:nvPr>
            <p:ph type="body" sz="half" idx="1"/>
          </p:nvPr>
        </p:nvSpPr>
        <p:spPr>
          <a:xfrm>
            <a:off x="486918" y="2133600"/>
            <a:ext cx="2737709" cy="3759253"/>
          </a:xfrm>
        </p:spPr>
        <p:txBody>
          <a:bodyPr vert="horz" lIns="91440" tIns="45720" rIns="91440" bIns="45720" rtlCol="0">
            <a:normAutofit lnSpcReduction="10000"/>
          </a:bodyPr>
          <a:lstStyle/>
          <a:p>
            <a:pPr marL="0" indent="0">
              <a:lnSpc>
                <a:spcPct val="90000"/>
              </a:lnSpc>
              <a:buNone/>
            </a:pPr>
            <a:r>
              <a:rPr lang="en-US" altLang="en-US" dirty="0">
                <a:latin typeface="Calibri" panose="020F0502020204030204" pitchFamily="34" charset="0"/>
                <a:cs typeface="Calibri" panose="020F0502020204030204" pitchFamily="34" charset="0"/>
              </a:rPr>
              <a:t>You have heard that it was said, “You shall not commit adultery.” But I say to you that everyone who looks at a woman with lust has already committed adultery with her in his heart. If your right eye causes you to sin, tear it out and throw it away; it is better for you to lose one of your members than for your whole body to be thrown into hell (Matt. 5:27-29).</a:t>
            </a:r>
          </a:p>
          <a:p>
            <a:pPr>
              <a:lnSpc>
                <a:spcPct val="90000"/>
              </a:lnSpc>
            </a:pPr>
            <a:endParaRPr lang="en-US" altLang="en-US" sz="1400" dirty="0"/>
          </a:p>
        </p:txBody>
      </p:sp>
      <p:pic>
        <p:nvPicPr>
          <p:cNvPr id="21510" name="Picture 6" descr="chasseriau-susanna-elders450x591">
            <a:extLst>
              <a:ext uri="{FF2B5EF4-FFF2-40B4-BE49-F238E27FC236}">
                <a16:creationId xmlns:a16="http://schemas.microsoft.com/office/drawing/2014/main" id="{C98CF649-C1EF-FC01-2250-0FBA59F1C31B}"/>
              </a:ext>
            </a:extLst>
          </p:cNvPr>
          <p:cNvPicPr>
            <a:picLocks noGrp="1" noChangeAspect="1" noChangeArrowheads="1"/>
          </p:cNvPicPr>
          <p:nvPr>
            <p:ph sz="half" idx="2"/>
          </p:nvPr>
        </p:nvPicPr>
        <p:blipFill rotWithShape="1">
          <a:blip r:embed="rId2"/>
          <a:srcRect t="1504" r="1" b="6550"/>
          <a:stretch/>
        </p:blipFill>
        <p:spPr>
          <a:xfrm>
            <a:off x="3464657" y="4748"/>
            <a:ext cx="5679343" cy="6848504"/>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335" name="Group 12296">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298"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299"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300"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301"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302"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303"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304"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305"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306"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2307"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2308"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2309"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2336" name="Group 12310">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2312"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313"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314"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315"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316"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317"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318"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319"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320"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321"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322"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323"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337" name="Rectangle 12324">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338"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2339" name="Rectangle 12328">
            <a:extLst>
              <a:ext uri="{FF2B5EF4-FFF2-40B4-BE49-F238E27FC236}">
                <a16:creationId xmlns:a16="http://schemas.microsoft.com/office/drawing/2014/main" id="{C8C9F670-D457-4F9E-BDA1-B6468C778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15C56426-0D12-B444-A66D-280AA746FEFF}"/>
              </a:ext>
            </a:extLst>
          </p:cNvPr>
          <p:cNvSpPr>
            <a:spLocks noGrp="1" noChangeArrowheads="1"/>
          </p:cNvSpPr>
          <p:nvPr>
            <p:ph type="title"/>
          </p:nvPr>
        </p:nvSpPr>
        <p:spPr>
          <a:xfrm>
            <a:off x="1346172" y="624110"/>
            <a:ext cx="7284749"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Jesus’ Teaching on Divorce</a:t>
            </a:r>
          </a:p>
        </p:txBody>
      </p:sp>
      <p:sp>
        <p:nvSpPr>
          <p:cNvPr id="12340" name="Rectangle 12330">
            <a:extLst>
              <a:ext uri="{FF2B5EF4-FFF2-40B4-BE49-F238E27FC236}">
                <a16:creationId xmlns:a16="http://schemas.microsoft.com/office/drawing/2014/main" id="{240E2333-C7BB-42CB-A674-0BE0C8ED7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341" name="Freeform 11">
            <a:extLst>
              <a:ext uri="{FF2B5EF4-FFF2-40B4-BE49-F238E27FC236}">
                <a16:creationId xmlns:a16="http://schemas.microsoft.com/office/drawing/2014/main" id="{6CADF7DA-72EF-4990-9F27-D443BAF7D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2291" name="Rectangle 3">
            <a:extLst>
              <a:ext uri="{FF2B5EF4-FFF2-40B4-BE49-F238E27FC236}">
                <a16:creationId xmlns:a16="http://schemas.microsoft.com/office/drawing/2014/main" id="{8C2F3A93-B7F6-92C8-4E85-BF1F39BF70AB}"/>
              </a:ext>
            </a:extLst>
          </p:cNvPr>
          <p:cNvSpPr>
            <a:spLocks noGrp="1" noChangeArrowheads="1"/>
          </p:cNvSpPr>
          <p:nvPr>
            <p:ph sz="half" idx="1"/>
          </p:nvPr>
        </p:nvSpPr>
        <p:spPr>
          <a:xfrm>
            <a:off x="584615" y="2222983"/>
            <a:ext cx="4100868" cy="3592010"/>
          </a:xfrm>
        </p:spPr>
        <p:txBody>
          <a:bodyPr>
            <a:normAutofit fontScale="62500" lnSpcReduction="20000"/>
          </a:bodyPr>
          <a:lstStyle/>
          <a:p>
            <a:pPr marL="277749" indent="-277749" defTabSz="370332">
              <a:lnSpc>
                <a:spcPct val="90000"/>
              </a:lnSpc>
              <a:spcBef>
                <a:spcPts val="810"/>
              </a:spcBef>
              <a:buNone/>
            </a:pPr>
            <a:r>
              <a:rPr lang="en-US" altLang="en-US" sz="1700" kern="1200" dirty="0">
                <a:solidFill>
                  <a:schemeClr val="tx1">
                    <a:lumMod val="75000"/>
                    <a:lumOff val="25000"/>
                  </a:schemeClr>
                </a:solidFill>
                <a:latin typeface="+mn-lt"/>
                <a:ea typeface="+mn-ea"/>
                <a:cs typeface="+mn-cs"/>
              </a:rPr>
              <a:t>	</a:t>
            </a:r>
            <a:r>
              <a:rPr lang="en-US" altLang="en-US" sz="2600" kern="1200" dirty="0">
                <a:solidFill>
                  <a:srgbClr val="0070C0"/>
                </a:solidFill>
                <a:latin typeface="Calibri" panose="020F0502020204030204" pitchFamily="34" charset="0"/>
                <a:cs typeface="Calibri" panose="020F0502020204030204" pitchFamily="34" charset="0"/>
              </a:rPr>
              <a:t>Mark 10:2-10</a:t>
            </a:r>
          </a:p>
          <a:p>
            <a:pPr marL="277749" indent="-277749" defTabSz="370332">
              <a:lnSpc>
                <a:spcPct val="90000"/>
              </a:lnSpc>
              <a:spcBef>
                <a:spcPts val="810"/>
              </a:spcBef>
              <a:buNone/>
            </a:pPr>
            <a:r>
              <a:rPr lang="en-US" altLang="en-US" sz="2600" kern="1200" dirty="0">
                <a:solidFill>
                  <a:srgbClr val="0070C0"/>
                </a:solidFill>
                <a:latin typeface="Calibri" panose="020F0502020204030204" pitchFamily="34" charset="0"/>
                <a:cs typeface="Calibri" panose="020F0502020204030204" pitchFamily="34" charset="0"/>
              </a:rPr>
              <a:t>	Some Pharisees came, and to test him they asked, ‘It is lawful for a man to divorce his wife?’ He answered them, ‘What did Moses command you?’ They said, ‘Moses allowed a man to write a certificate of dismissal and to divorce her’ [Deut. 24:1-4]. But Jesus said to them, ‘Because of your hardness of heart he wrote this commandment for you. But from the beginning of creation, God made them male and female.’ For this reason a man shall leave his father and mother and be joined to his wife, and the two shall become one flesh.” So they are no longer two, but one flesh. Therefore what God has joined together, let no one separate.’ </a:t>
            </a:r>
          </a:p>
          <a:p>
            <a:pPr marL="277749" indent="-277749" defTabSz="370332">
              <a:lnSpc>
                <a:spcPct val="90000"/>
              </a:lnSpc>
              <a:spcBef>
                <a:spcPts val="810"/>
              </a:spcBef>
              <a:buNone/>
            </a:pPr>
            <a:r>
              <a:rPr lang="en-US" altLang="en-US" sz="2600" kern="1200" dirty="0">
                <a:solidFill>
                  <a:srgbClr val="0070C0"/>
                </a:solidFill>
                <a:latin typeface="Calibri" panose="020F0502020204030204" pitchFamily="34" charset="0"/>
                <a:cs typeface="Calibri" panose="020F0502020204030204" pitchFamily="34" charset="0"/>
              </a:rPr>
              <a:t>	</a:t>
            </a:r>
            <a:endParaRPr lang="en-US" altLang="en-US" sz="1700" dirty="0">
              <a:solidFill>
                <a:srgbClr val="0070C0"/>
              </a:solidFill>
              <a:latin typeface="Calibri" panose="020F0502020204030204" pitchFamily="34" charset="0"/>
              <a:cs typeface="Calibri" panose="020F0502020204030204" pitchFamily="34" charset="0"/>
            </a:endParaRPr>
          </a:p>
        </p:txBody>
      </p:sp>
      <p:sp>
        <p:nvSpPr>
          <p:cNvPr id="12292" name="Rectangle 4">
            <a:extLst>
              <a:ext uri="{FF2B5EF4-FFF2-40B4-BE49-F238E27FC236}">
                <a16:creationId xmlns:a16="http://schemas.microsoft.com/office/drawing/2014/main" id="{ACFC6023-1279-1284-09E6-2CD28C4D156D}"/>
              </a:ext>
            </a:extLst>
          </p:cNvPr>
          <p:cNvSpPr>
            <a:spLocks noGrp="1" noChangeArrowheads="1"/>
          </p:cNvSpPr>
          <p:nvPr>
            <p:ph sz="half" idx="2"/>
          </p:nvPr>
        </p:nvSpPr>
        <p:spPr>
          <a:xfrm>
            <a:off x="4747414" y="2222983"/>
            <a:ext cx="4145066" cy="4021753"/>
          </a:xfrm>
        </p:spPr>
        <p:txBody>
          <a:bodyPr>
            <a:normAutofit fontScale="62500" lnSpcReduction="20000"/>
          </a:bodyPr>
          <a:lstStyle/>
          <a:p>
            <a:pPr marL="277749" indent="-277749" defTabSz="370332">
              <a:lnSpc>
                <a:spcPct val="90000"/>
              </a:lnSpc>
              <a:spcBef>
                <a:spcPts val="810"/>
              </a:spcBef>
              <a:buNone/>
            </a:pPr>
            <a:endParaRPr lang="en-US" altLang="en-US" sz="1700" kern="1200" dirty="0">
              <a:solidFill>
                <a:schemeClr val="hlink"/>
              </a:solidFill>
              <a:latin typeface="+mn-lt"/>
              <a:ea typeface="+mn-ea"/>
              <a:cs typeface="+mn-cs"/>
            </a:endParaRPr>
          </a:p>
          <a:p>
            <a:pPr marL="277749" indent="-277749" defTabSz="370332">
              <a:lnSpc>
                <a:spcPct val="90000"/>
              </a:lnSpc>
              <a:spcBef>
                <a:spcPts val="810"/>
              </a:spcBef>
              <a:buNone/>
            </a:pPr>
            <a:r>
              <a:rPr lang="en-US" altLang="en-US" sz="1700" kern="1200" dirty="0">
                <a:solidFill>
                  <a:schemeClr val="hlink"/>
                </a:solidFill>
                <a:latin typeface="+mn-lt"/>
                <a:ea typeface="+mn-ea"/>
                <a:cs typeface="+mn-cs"/>
              </a:rPr>
              <a:t>	</a:t>
            </a:r>
            <a:r>
              <a:rPr lang="en-US" altLang="en-US" sz="2600" kern="1200" dirty="0">
                <a:solidFill>
                  <a:schemeClr val="tx1"/>
                </a:solidFill>
                <a:latin typeface="Calibri" panose="020F0502020204030204" pitchFamily="34" charset="0"/>
                <a:cs typeface="Calibri" panose="020F0502020204030204" pitchFamily="34" charset="0"/>
              </a:rPr>
              <a:t>Then in the house the disciples asked him again about this matter. He said to them, ‘Whoever divorces his wife and marries another commits adultery against her’; and if she divorces her husband and marries another, she commits adultery.’</a:t>
            </a:r>
          </a:p>
          <a:p>
            <a:pPr marL="277749" indent="-277749" defTabSz="370332">
              <a:lnSpc>
                <a:spcPct val="90000"/>
              </a:lnSpc>
              <a:spcBef>
                <a:spcPts val="810"/>
              </a:spcBef>
              <a:buNone/>
            </a:pPr>
            <a:endParaRPr lang="en-US" altLang="en-US" sz="2600" kern="1200" dirty="0">
              <a:solidFill>
                <a:schemeClr val="tx1"/>
              </a:solidFill>
              <a:latin typeface="Calibri" panose="020F0502020204030204" pitchFamily="34" charset="0"/>
              <a:cs typeface="Calibri" panose="020F0502020204030204" pitchFamily="34" charset="0"/>
            </a:endParaRPr>
          </a:p>
          <a:p>
            <a:pPr marL="277749" indent="-277749" defTabSz="370332">
              <a:lnSpc>
                <a:spcPct val="90000"/>
              </a:lnSpc>
              <a:spcBef>
                <a:spcPts val="810"/>
              </a:spcBef>
              <a:buNone/>
            </a:pPr>
            <a:r>
              <a:rPr lang="en-US" altLang="en-US" sz="2600" kern="1200" dirty="0">
                <a:solidFill>
                  <a:schemeClr val="tx1"/>
                </a:solidFill>
                <a:latin typeface="Calibri" panose="020F0502020204030204" pitchFamily="34" charset="0"/>
                <a:cs typeface="Calibri" panose="020F0502020204030204" pitchFamily="34" charset="0"/>
              </a:rPr>
              <a:t>	Matthew 5:31-32 (cf. 19:9)</a:t>
            </a:r>
          </a:p>
          <a:p>
            <a:pPr marL="277749" indent="-277749" defTabSz="370332">
              <a:lnSpc>
                <a:spcPct val="90000"/>
              </a:lnSpc>
              <a:spcBef>
                <a:spcPts val="810"/>
              </a:spcBef>
              <a:buNone/>
            </a:pPr>
            <a:r>
              <a:rPr lang="en-US" altLang="en-US" sz="2600" kern="1200" dirty="0">
                <a:solidFill>
                  <a:schemeClr val="tx1"/>
                </a:solidFill>
                <a:latin typeface="Calibri" panose="020F0502020204030204" pitchFamily="34" charset="0"/>
                <a:cs typeface="Calibri" panose="020F0502020204030204" pitchFamily="34" charset="0"/>
              </a:rPr>
              <a:t>	It was also said, ‘Whoever divorces his wife, let him give her a certificate of divorce.’ But I say to you that anyone who divorces his wife, except on the ground of unchastity (</a:t>
            </a:r>
            <a:r>
              <a:rPr lang="en-US" altLang="en-US" sz="2600" i="1" kern="1200" dirty="0" err="1">
                <a:solidFill>
                  <a:schemeClr val="tx1"/>
                </a:solidFill>
                <a:latin typeface="Calibri" panose="020F0502020204030204" pitchFamily="34" charset="0"/>
                <a:cs typeface="Calibri" panose="020F0502020204030204" pitchFamily="34" charset="0"/>
              </a:rPr>
              <a:t>porneia</a:t>
            </a:r>
            <a:r>
              <a:rPr lang="en-US" altLang="en-US" sz="2600" kern="1200" dirty="0">
                <a:solidFill>
                  <a:schemeClr val="tx1"/>
                </a:solidFill>
                <a:latin typeface="Calibri" panose="020F0502020204030204" pitchFamily="34" charset="0"/>
                <a:cs typeface="Calibri" panose="020F0502020204030204" pitchFamily="34" charset="0"/>
              </a:rPr>
              <a:t>), causes her to commit adultery; and whoever marries a divorced woman commits adultery.</a:t>
            </a:r>
            <a:endParaRPr lang="en-US" altLang="en-US" sz="2600" dirty="0">
              <a:solidFill>
                <a:schemeClr val="tx1"/>
              </a:solidFill>
              <a:latin typeface="Calibri" panose="020F0502020204030204" pitchFamily="34" charset="0"/>
              <a:cs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63C85234-2815-43E0-B6D4-85768D072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323" name="Group 13322">
            <a:extLst>
              <a:ext uri="{FF2B5EF4-FFF2-40B4-BE49-F238E27FC236}">
                <a16:creationId xmlns:a16="http://schemas.microsoft.com/office/drawing/2014/main" id="{3020C834-9D29-48AC-A91B-9349007693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73664" y="228600"/>
            <a:ext cx="2138628" cy="6638625"/>
            <a:chOff x="2487613" y="285750"/>
            <a:chExt cx="2428875" cy="5654676"/>
          </a:xfrm>
        </p:grpSpPr>
        <p:sp>
          <p:nvSpPr>
            <p:cNvPr id="13324" name="Freeform 11">
              <a:extLst>
                <a:ext uri="{FF2B5EF4-FFF2-40B4-BE49-F238E27FC236}">
                  <a16:creationId xmlns:a16="http://schemas.microsoft.com/office/drawing/2014/main" id="{77276475-4AA2-49BE-AC37-C54F8F88F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325" name="Freeform 12">
              <a:extLst>
                <a:ext uri="{FF2B5EF4-FFF2-40B4-BE49-F238E27FC236}">
                  <a16:creationId xmlns:a16="http://schemas.microsoft.com/office/drawing/2014/main" id="{09BD2472-4721-46D7-9E28-C57E06EA7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326" name="Freeform 13">
              <a:extLst>
                <a:ext uri="{FF2B5EF4-FFF2-40B4-BE49-F238E27FC236}">
                  <a16:creationId xmlns:a16="http://schemas.microsoft.com/office/drawing/2014/main" id="{0FC4CBE8-76C4-411F-8B9C-2ECC0AD84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327" name="Freeform 14">
              <a:extLst>
                <a:ext uri="{FF2B5EF4-FFF2-40B4-BE49-F238E27FC236}">
                  <a16:creationId xmlns:a16="http://schemas.microsoft.com/office/drawing/2014/main" id="{07C14349-849D-4732-B91C-5D08257B7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328" name="Freeform 15">
              <a:extLst>
                <a:ext uri="{FF2B5EF4-FFF2-40B4-BE49-F238E27FC236}">
                  <a16:creationId xmlns:a16="http://schemas.microsoft.com/office/drawing/2014/main" id="{A592B5A4-A197-4E19-8F85-3C52EC898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329" name="Freeform 16">
              <a:extLst>
                <a:ext uri="{FF2B5EF4-FFF2-40B4-BE49-F238E27FC236}">
                  <a16:creationId xmlns:a16="http://schemas.microsoft.com/office/drawing/2014/main" id="{90712CB6-0CDF-428B-BAD1-07EA1AC68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3330" name="Freeform 17">
              <a:extLst>
                <a:ext uri="{FF2B5EF4-FFF2-40B4-BE49-F238E27FC236}">
                  <a16:creationId xmlns:a16="http://schemas.microsoft.com/office/drawing/2014/main" id="{EDE68759-CC9D-487D-BD1C-346D8E696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3331" name="Freeform 18">
              <a:extLst>
                <a:ext uri="{FF2B5EF4-FFF2-40B4-BE49-F238E27FC236}">
                  <a16:creationId xmlns:a16="http://schemas.microsoft.com/office/drawing/2014/main" id="{9E6BEA2D-6BDB-4D13-8400-EA48D0D9D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3332" name="Freeform 19">
              <a:extLst>
                <a:ext uri="{FF2B5EF4-FFF2-40B4-BE49-F238E27FC236}">
                  <a16:creationId xmlns:a16="http://schemas.microsoft.com/office/drawing/2014/main" id="{AB404E8B-9F1E-46FF-A871-73DD1D5BD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333" name="Freeform 20">
              <a:extLst>
                <a:ext uri="{FF2B5EF4-FFF2-40B4-BE49-F238E27FC236}">
                  <a16:creationId xmlns:a16="http://schemas.microsoft.com/office/drawing/2014/main" id="{02ECB5FB-3D55-4049-BE34-409E695D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334" name="Freeform 21">
              <a:extLst>
                <a:ext uri="{FF2B5EF4-FFF2-40B4-BE49-F238E27FC236}">
                  <a16:creationId xmlns:a16="http://schemas.microsoft.com/office/drawing/2014/main" id="{E93DC0E9-E61E-4657-8163-94992BF222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335" name="Freeform 22">
              <a:extLst>
                <a:ext uri="{FF2B5EF4-FFF2-40B4-BE49-F238E27FC236}">
                  <a16:creationId xmlns:a16="http://schemas.microsoft.com/office/drawing/2014/main" id="{0729A208-2B8A-49CB-A1D8-7B76821E3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3337" name="Group 13336">
            <a:extLst>
              <a:ext uri="{FF2B5EF4-FFF2-40B4-BE49-F238E27FC236}">
                <a16:creationId xmlns:a16="http://schemas.microsoft.com/office/drawing/2014/main" id="{76E08E07-5618-4A92-AEEC-3091E3780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60794" y="-786"/>
            <a:ext cx="1767505" cy="6854040"/>
            <a:chOff x="6627813" y="194833"/>
            <a:chExt cx="1952625" cy="5678918"/>
          </a:xfrm>
        </p:grpSpPr>
        <p:sp>
          <p:nvSpPr>
            <p:cNvPr id="13338" name="Freeform 27">
              <a:extLst>
                <a:ext uri="{FF2B5EF4-FFF2-40B4-BE49-F238E27FC236}">
                  <a16:creationId xmlns:a16="http://schemas.microsoft.com/office/drawing/2014/main" id="{D15C806C-4F60-4B97-B21C-D5CB43968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3339" name="Freeform 28">
              <a:extLst>
                <a:ext uri="{FF2B5EF4-FFF2-40B4-BE49-F238E27FC236}">
                  <a16:creationId xmlns:a16="http://schemas.microsoft.com/office/drawing/2014/main" id="{3D774D9C-4224-46FD-BEAD-0A49CC88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340" name="Freeform 29">
              <a:extLst>
                <a:ext uri="{FF2B5EF4-FFF2-40B4-BE49-F238E27FC236}">
                  <a16:creationId xmlns:a16="http://schemas.microsoft.com/office/drawing/2014/main" id="{AF5C1558-FA8A-4146-9015-B70BD70AF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3341" name="Freeform 30">
              <a:extLst>
                <a:ext uri="{FF2B5EF4-FFF2-40B4-BE49-F238E27FC236}">
                  <a16:creationId xmlns:a16="http://schemas.microsoft.com/office/drawing/2014/main" id="{534F605C-EBB6-4EBE-B9A2-587FE0E30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3342" name="Freeform 31">
              <a:extLst>
                <a:ext uri="{FF2B5EF4-FFF2-40B4-BE49-F238E27FC236}">
                  <a16:creationId xmlns:a16="http://schemas.microsoft.com/office/drawing/2014/main" id="{4079F38C-5941-4C49-96B9-4FD2A706A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3343" name="Freeform 32">
              <a:extLst>
                <a:ext uri="{FF2B5EF4-FFF2-40B4-BE49-F238E27FC236}">
                  <a16:creationId xmlns:a16="http://schemas.microsoft.com/office/drawing/2014/main" id="{90047C1C-5410-427D-881C-0882A575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3344" name="Freeform 33">
              <a:extLst>
                <a:ext uri="{FF2B5EF4-FFF2-40B4-BE49-F238E27FC236}">
                  <a16:creationId xmlns:a16="http://schemas.microsoft.com/office/drawing/2014/main" id="{15A4A584-B446-485D-B913-BD193A87B6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3345" name="Freeform 34">
              <a:extLst>
                <a:ext uri="{FF2B5EF4-FFF2-40B4-BE49-F238E27FC236}">
                  <a16:creationId xmlns:a16="http://schemas.microsoft.com/office/drawing/2014/main" id="{69C5EDF0-3CA0-476C-A5C7-E22D79741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3346" name="Freeform 35">
              <a:extLst>
                <a:ext uri="{FF2B5EF4-FFF2-40B4-BE49-F238E27FC236}">
                  <a16:creationId xmlns:a16="http://schemas.microsoft.com/office/drawing/2014/main" id="{D7D7B886-8B64-4529-A910-B50806D51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3347" name="Freeform 36">
              <a:extLst>
                <a:ext uri="{FF2B5EF4-FFF2-40B4-BE49-F238E27FC236}">
                  <a16:creationId xmlns:a16="http://schemas.microsoft.com/office/drawing/2014/main" id="{65E6865E-28BC-4418-9BD9-4AE29CE8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3348" name="Freeform 37">
              <a:extLst>
                <a:ext uri="{FF2B5EF4-FFF2-40B4-BE49-F238E27FC236}">
                  <a16:creationId xmlns:a16="http://schemas.microsoft.com/office/drawing/2014/main" id="{FD8FC825-C6BF-4406-BC65-55FFD5BB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349" name="Freeform 38">
              <a:extLst>
                <a:ext uri="{FF2B5EF4-FFF2-40B4-BE49-F238E27FC236}">
                  <a16:creationId xmlns:a16="http://schemas.microsoft.com/office/drawing/2014/main" id="{5A5FE50F-24A9-4AFD-AF1E-FBA45FD4E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3314" name="Rectangle 2">
            <a:extLst>
              <a:ext uri="{FF2B5EF4-FFF2-40B4-BE49-F238E27FC236}">
                <a16:creationId xmlns:a16="http://schemas.microsoft.com/office/drawing/2014/main" id="{E5A2E53B-DEFC-B0F0-FB2C-38279227429A}"/>
              </a:ext>
            </a:extLst>
          </p:cNvPr>
          <p:cNvSpPr>
            <a:spLocks noGrp="1" noChangeArrowheads="1"/>
          </p:cNvSpPr>
          <p:nvPr>
            <p:ph type="title"/>
          </p:nvPr>
        </p:nvSpPr>
        <p:spPr>
          <a:xfrm>
            <a:off x="3494640" y="624110"/>
            <a:ext cx="5133819" cy="1280890"/>
          </a:xfrm>
        </p:spPr>
        <p:txBody>
          <a:bodyPr>
            <a:normAutofit/>
          </a:bodyPr>
          <a:lstStyle/>
          <a:p>
            <a:pPr eaLnBrk="1" hangingPunct="1"/>
            <a:r>
              <a:rPr lang="en-US" altLang="en-US" dirty="0">
                <a:latin typeface="Calibri" panose="020F0502020204030204" pitchFamily="34" charset="0"/>
                <a:cs typeface="Calibri" panose="020F0502020204030204" pitchFamily="34" charset="0"/>
              </a:rPr>
              <a:t>Jesus’ Healing Ministry</a:t>
            </a:r>
          </a:p>
        </p:txBody>
      </p:sp>
      <p:pic>
        <p:nvPicPr>
          <p:cNvPr id="13317" name="Picture 13316" descr="Front steps and columns of a majestic city building">
            <a:extLst>
              <a:ext uri="{FF2B5EF4-FFF2-40B4-BE49-F238E27FC236}">
                <a16:creationId xmlns:a16="http://schemas.microsoft.com/office/drawing/2014/main" id="{464E3039-139E-A0E8-C22E-2AEC068F3561}"/>
              </a:ext>
            </a:extLst>
          </p:cNvPr>
          <p:cNvPicPr>
            <a:picLocks noChangeAspect="1"/>
          </p:cNvPicPr>
          <p:nvPr/>
        </p:nvPicPr>
        <p:blipFill rotWithShape="1">
          <a:blip r:embed="rId2"/>
          <a:srcRect l="38896" r="41244" b="-2"/>
          <a:stretch/>
        </p:blipFill>
        <p:spPr>
          <a:xfrm>
            <a:off x="-1165" y="1730"/>
            <a:ext cx="2040407" cy="6858000"/>
          </a:xfrm>
          <a:prstGeom prst="rect">
            <a:avLst/>
          </a:prstGeom>
        </p:spPr>
      </p:pic>
      <p:sp>
        <p:nvSpPr>
          <p:cNvPr id="13351" name="Rectangle 13350">
            <a:extLst>
              <a:ext uri="{FF2B5EF4-FFF2-40B4-BE49-F238E27FC236}">
                <a16:creationId xmlns:a16="http://schemas.microsoft.com/office/drawing/2014/main" id="{926D9C90-73C9-40EA-869D-5EB849F5F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3724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353" name="Freeform 11">
            <a:extLst>
              <a:ext uri="{FF2B5EF4-FFF2-40B4-BE49-F238E27FC236}">
                <a16:creationId xmlns:a16="http://schemas.microsoft.com/office/drawing/2014/main" id="{44779D36-BCBC-4639-8333-249431E26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037240"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315" name="Rectangle 3">
            <a:extLst>
              <a:ext uri="{FF2B5EF4-FFF2-40B4-BE49-F238E27FC236}">
                <a16:creationId xmlns:a16="http://schemas.microsoft.com/office/drawing/2014/main" id="{202B70CD-ECE0-7F16-E2ED-7DB4C2897495}"/>
              </a:ext>
            </a:extLst>
          </p:cNvPr>
          <p:cNvSpPr>
            <a:spLocks noGrp="1" noChangeArrowheads="1"/>
          </p:cNvSpPr>
          <p:nvPr>
            <p:ph idx="1"/>
          </p:nvPr>
        </p:nvSpPr>
        <p:spPr>
          <a:xfrm>
            <a:off x="3492500" y="2133600"/>
            <a:ext cx="5135958" cy="3777622"/>
          </a:xfrm>
        </p:spPr>
        <p:txBody>
          <a:bodyPr>
            <a:normAutofit fontScale="92500"/>
          </a:bodyPr>
          <a:lstStyle/>
          <a:p>
            <a:pPr eaLnBrk="1" hangingPunct="1"/>
            <a:endParaRPr lang="en-US" altLang="en-US" dirty="0"/>
          </a:p>
          <a:p>
            <a:pPr eaLnBrk="1" hangingPunct="1"/>
            <a:r>
              <a:rPr lang="en-US" altLang="en-US" sz="2400" dirty="0">
                <a:latin typeface="Calibri" panose="020F0502020204030204" pitchFamily="34" charset="0"/>
                <a:cs typeface="Calibri" panose="020F0502020204030204" pitchFamily="34" charset="0"/>
              </a:rPr>
              <a:t>In Matthew 8-9 there are ten miracle stories about lepers, Gentiles, women, demoniacs, tax collectors, sinners.</a:t>
            </a:r>
          </a:p>
          <a:p>
            <a:pPr eaLnBrk="1" hangingPunct="1">
              <a:buFont typeface="Wingdings" pitchFamily="2" charset="2"/>
              <a:buNone/>
            </a:pPr>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a:latin typeface="Calibri" panose="020F0502020204030204" pitchFamily="34" charset="0"/>
                <a:cs typeface="Calibri" panose="020F0502020204030204" pitchFamily="34" charset="0"/>
              </a:rPr>
              <a:t>Peter’s mother-in-law rises from her bed and serves (</a:t>
            </a:r>
            <a:r>
              <a:rPr lang="en-US" altLang="en-US" sz="2400" i="1" dirty="0" err="1">
                <a:latin typeface="Calibri" panose="020F0502020204030204" pitchFamily="34" charset="0"/>
                <a:cs typeface="Calibri" panose="020F0502020204030204" pitchFamily="34" charset="0"/>
              </a:rPr>
              <a:t>diakone</a:t>
            </a:r>
            <a:r>
              <a:rPr lang="en-US" altLang="ja-JP" sz="2400" i="1" dirty="0" err="1">
                <a:latin typeface="Calibri" panose="020F0502020204030204" pitchFamily="34" charset="0"/>
                <a:cs typeface="Calibri" panose="020F0502020204030204" pitchFamily="34" charset="0"/>
              </a:rPr>
              <a:t>ô</a:t>
            </a:r>
            <a:r>
              <a:rPr lang="en-US" altLang="ja-JP" sz="2400" i="1" dirty="0">
                <a:latin typeface="Calibri" panose="020F0502020204030204" pitchFamily="34" charset="0"/>
                <a:cs typeface="Calibri" panose="020F0502020204030204" pitchFamily="34" charset="0"/>
              </a:rPr>
              <a:t>) </a:t>
            </a:r>
            <a:r>
              <a:rPr lang="en-US" altLang="ja-JP" sz="2400" dirty="0">
                <a:latin typeface="Calibri" panose="020F0502020204030204" pitchFamily="34" charset="0"/>
                <a:cs typeface="Calibri" panose="020F0502020204030204" pitchFamily="34" charset="0"/>
              </a:rPr>
              <a:t>Jesus (Mark 1:31; cf. Matt. 8:15): an indication of her domestic role or of full discipleship?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320" name="Rectangle 1331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2D95979F-13A9-C714-EA88-793821661E2F}"/>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Jesus’ Healing Ministry</a:t>
            </a:r>
          </a:p>
        </p:txBody>
      </p:sp>
      <p:sp>
        <p:nvSpPr>
          <p:cNvPr id="1332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324" name="Rectangle 1332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3421E747-23F8-4235-A83B-1DE83DF7AC20}"/>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ja-JP" sz="2400" dirty="0">
                <a:latin typeface="Calibri" panose="020F0502020204030204" pitchFamily="34" charset="0"/>
                <a:cs typeface="Calibri" panose="020F0502020204030204" pitchFamily="34" charset="0"/>
              </a:rPr>
              <a:t>Healing of the woman with a </a:t>
            </a:r>
            <a:r>
              <a:rPr lang="en-US" altLang="ja-JP" sz="2400" dirty="0" err="1">
                <a:latin typeface="Calibri" panose="020F0502020204030204" pitchFamily="34" charset="0"/>
                <a:cs typeface="Calibri" panose="020F0502020204030204" pitchFamily="34" charset="0"/>
              </a:rPr>
              <a:t>haemorrhage</a:t>
            </a:r>
            <a:r>
              <a:rPr lang="en-US" altLang="ja-JP" sz="2400" dirty="0">
                <a:latin typeface="Calibri" panose="020F0502020204030204" pitchFamily="34" charset="0"/>
                <a:cs typeface="Calibri" panose="020F0502020204030204" pitchFamily="34" charset="0"/>
              </a:rPr>
              <a:t> (Mark 5:24-34; Matt. 9:20-22) and its relationship with the story of the raising of Jairus’ daughter (Mark 5:35-43; Matt. 9:18-19, 23-26): the setting is a public place, a women defiled by impurity (cf. Leviticus 15:25-30) dares to touch Jesus.</a:t>
            </a:r>
          </a:p>
          <a:p>
            <a:pPr eaLnBrk="1" hangingPunct="1">
              <a:buFont typeface="Wingdings" pitchFamily="2" charset="2"/>
              <a:buNone/>
            </a:pPr>
            <a:r>
              <a:rPr lang="en-US" altLang="ja-JP" sz="2400" dirty="0">
                <a:latin typeface="Calibri" panose="020F0502020204030204" pitchFamily="34" charset="0"/>
                <a:cs typeface="Calibri" panose="020F0502020204030204" pitchFamily="34" charset="0"/>
              </a:rPr>
              <a:t> </a:t>
            </a:r>
          </a:p>
          <a:p>
            <a:pPr eaLnBrk="1" hangingPunct="1"/>
            <a:r>
              <a:rPr lang="en-US" altLang="ja-JP" sz="2400" dirty="0">
                <a:latin typeface="Calibri" panose="020F0502020204030204" pitchFamily="34" charset="0"/>
                <a:cs typeface="Calibri" panose="020F0502020204030204" pitchFamily="34" charset="0"/>
              </a:rPr>
              <a:t>Healing is a sign of the fruitfulness of faith: ‘Take heart daughter; your faith has made you well’ (9:22).</a:t>
            </a:r>
            <a:endParaRPr lang="en-US" altLang="en-US" sz="2400" dirty="0">
              <a:latin typeface="Calibri" panose="020F0502020204030204" pitchFamily="34" charset="0"/>
              <a:cs typeface="Calibri" panose="020F050202020403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385" name="Group 14344">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4346"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347"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348"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349"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350"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51"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352"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353"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354"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355"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356"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357"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4386" name="Group 14358">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4360"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4361"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4362"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363"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4364"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4365"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4366"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4367"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4368"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4369"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4370"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4371"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4387" name="Rectangle 14372">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388"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4389" name="Rectangle 14376">
            <a:extLst>
              <a:ext uri="{FF2B5EF4-FFF2-40B4-BE49-F238E27FC236}">
                <a16:creationId xmlns:a16="http://schemas.microsoft.com/office/drawing/2014/main" id="{C2ED0803-0133-49C2-9858-E132FF173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38" name="Rectangle 2">
            <a:extLst>
              <a:ext uri="{FF2B5EF4-FFF2-40B4-BE49-F238E27FC236}">
                <a16:creationId xmlns:a16="http://schemas.microsoft.com/office/drawing/2014/main" id="{4A38DD86-2919-43EA-F753-D41DFDCFF67C}"/>
              </a:ext>
            </a:extLst>
          </p:cNvPr>
          <p:cNvSpPr>
            <a:spLocks noGrp="1" noChangeArrowheads="1"/>
          </p:cNvSpPr>
          <p:nvPr>
            <p:ph type="title"/>
          </p:nvPr>
        </p:nvSpPr>
        <p:spPr>
          <a:xfrm>
            <a:off x="1346172" y="624110"/>
            <a:ext cx="7284749" cy="1280890"/>
          </a:xfrm>
        </p:spPr>
        <p:txBody>
          <a:bodyPr vert="horz" lIns="91440" tIns="45720" rIns="91440" bIns="45720" rtlCol="0" anchor="t">
            <a:normAutofit fontScale="90000"/>
          </a:bodyPr>
          <a:lstStyle/>
          <a:p>
            <a:pPr>
              <a:lnSpc>
                <a:spcPct val="90000"/>
              </a:lnSpc>
            </a:pPr>
            <a:r>
              <a:rPr lang="en-US" altLang="en-US" sz="3200" dirty="0">
                <a:latin typeface="Calibri" panose="020F0502020204030204" pitchFamily="34" charset="0"/>
                <a:cs typeface="Calibri" panose="020F0502020204030204" pitchFamily="34" charset="0"/>
              </a:rPr>
              <a:t>The Syrophoenician Woman (Mark 7:24-30) / The Canaanite Woman (Matt. 15:21-28)</a:t>
            </a:r>
          </a:p>
        </p:txBody>
      </p:sp>
      <p:sp>
        <p:nvSpPr>
          <p:cNvPr id="14390" name="Rectangle 14378">
            <a:extLst>
              <a:ext uri="{FF2B5EF4-FFF2-40B4-BE49-F238E27FC236}">
                <a16:creationId xmlns:a16="http://schemas.microsoft.com/office/drawing/2014/main" id="{C379F6D6-AB42-424F-9B81-E57F502B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391" name="Freeform 11">
            <a:extLst>
              <a:ext uri="{FF2B5EF4-FFF2-40B4-BE49-F238E27FC236}">
                <a16:creationId xmlns:a16="http://schemas.microsoft.com/office/drawing/2014/main" id="{5BAFE5D0-C0A7-4C07-B852-6F0A7CF2A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4339" name="Rectangle 3">
            <a:extLst>
              <a:ext uri="{FF2B5EF4-FFF2-40B4-BE49-F238E27FC236}">
                <a16:creationId xmlns:a16="http://schemas.microsoft.com/office/drawing/2014/main" id="{9B60C6A0-00E4-8090-FA19-5285C6A489D8}"/>
              </a:ext>
            </a:extLst>
          </p:cNvPr>
          <p:cNvSpPr>
            <a:spLocks noGrp="1" noChangeArrowheads="1"/>
          </p:cNvSpPr>
          <p:nvPr>
            <p:ph sz="half" idx="1"/>
          </p:nvPr>
        </p:nvSpPr>
        <p:spPr>
          <a:xfrm>
            <a:off x="691899" y="2222983"/>
            <a:ext cx="4024549" cy="4280813"/>
          </a:xfrm>
        </p:spPr>
        <p:txBody>
          <a:bodyPr>
            <a:normAutofit/>
          </a:bodyPr>
          <a:lstStyle/>
          <a:p>
            <a:pPr marL="277749" indent="-277749" defTabSz="370332">
              <a:lnSpc>
                <a:spcPct val="90000"/>
              </a:lnSpc>
              <a:spcBef>
                <a:spcPts val="810"/>
              </a:spcBef>
              <a:buNone/>
            </a:pPr>
            <a:r>
              <a:rPr lang="en-US" altLang="en-US" sz="1500" kern="1200" dirty="0">
                <a:solidFill>
                  <a:schemeClr val="hlink"/>
                </a:solidFill>
                <a:latin typeface="+mn-lt"/>
                <a:ea typeface="+mn-ea"/>
                <a:cs typeface="+mn-cs"/>
              </a:rPr>
              <a:t>	</a:t>
            </a:r>
            <a:r>
              <a:rPr lang="en-US" altLang="en-US" sz="1500" kern="1200" dirty="0">
                <a:solidFill>
                  <a:srgbClr val="0070C0"/>
                </a:solidFill>
                <a:latin typeface="Calibri" panose="020F0502020204030204" pitchFamily="34" charset="0"/>
                <a:cs typeface="Calibri" panose="020F0502020204030204" pitchFamily="34" charset="0"/>
              </a:rPr>
              <a:t>From there he set out and went away to the region of </a:t>
            </a:r>
            <a:r>
              <a:rPr lang="en-US" altLang="en-US" sz="1500" kern="1200" dirty="0" err="1">
                <a:solidFill>
                  <a:srgbClr val="0070C0"/>
                </a:solidFill>
                <a:latin typeface="Calibri" panose="020F0502020204030204" pitchFamily="34" charset="0"/>
                <a:cs typeface="Calibri" panose="020F0502020204030204" pitchFamily="34" charset="0"/>
              </a:rPr>
              <a:t>Tyre</a:t>
            </a:r>
            <a:r>
              <a:rPr lang="en-US" altLang="en-US" sz="1500" kern="1200" dirty="0">
                <a:solidFill>
                  <a:srgbClr val="0070C0"/>
                </a:solidFill>
                <a:latin typeface="Calibri" panose="020F0502020204030204" pitchFamily="34" charset="0"/>
                <a:cs typeface="Calibri" panose="020F0502020204030204" pitchFamily="34" charset="0"/>
              </a:rPr>
              <a:t>. He entered a house and did not want anyone to know he was there. Yet he could not escape notice, but a woman whose little daughter had an unclean spirit immediately heard about him, and she came and bowed down at his feet. Now the woman was a Gentile, of Syrophoenician origin. She begged him to cast the demon out of her daughter. He said to her, ‘Let the children be fed first, for it is not fair to take the children’s food and throw it to the dogs.’ But she answered him, ‘Sir, even the dogs under the table eat the children’s crumbs.’ Then he said to her, ‘For saying that you may go - the demon has left your daughter.’ So she went home, found the child lying on the bed, and the demon gone.</a:t>
            </a:r>
            <a:endParaRPr lang="en-US" altLang="en-US" sz="1500" dirty="0">
              <a:solidFill>
                <a:srgbClr val="0070C0"/>
              </a:solidFill>
              <a:latin typeface="Calibri" panose="020F0502020204030204" pitchFamily="34" charset="0"/>
              <a:cs typeface="Calibri" panose="020F0502020204030204" pitchFamily="34" charset="0"/>
            </a:endParaRPr>
          </a:p>
        </p:txBody>
      </p:sp>
      <p:sp>
        <p:nvSpPr>
          <p:cNvPr id="14340" name="Rectangle 4">
            <a:extLst>
              <a:ext uri="{FF2B5EF4-FFF2-40B4-BE49-F238E27FC236}">
                <a16:creationId xmlns:a16="http://schemas.microsoft.com/office/drawing/2014/main" id="{3BE21A2C-420A-419D-14F3-1AB21ADFFEAE}"/>
              </a:ext>
            </a:extLst>
          </p:cNvPr>
          <p:cNvSpPr>
            <a:spLocks noGrp="1" noChangeArrowheads="1"/>
          </p:cNvSpPr>
          <p:nvPr>
            <p:ph sz="half" idx="2"/>
          </p:nvPr>
        </p:nvSpPr>
        <p:spPr>
          <a:xfrm>
            <a:off x="5400379" y="1672930"/>
            <a:ext cx="3230542" cy="4830866"/>
          </a:xfrm>
        </p:spPr>
        <p:txBody>
          <a:bodyPr>
            <a:normAutofit/>
          </a:bodyPr>
          <a:lstStyle/>
          <a:p>
            <a:pPr marL="277749" indent="-277749" defTabSz="370332">
              <a:lnSpc>
                <a:spcPct val="90000"/>
              </a:lnSpc>
              <a:spcBef>
                <a:spcPts val="810"/>
              </a:spcBef>
            </a:pPr>
            <a:r>
              <a:rPr lang="en-US" altLang="en-US" sz="2000" kern="1200" dirty="0">
                <a:solidFill>
                  <a:schemeClr val="tx1">
                    <a:lumMod val="75000"/>
                    <a:lumOff val="25000"/>
                  </a:schemeClr>
                </a:solidFill>
                <a:latin typeface="Calibri" panose="020F0502020204030204" pitchFamily="34" charset="0"/>
                <a:cs typeface="Calibri" panose="020F0502020204030204" pitchFamily="34" charset="0"/>
              </a:rPr>
              <a:t>Jesus crosses ethnic and gender boundaries.</a:t>
            </a:r>
          </a:p>
          <a:p>
            <a:pPr marL="277749" indent="-277749" defTabSz="370332">
              <a:lnSpc>
                <a:spcPct val="90000"/>
              </a:lnSpc>
              <a:spcBef>
                <a:spcPts val="810"/>
              </a:spcBef>
            </a:pPr>
            <a:r>
              <a:rPr lang="en-US" altLang="en-US" sz="2000" kern="1200" dirty="0">
                <a:solidFill>
                  <a:schemeClr val="tx1">
                    <a:lumMod val="75000"/>
                    <a:lumOff val="25000"/>
                  </a:schemeClr>
                </a:solidFill>
                <a:latin typeface="Calibri" panose="020F0502020204030204" pitchFamily="34" charset="0"/>
                <a:cs typeface="Calibri" panose="020F0502020204030204" pitchFamily="34" charset="0"/>
              </a:rPr>
              <a:t>During his ministry Jesus limits his mission to Israel, but the healing of the Gentile woman’s daughter is taken as a demonstration that the mission will be extended to the Gentiles.</a:t>
            </a:r>
          </a:p>
          <a:p>
            <a:pPr marL="277749" indent="-277749" defTabSz="370332">
              <a:lnSpc>
                <a:spcPct val="90000"/>
              </a:lnSpc>
              <a:spcBef>
                <a:spcPts val="810"/>
              </a:spcBef>
            </a:pPr>
            <a:r>
              <a:rPr lang="en-US" altLang="en-US" sz="2000" kern="1200" dirty="0">
                <a:solidFill>
                  <a:schemeClr val="tx1">
                    <a:lumMod val="75000"/>
                    <a:lumOff val="25000"/>
                  </a:schemeClr>
                </a:solidFill>
                <a:latin typeface="Calibri" panose="020F0502020204030204" pitchFamily="34" charset="0"/>
                <a:cs typeface="Calibri" panose="020F0502020204030204" pitchFamily="34" charset="0"/>
              </a:rPr>
              <a:t>She is not perturbed by the unflattering image of Gentiles as ‘dogs’; rather she adopts his language and challenges Jesus’ position.</a:t>
            </a:r>
            <a:endParaRPr lang="en-US" altLang="en-US" sz="2000" dirty="0">
              <a:latin typeface="Calibri" panose="020F0502020204030204" pitchFamily="34" charset="0"/>
              <a:cs typeface="Calibri" panose="020F050202020403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368" name="Rectangle 1536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8E31EEE2-612B-B15D-D271-8EAB783304AE}"/>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Women as Disciples of Jesus</a:t>
            </a:r>
          </a:p>
        </p:txBody>
      </p:sp>
      <p:sp>
        <p:nvSpPr>
          <p:cNvPr id="1537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5372" name="Rectangle 1537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Rectangle 3">
            <a:extLst>
              <a:ext uri="{FF2B5EF4-FFF2-40B4-BE49-F238E27FC236}">
                <a16:creationId xmlns:a16="http://schemas.microsoft.com/office/drawing/2014/main" id="{592FDD4B-D16E-EEBA-0835-B14E58FD6B30}"/>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en-US" sz="2400" dirty="0">
                <a:latin typeface="Calibri" panose="020F0502020204030204" pitchFamily="34" charset="0"/>
                <a:cs typeface="Calibri" panose="020F0502020204030204" pitchFamily="34" charset="0"/>
              </a:rPr>
              <a:t>The crowds of 5000 and 4000 did not include ‘the women and children’ (Matt. 14:21; 15:38).</a:t>
            </a:r>
          </a:p>
          <a:p>
            <a:pPr eaLnBrk="1" hangingPunct="1"/>
            <a:r>
              <a:rPr lang="en-US" altLang="en-US" sz="2400" dirty="0">
                <a:latin typeface="Calibri" panose="020F0502020204030204" pitchFamily="34" charset="0"/>
                <a:cs typeface="Calibri" panose="020F0502020204030204" pitchFamily="34" charset="0"/>
              </a:rPr>
              <a:t>Jesus teaches Mary, who sat at his feet (Luke 10:39): ‘Mary has chosen what is better, and it will not be taken away from her’ (10:42).</a:t>
            </a:r>
          </a:p>
          <a:p>
            <a:pPr eaLnBrk="1" hangingPunct="1"/>
            <a:r>
              <a:rPr lang="en-US" altLang="en-US" sz="2400" dirty="0">
                <a:latin typeface="Calibri" panose="020F0502020204030204" pitchFamily="34" charset="0"/>
                <a:cs typeface="Calibri" panose="020F0502020204030204" pitchFamily="34" charset="0"/>
              </a:rPr>
              <a:t>Could first-century Jewish women have been followers of an itinerant Galilean teacher?</a:t>
            </a:r>
          </a:p>
          <a:p>
            <a:pPr eaLnBrk="1" hangingPunct="1"/>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393" name="Group 16392">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6394"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395"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396"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397"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398"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399"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400"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401"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402"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6403"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6404"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6405"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6407" name="Group 16406">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6408"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6409"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6410"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6411"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6412"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413"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6414"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6415"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416"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417"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418"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419"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421" name="Rectangle 16420">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423"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6425" name="Rectangle 16424">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80538762-B0A4-C5F8-4CF5-A96B9D88D3EE}"/>
              </a:ext>
            </a:extLst>
          </p:cNvPr>
          <p:cNvSpPr>
            <a:spLocks noGrp="1" noChangeArrowheads="1"/>
          </p:cNvSpPr>
          <p:nvPr>
            <p:ph type="title"/>
          </p:nvPr>
        </p:nvSpPr>
        <p:spPr>
          <a:xfrm>
            <a:off x="944919" y="3101093"/>
            <a:ext cx="1840539" cy="3029344"/>
          </a:xfrm>
        </p:spPr>
        <p:txBody>
          <a:bodyPr vert="horz" lIns="91440" tIns="45720" rIns="91440" bIns="45720" rtlCol="0" anchor="t">
            <a:normAutofit/>
          </a:bodyPr>
          <a:lstStyle/>
          <a:p>
            <a:r>
              <a:rPr lang="en-US" altLang="en-US" sz="2800" dirty="0">
                <a:solidFill>
                  <a:schemeClr val="bg1"/>
                </a:solidFill>
                <a:latin typeface="Calibri" panose="020F0502020204030204" pitchFamily="34" charset="0"/>
                <a:cs typeface="Calibri" panose="020F0502020204030204" pitchFamily="34" charset="0"/>
              </a:rPr>
              <a:t>Women as Disciples of Jesus</a:t>
            </a:r>
          </a:p>
        </p:txBody>
      </p:sp>
      <p:sp>
        <p:nvSpPr>
          <p:cNvPr id="16427"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6429" name="Rectangle 16428">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3">
            <a:extLst>
              <a:ext uri="{FF2B5EF4-FFF2-40B4-BE49-F238E27FC236}">
                <a16:creationId xmlns:a16="http://schemas.microsoft.com/office/drawing/2014/main" id="{FE87B0FF-0B85-A66D-2AB2-D2E233B7BAEE}"/>
              </a:ext>
            </a:extLst>
          </p:cNvPr>
          <p:cNvSpPr>
            <a:spLocks noGrp="1" noChangeArrowheads="1"/>
          </p:cNvSpPr>
          <p:nvPr>
            <p:ph sz="half" idx="1"/>
          </p:nvPr>
        </p:nvSpPr>
        <p:spPr>
          <a:xfrm>
            <a:off x="3534858" y="714375"/>
            <a:ext cx="2514634" cy="5416062"/>
          </a:xfrm>
        </p:spPr>
        <p:txBody>
          <a:bodyPr>
            <a:normAutofit/>
          </a:bodyPr>
          <a:lstStyle/>
          <a:p>
            <a:pPr marL="212598" indent="-212598" defTabSz="283464">
              <a:lnSpc>
                <a:spcPct val="90000"/>
              </a:lnSpc>
              <a:spcBef>
                <a:spcPts val="620"/>
              </a:spcBef>
              <a:buNone/>
            </a:pPr>
            <a:r>
              <a:rPr lang="en-US" altLang="en-US" sz="1700" kern="1200" dirty="0">
                <a:solidFill>
                  <a:schemeClr val="folHlink"/>
                </a:solidFill>
                <a:latin typeface="+mn-lt"/>
                <a:ea typeface="+mn-ea"/>
                <a:cs typeface="+mn-cs"/>
              </a:rPr>
              <a:t>	</a:t>
            </a:r>
            <a:r>
              <a:rPr lang="en-US" altLang="en-US" sz="1700" kern="1200" dirty="0">
                <a:solidFill>
                  <a:schemeClr val="tx1"/>
                </a:solidFill>
                <a:latin typeface="Calibri" panose="020F0502020204030204" pitchFamily="34" charset="0"/>
                <a:cs typeface="Calibri" panose="020F0502020204030204" pitchFamily="34" charset="0"/>
              </a:rPr>
              <a:t>Luke 8:1-3</a:t>
            </a:r>
          </a:p>
          <a:p>
            <a:pPr marL="212598" indent="-212598" defTabSz="283464">
              <a:lnSpc>
                <a:spcPct val="90000"/>
              </a:lnSpc>
              <a:spcBef>
                <a:spcPts val="620"/>
              </a:spcBef>
              <a:buNone/>
            </a:pPr>
            <a:r>
              <a:rPr lang="en-US" altLang="en-US" sz="1700" kern="1200" dirty="0">
                <a:solidFill>
                  <a:schemeClr val="tx1"/>
                </a:solidFill>
                <a:latin typeface="Calibri" panose="020F0502020204030204" pitchFamily="34" charset="0"/>
                <a:cs typeface="Calibri" panose="020F0502020204030204" pitchFamily="34" charset="0"/>
              </a:rPr>
              <a:t>	Soon afterwards he went on through cities and villages, proclaiming and bringing the good news of the kingdom of God. The twelve were with him, as well as some women who had been cured of evil spirits and infirmities; Mary, called Magdalene, from whom seven demons had gone out, and Joanna the wife of Herod’s steward </a:t>
            </a:r>
            <a:r>
              <a:rPr lang="en-US" altLang="en-US" sz="1700" kern="1200" dirty="0" err="1">
                <a:solidFill>
                  <a:schemeClr val="tx1"/>
                </a:solidFill>
                <a:latin typeface="Calibri" panose="020F0502020204030204" pitchFamily="34" charset="0"/>
                <a:cs typeface="Calibri" panose="020F0502020204030204" pitchFamily="34" charset="0"/>
              </a:rPr>
              <a:t>Chuza</a:t>
            </a:r>
            <a:r>
              <a:rPr lang="en-US" altLang="en-US" sz="1700" kern="1200" dirty="0">
                <a:solidFill>
                  <a:schemeClr val="tx1"/>
                </a:solidFill>
                <a:latin typeface="Calibri" panose="020F0502020204030204" pitchFamily="34" charset="0"/>
                <a:cs typeface="Calibri" panose="020F0502020204030204" pitchFamily="34" charset="0"/>
              </a:rPr>
              <a:t>, and Susanna, and many others, who provided </a:t>
            </a:r>
            <a:r>
              <a:rPr lang="en-US" altLang="en-US" sz="1700" i="1" kern="1200" dirty="0">
                <a:solidFill>
                  <a:schemeClr val="tx1"/>
                </a:solidFill>
                <a:latin typeface="Calibri" panose="020F0502020204030204" pitchFamily="34" charset="0"/>
                <a:cs typeface="Calibri" panose="020F0502020204030204" pitchFamily="34" charset="0"/>
              </a:rPr>
              <a:t>(</a:t>
            </a:r>
            <a:r>
              <a:rPr lang="en-US" altLang="en-US" sz="1700" i="1" kern="1200" dirty="0" err="1">
                <a:solidFill>
                  <a:schemeClr val="tx1"/>
                </a:solidFill>
                <a:latin typeface="Calibri" panose="020F0502020204030204" pitchFamily="34" charset="0"/>
                <a:cs typeface="Calibri" panose="020F0502020204030204" pitchFamily="34" charset="0"/>
              </a:rPr>
              <a:t>diakone</a:t>
            </a:r>
            <a:r>
              <a:rPr lang="en-US" altLang="ja-JP" sz="1700" i="1" kern="1200" dirty="0" err="1">
                <a:solidFill>
                  <a:schemeClr val="tx1"/>
                </a:solidFill>
                <a:latin typeface="Calibri" panose="020F0502020204030204" pitchFamily="34" charset="0"/>
                <a:cs typeface="Calibri" panose="020F0502020204030204" pitchFamily="34" charset="0"/>
              </a:rPr>
              <a:t>ô</a:t>
            </a:r>
            <a:r>
              <a:rPr lang="en-US" altLang="en-US" sz="1700" i="1" kern="1200" dirty="0">
                <a:solidFill>
                  <a:schemeClr val="tx1"/>
                </a:solidFill>
                <a:latin typeface="Calibri" panose="020F0502020204030204" pitchFamily="34" charset="0"/>
                <a:cs typeface="Calibri" panose="020F0502020204030204" pitchFamily="34" charset="0"/>
              </a:rPr>
              <a:t>)</a:t>
            </a:r>
            <a:r>
              <a:rPr lang="en-US" altLang="en-US" sz="1700" kern="1200" dirty="0">
                <a:solidFill>
                  <a:schemeClr val="tx1"/>
                </a:solidFill>
                <a:latin typeface="Calibri" panose="020F0502020204030204" pitchFamily="34" charset="0"/>
                <a:cs typeface="Calibri" panose="020F0502020204030204" pitchFamily="34" charset="0"/>
              </a:rPr>
              <a:t> for them out of their resources.</a:t>
            </a:r>
            <a:endParaRPr lang="en-US" altLang="en-US" sz="1700" dirty="0">
              <a:solidFill>
                <a:schemeClr val="tx1"/>
              </a:solidFill>
              <a:latin typeface="Calibri" panose="020F0502020204030204" pitchFamily="34" charset="0"/>
              <a:cs typeface="Calibri" panose="020F0502020204030204" pitchFamily="34" charset="0"/>
            </a:endParaRPr>
          </a:p>
        </p:txBody>
      </p:sp>
      <p:sp>
        <p:nvSpPr>
          <p:cNvPr id="16388" name="Rectangle 4">
            <a:extLst>
              <a:ext uri="{FF2B5EF4-FFF2-40B4-BE49-F238E27FC236}">
                <a16:creationId xmlns:a16="http://schemas.microsoft.com/office/drawing/2014/main" id="{F5961CB4-CAE9-3B55-6724-D86EA7628C45}"/>
              </a:ext>
            </a:extLst>
          </p:cNvPr>
          <p:cNvSpPr>
            <a:spLocks noGrp="1" noChangeArrowheads="1"/>
          </p:cNvSpPr>
          <p:nvPr>
            <p:ph sz="half" idx="2"/>
          </p:nvPr>
        </p:nvSpPr>
        <p:spPr>
          <a:xfrm>
            <a:off x="6144383" y="714375"/>
            <a:ext cx="2514634" cy="5148308"/>
          </a:xfrm>
        </p:spPr>
        <p:txBody>
          <a:bodyPr>
            <a:normAutofit/>
          </a:bodyPr>
          <a:lstStyle/>
          <a:p>
            <a:pPr marL="212598" indent="-212598" defTabSz="283464">
              <a:lnSpc>
                <a:spcPct val="90000"/>
              </a:lnSpc>
              <a:spcBef>
                <a:spcPts val="620"/>
              </a:spcBef>
              <a:buNone/>
            </a:pPr>
            <a:r>
              <a:rPr lang="en-US" altLang="en-US" sz="1488" kern="1200" dirty="0">
                <a:solidFill>
                  <a:schemeClr val="tx1">
                    <a:lumMod val="75000"/>
                    <a:lumOff val="25000"/>
                  </a:schemeClr>
                </a:solidFill>
                <a:latin typeface="+mn-lt"/>
                <a:ea typeface="+mn-ea"/>
                <a:cs typeface="+mn-cs"/>
              </a:rPr>
              <a:t>	</a:t>
            </a:r>
            <a:r>
              <a:rPr lang="en-US" altLang="en-US" sz="1700" kern="1200" dirty="0">
                <a:solidFill>
                  <a:srgbClr val="0070C0"/>
                </a:solidFill>
                <a:latin typeface="Calibri" panose="020F0502020204030204" pitchFamily="34" charset="0"/>
                <a:cs typeface="Calibri" panose="020F0502020204030204" pitchFamily="34" charset="0"/>
              </a:rPr>
              <a:t>Mark 15:40-41</a:t>
            </a:r>
          </a:p>
          <a:p>
            <a:pPr marL="212598" indent="-212598" defTabSz="283464">
              <a:lnSpc>
                <a:spcPct val="90000"/>
              </a:lnSpc>
              <a:spcBef>
                <a:spcPts val="620"/>
              </a:spcBef>
              <a:buNone/>
            </a:pPr>
            <a:r>
              <a:rPr lang="en-US" altLang="en-US" sz="1700" kern="1200" dirty="0">
                <a:solidFill>
                  <a:srgbClr val="0070C0"/>
                </a:solidFill>
                <a:latin typeface="Calibri" panose="020F0502020204030204" pitchFamily="34" charset="0"/>
                <a:cs typeface="Calibri" panose="020F0502020204030204" pitchFamily="34" charset="0"/>
              </a:rPr>
              <a:t>	There were also women looking on from a distance; among them were Mary Magdalene, and Mary the mother of James the younger and of </a:t>
            </a:r>
            <a:r>
              <a:rPr lang="en-US" altLang="en-US" sz="1700" kern="1200" dirty="0" err="1">
                <a:solidFill>
                  <a:srgbClr val="0070C0"/>
                </a:solidFill>
                <a:latin typeface="Calibri" panose="020F0502020204030204" pitchFamily="34" charset="0"/>
                <a:cs typeface="Calibri" panose="020F0502020204030204" pitchFamily="34" charset="0"/>
              </a:rPr>
              <a:t>Joses</a:t>
            </a:r>
            <a:r>
              <a:rPr lang="en-US" altLang="en-US" sz="1700" kern="1200" dirty="0">
                <a:solidFill>
                  <a:srgbClr val="0070C0"/>
                </a:solidFill>
                <a:latin typeface="Calibri" panose="020F0502020204030204" pitchFamily="34" charset="0"/>
                <a:cs typeface="Calibri" panose="020F0502020204030204" pitchFamily="34" charset="0"/>
              </a:rPr>
              <a:t>, and Salome. These used to follow (</a:t>
            </a:r>
            <a:r>
              <a:rPr lang="en-US" altLang="en-US" sz="1700" i="1" kern="1200" dirty="0" err="1">
                <a:solidFill>
                  <a:srgbClr val="0070C0"/>
                </a:solidFill>
                <a:latin typeface="Calibri" panose="020F0502020204030204" pitchFamily="34" charset="0"/>
                <a:cs typeface="Calibri" panose="020F0502020204030204" pitchFamily="34" charset="0"/>
              </a:rPr>
              <a:t>akolouthe</a:t>
            </a:r>
            <a:r>
              <a:rPr lang="en-US" altLang="ja-JP" sz="1700" i="1" kern="1200" dirty="0" err="1">
                <a:solidFill>
                  <a:srgbClr val="0070C0"/>
                </a:solidFill>
                <a:latin typeface="Calibri" panose="020F0502020204030204" pitchFamily="34" charset="0"/>
                <a:cs typeface="Calibri" panose="020F0502020204030204" pitchFamily="34" charset="0"/>
              </a:rPr>
              <a:t>ô</a:t>
            </a:r>
            <a:r>
              <a:rPr lang="en-US" altLang="ja-JP" sz="1700" i="1" kern="1200" dirty="0">
                <a:solidFill>
                  <a:srgbClr val="0070C0"/>
                </a:solidFill>
                <a:latin typeface="Calibri" panose="020F0502020204030204" pitchFamily="34" charset="0"/>
                <a:cs typeface="Calibri" panose="020F0502020204030204" pitchFamily="34" charset="0"/>
              </a:rPr>
              <a:t>) </a:t>
            </a:r>
            <a:r>
              <a:rPr lang="en-US" altLang="en-US" sz="1700" kern="1200" dirty="0">
                <a:solidFill>
                  <a:srgbClr val="0070C0"/>
                </a:solidFill>
                <a:latin typeface="Calibri" panose="020F0502020204030204" pitchFamily="34" charset="0"/>
                <a:cs typeface="Calibri" panose="020F0502020204030204" pitchFamily="34" charset="0"/>
              </a:rPr>
              <a:t>him, and provided for him when he was in Galilee; and there were many other women who had come up with him to Jerusalem.</a:t>
            </a:r>
            <a:endParaRPr lang="en-US" altLang="en-US" sz="3000" dirty="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8932" name="Group 3893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893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93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893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893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893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893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893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894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894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894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894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894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8946" name="Group 3894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894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894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894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895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895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895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895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895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95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95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95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95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960" name="Rectangle 3895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962"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38964" name="Rectangle 38963">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966" name="Group 38965">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8967"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968"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8969"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8970"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8971"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8972"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8973"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8974"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8975"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8976"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8977"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8978"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38914" name="Rectangle 2">
            <a:extLst>
              <a:ext uri="{FF2B5EF4-FFF2-40B4-BE49-F238E27FC236}">
                <a16:creationId xmlns:a16="http://schemas.microsoft.com/office/drawing/2014/main" id="{7DDDBEAB-E60B-BCC5-AA69-52DE17F7F9AF}"/>
              </a:ext>
            </a:extLst>
          </p:cNvPr>
          <p:cNvSpPr>
            <a:spLocks noGrp="1" noChangeArrowheads="1"/>
          </p:cNvSpPr>
          <p:nvPr>
            <p:ph type="title"/>
          </p:nvPr>
        </p:nvSpPr>
        <p:spPr>
          <a:xfrm>
            <a:off x="1941909" y="4529540"/>
            <a:ext cx="6686550" cy="1162423"/>
          </a:xfrm>
        </p:spPr>
        <p:txBody>
          <a:bodyPr vert="horz" lIns="91440" tIns="45720" rIns="91440" bIns="45720" rtlCol="0" anchor="b">
            <a:normAutofit/>
          </a:bodyPr>
          <a:lstStyle/>
          <a:p>
            <a:pPr>
              <a:lnSpc>
                <a:spcPct val="90000"/>
              </a:lnSpc>
            </a:pPr>
            <a:r>
              <a:rPr lang="en-US" altLang="en-US" sz="3800" dirty="0">
                <a:latin typeface="Calibri" panose="020F0502020204030204" pitchFamily="34" charset="0"/>
                <a:cs typeface="Calibri" panose="020F0502020204030204" pitchFamily="34" charset="0"/>
              </a:rPr>
              <a:t>Women as Disciples of Jesus</a:t>
            </a:r>
          </a:p>
        </p:txBody>
      </p:sp>
      <p:grpSp>
        <p:nvGrpSpPr>
          <p:cNvPr id="38980" name="Group 38979">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38981"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8982"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8983"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8984"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8985"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8986"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8987"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8988"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989"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990"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991"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992"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994" name="Rectangle 38993">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38916" name="Picture 4" descr="4">
            <a:extLst>
              <a:ext uri="{FF2B5EF4-FFF2-40B4-BE49-F238E27FC236}">
                <a16:creationId xmlns:a16="http://schemas.microsoft.com/office/drawing/2014/main" id="{C323A1FF-0FEF-F818-0DD5-E01A3AFE101E}"/>
              </a:ext>
            </a:extLst>
          </p:cNvPr>
          <p:cNvPicPr>
            <a:picLocks noChangeAspect="1" noChangeArrowheads="1"/>
          </p:cNvPicPr>
          <p:nvPr/>
        </p:nvPicPr>
        <p:blipFill>
          <a:blip r:embed="rId2"/>
          <a:stretch>
            <a:fillRect/>
          </a:stretch>
        </p:blipFill>
        <p:spPr>
          <a:xfrm>
            <a:off x="1941909" y="797776"/>
            <a:ext cx="6722031" cy="3445040"/>
          </a:xfrm>
          <a:prstGeom prst="rect">
            <a:avLst/>
          </a:prstGeom>
        </p:spPr>
      </p:pic>
      <p:sp>
        <p:nvSpPr>
          <p:cNvPr id="38996"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7416" name="Rectangle 17415">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43B94E49-7740-BDBD-0158-AB7B7AF1FE0F}"/>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The Anointing of Jesus</a:t>
            </a:r>
          </a:p>
        </p:txBody>
      </p:sp>
      <p:sp>
        <p:nvSpPr>
          <p:cNvPr id="17418"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7420" name="Rectangle 17419">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CE0AD383-4446-07FC-061B-0B73DA818856}"/>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en-US" sz="2000" dirty="0">
                <a:latin typeface="Calibri" panose="020F0502020204030204" pitchFamily="34" charset="0"/>
                <a:cs typeface="Calibri" panose="020F0502020204030204" pitchFamily="34" charset="0"/>
              </a:rPr>
              <a:t>In Luke (7:36-50) the event occurs early in Jesus’ ministry: a penitent sinner lets down her hair, wets Jesus’ feet with her tears, dries them with her hair, and then anoints his feet. She is characterized as one displaying repentance and devotion.</a:t>
            </a:r>
          </a:p>
          <a:p>
            <a:pPr eaLnBrk="1" hangingPunct="1"/>
            <a:r>
              <a:rPr lang="en-US" altLang="en-US" sz="2000" dirty="0">
                <a:latin typeface="Calibri" panose="020F0502020204030204" pitchFamily="34" charset="0"/>
                <a:cs typeface="Calibri" panose="020F0502020204030204" pitchFamily="34" charset="0"/>
              </a:rPr>
              <a:t>In Mark (14:3-9), Matthew (26:6-13) and John (12:1-8) this event (or a similar one) takes place shortly before his death (according to Mark and Matthew, in the house of Simon of leper in Bethany: according to John, by Mary of Bethany).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3800" name="Rectangle 3379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81279439-217F-373F-4AC3-148A67E3E293}"/>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dirty="0">
                <a:solidFill>
                  <a:schemeClr val="bg1"/>
                </a:solidFill>
                <a:latin typeface="Calibri" panose="020F0502020204030204" pitchFamily="34" charset="0"/>
                <a:cs typeface="Calibri" panose="020F0502020204030204" pitchFamily="34" charset="0"/>
              </a:rPr>
              <a:t>The Anointing of Jesus</a:t>
            </a:r>
          </a:p>
        </p:txBody>
      </p:sp>
      <p:sp>
        <p:nvSpPr>
          <p:cNvPr id="3380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33804" name="Rectangle 3380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a:extLst>
              <a:ext uri="{FF2B5EF4-FFF2-40B4-BE49-F238E27FC236}">
                <a16:creationId xmlns:a16="http://schemas.microsoft.com/office/drawing/2014/main" id="{257339B1-B39A-5496-44E7-2A8B0BB4FA2E}"/>
              </a:ext>
            </a:extLst>
          </p:cNvPr>
          <p:cNvSpPr>
            <a:spLocks noGrp="1" noChangeArrowheads="1"/>
          </p:cNvSpPr>
          <p:nvPr>
            <p:ph idx="1"/>
          </p:nvPr>
        </p:nvSpPr>
        <p:spPr>
          <a:xfrm>
            <a:off x="3529933" y="589722"/>
            <a:ext cx="5098525" cy="5321500"/>
          </a:xfrm>
        </p:spPr>
        <p:txBody>
          <a:bodyPr anchor="ctr">
            <a:normAutofit/>
          </a:bodyPr>
          <a:lstStyle/>
          <a:p>
            <a:pPr eaLnBrk="1" hangingPunct="1"/>
            <a:endParaRPr lang="en-US" altLang="en-US" dirty="0"/>
          </a:p>
          <a:p>
            <a:pPr eaLnBrk="1" hangingPunct="1"/>
            <a:r>
              <a:rPr lang="en-US" altLang="en-US" sz="2400" dirty="0">
                <a:latin typeface="Calibri" panose="020F0502020204030204" pitchFamily="34" charset="0"/>
                <a:cs typeface="Calibri" panose="020F0502020204030204" pitchFamily="34" charset="0"/>
              </a:rPr>
              <a:t>A woman pours an expensive ointment over Jesus’ head (John: feet), to symbolize the anointing of a king.</a:t>
            </a:r>
          </a:p>
          <a:p>
            <a:pPr eaLnBrk="1" hangingPunct="1"/>
            <a:r>
              <a:rPr lang="en-US" altLang="en-US" sz="2400" dirty="0">
                <a:latin typeface="Calibri" panose="020F0502020204030204" pitchFamily="34" charset="0"/>
                <a:cs typeface="Calibri" panose="020F0502020204030204" pitchFamily="34" charset="0"/>
              </a:rPr>
              <a:t>The male disciples comment on the wastefulness of the act.</a:t>
            </a:r>
          </a:p>
          <a:p>
            <a:pPr eaLnBrk="1" hangingPunct="1"/>
            <a:r>
              <a:rPr lang="en-US" altLang="en-US" sz="2400" dirty="0">
                <a:latin typeface="Calibri" panose="020F0502020204030204" pitchFamily="34" charset="0"/>
                <a:cs typeface="Calibri" panose="020F0502020204030204" pitchFamily="34" charset="0"/>
              </a:rPr>
              <a:t>‘Wherever the gospel is preached in the whole world, what she has done will be told in memory of her’ (Mark 14:9).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65D60FF1-62AE-4729-A7E9-2C9B789D4233}"/>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dirty="0">
                <a:latin typeface="Calibri" panose="020F0502020204030204" pitchFamily="34" charset="0"/>
                <a:cs typeface="Calibri" panose="020F0502020204030204" pitchFamily="34" charset="0"/>
              </a:rPr>
              <a:t>Women in the Passion and Resurrection Narratives</a:t>
            </a:r>
          </a:p>
        </p:txBody>
      </p:sp>
      <p:sp>
        <p:nvSpPr>
          <p:cNvPr id="18442" name="Rectangle 184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444" name="Group 184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84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84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84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4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4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4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84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4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4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84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84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84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845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8435" name="Rectangle 3">
            <a:extLst>
              <a:ext uri="{FF2B5EF4-FFF2-40B4-BE49-F238E27FC236}">
                <a16:creationId xmlns:a16="http://schemas.microsoft.com/office/drawing/2014/main" id="{1CF46742-FA76-4300-0C69-4B27FECE681F}"/>
              </a:ext>
            </a:extLst>
          </p:cNvPr>
          <p:cNvSpPr>
            <a:spLocks noGrp="1" noChangeArrowheads="1"/>
          </p:cNvSpPr>
          <p:nvPr>
            <p:ph idx="1"/>
          </p:nvPr>
        </p:nvSpPr>
        <p:spPr>
          <a:xfrm>
            <a:off x="2529796" y="2133600"/>
            <a:ext cx="6098663" cy="3777622"/>
          </a:xfrm>
        </p:spPr>
        <p:txBody>
          <a:bodyPr>
            <a:normAutofit lnSpcReduction="10000"/>
          </a:bodyPr>
          <a:lstStyle/>
          <a:p>
            <a:pPr eaLnBrk="1" hangingPunct="1"/>
            <a:r>
              <a:rPr lang="en-US" altLang="en-US" sz="2400" dirty="0">
                <a:latin typeface="Calibri" panose="020F0502020204030204" pitchFamily="34" charset="0"/>
                <a:cs typeface="Calibri" panose="020F0502020204030204" pitchFamily="34" charset="0"/>
              </a:rPr>
              <a:t>Gospel traditions record that women were among the witnesses to Jesus’ crucifixion, burial, empty tomb, and resurrection appearances.</a:t>
            </a:r>
          </a:p>
          <a:p>
            <a:pPr eaLnBrk="1" hangingPunct="1">
              <a:buFont typeface="Wingdings" pitchFamily="2" charset="2"/>
              <a:buNone/>
            </a:pPr>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a:latin typeface="Calibri" panose="020F0502020204030204" pitchFamily="34" charset="0"/>
                <a:cs typeface="Calibri" panose="020F0502020204030204" pitchFamily="34" charset="0"/>
              </a:rPr>
              <a:t>Women followed Jesus to Jerusalem, saw him being crucified, witnessed the place of his burial, prepared the ointments for his body (Mark 15:40-41; Matt. 26:61; Luke 23:49).</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440" name="Rectangle 18439">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442" name="Group 18441">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18443"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8444"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8445"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8446"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8447"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8448"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449"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450"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8451"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8452"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8453"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8454"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8434" name="Rectangle 2">
            <a:extLst>
              <a:ext uri="{FF2B5EF4-FFF2-40B4-BE49-F238E27FC236}">
                <a16:creationId xmlns:a16="http://schemas.microsoft.com/office/drawing/2014/main" id="{ADA5FD14-4DCF-7894-182D-F77531AFAC0E}"/>
              </a:ext>
            </a:extLst>
          </p:cNvPr>
          <p:cNvSpPr>
            <a:spLocks noGrp="1" noChangeArrowheads="1"/>
          </p:cNvSpPr>
          <p:nvPr>
            <p:ph type="title"/>
          </p:nvPr>
        </p:nvSpPr>
        <p:spPr>
          <a:xfrm>
            <a:off x="912792" y="1093380"/>
            <a:ext cx="2301136" cy="4671240"/>
          </a:xfrm>
        </p:spPr>
        <p:txBody>
          <a:bodyPr anchor="ctr">
            <a:normAutofit/>
          </a:bodyPr>
          <a:lstStyle/>
          <a:p>
            <a:pPr algn="r" eaLnBrk="1" hangingPunct="1"/>
            <a:r>
              <a:rPr lang="en-US" altLang="en-US" sz="2500" dirty="0">
                <a:latin typeface="Calibri" panose="020F0502020204030204" pitchFamily="34" charset="0"/>
                <a:cs typeface="Calibri" panose="020F0502020204030204" pitchFamily="34" charset="0"/>
              </a:rPr>
              <a:t>Women in the Passion and Resurrection Narratives</a:t>
            </a:r>
          </a:p>
        </p:txBody>
      </p:sp>
      <p:sp>
        <p:nvSpPr>
          <p:cNvPr id="1845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8458" name="Rectangle 18457">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a:extLst>
              <a:ext uri="{FF2B5EF4-FFF2-40B4-BE49-F238E27FC236}">
                <a16:creationId xmlns:a16="http://schemas.microsoft.com/office/drawing/2014/main" id="{73D39188-1E6A-3C67-6B59-BB2EE1D871F6}"/>
              </a:ext>
            </a:extLst>
          </p:cNvPr>
          <p:cNvSpPr>
            <a:spLocks noGrp="1" noChangeArrowheads="1"/>
          </p:cNvSpPr>
          <p:nvPr>
            <p:ph idx="1"/>
          </p:nvPr>
        </p:nvSpPr>
        <p:spPr>
          <a:xfrm>
            <a:off x="3964131" y="1093380"/>
            <a:ext cx="4664328" cy="4679250"/>
          </a:xfrm>
        </p:spPr>
        <p:txBody>
          <a:bodyPr anchor="ctr">
            <a:normAutofit/>
          </a:bodyPr>
          <a:lstStyle/>
          <a:p>
            <a:pPr eaLnBrk="1" hangingPunct="1"/>
            <a:r>
              <a:rPr lang="en-US" altLang="en-US" sz="2400" dirty="0">
                <a:latin typeface="Calibri" panose="020F0502020204030204" pitchFamily="34" charset="0"/>
                <a:cs typeface="Calibri" panose="020F0502020204030204" pitchFamily="34" charset="0"/>
              </a:rPr>
              <a:t>Women are the first to find the empty tomb (Mark 16:1-8; Matt. 28:1-10; Luke 24:1-11; John 20:1, 11-18).</a:t>
            </a:r>
          </a:p>
          <a:p>
            <a:pPr eaLnBrk="1" hangingPunct="1">
              <a:buFont typeface="Wingdings" pitchFamily="2" charset="2"/>
              <a:buNone/>
            </a:pPr>
            <a:endParaRPr lang="en-US" altLang="en-US" sz="2400" dirty="0">
              <a:latin typeface="Calibri" panose="020F0502020204030204" pitchFamily="34" charset="0"/>
              <a:cs typeface="Calibri" panose="020F0502020204030204" pitchFamily="34" charset="0"/>
            </a:endParaRPr>
          </a:p>
          <a:p>
            <a:pPr eaLnBrk="1" hangingPunct="1"/>
            <a:r>
              <a:rPr lang="en-US" altLang="en-US" sz="2400" dirty="0">
                <a:latin typeface="Calibri" panose="020F0502020204030204" pitchFamily="34" charset="0"/>
                <a:cs typeface="Calibri" panose="020F0502020204030204" pitchFamily="34" charset="0"/>
              </a:rPr>
              <a:t>According to Mark (16:8) they flee; according to Matthew (28:7) they follow instructions to proclaim the news of the resurrection.</a:t>
            </a:r>
          </a:p>
        </p:txBody>
      </p:sp>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C736F2A-C6F4-4A6E-189A-BE54BB9988EB}"/>
              </a:ext>
            </a:extLst>
          </p:cNvPr>
          <p:cNvSpPr>
            <a:spLocks noGrp="1" noChangeArrowheads="1"/>
          </p:cNvSpPr>
          <p:nvPr>
            <p:ph type="title"/>
          </p:nvPr>
        </p:nvSpPr>
        <p:spPr/>
        <p:txBody>
          <a:bodyPr/>
          <a:lstStyle/>
          <a:p>
            <a:pPr eaLnBrk="1" hangingPunct="1"/>
            <a:r>
              <a:rPr lang="en-US" altLang="en-US" dirty="0">
                <a:latin typeface="Calibri" panose="020F0502020204030204" pitchFamily="34" charset="0"/>
                <a:cs typeface="Calibri" panose="020F0502020204030204" pitchFamily="34" charset="0"/>
              </a:rPr>
              <a:t>Jesus, Women, and Judaism</a:t>
            </a:r>
          </a:p>
        </p:txBody>
      </p:sp>
      <p:sp>
        <p:nvSpPr>
          <p:cNvPr id="20483" name="Rectangle 3">
            <a:extLst>
              <a:ext uri="{FF2B5EF4-FFF2-40B4-BE49-F238E27FC236}">
                <a16:creationId xmlns:a16="http://schemas.microsoft.com/office/drawing/2014/main" id="{C3E7B23A-96FA-48C2-1D29-178DE1F668CA}"/>
              </a:ext>
            </a:extLst>
          </p:cNvPr>
          <p:cNvSpPr>
            <a:spLocks noGrp="1" noChangeArrowheads="1"/>
          </p:cNvSpPr>
          <p:nvPr>
            <p:ph sz="half" idx="1"/>
          </p:nvPr>
        </p:nvSpPr>
        <p:spPr>
          <a:xfrm>
            <a:off x="457200" y="1676400"/>
            <a:ext cx="4038600" cy="4419600"/>
          </a:xfrm>
        </p:spPr>
        <p:txBody>
          <a:bodyPr>
            <a:normAutofit fontScale="92500" lnSpcReduction="20000"/>
          </a:bodyPr>
          <a:lstStyle/>
          <a:p>
            <a:pPr eaLnBrk="1" hangingPunct="1">
              <a:lnSpc>
                <a:spcPct val="90000"/>
              </a:lnSpc>
              <a:buFont typeface="Wingdings" pitchFamily="2" charset="2"/>
              <a:buNone/>
            </a:pPr>
            <a:r>
              <a:rPr lang="en-US" altLang="en-US" sz="2000" dirty="0">
                <a:solidFill>
                  <a:schemeClr val="folHlink"/>
                </a:solidFill>
              </a:rPr>
              <a:t>	</a:t>
            </a:r>
            <a:r>
              <a:rPr lang="en-US" altLang="en-US" sz="2200" dirty="0">
                <a:solidFill>
                  <a:schemeClr val="tx1"/>
                </a:solidFill>
                <a:latin typeface="Calibri" panose="020F0502020204030204" pitchFamily="34" charset="0"/>
                <a:cs typeface="Calibri" panose="020F0502020204030204" pitchFamily="34" charset="0"/>
              </a:rPr>
              <a:t>‘Judaism had a very low opinion of women …. She is kept as far as possible shut away from the outer world, submissive to the power of her father of her husband, and where she is inferior to men from a religious point of view’ (Joachim Jeremias, </a:t>
            </a:r>
            <a:r>
              <a:rPr lang="en-US" altLang="en-US" sz="2200" i="1" dirty="0">
                <a:solidFill>
                  <a:schemeClr val="tx1"/>
                </a:solidFill>
                <a:latin typeface="Calibri" panose="020F0502020204030204" pitchFamily="34" charset="0"/>
                <a:cs typeface="Calibri" panose="020F0502020204030204" pitchFamily="34" charset="0"/>
              </a:rPr>
              <a:t>Jerusalem in the Time of Jesus,</a:t>
            </a:r>
            <a:r>
              <a:rPr lang="en-US" altLang="en-US" sz="2200" dirty="0">
                <a:solidFill>
                  <a:schemeClr val="tx1"/>
                </a:solidFill>
                <a:latin typeface="Calibri" panose="020F0502020204030204" pitchFamily="34" charset="0"/>
                <a:cs typeface="Calibri" panose="020F0502020204030204" pitchFamily="34" charset="0"/>
              </a:rPr>
              <a:t> 1969).</a:t>
            </a:r>
          </a:p>
          <a:p>
            <a:pPr eaLnBrk="1" hangingPunct="1">
              <a:lnSpc>
                <a:spcPct val="90000"/>
              </a:lnSpc>
              <a:buFont typeface="Wingdings" pitchFamily="2" charset="2"/>
              <a:buNone/>
            </a:pPr>
            <a:r>
              <a:rPr lang="en-US" altLang="en-US" sz="2600" dirty="0">
                <a:solidFill>
                  <a:schemeClr val="tx1"/>
                </a:solidFill>
                <a:latin typeface="Calibri" panose="020F0502020204030204" pitchFamily="34" charset="0"/>
                <a:cs typeface="Calibri" panose="020F0502020204030204" pitchFamily="34" charset="0"/>
              </a:rPr>
              <a:t>	</a:t>
            </a:r>
            <a:r>
              <a:rPr lang="en-US" altLang="en-US" sz="2200" dirty="0">
                <a:solidFill>
                  <a:schemeClr val="tx1"/>
                </a:solidFill>
                <a:latin typeface="Calibri" panose="020F0502020204030204" pitchFamily="34" charset="0"/>
                <a:cs typeface="Calibri" panose="020F0502020204030204" pitchFamily="34" charset="0"/>
              </a:rPr>
              <a:t>The rabbis arose every morning to thank God that he had not made them a Gentile, a slave or a woman (</a:t>
            </a:r>
            <a:r>
              <a:rPr lang="en-US" altLang="en-US" sz="2200" dirty="0" err="1">
                <a:solidFill>
                  <a:schemeClr val="tx1"/>
                </a:solidFill>
                <a:latin typeface="Calibri" panose="020F0502020204030204" pitchFamily="34" charset="0"/>
                <a:cs typeface="Calibri" panose="020F0502020204030204" pitchFamily="34" charset="0"/>
              </a:rPr>
              <a:t>Tosefta</a:t>
            </a:r>
            <a:r>
              <a:rPr lang="en-US" altLang="en-US" sz="2200" dirty="0">
                <a:solidFill>
                  <a:schemeClr val="tx1"/>
                </a:solidFill>
                <a:latin typeface="Calibri" panose="020F0502020204030204" pitchFamily="34" charset="0"/>
                <a:cs typeface="Calibri" panose="020F0502020204030204" pitchFamily="34" charset="0"/>
              </a:rPr>
              <a:t> </a:t>
            </a:r>
            <a:r>
              <a:rPr lang="en-US" altLang="en-US" sz="2200" dirty="0" err="1">
                <a:solidFill>
                  <a:schemeClr val="tx1"/>
                </a:solidFill>
                <a:latin typeface="Calibri" panose="020F0502020204030204" pitchFamily="34" charset="0"/>
                <a:cs typeface="Calibri" panose="020F0502020204030204" pitchFamily="34" charset="0"/>
              </a:rPr>
              <a:t>Berakot</a:t>
            </a:r>
            <a:r>
              <a:rPr lang="en-US" altLang="en-US" sz="2200" dirty="0">
                <a:solidFill>
                  <a:schemeClr val="tx1"/>
                </a:solidFill>
                <a:latin typeface="Calibri" panose="020F0502020204030204" pitchFamily="34" charset="0"/>
                <a:cs typeface="Calibri" panose="020F0502020204030204" pitchFamily="34" charset="0"/>
              </a:rPr>
              <a:t> 7:18; b. </a:t>
            </a:r>
            <a:r>
              <a:rPr lang="en-US" altLang="en-US" sz="2200" dirty="0" err="1">
                <a:solidFill>
                  <a:schemeClr val="tx1"/>
                </a:solidFill>
                <a:latin typeface="Calibri" panose="020F0502020204030204" pitchFamily="34" charset="0"/>
                <a:cs typeface="Calibri" panose="020F0502020204030204" pitchFamily="34" charset="0"/>
              </a:rPr>
              <a:t>Menahot</a:t>
            </a:r>
            <a:r>
              <a:rPr lang="en-US" altLang="en-US" sz="2200" dirty="0">
                <a:solidFill>
                  <a:schemeClr val="tx1"/>
                </a:solidFill>
                <a:latin typeface="Calibri" panose="020F0502020204030204" pitchFamily="34" charset="0"/>
                <a:cs typeface="Calibri" panose="020F0502020204030204" pitchFamily="34" charset="0"/>
              </a:rPr>
              <a:t> 43b).</a:t>
            </a:r>
          </a:p>
        </p:txBody>
      </p:sp>
      <p:sp>
        <p:nvSpPr>
          <p:cNvPr id="20484" name="Rectangle 4">
            <a:extLst>
              <a:ext uri="{FF2B5EF4-FFF2-40B4-BE49-F238E27FC236}">
                <a16:creationId xmlns:a16="http://schemas.microsoft.com/office/drawing/2014/main" id="{5529B2C9-6B3E-B564-BFC5-25F3E6615D8F}"/>
              </a:ext>
            </a:extLst>
          </p:cNvPr>
          <p:cNvSpPr>
            <a:spLocks noGrp="1" noChangeArrowheads="1"/>
          </p:cNvSpPr>
          <p:nvPr>
            <p:ph sz="half" idx="2"/>
          </p:nvPr>
        </p:nvSpPr>
        <p:spPr>
          <a:xfrm>
            <a:off x="4648200" y="1752600"/>
            <a:ext cx="4038600" cy="4343400"/>
          </a:xfrm>
        </p:spPr>
        <p:txBody>
          <a:bodyPr>
            <a:normAutofit fontScale="92500" lnSpcReduction="20000"/>
          </a:bodyPr>
          <a:lstStyle/>
          <a:p>
            <a:pPr eaLnBrk="1" hangingPunct="1">
              <a:lnSpc>
                <a:spcPct val="90000"/>
              </a:lnSpc>
              <a:buFont typeface="Wingdings" pitchFamily="2" charset="2"/>
              <a:buNone/>
            </a:pPr>
            <a:r>
              <a:rPr lang="en-US" altLang="en-US" sz="2400" dirty="0"/>
              <a:t>	</a:t>
            </a:r>
            <a:r>
              <a:rPr lang="en-US" altLang="en-US" sz="2200" dirty="0">
                <a:solidFill>
                  <a:schemeClr val="tx1"/>
                </a:solidFill>
                <a:latin typeface="Calibri" panose="020F0502020204030204" pitchFamily="34" charset="0"/>
                <a:cs typeface="Calibri" panose="020F0502020204030204" pitchFamily="34" charset="0"/>
              </a:rPr>
              <a:t>‘The Palestinian Jewish culture was one of the most patriarchal in the Mediterranean crescent. The home and family were basically the only spheres where women could play significant roles in early Judaism… There is no evidence that prior to Jesus’ ministry Jewish women were allowed to be disciples of a great teacher, much less travel with such a teacher, or to instruct anyone other than children. In such a restrictive context, Jesus’ relationship to women must have seemed radical indeed’ (Ben Witherington, ‘Women’, </a:t>
            </a:r>
            <a:r>
              <a:rPr lang="en-US" altLang="en-US" sz="2200" i="1" dirty="0">
                <a:solidFill>
                  <a:schemeClr val="tx1"/>
                </a:solidFill>
                <a:latin typeface="Calibri" panose="020F0502020204030204" pitchFamily="34" charset="0"/>
                <a:cs typeface="Calibri" panose="020F0502020204030204" pitchFamily="34" charset="0"/>
              </a:rPr>
              <a:t>Anchor Bible Dictionary</a:t>
            </a:r>
            <a:r>
              <a:rPr lang="en-US" altLang="en-US" sz="2200" dirty="0">
                <a:solidFill>
                  <a:schemeClr val="tx1"/>
                </a:solidFill>
                <a:latin typeface="Calibri" panose="020F0502020204030204" pitchFamily="34" charset="0"/>
                <a:cs typeface="Calibri" panose="020F0502020204030204" pitchFamily="34" charset="0"/>
              </a:rPr>
              <a:t> VI:957).</a:t>
            </a:r>
            <a:endParaRPr lang="en-US" altLang="en-US" sz="1800" dirty="0">
              <a:solidFill>
                <a:schemeClr val="tx1"/>
              </a:solidFill>
              <a:latin typeface="Calibri" panose="020F0502020204030204" pitchFamily="34" charset="0"/>
              <a:cs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64" name="Rectangle 1946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66" name="Group 1946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1946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946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946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947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947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947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947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47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47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947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947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947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9458" name="Rectangle 2">
            <a:extLst>
              <a:ext uri="{FF2B5EF4-FFF2-40B4-BE49-F238E27FC236}">
                <a16:creationId xmlns:a16="http://schemas.microsoft.com/office/drawing/2014/main" id="{0B1D6D4D-38E7-1FDB-E751-039226AFF329}"/>
              </a:ext>
            </a:extLst>
          </p:cNvPr>
          <p:cNvSpPr>
            <a:spLocks noGrp="1" noChangeArrowheads="1"/>
          </p:cNvSpPr>
          <p:nvPr>
            <p:ph type="title"/>
          </p:nvPr>
        </p:nvSpPr>
        <p:spPr>
          <a:xfrm>
            <a:off x="912792" y="1093380"/>
            <a:ext cx="2301136" cy="4671240"/>
          </a:xfrm>
        </p:spPr>
        <p:txBody>
          <a:bodyPr anchor="ctr">
            <a:normAutofit/>
          </a:bodyPr>
          <a:lstStyle/>
          <a:p>
            <a:pPr algn="r" eaLnBrk="1" hangingPunct="1"/>
            <a:r>
              <a:rPr lang="en-US" altLang="en-US" sz="2800" dirty="0">
                <a:latin typeface="Calibri" panose="020F0502020204030204" pitchFamily="34" charset="0"/>
                <a:cs typeface="Calibri" panose="020F0502020204030204" pitchFamily="34" charset="0"/>
              </a:rPr>
              <a:t>Accusations of Anti-Judaism</a:t>
            </a:r>
          </a:p>
        </p:txBody>
      </p:sp>
      <p:sp>
        <p:nvSpPr>
          <p:cNvPr id="1948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9482" name="Rectangle 1948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a:extLst>
              <a:ext uri="{FF2B5EF4-FFF2-40B4-BE49-F238E27FC236}">
                <a16:creationId xmlns:a16="http://schemas.microsoft.com/office/drawing/2014/main" id="{F9134DE7-760F-97AF-92A7-0DD450CA5E6D}"/>
              </a:ext>
            </a:extLst>
          </p:cNvPr>
          <p:cNvSpPr>
            <a:spLocks noGrp="1" noChangeArrowheads="1"/>
          </p:cNvSpPr>
          <p:nvPr>
            <p:ph idx="1"/>
          </p:nvPr>
        </p:nvSpPr>
        <p:spPr>
          <a:xfrm>
            <a:off x="3964131" y="1093380"/>
            <a:ext cx="4664328" cy="4679250"/>
          </a:xfrm>
        </p:spPr>
        <p:txBody>
          <a:bodyPr anchor="ctr">
            <a:normAutofit/>
          </a:bodyPr>
          <a:lstStyle/>
          <a:p>
            <a:pPr eaLnBrk="1" hangingPunct="1"/>
            <a:r>
              <a:rPr lang="en-US" altLang="en-US" sz="2400" dirty="0">
                <a:latin typeface="Calibri" panose="020F0502020204030204" pitchFamily="34" charset="0"/>
                <a:cs typeface="Calibri" panose="020F0502020204030204" pitchFamily="34" charset="0"/>
              </a:rPr>
              <a:t>Does the modern construct of Jesus as a reformer of Jewish patriarchal society carry anti-Jewish connotations?</a:t>
            </a:r>
          </a:p>
          <a:p>
            <a:pPr eaLnBrk="1" hangingPunct="1"/>
            <a:r>
              <a:rPr lang="en-US" altLang="en-US" sz="2400" dirty="0">
                <a:latin typeface="Calibri" panose="020F0502020204030204" pitchFamily="34" charset="0"/>
                <a:cs typeface="Calibri" panose="020F0502020204030204" pitchFamily="34" charset="0"/>
              </a:rPr>
              <a:t>Many feminist scholars challenge the assumption that Jesus was a proto-feminist. They seek to correct the claim that Jesus reversed earlier Jewish codes that made women subordinate beings.</a:t>
            </a:r>
          </a:p>
        </p:txBody>
      </p:sp>
    </p:spTree>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427476B0-92A8-847E-722D-6F2F93A96000}"/>
              </a:ext>
            </a:extLst>
          </p:cNvPr>
          <p:cNvSpPr>
            <a:spLocks noGrp="1" noChangeArrowheads="1"/>
          </p:cNvSpPr>
          <p:nvPr>
            <p:ph type="title"/>
          </p:nvPr>
        </p:nvSpPr>
        <p:spPr>
          <a:xfrm>
            <a:off x="1075416" y="1059872"/>
            <a:ext cx="2259162" cy="4851349"/>
          </a:xfrm>
        </p:spPr>
        <p:txBody>
          <a:bodyPr>
            <a:normAutofit/>
          </a:bodyPr>
          <a:lstStyle/>
          <a:p>
            <a:pPr eaLnBrk="1" hangingPunct="1"/>
            <a:r>
              <a:rPr lang="en-US" altLang="en-US" dirty="0">
                <a:latin typeface="Calibri" panose="020F0502020204030204" pitchFamily="34" charset="0"/>
                <a:cs typeface="Calibri" panose="020F0502020204030204" pitchFamily="34" charset="0"/>
              </a:rPr>
              <a:t>Judith </a:t>
            </a:r>
            <a:r>
              <a:rPr lang="en-US" altLang="en-US" dirty="0" err="1">
                <a:latin typeface="Calibri" panose="020F0502020204030204" pitchFamily="34" charset="0"/>
                <a:cs typeface="Calibri" panose="020F0502020204030204" pitchFamily="34" charset="0"/>
              </a:rPr>
              <a:t>Plaskow</a:t>
            </a:r>
            <a:r>
              <a:rPr lang="en-US" altLang="en-US" dirty="0">
                <a:latin typeface="Calibri" panose="020F0502020204030204" pitchFamily="34" charset="0"/>
                <a:cs typeface="Calibri" panose="020F0502020204030204" pitchFamily="34" charset="0"/>
              </a:rPr>
              <a:t>: The Pillars of the Anti-Jewish Myth</a:t>
            </a:r>
          </a:p>
        </p:txBody>
      </p:sp>
      <p:sp>
        <p:nvSpPr>
          <p:cNvPr id="24586"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1149203"/>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4579" name="Rectangle 3">
            <a:extLst>
              <a:ext uri="{FF2B5EF4-FFF2-40B4-BE49-F238E27FC236}">
                <a16:creationId xmlns:a16="http://schemas.microsoft.com/office/drawing/2014/main" id="{4CF67613-1EE7-C030-F4B8-71D8D29862D5}"/>
              </a:ext>
            </a:extLst>
          </p:cNvPr>
          <p:cNvSpPr>
            <a:spLocks noGrp="1" noChangeArrowheads="1"/>
          </p:cNvSpPr>
          <p:nvPr>
            <p:ph idx="1"/>
          </p:nvPr>
        </p:nvSpPr>
        <p:spPr>
          <a:xfrm>
            <a:off x="3960276" y="1059872"/>
            <a:ext cx="4668183" cy="4851350"/>
          </a:xfrm>
        </p:spPr>
        <p:txBody>
          <a:bodyPr>
            <a:normAutofit/>
          </a:bodyPr>
          <a:lstStyle/>
          <a:p>
            <a:pPr eaLnBrk="1" hangingPunct="1"/>
            <a:r>
              <a:rPr lang="en-US" altLang="en-US" sz="2400" dirty="0">
                <a:latin typeface="Calibri" panose="020F0502020204030204" pitchFamily="34" charset="0"/>
                <a:cs typeface="Calibri" panose="020F0502020204030204" pitchFamily="34" charset="0"/>
              </a:rPr>
              <a:t>Antithesis: the setting up of dualistic structures in which Judaism represents the negative (= sexism) and Christianity stands for the positive (= feminism).</a:t>
            </a:r>
          </a:p>
          <a:p>
            <a:pPr eaLnBrk="1" hangingPunct="1"/>
            <a:r>
              <a:rPr lang="en-US" altLang="en-US" sz="2400" dirty="0">
                <a:latin typeface="Calibri" panose="020F0502020204030204" pitchFamily="34" charset="0"/>
                <a:cs typeface="Calibri" panose="020F0502020204030204" pitchFamily="34" charset="0"/>
              </a:rPr>
              <a:t>Scapegoat: Jews are blamed for all evil.</a:t>
            </a:r>
          </a:p>
          <a:p>
            <a:pPr eaLnBrk="1" hangingPunct="1"/>
            <a:r>
              <a:rPr lang="en-US" altLang="en-US" sz="2400" dirty="0">
                <a:latin typeface="Calibri" panose="020F0502020204030204" pitchFamily="34" charset="0"/>
                <a:cs typeface="Calibri" panose="020F0502020204030204" pitchFamily="34" charset="0"/>
              </a:rPr>
              <a:t>Prologue: Judaism is the ‘empty relic’, while God’s promises are fulfilled in Christianity.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3560" name="Rectangle 2355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B82BFACF-458B-B9D4-6DE2-E86738F449FE}"/>
              </a:ext>
            </a:extLst>
          </p:cNvPr>
          <p:cNvSpPr>
            <a:spLocks noGrp="1" noChangeArrowheads="1"/>
          </p:cNvSpPr>
          <p:nvPr>
            <p:ph type="title"/>
          </p:nvPr>
        </p:nvSpPr>
        <p:spPr>
          <a:xfrm>
            <a:off x="1075416" y="1059872"/>
            <a:ext cx="2259162" cy="4851349"/>
          </a:xfrm>
        </p:spPr>
        <p:txBody>
          <a:bodyPr>
            <a:normAutofit/>
          </a:bodyPr>
          <a:lstStyle/>
          <a:p>
            <a:pPr eaLnBrk="1" hangingPunct="1"/>
            <a:r>
              <a:rPr lang="en-US" altLang="en-US" dirty="0">
                <a:latin typeface="Calibri" panose="020F0502020204030204" pitchFamily="34" charset="0"/>
                <a:cs typeface="Calibri" panose="020F0502020204030204" pitchFamily="34" charset="0"/>
              </a:rPr>
              <a:t>Jesus and Jewish Women</a:t>
            </a:r>
          </a:p>
        </p:txBody>
      </p:sp>
      <p:sp>
        <p:nvSpPr>
          <p:cNvPr id="2356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1149203"/>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3555" name="Rectangle 3">
            <a:extLst>
              <a:ext uri="{FF2B5EF4-FFF2-40B4-BE49-F238E27FC236}">
                <a16:creationId xmlns:a16="http://schemas.microsoft.com/office/drawing/2014/main" id="{395F9E63-1144-A045-CD09-B9BC5176942C}"/>
              </a:ext>
            </a:extLst>
          </p:cNvPr>
          <p:cNvSpPr>
            <a:spLocks noGrp="1" noChangeArrowheads="1"/>
          </p:cNvSpPr>
          <p:nvPr>
            <p:ph idx="1"/>
          </p:nvPr>
        </p:nvSpPr>
        <p:spPr>
          <a:xfrm>
            <a:off x="3960276" y="1059872"/>
            <a:ext cx="4668183" cy="4851350"/>
          </a:xfrm>
        </p:spPr>
        <p:txBody>
          <a:bodyPr>
            <a:normAutofit/>
          </a:bodyPr>
          <a:lstStyle/>
          <a:p>
            <a:pPr eaLnBrk="1" hangingPunct="1"/>
            <a:r>
              <a:rPr lang="en-US" altLang="en-US" sz="2400" dirty="0">
                <a:latin typeface="Calibri" panose="020F0502020204030204" pitchFamily="34" charset="0"/>
                <a:cs typeface="Calibri" panose="020F0502020204030204" pitchFamily="34" charset="0"/>
              </a:rPr>
              <a:t>Should Jesus be set apart so clearly from his Jewish contemporaries in terms of his attitude to women?</a:t>
            </a:r>
          </a:p>
          <a:p>
            <a:pPr eaLnBrk="1" hangingPunct="1"/>
            <a:r>
              <a:rPr lang="en-US" altLang="en-US" sz="2400" dirty="0">
                <a:latin typeface="Calibri" panose="020F0502020204030204" pitchFamily="34" charset="0"/>
                <a:cs typeface="Calibri" panose="020F0502020204030204" pitchFamily="34" charset="0"/>
              </a:rPr>
              <a:t>Is the claim that women had no rights (inheritance, marriage, divorce) too generalized?</a:t>
            </a:r>
          </a:p>
          <a:p>
            <a:pPr eaLnBrk="1" hangingPunct="1"/>
            <a:r>
              <a:rPr lang="en-US" altLang="en-US" sz="2400" dirty="0">
                <a:latin typeface="Calibri" panose="020F0502020204030204" pitchFamily="34" charset="0"/>
                <a:cs typeface="Calibri" panose="020F0502020204030204" pitchFamily="34" charset="0"/>
              </a:rPr>
              <a:t>Are statements about Jewish views on purity regulations, Torah study, women as disciples, based only on a </a:t>
            </a:r>
            <a:r>
              <a:rPr lang="en-US" altLang="en-US" sz="2400" i="1" dirty="0">
                <a:latin typeface="Calibri" panose="020F0502020204030204" pitchFamily="34" charset="0"/>
                <a:cs typeface="Calibri" panose="020F0502020204030204" pitchFamily="34" charset="0"/>
              </a:rPr>
              <a:t>selection </a:t>
            </a:r>
            <a:r>
              <a:rPr lang="en-US" altLang="en-US" sz="2400" dirty="0">
                <a:latin typeface="Calibri" panose="020F0502020204030204" pitchFamily="34" charset="0"/>
                <a:cs typeface="Calibri" panose="020F0502020204030204" pitchFamily="34" charset="0"/>
              </a:rPr>
              <a:t>of Jewish (rabbinic) texts?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5608" name="Rectangle 2560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B8B7AE5F-4230-66D3-EA65-A1104BF6797C}"/>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600" dirty="0">
                <a:solidFill>
                  <a:schemeClr val="bg1"/>
                </a:solidFill>
                <a:latin typeface="Calibri" panose="020F0502020204030204" pitchFamily="34" charset="0"/>
                <a:cs typeface="Calibri" panose="020F0502020204030204" pitchFamily="34" charset="0"/>
              </a:rPr>
              <a:t>(Jewish) Feminist Responses</a:t>
            </a:r>
          </a:p>
        </p:txBody>
      </p:sp>
      <p:sp>
        <p:nvSpPr>
          <p:cNvPr id="256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5612" name="Rectangle 256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a:extLst>
              <a:ext uri="{FF2B5EF4-FFF2-40B4-BE49-F238E27FC236}">
                <a16:creationId xmlns:a16="http://schemas.microsoft.com/office/drawing/2014/main" id="{8EE80C3B-9E6F-D659-64A5-852679650BB0}"/>
              </a:ext>
            </a:extLst>
          </p:cNvPr>
          <p:cNvSpPr>
            <a:spLocks noGrp="1" noChangeArrowheads="1"/>
          </p:cNvSpPr>
          <p:nvPr>
            <p:ph idx="1"/>
          </p:nvPr>
        </p:nvSpPr>
        <p:spPr>
          <a:xfrm>
            <a:off x="3529933" y="589722"/>
            <a:ext cx="5098525" cy="5321500"/>
          </a:xfrm>
        </p:spPr>
        <p:txBody>
          <a:bodyPr anchor="ctr">
            <a:normAutofit/>
          </a:bodyPr>
          <a:lstStyle/>
          <a:p>
            <a:pPr marL="609600" indent="-609600" eaLnBrk="1" hangingPunct="1">
              <a:buFont typeface="Arial" panose="020B0604020202020204" pitchFamily="34" charset="0"/>
              <a:buAutoNum type="arabicPeriod"/>
            </a:pPr>
            <a:r>
              <a:rPr lang="en-US" altLang="en-US" sz="2400" dirty="0">
                <a:latin typeface="Calibri" panose="020F0502020204030204" pitchFamily="34" charset="0"/>
                <a:cs typeface="Calibri" panose="020F0502020204030204" pitchFamily="34" charset="0"/>
              </a:rPr>
              <a:t>Many aspects of late Second Temple Judaism had a positive view of the status and activity of women.</a:t>
            </a:r>
          </a:p>
          <a:p>
            <a:pPr marL="609600" indent="-609600" eaLnBrk="1" hangingPunct="1">
              <a:buFont typeface="Arial" panose="020B0604020202020204" pitchFamily="34" charset="0"/>
              <a:buAutoNum type="arabicPeriod"/>
            </a:pPr>
            <a:r>
              <a:rPr lang="en-US" altLang="en-US" sz="2400" dirty="0">
                <a:latin typeface="Calibri" panose="020F0502020204030204" pitchFamily="34" charset="0"/>
                <a:cs typeface="Calibri" panose="020F0502020204030204" pitchFamily="34" charset="0"/>
              </a:rPr>
              <a:t>Emphasis on the </a:t>
            </a:r>
            <a:r>
              <a:rPr lang="en-US" altLang="en-US" sz="2400" i="1" dirty="0">
                <a:latin typeface="Calibri" panose="020F0502020204030204" pitchFamily="34" charset="0"/>
                <a:cs typeface="Calibri" panose="020F0502020204030204" pitchFamily="34" charset="0"/>
              </a:rPr>
              <a:t>Jewishness </a:t>
            </a:r>
            <a:r>
              <a:rPr lang="en-US" altLang="en-US" sz="2400" dirty="0">
                <a:latin typeface="Calibri" panose="020F0502020204030204" pitchFamily="34" charset="0"/>
                <a:cs typeface="Calibri" panose="020F0502020204030204" pitchFamily="34" charset="0"/>
              </a:rPr>
              <a:t>of Jesus’ attitude to women.</a:t>
            </a:r>
          </a:p>
          <a:p>
            <a:pPr marL="609600" indent="-609600" eaLnBrk="1" hangingPunct="1">
              <a:buFont typeface="Arial" panose="020B0604020202020204" pitchFamily="34" charset="0"/>
              <a:buAutoNum type="arabicPeriod"/>
            </a:pPr>
            <a:r>
              <a:rPr lang="en-US" altLang="en-US" sz="2400" dirty="0">
                <a:latin typeface="Calibri" panose="020F0502020204030204" pitchFamily="34" charset="0"/>
                <a:cs typeface="Calibri" panose="020F0502020204030204" pitchFamily="34" charset="0"/>
              </a:rPr>
              <a:t>Excessive emphasis has been placed on Jesus’ egalitarian attitude.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6633" name="Group 26632">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6634"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6635"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636"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6637"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6638"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6639"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6640"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6641"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6642"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6643"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644"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645"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647" name="Group 26646">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6648"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649"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650"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651"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652"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6653"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6654"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6655"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6656"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6657"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6658"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6659"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6661" name="Rectangle 26660">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6663"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6665" name="Rectangle 26664">
            <a:extLst>
              <a:ext uri="{FF2B5EF4-FFF2-40B4-BE49-F238E27FC236}">
                <a16:creationId xmlns:a16="http://schemas.microsoft.com/office/drawing/2014/main" id="{3EE1A71F-2664-4E38-A47B-A6F74A66A5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67" name="Rectangle 26666">
            <a:extLst>
              <a:ext uri="{FF2B5EF4-FFF2-40B4-BE49-F238E27FC236}">
                <a16:creationId xmlns:a16="http://schemas.microsoft.com/office/drawing/2014/main" id="{895A2202-3CDB-4BEB-B357-591207B19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6626" name="Rectangle 2">
            <a:extLst>
              <a:ext uri="{FF2B5EF4-FFF2-40B4-BE49-F238E27FC236}">
                <a16:creationId xmlns:a16="http://schemas.microsoft.com/office/drawing/2014/main" id="{05CF45AB-269B-BA2E-3F8C-C8896204B7D3}"/>
              </a:ext>
            </a:extLst>
          </p:cNvPr>
          <p:cNvSpPr>
            <a:spLocks noGrp="1" noChangeArrowheads="1"/>
          </p:cNvSpPr>
          <p:nvPr>
            <p:ph type="title"/>
          </p:nvPr>
        </p:nvSpPr>
        <p:spPr>
          <a:xfrm>
            <a:off x="1382543" y="624110"/>
            <a:ext cx="7037556" cy="1280890"/>
          </a:xfrm>
        </p:spPr>
        <p:txBody>
          <a:bodyPr vert="horz" lIns="91440" tIns="45720" rIns="91440" bIns="45720" rtlCol="0" anchor="t">
            <a:normAutofit/>
          </a:bodyPr>
          <a:lstStyle/>
          <a:p>
            <a:r>
              <a:rPr lang="en-US" altLang="en-US" dirty="0">
                <a:solidFill>
                  <a:schemeClr val="bg1"/>
                </a:solidFill>
                <a:latin typeface="Calibri" panose="020F0502020204030204" pitchFamily="34" charset="0"/>
                <a:cs typeface="Calibri" panose="020F0502020204030204" pitchFamily="34" charset="0"/>
              </a:rPr>
              <a:t>Reassessment of First-Century Judaism</a:t>
            </a:r>
          </a:p>
        </p:txBody>
      </p:sp>
      <p:sp>
        <p:nvSpPr>
          <p:cNvPr id="26669" name="Freeform 11">
            <a:extLst>
              <a:ext uri="{FF2B5EF4-FFF2-40B4-BE49-F238E27FC236}">
                <a16:creationId xmlns:a16="http://schemas.microsoft.com/office/drawing/2014/main" id="{3AD441E9-6D75-456C-B0AE-40B2012E1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6627" name="Rectangle 3">
            <a:extLst>
              <a:ext uri="{FF2B5EF4-FFF2-40B4-BE49-F238E27FC236}">
                <a16:creationId xmlns:a16="http://schemas.microsoft.com/office/drawing/2014/main" id="{A0FDB1CC-ABD2-286B-02FF-CD9F07FAF118}"/>
              </a:ext>
            </a:extLst>
          </p:cNvPr>
          <p:cNvSpPr>
            <a:spLocks noGrp="1" noChangeArrowheads="1"/>
          </p:cNvSpPr>
          <p:nvPr>
            <p:ph sz="half" idx="1"/>
          </p:nvPr>
        </p:nvSpPr>
        <p:spPr>
          <a:xfrm>
            <a:off x="460133" y="3042744"/>
            <a:ext cx="3751827" cy="2711922"/>
          </a:xfrm>
        </p:spPr>
        <p:txBody>
          <a:bodyPr>
            <a:normAutofit/>
          </a:bodyPr>
          <a:lstStyle/>
          <a:p>
            <a:pPr marL="243459" indent="-243459" defTabSz="324612">
              <a:lnSpc>
                <a:spcPct val="90000"/>
              </a:lnSpc>
              <a:spcBef>
                <a:spcPts val="710"/>
              </a:spcBef>
            </a:pPr>
            <a:r>
              <a:rPr lang="en-US" altLang="en-US" kern="1200" dirty="0">
                <a:solidFill>
                  <a:schemeClr val="tx1">
                    <a:lumMod val="75000"/>
                    <a:lumOff val="25000"/>
                  </a:schemeClr>
                </a:solidFill>
                <a:latin typeface="Calibri" panose="020F0502020204030204" pitchFamily="34" charset="0"/>
                <a:cs typeface="Calibri" panose="020F0502020204030204" pitchFamily="34" charset="0"/>
              </a:rPr>
              <a:t>Attention must be paid not only to rabbinic texts, but also to the evidence of the Apocrypha, the Pseudepigrapha, the Dead Sea Scrolls, Josephus and Philo.</a:t>
            </a:r>
          </a:p>
          <a:p>
            <a:pPr marL="243459" indent="-243459" defTabSz="324612">
              <a:lnSpc>
                <a:spcPct val="90000"/>
              </a:lnSpc>
              <a:spcBef>
                <a:spcPts val="710"/>
              </a:spcBef>
            </a:pPr>
            <a:r>
              <a:rPr lang="en-US" altLang="en-US" kern="1200" dirty="0">
                <a:solidFill>
                  <a:schemeClr val="tx1">
                    <a:lumMod val="75000"/>
                    <a:lumOff val="25000"/>
                  </a:schemeClr>
                </a:solidFill>
                <a:latin typeface="Calibri" panose="020F0502020204030204" pitchFamily="34" charset="0"/>
                <a:cs typeface="Calibri" panose="020F0502020204030204" pitchFamily="34" charset="0"/>
              </a:rPr>
              <a:t>Rabbinic texts were codified in the 2nd-3rd centuries CE (at the earliest).</a:t>
            </a:r>
            <a:endParaRPr lang="en-US" altLang="en-US" dirty="0">
              <a:latin typeface="Calibri" panose="020F0502020204030204" pitchFamily="34" charset="0"/>
              <a:cs typeface="Calibri" panose="020F0502020204030204" pitchFamily="34" charset="0"/>
            </a:endParaRPr>
          </a:p>
        </p:txBody>
      </p:sp>
      <p:sp>
        <p:nvSpPr>
          <p:cNvPr id="26628" name="Rectangle 4">
            <a:extLst>
              <a:ext uri="{FF2B5EF4-FFF2-40B4-BE49-F238E27FC236}">
                <a16:creationId xmlns:a16="http://schemas.microsoft.com/office/drawing/2014/main" id="{6248C168-B43B-C368-9670-843891291132}"/>
              </a:ext>
            </a:extLst>
          </p:cNvPr>
          <p:cNvSpPr>
            <a:spLocks noGrp="1" noChangeArrowheads="1"/>
          </p:cNvSpPr>
          <p:nvPr>
            <p:ph sz="half" idx="2"/>
          </p:nvPr>
        </p:nvSpPr>
        <p:spPr>
          <a:xfrm>
            <a:off x="4426039" y="2930805"/>
            <a:ext cx="4257828" cy="2961996"/>
          </a:xfrm>
        </p:spPr>
        <p:txBody>
          <a:bodyPr>
            <a:normAutofit/>
          </a:bodyPr>
          <a:lstStyle/>
          <a:p>
            <a:pPr marL="243459" indent="-243459" defTabSz="324612">
              <a:spcBef>
                <a:spcPts val="710"/>
              </a:spcBef>
            </a:pPr>
            <a:r>
              <a:rPr lang="en-US" altLang="en-US" sz="2000" kern="1200" dirty="0">
                <a:solidFill>
                  <a:schemeClr val="tx1">
                    <a:lumMod val="75000"/>
                    <a:lumOff val="25000"/>
                  </a:schemeClr>
                </a:solidFill>
                <a:latin typeface="Calibri" panose="020F0502020204030204" pitchFamily="34" charset="0"/>
                <a:cs typeface="Calibri" panose="020F0502020204030204" pitchFamily="34" charset="0"/>
              </a:rPr>
              <a:t>Jewish women in the Roman Empire (Palestine and the Diaspora) were given more freedom in religious contexts (synagogue and Temple), legal rights (divorce) and social context (communal meals). </a:t>
            </a:r>
            <a:endParaRPr lang="en-US" altLang="en-US" sz="2800" dirty="0">
              <a:latin typeface="Calibri" panose="020F0502020204030204" pitchFamily="34" charset="0"/>
              <a:cs typeface="Calibri" panose="020F050202020403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9946" name="Group 39945">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9947"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9948"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949"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9950"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9951"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9952"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9953"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954"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9955"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9956"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9957"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9958"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9960" name="Group 39959">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9961"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9962"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9963"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9964"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9965"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9966"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9967"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9968"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9969"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970"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9971"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972"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974" name="Rectangle 39973">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976"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9938" name="Rectangle 2">
            <a:extLst>
              <a:ext uri="{FF2B5EF4-FFF2-40B4-BE49-F238E27FC236}">
                <a16:creationId xmlns:a16="http://schemas.microsoft.com/office/drawing/2014/main" id="{8ED0ECA3-D1CB-531C-FD33-6DC6F4C7A903}"/>
              </a:ext>
            </a:extLst>
          </p:cNvPr>
          <p:cNvSpPr>
            <a:spLocks noGrp="1" noChangeArrowheads="1"/>
          </p:cNvSpPr>
          <p:nvPr>
            <p:ph type="title"/>
          </p:nvPr>
        </p:nvSpPr>
        <p:spPr>
          <a:xfrm>
            <a:off x="1944694" y="624110"/>
            <a:ext cx="3592506" cy="1280890"/>
          </a:xfrm>
        </p:spPr>
        <p:txBody>
          <a:bodyPr vert="horz" lIns="91440" tIns="45720" rIns="91440" bIns="45720" rtlCol="0" anchor="t">
            <a:normAutofit/>
          </a:bodyPr>
          <a:lstStyle/>
          <a:p>
            <a:pPr>
              <a:lnSpc>
                <a:spcPct val="90000"/>
              </a:lnSpc>
            </a:pPr>
            <a:r>
              <a:rPr lang="en-US" altLang="en-US" sz="2800" dirty="0">
                <a:latin typeface="Calibri" panose="020F0502020204030204" pitchFamily="34" charset="0"/>
                <a:cs typeface="Calibri" panose="020F0502020204030204" pitchFamily="34" charset="0"/>
              </a:rPr>
              <a:t>Reassessment of </a:t>
            </a:r>
            <a:br>
              <a:rPr lang="en-US" altLang="en-US" sz="2800" dirty="0">
                <a:latin typeface="Calibri" panose="020F0502020204030204" pitchFamily="34" charset="0"/>
                <a:cs typeface="Calibri" panose="020F0502020204030204" pitchFamily="34" charset="0"/>
              </a:rPr>
            </a:br>
            <a:r>
              <a:rPr lang="en-US" altLang="en-US" sz="2800" dirty="0">
                <a:latin typeface="Calibri" panose="020F0502020204030204" pitchFamily="34" charset="0"/>
                <a:cs typeface="Calibri" panose="020F0502020204030204" pitchFamily="34" charset="0"/>
              </a:rPr>
              <a:t>First-Century Judaism</a:t>
            </a:r>
          </a:p>
        </p:txBody>
      </p:sp>
      <p:sp>
        <p:nvSpPr>
          <p:cNvPr id="39940" name="Rectangle 4">
            <a:extLst>
              <a:ext uri="{FF2B5EF4-FFF2-40B4-BE49-F238E27FC236}">
                <a16:creationId xmlns:a16="http://schemas.microsoft.com/office/drawing/2014/main" id="{05FE10C5-E7DC-5344-F1D5-4C5D5654F5FC}"/>
              </a:ext>
            </a:extLst>
          </p:cNvPr>
          <p:cNvSpPr>
            <a:spLocks noGrp="1" noChangeArrowheads="1"/>
          </p:cNvSpPr>
          <p:nvPr>
            <p:ph type="body" sz="half" idx="2"/>
          </p:nvPr>
        </p:nvSpPr>
        <p:spPr>
          <a:xfrm>
            <a:off x="1941909" y="2040467"/>
            <a:ext cx="3601641" cy="3870755"/>
          </a:xfrm>
        </p:spPr>
        <p:txBody>
          <a:bodyPr vert="horz" lIns="91440" tIns="45720" rIns="91440" bIns="45720" rtlCol="0">
            <a:normAutofit fontScale="92500"/>
          </a:bodyPr>
          <a:lstStyle/>
          <a:p>
            <a:pPr marL="0" indent="0">
              <a:buNone/>
            </a:pPr>
            <a:r>
              <a:rPr lang="en-US" altLang="en-US" sz="2400" dirty="0">
                <a:latin typeface="Calibri" panose="020F0502020204030204" pitchFamily="34" charset="0"/>
                <a:cs typeface="Calibri" panose="020F0502020204030204" pitchFamily="34" charset="0"/>
              </a:rPr>
              <a:t>The marriage contract (</a:t>
            </a:r>
            <a:r>
              <a:rPr lang="en-US" altLang="en-US" sz="2400" i="1" dirty="0">
                <a:latin typeface="Calibri" panose="020F0502020204030204" pitchFamily="34" charset="0"/>
                <a:cs typeface="Calibri" panose="020F0502020204030204" pitchFamily="34" charset="0"/>
              </a:rPr>
              <a:t>ketubah) </a:t>
            </a:r>
            <a:r>
              <a:rPr lang="en-US" altLang="en-US" sz="2400" dirty="0">
                <a:latin typeface="Calibri" panose="020F0502020204030204" pitchFamily="34" charset="0"/>
                <a:cs typeface="Calibri" panose="020F0502020204030204" pitchFamily="34" charset="0"/>
              </a:rPr>
              <a:t>was designed to protect the rights of women.</a:t>
            </a:r>
          </a:p>
          <a:p>
            <a:endParaRPr lang="en-US" altLang="en-US" sz="2400" dirty="0">
              <a:latin typeface="Calibri" panose="020F0502020204030204" pitchFamily="34" charset="0"/>
              <a:cs typeface="Calibri" panose="020F0502020204030204" pitchFamily="34" charset="0"/>
            </a:endParaRPr>
          </a:p>
          <a:p>
            <a:pPr marL="0" indent="0">
              <a:buNone/>
            </a:pPr>
            <a:r>
              <a:rPr lang="en-US" altLang="en-US" sz="2400" dirty="0">
                <a:latin typeface="Calibri" panose="020F0502020204030204" pitchFamily="34" charset="0"/>
                <a:cs typeface="Calibri" panose="020F0502020204030204" pitchFamily="34" charset="0"/>
              </a:rPr>
              <a:t>The documents of </a:t>
            </a:r>
            <a:r>
              <a:rPr lang="en-US" altLang="en-US" sz="2400" dirty="0" err="1">
                <a:latin typeface="Calibri" panose="020F0502020204030204" pitchFamily="34" charset="0"/>
                <a:cs typeface="Calibri" panose="020F0502020204030204" pitchFamily="34" charset="0"/>
              </a:rPr>
              <a:t>Babbatha</a:t>
            </a:r>
            <a:r>
              <a:rPr lang="en-US" altLang="en-US" sz="2400" dirty="0">
                <a:latin typeface="Calibri" panose="020F0502020204030204" pitchFamily="34" charset="0"/>
                <a:cs typeface="Calibri" panose="020F0502020204030204" pitchFamily="34" charset="0"/>
              </a:rPr>
              <a:t> (100-125 CE):</a:t>
            </a:r>
          </a:p>
          <a:p>
            <a:pPr marL="0" indent="0">
              <a:buNone/>
            </a:pPr>
            <a:endParaRPr lang="en-US" altLang="en-US" dirty="0">
              <a:latin typeface="Calibri" panose="020F0502020204030204" pitchFamily="34" charset="0"/>
              <a:cs typeface="Calibri" panose="020F0502020204030204" pitchFamily="34" charset="0"/>
            </a:endParaRPr>
          </a:p>
          <a:p>
            <a:pPr marL="0" indent="0">
              <a:buNone/>
            </a:pPr>
            <a:r>
              <a:rPr lang="en-US" altLang="en-US" dirty="0">
                <a:latin typeface="Calibri" panose="020F0502020204030204" pitchFamily="34" charset="0"/>
                <a:cs typeface="Calibri" panose="020F0502020204030204" pitchFamily="34" charset="0"/>
              </a:rPr>
              <a:t>The bride had the right to end her marriage and receive the payment of the </a:t>
            </a:r>
            <a:r>
              <a:rPr lang="en-US" altLang="en-US" i="1" dirty="0">
                <a:latin typeface="Calibri" panose="020F0502020204030204" pitchFamily="34" charset="0"/>
                <a:cs typeface="Calibri" panose="020F0502020204030204" pitchFamily="34" charset="0"/>
              </a:rPr>
              <a:t>ketubah.</a:t>
            </a:r>
          </a:p>
          <a:p>
            <a:endParaRPr lang="en-US" altLang="en-US" dirty="0">
              <a:latin typeface="Calibri" panose="020F0502020204030204" pitchFamily="34" charset="0"/>
              <a:cs typeface="Calibri" panose="020F0502020204030204" pitchFamily="34" charset="0"/>
            </a:endParaRPr>
          </a:p>
          <a:p>
            <a:endParaRPr lang="en-US" altLang="en-US" dirty="0"/>
          </a:p>
        </p:txBody>
      </p:sp>
      <p:pic>
        <p:nvPicPr>
          <p:cNvPr id="39941" name="Picture 5" descr="5">
            <a:extLst>
              <a:ext uri="{FF2B5EF4-FFF2-40B4-BE49-F238E27FC236}">
                <a16:creationId xmlns:a16="http://schemas.microsoft.com/office/drawing/2014/main" id="{A40D7808-B0D0-B53A-5975-FA38B8AB92D1}"/>
              </a:ext>
            </a:extLst>
          </p:cNvPr>
          <p:cNvPicPr>
            <a:picLocks noGrp="1" noChangeAspect="1" noChangeArrowheads="1"/>
          </p:cNvPicPr>
          <p:nvPr>
            <p:ph sz="half" idx="1"/>
          </p:nvPr>
        </p:nvPicPr>
        <p:blipFill rotWithShape="1">
          <a:blip r:embed="rId2"/>
          <a:srcRect l="1078" r="3306"/>
          <a:stretch/>
        </p:blipFill>
        <p:spPr>
          <a:xfrm>
            <a:off x="5802109" y="711199"/>
            <a:ext cx="2826350" cy="5419237"/>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3EE1A71F-2664-4E38-A47B-A6F74A66A5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895A2202-3CDB-4BEB-B357-591207B19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746" name="Rectangle 2">
            <a:extLst>
              <a:ext uri="{FF2B5EF4-FFF2-40B4-BE49-F238E27FC236}">
                <a16:creationId xmlns:a16="http://schemas.microsoft.com/office/drawing/2014/main" id="{7AFCC3EA-5A23-A385-F858-25A273D189F4}"/>
              </a:ext>
            </a:extLst>
          </p:cNvPr>
          <p:cNvSpPr>
            <a:spLocks noGrp="1" noChangeArrowheads="1"/>
          </p:cNvSpPr>
          <p:nvPr>
            <p:ph type="title"/>
          </p:nvPr>
        </p:nvSpPr>
        <p:spPr>
          <a:xfrm>
            <a:off x="1382543" y="624110"/>
            <a:ext cx="7037556" cy="1280890"/>
          </a:xfrm>
        </p:spPr>
        <p:txBody>
          <a:bodyPr>
            <a:normAutofit/>
          </a:bodyPr>
          <a:lstStyle/>
          <a:p>
            <a:pPr eaLnBrk="1" hangingPunct="1"/>
            <a:r>
              <a:rPr lang="en-US" altLang="en-US" dirty="0">
                <a:solidFill>
                  <a:schemeClr val="bg1"/>
                </a:solidFill>
                <a:latin typeface="Calibri" panose="020F0502020204030204" pitchFamily="34" charset="0"/>
                <a:cs typeface="Calibri" panose="020F0502020204030204" pitchFamily="34" charset="0"/>
              </a:rPr>
              <a:t>Women in First-Century Judaism</a:t>
            </a:r>
          </a:p>
        </p:txBody>
      </p:sp>
      <p:sp>
        <p:nvSpPr>
          <p:cNvPr id="31757" name="Freeform 11">
            <a:extLst>
              <a:ext uri="{FF2B5EF4-FFF2-40B4-BE49-F238E27FC236}">
                <a16:creationId xmlns:a16="http://schemas.microsoft.com/office/drawing/2014/main" id="{3AD441E9-6D75-456C-B0AE-40B2012E1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31749" name="Rectangle 3">
            <a:extLst>
              <a:ext uri="{FF2B5EF4-FFF2-40B4-BE49-F238E27FC236}">
                <a16:creationId xmlns:a16="http://schemas.microsoft.com/office/drawing/2014/main" id="{DF4118B5-3D6A-801D-E64F-A8A4431C4482}"/>
              </a:ext>
            </a:extLst>
          </p:cNvPr>
          <p:cNvGraphicFramePr>
            <a:graphicFrameLocks noGrp="1"/>
          </p:cNvGraphicFramePr>
          <p:nvPr>
            <p:ph idx="1"/>
            <p:extLst>
              <p:ext uri="{D42A27DB-BD31-4B8C-83A1-F6EECF244321}">
                <p14:modId xmlns:p14="http://schemas.microsoft.com/office/powerpoint/2010/main" val="1615061561"/>
              </p:ext>
            </p:extLst>
          </p:nvPr>
        </p:nvGraphicFramePr>
        <p:xfrm>
          <a:off x="720759" y="2930805"/>
          <a:ext cx="7699339"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0970" name="Group 40969">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40971"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0972"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0973"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974"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0975"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0976"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0977"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0978"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0979"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0980"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0981"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0982"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0984" name="Group 40983">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40985"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0986"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0987"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0988"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0989"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0990"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0991"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0992"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0993"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0994"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995"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0996"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998" name="Rectangle 40997">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000" name="Freeform 11">
            <a:extLst>
              <a:ext uri="{FF2B5EF4-FFF2-40B4-BE49-F238E27FC236}">
                <a16:creationId xmlns:a16="http://schemas.microsoft.com/office/drawing/2014/main" id="{17BE9237-F367-4B09-A610-9AC21A432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962" name="Rectangle 2">
            <a:extLst>
              <a:ext uri="{FF2B5EF4-FFF2-40B4-BE49-F238E27FC236}">
                <a16:creationId xmlns:a16="http://schemas.microsoft.com/office/drawing/2014/main" id="{74D89831-DEDE-CF22-82D2-419C98A63FA5}"/>
              </a:ext>
            </a:extLst>
          </p:cNvPr>
          <p:cNvSpPr>
            <a:spLocks noGrp="1" noChangeArrowheads="1"/>
          </p:cNvSpPr>
          <p:nvPr>
            <p:ph type="title"/>
          </p:nvPr>
        </p:nvSpPr>
        <p:spPr>
          <a:xfrm>
            <a:off x="1265751" y="624110"/>
            <a:ext cx="3102795" cy="1280890"/>
          </a:xfrm>
        </p:spPr>
        <p:txBody>
          <a:bodyPr vert="horz" lIns="91440" tIns="45720" rIns="91440" bIns="45720" rtlCol="0" anchor="t">
            <a:normAutofit/>
          </a:bodyPr>
          <a:lstStyle/>
          <a:p>
            <a:r>
              <a:rPr lang="en-US" altLang="en-US" sz="2800" dirty="0">
                <a:latin typeface="Calibri" panose="020F0502020204030204" pitchFamily="34" charset="0"/>
                <a:cs typeface="Calibri" panose="020F0502020204030204" pitchFamily="34" charset="0"/>
              </a:rPr>
              <a:t>Women in First-Century Judaism</a:t>
            </a:r>
          </a:p>
        </p:txBody>
      </p:sp>
      <p:sp>
        <p:nvSpPr>
          <p:cNvPr id="40964" name="Rectangle 4">
            <a:extLst>
              <a:ext uri="{FF2B5EF4-FFF2-40B4-BE49-F238E27FC236}">
                <a16:creationId xmlns:a16="http://schemas.microsoft.com/office/drawing/2014/main" id="{875D51ED-2DD0-212F-DE94-A4081B642284}"/>
              </a:ext>
            </a:extLst>
          </p:cNvPr>
          <p:cNvSpPr>
            <a:spLocks noGrp="1" noChangeArrowheads="1"/>
          </p:cNvSpPr>
          <p:nvPr>
            <p:ph type="body" sz="half" idx="2"/>
          </p:nvPr>
        </p:nvSpPr>
        <p:spPr>
          <a:xfrm>
            <a:off x="1262967" y="2133600"/>
            <a:ext cx="3105579" cy="3777622"/>
          </a:xfrm>
        </p:spPr>
        <p:txBody>
          <a:bodyPr vert="horz" lIns="91440" tIns="45720" rIns="91440" bIns="45720" rtlCol="0">
            <a:normAutofit fontScale="92500" lnSpcReduction="20000"/>
          </a:bodyPr>
          <a:lstStyle/>
          <a:p>
            <a:r>
              <a:rPr lang="en-US" altLang="en-US" dirty="0">
                <a:solidFill>
                  <a:srgbClr val="000000"/>
                </a:solidFill>
                <a:latin typeface="Calibri" panose="020F0502020204030204" pitchFamily="34" charset="0"/>
                <a:cs typeface="Calibri" panose="020F0502020204030204" pitchFamily="34" charset="0"/>
              </a:rPr>
              <a:t>Jewish women in leadership roles and public functions: evidence from Diaspora synagogues that women were ‘elders’ and ‘leaders’ (see Bernadette Brooten, </a:t>
            </a:r>
            <a:r>
              <a:rPr lang="en-US" altLang="en-US" i="1" dirty="0">
                <a:solidFill>
                  <a:srgbClr val="000000"/>
                </a:solidFill>
                <a:latin typeface="Calibri" panose="020F0502020204030204" pitchFamily="34" charset="0"/>
                <a:cs typeface="Calibri" panose="020F0502020204030204" pitchFamily="34" charset="0"/>
              </a:rPr>
              <a:t>Women Leaders in the Ancient Synagogue, </a:t>
            </a:r>
            <a:r>
              <a:rPr lang="en-US" altLang="en-US" dirty="0">
                <a:solidFill>
                  <a:srgbClr val="000000"/>
                </a:solidFill>
                <a:latin typeface="Calibri" panose="020F0502020204030204" pitchFamily="34" charset="0"/>
                <a:cs typeface="Calibri" panose="020F0502020204030204" pitchFamily="34" charset="0"/>
              </a:rPr>
              <a:t>1982).</a:t>
            </a:r>
          </a:p>
          <a:p>
            <a:r>
              <a:rPr lang="en-US" altLang="en-US" dirty="0">
                <a:solidFill>
                  <a:srgbClr val="000000"/>
                </a:solidFill>
                <a:latin typeface="Calibri" panose="020F0502020204030204" pitchFamily="34" charset="0"/>
                <a:cs typeface="Calibri" panose="020F0502020204030204" pitchFamily="34" charset="0"/>
              </a:rPr>
              <a:t>‘Rufina, a Jewess, leader of the synagogue (</a:t>
            </a:r>
            <a:r>
              <a:rPr lang="en-US" altLang="en-US" i="1" dirty="0" err="1">
                <a:solidFill>
                  <a:srgbClr val="000000"/>
                </a:solidFill>
                <a:latin typeface="Calibri" panose="020F0502020204030204" pitchFamily="34" charset="0"/>
                <a:cs typeface="Calibri" panose="020F0502020204030204" pitchFamily="34" charset="0"/>
              </a:rPr>
              <a:t>archisynagō</a:t>
            </a:r>
            <a:r>
              <a:rPr lang="en-US" altLang="ja-JP" i="1" dirty="0" err="1">
                <a:solidFill>
                  <a:srgbClr val="000000"/>
                </a:solidFill>
                <a:latin typeface="Calibri" panose="020F0502020204030204" pitchFamily="34" charset="0"/>
                <a:cs typeface="Calibri" panose="020F0502020204030204" pitchFamily="34" charset="0"/>
              </a:rPr>
              <a:t>gos</a:t>
            </a:r>
            <a:r>
              <a:rPr lang="en-US" altLang="ja-JP" dirty="0">
                <a:solidFill>
                  <a:srgbClr val="000000"/>
                </a:solidFill>
                <a:latin typeface="Calibri" panose="020F0502020204030204" pitchFamily="34" charset="0"/>
                <a:cs typeface="Calibri" panose="020F0502020204030204" pitchFamily="34" charset="0"/>
              </a:rPr>
              <a:t>), built this tomb for her slaves’.</a:t>
            </a:r>
          </a:p>
          <a:p>
            <a:pPr marL="0" indent="0">
              <a:buNone/>
            </a:pPr>
            <a:endParaRPr lang="en-US" altLang="ja-JP" dirty="0">
              <a:solidFill>
                <a:srgbClr val="000000"/>
              </a:solidFill>
              <a:latin typeface="Calibri" panose="020F0502020204030204" pitchFamily="34" charset="0"/>
              <a:cs typeface="Calibri" panose="020F0502020204030204" pitchFamily="34" charset="0"/>
            </a:endParaRPr>
          </a:p>
          <a:p>
            <a:pPr marL="0" indent="0">
              <a:buNone/>
            </a:pPr>
            <a:r>
              <a:rPr lang="en-US" altLang="ja-JP" dirty="0">
                <a:solidFill>
                  <a:srgbClr val="000000"/>
                </a:solidFill>
                <a:latin typeface="Calibri" panose="020F0502020204030204" pitchFamily="34" charset="0"/>
                <a:cs typeface="Calibri" panose="020F0502020204030204" pitchFamily="34" charset="0"/>
              </a:rPr>
              <a:t>Greek inscription, Smyrna in Asia Minor, early second century CE</a:t>
            </a:r>
            <a:endParaRPr lang="en-US" altLang="en-US" dirty="0">
              <a:solidFill>
                <a:srgbClr val="000000"/>
              </a:solidFill>
              <a:latin typeface="Calibri" panose="020F0502020204030204" pitchFamily="34" charset="0"/>
              <a:cs typeface="Calibri" panose="020F0502020204030204" pitchFamily="34" charset="0"/>
            </a:endParaRPr>
          </a:p>
        </p:txBody>
      </p:sp>
      <p:pic>
        <p:nvPicPr>
          <p:cNvPr id="40965" name="Picture 5" descr="Rufina">
            <a:extLst>
              <a:ext uri="{FF2B5EF4-FFF2-40B4-BE49-F238E27FC236}">
                <a16:creationId xmlns:a16="http://schemas.microsoft.com/office/drawing/2014/main" id="{87108A4C-2850-7EB0-5A31-E525C39F37A4}"/>
              </a:ext>
            </a:extLst>
          </p:cNvPr>
          <p:cNvPicPr>
            <a:picLocks noGrp="1" noChangeAspect="1" noChangeArrowheads="1"/>
          </p:cNvPicPr>
          <p:nvPr>
            <p:ph sz="half" idx="1"/>
          </p:nvPr>
        </p:nvPicPr>
        <p:blipFill>
          <a:blip r:embed="rId2"/>
          <a:stretch>
            <a:fillRect/>
          </a:stretch>
        </p:blipFill>
        <p:spPr>
          <a:xfrm>
            <a:off x="4568937" y="1904369"/>
            <a:ext cx="4088720" cy="272922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824" name="Rectangle 34823">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a:extLst>
              <a:ext uri="{FF2B5EF4-FFF2-40B4-BE49-F238E27FC236}">
                <a16:creationId xmlns:a16="http://schemas.microsoft.com/office/drawing/2014/main" id="{E34D7EA9-462F-75B6-BF5E-0C43E303D526}"/>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400" dirty="0">
                <a:solidFill>
                  <a:schemeClr val="bg1"/>
                </a:solidFill>
                <a:latin typeface="Calibri" panose="020F0502020204030204" pitchFamily="34" charset="0"/>
                <a:cs typeface="Calibri" panose="020F0502020204030204" pitchFamily="34" charset="0"/>
              </a:rPr>
              <a:t>The Jewishness of Jesus</a:t>
            </a:r>
          </a:p>
        </p:txBody>
      </p:sp>
      <p:sp>
        <p:nvSpPr>
          <p:cNvPr id="34826"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34828" name="Rectangle 34827">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3">
            <a:extLst>
              <a:ext uri="{FF2B5EF4-FFF2-40B4-BE49-F238E27FC236}">
                <a16:creationId xmlns:a16="http://schemas.microsoft.com/office/drawing/2014/main" id="{49CB588E-D5E7-4434-6B06-1E9A2BE67328}"/>
              </a:ext>
            </a:extLst>
          </p:cNvPr>
          <p:cNvSpPr>
            <a:spLocks noGrp="1" noChangeArrowheads="1"/>
          </p:cNvSpPr>
          <p:nvPr>
            <p:ph idx="1"/>
          </p:nvPr>
        </p:nvSpPr>
        <p:spPr>
          <a:xfrm>
            <a:off x="3529933" y="589722"/>
            <a:ext cx="5098525" cy="5321500"/>
          </a:xfrm>
        </p:spPr>
        <p:txBody>
          <a:bodyPr anchor="ctr">
            <a:normAutofit/>
          </a:bodyPr>
          <a:lstStyle/>
          <a:p>
            <a:pPr eaLnBrk="1" hangingPunct="1">
              <a:buFont typeface="Wingdings" pitchFamily="2" charset="2"/>
              <a:buNone/>
            </a:pPr>
            <a:r>
              <a:rPr lang="en-US" altLang="en-US" dirty="0"/>
              <a:t>	</a:t>
            </a:r>
            <a:r>
              <a:rPr lang="en-US" altLang="en-US" sz="2400" dirty="0">
                <a:latin typeface="Calibri" panose="020F0502020204030204" pitchFamily="34" charset="0"/>
                <a:cs typeface="Calibri" panose="020F0502020204030204" pitchFamily="34" charset="0"/>
              </a:rPr>
              <a:t>‘Let anyone among you who is without sin be the first to throw a stone at her’ (John 8:7).</a:t>
            </a:r>
          </a:p>
          <a:p>
            <a:pPr eaLnBrk="1" hangingPunct="1"/>
            <a:endParaRPr lang="en-US" altLang="en-US" sz="2400" dirty="0">
              <a:latin typeface="Calibri" panose="020F0502020204030204" pitchFamily="34" charset="0"/>
              <a:cs typeface="Calibri" panose="020F0502020204030204" pitchFamily="34" charset="0"/>
            </a:endParaRPr>
          </a:p>
          <a:p>
            <a:pPr eaLnBrk="1" hangingPunct="1">
              <a:buFont typeface="Wingdings" pitchFamily="2" charset="2"/>
              <a:buNone/>
            </a:pPr>
            <a:r>
              <a:rPr lang="en-US" altLang="en-US" sz="2400" dirty="0">
                <a:latin typeface="Calibri" panose="020F0502020204030204" pitchFamily="34" charset="0"/>
                <a:cs typeface="Calibri" panose="020F0502020204030204" pitchFamily="34" charset="0"/>
              </a:rPr>
              <a:t>	‘Only when the man is himself free from guilt, will the waters be an effective test of his wife’s guilt or innocence’ (Rabbi Akiba, in </a:t>
            </a:r>
            <a:r>
              <a:rPr lang="en-US" altLang="en-US" sz="2400" dirty="0" err="1">
                <a:latin typeface="Calibri" panose="020F0502020204030204" pitchFamily="34" charset="0"/>
                <a:cs typeface="Calibri" panose="020F0502020204030204" pitchFamily="34" charset="0"/>
              </a:rPr>
              <a:t>Sifra</a:t>
            </a:r>
            <a:r>
              <a:rPr lang="en-US" altLang="en-US" sz="2400" dirty="0">
                <a:latin typeface="Calibri" panose="020F0502020204030204" pitchFamily="34" charset="0"/>
                <a:cs typeface="Calibri" panose="020F0502020204030204" pitchFamily="34" charset="0"/>
              </a:rPr>
              <a:t> </a:t>
            </a:r>
            <a:r>
              <a:rPr lang="en-US" altLang="en-US" sz="2400" dirty="0" err="1">
                <a:latin typeface="Calibri" panose="020F0502020204030204" pitchFamily="34" charset="0"/>
                <a:cs typeface="Calibri" panose="020F0502020204030204" pitchFamily="34" charset="0"/>
              </a:rPr>
              <a:t>Naso</a:t>
            </a:r>
            <a:r>
              <a:rPr lang="en-US" altLang="en-US" sz="2400" dirty="0">
                <a:latin typeface="Calibri" panose="020F0502020204030204" pitchFamily="34" charset="0"/>
                <a:cs typeface="Calibri" panose="020F0502020204030204" pitchFamily="34" charset="0"/>
              </a:rPr>
              <a:t> 21; b. </a:t>
            </a:r>
            <a:r>
              <a:rPr lang="en-US" altLang="en-US" sz="2400" dirty="0" err="1">
                <a:latin typeface="Calibri" panose="020F0502020204030204" pitchFamily="34" charset="0"/>
                <a:cs typeface="Calibri" panose="020F0502020204030204" pitchFamily="34" charset="0"/>
              </a:rPr>
              <a:t>Sotah</a:t>
            </a:r>
            <a:r>
              <a:rPr lang="en-US" altLang="en-US" sz="2400" dirty="0">
                <a:latin typeface="Calibri" panose="020F0502020204030204" pitchFamily="34" charset="0"/>
                <a:cs typeface="Calibri" panose="020F0502020204030204" pitchFamily="34" charset="0"/>
              </a:rPr>
              <a:t> 47b).</a:t>
            </a:r>
          </a:p>
          <a:p>
            <a:pPr eaLnBrk="1" hangingPunct="1"/>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2776" name="Rectangle 32775">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987F3582-EC68-F18E-E3D8-1DE6C6CE2065}"/>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200" dirty="0">
                <a:solidFill>
                  <a:schemeClr val="bg1"/>
                </a:solidFill>
                <a:latin typeface="Calibri" panose="020F0502020204030204" pitchFamily="34" charset="0"/>
                <a:cs typeface="Calibri" panose="020F0502020204030204" pitchFamily="34" charset="0"/>
              </a:rPr>
              <a:t>Jesus as a Reformer of Jewish Patriarchy</a:t>
            </a:r>
            <a:r>
              <a:rPr lang="en-US" altLang="en-US" sz="2200" dirty="0">
                <a:solidFill>
                  <a:schemeClr val="bg1"/>
                </a:solidFill>
              </a:rPr>
              <a:t>?</a:t>
            </a:r>
          </a:p>
        </p:txBody>
      </p:sp>
      <p:sp>
        <p:nvSpPr>
          <p:cNvPr id="32778"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32780" name="Rectangle 32779">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3">
            <a:extLst>
              <a:ext uri="{FF2B5EF4-FFF2-40B4-BE49-F238E27FC236}">
                <a16:creationId xmlns:a16="http://schemas.microsoft.com/office/drawing/2014/main" id="{0859AEF8-3162-17B9-37DB-CF519D24AD35}"/>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en-US" sz="2000" dirty="0">
                <a:latin typeface="Calibri" panose="020F0502020204030204" pitchFamily="34" charset="0"/>
                <a:cs typeface="Calibri" panose="020F0502020204030204" pitchFamily="34" charset="0"/>
              </a:rPr>
              <a:t>Is the term ‘feminist’ anachronistic with reference to Jesus, given that he is not depicted as debating with his Jewish contemporaries on the question of gender?</a:t>
            </a:r>
          </a:p>
          <a:p>
            <a:pPr eaLnBrk="1" hangingPunct="1"/>
            <a:r>
              <a:rPr lang="en-US" altLang="en-US" sz="2000" dirty="0">
                <a:latin typeface="Calibri" panose="020F0502020204030204" pitchFamily="34" charset="0"/>
                <a:cs typeface="Calibri" panose="020F0502020204030204" pitchFamily="34" charset="0"/>
              </a:rPr>
              <a:t>The emphasis is on his concern for the marginalized. Jesus criticized the class and status distinctions of his culture, but not gender distinctions.</a:t>
            </a:r>
          </a:p>
          <a:p>
            <a:pPr eaLnBrk="1" hangingPunct="1"/>
            <a:r>
              <a:rPr lang="en-US" altLang="en-US" sz="2000" dirty="0">
                <a:latin typeface="Calibri" panose="020F0502020204030204" pitchFamily="34" charset="0"/>
                <a:cs typeface="Calibri" panose="020F0502020204030204" pitchFamily="34" charset="0"/>
              </a:rPr>
              <a:t>Did Jesus lead an anti-patriarchal movement or a ‘discipleship of equals’ (Elisabeth </a:t>
            </a:r>
            <a:r>
              <a:rPr lang="en-US" altLang="en-US" sz="2000" dirty="0" err="1">
                <a:latin typeface="Calibri" panose="020F0502020204030204" pitchFamily="34" charset="0"/>
                <a:cs typeface="Calibri" panose="020F0502020204030204" pitchFamily="34" charset="0"/>
              </a:rPr>
              <a:t>Sch</a:t>
            </a:r>
            <a:r>
              <a:rPr lang="en-US" altLang="ja-JP" sz="2000" dirty="0" err="1">
                <a:latin typeface="Calibri" panose="020F0502020204030204" pitchFamily="34" charset="0"/>
                <a:cs typeface="Calibri" panose="020F0502020204030204" pitchFamily="34" charset="0"/>
              </a:rPr>
              <a:t>üssler</a:t>
            </a:r>
            <a:r>
              <a:rPr lang="en-US" altLang="ja-JP" sz="2000" dirty="0">
                <a:latin typeface="Calibri" panose="020F0502020204030204" pitchFamily="34" charset="0"/>
                <a:cs typeface="Calibri" panose="020F0502020204030204" pitchFamily="34" charset="0"/>
              </a:rPr>
              <a:t> </a:t>
            </a:r>
            <a:r>
              <a:rPr lang="en-US" altLang="ja-JP" sz="2000" dirty="0" err="1">
                <a:latin typeface="Calibri" panose="020F0502020204030204" pitchFamily="34" charset="0"/>
                <a:cs typeface="Calibri" panose="020F0502020204030204" pitchFamily="34" charset="0"/>
              </a:rPr>
              <a:t>Fiorenza</a:t>
            </a:r>
            <a:r>
              <a:rPr lang="en-US" altLang="ja-JP" sz="2000" dirty="0">
                <a:latin typeface="Calibri" panose="020F0502020204030204" pitchFamily="34" charset="0"/>
                <a:cs typeface="Calibri" panose="020F0502020204030204" pitchFamily="34" charset="0"/>
              </a:rPr>
              <a:t>, </a:t>
            </a:r>
            <a:r>
              <a:rPr lang="en-US" altLang="ja-JP" sz="2000" i="1" dirty="0">
                <a:latin typeface="Calibri" panose="020F0502020204030204" pitchFamily="34" charset="0"/>
                <a:cs typeface="Calibri" panose="020F0502020204030204" pitchFamily="34" charset="0"/>
              </a:rPr>
              <a:t>In Memory of Her).</a:t>
            </a:r>
          </a:p>
          <a:p>
            <a:pPr eaLnBrk="1" hangingPunct="1"/>
            <a:r>
              <a:rPr lang="en-US" altLang="ja-JP" sz="2000" dirty="0">
                <a:latin typeface="Calibri" panose="020F0502020204030204" pitchFamily="34" charset="0"/>
                <a:cs typeface="Calibri" panose="020F0502020204030204" pitchFamily="34" charset="0"/>
              </a:rPr>
              <a:t>The NT writings must be viewed as an important source for the status and role of women in late Second Temple Judaism.</a:t>
            </a:r>
            <a:endParaRPr lang="en-US" altLang="en-US" sz="2000" dirty="0">
              <a:latin typeface="Calibri" panose="020F0502020204030204" pitchFamily="34" charset="0"/>
              <a:cs typeface="Calibri" panose="020F0502020204030204" pitchFamily="34" charset="0"/>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{8B2574EB-44ED-3543-B01C-DFA67769020E}tf10001069</Template>
  <TotalTime>240</TotalTime>
  <Words>2837</Words>
  <Application>Microsoft Macintosh PowerPoint</Application>
  <PresentationFormat>On-screen Show (4:3)</PresentationFormat>
  <Paragraphs>135</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Century Gothic</vt:lpstr>
      <vt:lpstr>Wingdings</vt:lpstr>
      <vt:lpstr>Wingdings 3</vt:lpstr>
      <vt:lpstr>Wisp</vt:lpstr>
      <vt:lpstr>Women and their Place in Judaism, Jesus’ Movement, and Early Christian Communities</vt:lpstr>
      <vt:lpstr>The Historical Jesus and Women</vt:lpstr>
      <vt:lpstr>The Historical Jesus and Women</vt:lpstr>
      <vt:lpstr>The Search for Jesus’ Authentic Sayings: Criteria</vt:lpstr>
      <vt:lpstr>Synoptic Gospels: Literary Relationships</vt:lpstr>
      <vt:lpstr>Jesus’ Teaching to/about the Marginalized</vt:lpstr>
      <vt:lpstr>Jesus’ Parables</vt:lpstr>
      <vt:lpstr>Jesus’ Parables</vt:lpstr>
      <vt:lpstr>Jesus’ Parables</vt:lpstr>
      <vt:lpstr>Jesus’ Teaching on Adultery</vt:lpstr>
      <vt:lpstr>Jesus’ Teaching on Divorce</vt:lpstr>
      <vt:lpstr>Jesus’ Healing Ministry</vt:lpstr>
      <vt:lpstr>Jesus’ Healing Ministry</vt:lpstr>
      <vt:lpstr>The Syrophoenician Woman (Mark 7:24-30) / The Canaanite Woman (Matt. 15:21-28)</vt:lpstr>
      <vt:lpstr>Women as Disciples of Jesus</vt:lpstr>
      <vt:lpstr>Women as Disciples of Jesus</vt:lpstr>
      <vt:lpstr>Women as Disciples of Jesus</vt:lpstr>
      <vt:lpstr>The Anointing of Jesus</vt:lpstr>
      <vt:lpstr>The Anointing of Jesus</vt:lpstr>
      <vt:lpstr>Women in the Passion and Resurrection Narratives</vt:lpstr>
      <vt:lpstr>Women in the Passion and Resurrection Narratives</vt:lpstr>
      <vt:lpstr>Jesus, Women, and Judaism</vt:lpstr>
      <vt:lpstr>Accusations of Anti-Judaism</vt:lpstr>
      <vt:lpstr>Judith Plaskow: The Pillars of the Anti-Jewish Myth</vt:lpstr>
      <vt:lpstr>Jesus and Jewish Women</vt:lpstr>
      <vt:lpstr>(Jewish) Feminist Responses</vt:lpstr>
      <vt:lpstr>Reassessment of First-Century Judaism</vt:lpstr>
      <vt:lpstr>Reassessment of  First-Century Judaism</vt:lpstr>
      <vt:lpstr>Women in First-Century Judaism</vt:lpstr>
      <vt:lpstr>Women in First-Century Judaism</vt:lpstr>
      <vt:lpstr>The Jewishness of Jesus</vt:lpstr>
      <vt:lpstr>Jesus as a Reformer of Jewish Patriarchy?</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Jesus’ Attitudes to Women in the Context of First-Century Judaism</dc:title>
  <dc:creator>Catrin Williams</dc:creator>
  <cp:lastModifiedBy>Catrin Williams</cp:lastModifiedBy>
  <cp:revision>24</cp:revision>
  <dcterms:created xsi:type="dcterms:W3CDTF">2013-10-22T20:43:23Z</dcterms:created>
  <dcterms:modified xsi:type="dcterms:W3CDTF">2023-10-19T20:24:42Z</dcterms:modified>
</cp:coreProperties>
</file>