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8"/>
  </p:handoutMasterIdLst>
  <p:sldIdLst>
    <p:sldId id="257" r:id="rId2"/>
    <p:sldId id="259" r:id="rId3"/>
    <p:sldId id="260" r:id="rId4"/>
    <p:sldId id="277" r:id="rId5"/>
    <p:sldId id="261" r:id="rId6"/>
    <p:sldId id="288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86" r:id="rId16"/>
    <p:sldId id="284" r:id="rId17"/>
    <p:sldId id="272" r:id="rId18"/>
    <p:sldId id="273" r:id="rId19"/>
    <p:sldId id="275" r:id="rId20"/>
    <p:sldId id="278" r:id="rId21"/>
    <p:sldId id="279" r:id="rId22"/>
    <p:sldId id="280" r:id="rId23"/>
    <p:sldId id="281" r:id="rId24"/>
    <p:sldId id="282" r:id="rId25"/>
    <p:sldId id="283" r:id="rId26"/>
    <p:sldId id="285" r:id="rId27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>
      <p:cViewPr varScale="1">
        <p:scale>
          <a:sx n="90" d="100"/>
          <a:sy n="90" d="100"/>
        </p:scale>
        <p:origin x="42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4" cy="339883"/>
          </a:xfrm>
          <a:prstGeom prst="rect">
            <a:avLst/>
          </a:prstGeom>
        </p:spPr>
        <p:txBody>
          <a:bodyPr vert="horz" lIns="92089" tIns="46045" rIns="92089" bIns="4604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7" y="0"/>
            <a:ext cx="4301544" cy="339883"/>
          </a:xfrm>
          <a:prstGeom prst="rect">
            <a:avLst/>
          </a:prstGeom>
        </p:spPr>
        <p:txBody>
          <a:bodyPr vert="horz" lIns="92089" tIns="46045" rIns="92089" bIns="46045" rtlCol="0"/>
          <a:lstStyle>
            <a:lvl1pPr algn="r">
              <a:defRPr sz="1200"/>
            </a:lvl1pPr>
          </a:lstStyle>
          <a:p>
            <a:fld id="{3ED54E4E-DF7B-4310-844E-4B602C9C9BDE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4" cy="339883"/>
          </a:xfrm>
          <a:prstGeom prst="rect">
            <a:avLst/>
          </a:prstGeom>
        </p:spPr>
        <p:txBody>
          <a:bodyPr vert="horz" lIns="92089" tIns="46045" rIns="92089" bIns="4604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7" y="6456612"/>
            <a:ext cx="4301544" cy="339883"/>
          </a:xfrm>
          <a:prstGeom prst="rect">
            <a:avLst/>
          </a:prstGeom>
        </p:spPr>
        <p:txBody>
          <a:bodyPr vert="horz" lIns="92089" tIns="46045" rIns="92089" bIns="46045" rtlCol="0" anchor="b"/>
          <a:lstStyle>
            <a:lvl1pPr algn="r">
              <a:defRPr sz="1200"/>
            </a:lvl1pPr>
          </a:lstStyle>
          <a:p>
            <a:fld id="{38D81875-21CA-484B-9EA7-586FB68E6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6229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What%20do%20we%20mean%20by%20multi-agency%20working.docx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archive.teachfind.com/ttv/www.teachers.tv/videos/secondary-support-staff-multi-agency-working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gov.wales/topics/people-and-communities/people/children-and-young-people/child-poverty/childrenandfamilies/?lang=en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130205sharedpurpdeliveryv2en.pdf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What%20agencies%20could%20be%20involved.docx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topics/people-and-communities/people/children-and-young-people/child-poverty/childrenandfamilies/?lang=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404664"/>
            <a:ext cx="2448272" cy="33120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3861048"/>
            <a:ext cx="244827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404664"/>
            <a:ext cx="2736304" cy="165601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275856" y="2520280"/>
            <a:ext cx="3384376" cy="22768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275856" y="2155129"/>
            <a:ext cx="2736304" cy="26575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56176" y="404664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804248" y="2420888"/>
            <a:ext cx="1800200" cy="165618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04248" y="4149080"/>
            <a:ext cx="1800200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4841726"/>
            <a:ext cx="8424936" cy="89153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SJIE4005: Additional Needs in Context</a:t>
            </a:r>
            <a:endParaRPr lang="en-US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55776" y="5733256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Ken </a:t>
            </a:r>
            <a:r>
              <a:rPr lang="en-GB" sz="2800" b="1" dirty="0" smtClean="0"/>
              <a:t>Dicks, </a:t>
            </a:r>
            <a:r>
              <a:rPr lang="en-GB" sz="2800" b="1" smtClean="0"/>
              <a:t>Heike Griffiths </a:t>
            </a:r>
            <a:endParaRPr lang="en-GB" sz="2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4845" y="536520"/>
            <a:ext cx="2161702" cy="29615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8499" y="548679"/>
            <a:ext cx="2141933" cy="16064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08213" y="548679"/>
            <a:ext cx="1871589" cy="12477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4711" y="2637170"/>
            <a:ext cx="3166665" cy="18715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2255" y="2484715"/>
            <a:ext cx="1412776" cy="141277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8072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0726" y="3001815"/>
            <a:ext cx="8229600" cy="2587425"/>
          </a:xfrm>
        </p:spPr>
        <p:txBody>
          <a:bodyPr>
            <a:normAutofit/>
          </a:bodyPr>
          <a:lstStyle/>
          <a:p>
            <a:r>
              <a:rPr lang="en-US" sz="3200" dirty="0" smtClean="0"/>
              <a:t>Different </a:t>
            </a:r>
            <a:r>
              <a:rPr lang="en-US" sz="3200" b="1" dirty="0"/>
              <a:t>services</a:t>
            </a:r>
            <a:r>
              <a:rPr lang="en-US" sz="3200" dirty="0"/>
              <a:t>, </a:t>
            </a:r>
            <a:r>
              <a:rPr lang="en-US" sz="3200" b="1" dirty="0" smtClean="0"/>
              <a:t>agencies,</a:t>
            </a:r>
            <a:r>
              <a:rPr lang="en-US" sz="3200" dirty="0" smtClean="0"/>
              <a:t> </a:t>
            </a:r>
            <a:r>
              <a:rPr lang="en-US" sz="3200" dirty="0"/>
              <a:t>teams of </a:t>
            </a:r>
            <a:r>
              <a:rPr lang="en-US" sz="3200" b="1" dirty="0" smtClean="0"/>
              <a:t>professionals </a:t>
            </a:r>
            <a:r>
              <a:rPr lang="en-US" sz="3200" dirty="0" smtClean="0"/>
              <a:t>and </a:t>
            </a:r>
            <a:r>
              <a:rPr lang="en-US" sz="3200" dirty="0"/>
              <a:t>other staff working together to provide the </a:t>
            </a:r>
            <a:r>
              <a:rPr lang="en-US" sz="3200" b="1" dirty="0" smtClean="0"/>
              <a:t>services </a:t>
            </a:r>
            <a:r>
              <a:rPr lang="en-US" sz="3200" dirty="0" smtClean="0"/>
              <a:t>that </a:t>
            </a:r>
            <a:r>
              <a:rPr lang="en-US" sz="3200" b="1" dirty="0"/>
              <a:t>fully meet </a:t>
            </a:r>
            <a:r>
              <a:rPr lang="en-US" sz="3200" dirty="0"/>
              <a:t>the </a:t>
            </a:r>
            <a:r>
              <a:rPr lang="en-US" sz="3200" b="1" dirty="0" smtClean="0"/>
              <a:t>needs </a:t>
            </a:r>
            <a:r>
              <a:rPr lang="en-US" sz="3200" dirty="0" smtClean="0"/>
              <a:t>of </a:t>
            </a:r>
            <a:r>
              <a:rPr lang="en-US" sz="3200" dirty="0"/>
              <a:t>children, young people and their parents or </a:t>
            </a:r>
            <a:r>
              <a:rPr lang="en-US" sz="3200" dirty="0" err="1" smtClean="0"/>
              <a:t>carers</a:t>
            </a:r>
            <a:r>
              <a:rPr lang="en-US" sz="3200" dirty="0" smtClean="0"/>
              <a:t>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‘multi-agency working’?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123728" y="5579948"/>
            <a:ext cx="6635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(DFES Common Core Prospectus </a:t>
            </a:r>
            <a:r>
              <a:rPr lang="en-US" i="1" dirty="0"/>
              <a:t>cited in </a:t>
            </a:r>
            <a:r>
              <a:rPr lang="en-US" dirty="0"/>
              <a:t>Harrison &amp; Wilson 2005:38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50726" y="1268760"/>
            <a:ext cx="8081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.</a:t>
            </a:r>
            <a:endParaRPr lang="en-GB" sz="2400" i="1" dirty="0"/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39952" y="2469089"/>
            <a:ext cx="608064" cy="608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382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464496"/>
          </a:xfrm>
        </p:spPr>
        <p:txBody>
          <a:bodyPr>
            <a:noAutofit/>
          </a:bodyPr>
          <a:lstStyle/>
          <a:p>
            <a:r>
              <a:rPr lang="en-US" sz="2800" dirty="0" smtClean="0"/>
              <a:t>a </a:t>
            </a:r>
            <a:r>
              <a:rPr lang="en-US" sz="2800" b="1" dirty="0"/>
              <a:t>key concept </a:t>
            </a:r>
            <a:r>
              <a:rPr lang="en-US" sz="2800" dirty="0"/>
              <a:t>in social and educational policy </a:t>
            </a:r>
            <a:r>
              <a:rPr lang="en-US" sz="2800" b="1" dirty="0"/>
              <a:t>since 2000</a:t>
            </a:r>
            <a:r>
              <a:rPr lang="en-US" sz="2800" dirty="0"/>
              <a:t>. </a:t>
            </a:r>
          </a:p>
          <a:p>
            <a:r>
              <a:rPr lang="en-US" sz="2800" dirty="0" smtClean="0"/>
              <a:t>a </a:t>
            </a:r>
            <a:r>
              <a:rPr lang="en-US" sz="2800" dirty="0"/>
              <a:t>shift in </a:t>
            </a:r>
            <a:r>
              <a:rPr lang="en-US" sz="2800" b="1" dirty="0" smtClean="0"/>
              <a:t>philosophy of</a:t>
            </a:r>
            <a:r>
              <a:rPr lang="en-US" sz="2800" dirty="0" smtClean="0"/>
              <a:t> </a:t>
            </a:r>
            <a:r>
              <a:rPr lang="en-US" sz="2800" dirty="0"/>
              <a:t>how services </a:t>
            </a:r>
            <a:r>
              <a:rPr lang="en-US" sz="2800" b="1" dirty="0"/>
              <a:t>work </a:t>
            </a:r>
            <a:endParaRPr lang="en-US" sz="2800" dirty="0"/>
          </a:p>
          <a:p>
            <a:r>
              <a:rPr lang="en-US" sz="2800" dirty="0" smtClean="0"/>
              <a:t>Working </a:t>
            </a:r>
            <a:r>
              <a:rPr lang="en-US" sz="2800" b="1" dirty="0"/>
              <a:t>with service users </a:t>
            </a:r>
            <a:r>
              <a:rPr lang="en-US" sz="2800" dirty="0"/>
              <a:t>more closely</a:t>
            </a:r>
          </a:p>
          <a:p>
            <a:r>
              <a:rPr lang="en-US" sz="2800" dirty="0" smtClean="0"/>
              <a:t>‘</a:t>
            </a:r>
            <a:r>
              <a:rPr lang="en-US" sz="2800" b="1" dirty="0"/>
              <a:t>Bottom-up</a:t>
            </a:r>
            <a:r>
              <a:rPr lang="en-US" sz="2800" dirty="0"/>
              <a:t>’ not ‘</a:t>
            </a:r>
            <a:r>
              <a:rPr lang="en-US" sz="2800" b="1" dirty="0"/>
              <a:t>top-down</a:t>
            </a:r>
            <a:r>
              <a:rPr lang="en-US" sz="2800" dirty="0" smtClean="0"/>
              <a:t>’</a:t>
            </a:r>
            <a:endParaRPr lang="en-US" sz="2800" dirty="0"/>
          </a:p>
          <a:p>
            <a:r>
              <a:rPr lang="en-US" sz="2800" dirty="0" smtClean="0"/>
              <a:t>Addressing </a:t>
            </a:r>
            <a:r>
              <a:rPr lang="en-US" sz="2800" dirty="0"/>
              <a:t>needs </a:t>
            </a:r>
            <a:r>
              <a:rPr lang="en-US" sz="2800" dirty="0" smtClean="0"/>
              <a:t>in a </a:t>
            </a:r>
            <a:r>
              <a:rPr lang="en-US" sz="2800" b="1" dirty="0" smtClean="0"/>
              <a:t>holistic </a:t>
            </a:r>
            <a:r>
              <a:rPr lang="en-US" sz="2800" dirty="0" smtClean="0"/>
              <a:t>way</a:t>
            </a:r>
            <a:r>
              <a:rPr lang="en-US" sz="2800" dirty="0"/>
              <a:t>. </a:t>
            </a:r>
          </a:p>
          <a:p>
            <a:r>
              <a:rPr lang="en-US" sz="2800" dirty="0" smtClean="0"/>
              <a:t>Previously</a:t>
            </a:r>
            <a:r>
              <a:rPr lang="en-US" sz="2800" dirty="0"/>
              <a:t>, focus </a:t>
            </a:r>
            <a:r>
              <a:rPr lang="en-US" sz="2800" dirty="0" smtClean="0"/>
              <a:t>was </a:t>
            </a:r>
            <a:r>
              <a:rPr lang="en-US" sz="2800" dirty="0"/>
              <a:t>on the view of the </a:t>
            </a:r>
            <a:r>
              <a:rPr lang="en-US" sz="2800" b="1" dirty="0"/>
              <a:t>service </a:t>
            </a:r>
            <a:r>
              <a:rPr lang="en-US" sz="2800" b="1" dirty="0" err="1"/>
              <a:t>organisation</a:t>
            </a:r>
            <a:r>
              <a:rPr lang="en-US" sz="2800" b="1" dirty="0"/>
              <a:t> </a:t>
            </a:r>
            <a:r>
              <a:rPr lang="en-US" sz="2800" dirty="0"/>
              <a:t>and focused on </a:t>
            </a:r>
            <a:r>
              <a:rPr lang="en-US" sz="2800" b="1" dirty="0" err="1"/>
              <a:t>organisational</a:t>
            </a:r>
            <a:r>
              <a:rPr lang="en-US" sz="2800" b="1" dirty="0"/>
              <a:t> specialism</a:t>
            </a:r>
            <a:r>
              <a:rPr lang="en-US" sz="2800" dirty="0" smtClean="0"/>
              <a:t>.</a:t>
            </a:r>
            <a:r>
              <a:rPr lang="en-US" sz="2800" b="1" i="1" dirty="0" smtClean="0"/>
              <a:t>                                                                          </a:t>
            </a:r>
            <a:endParaRPr lang="en-US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‘multi – agency working’?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508104" y="573325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Gasper(2010</a:t>
            </a:r>
            <a:r>
              <a:rPr lang="en-US" b="1" i="1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80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A coalition of organisations and individuals from one sector who agree to work together for a common aim or a set of compatible aims, and agree to work together in a co-operative and mutually supportive fashion</a:t>
            </a:r>
            <a:r>
              <a:rPr lang="en-GB" sz="2000" dirty="0" smtClean="0"/>
              <a:t>.</a:t>
            </a:r>
          </a:p>
          <a:p>
            <a:endParaRPr lang="en-GB" sz="2000" dirty="0"/>
          </a:p>
          <a:p>
            <a:r>
              <a:rPr lang="en-GB" sz="2400" dirty="0" smtClean="0"/>
              <a:t>Involving parents and carers in planning and developing services is the best way of creating cost-effective, responsive services that work for families.</a:t>
            </a:r>
          </a:p>
          <a:p>
            <a:pPr marL="109728" indent="0">
              <a:buNone/>
            </a:pPr>
            <a:endParaRPr lang="en-GB" sz="2400" dirty="0"/>
          </a:p>
          <a:p>
            <a:pPr marL="109728" indent="0">
              <a:buNone/>
            </a:pPr>
            <a:r>
              <a:rPr lang="en-GB" sz="2000" b="1" dirty="0" smtClean="0"/>
              <a:t>                            Aiming High for Disabled Children (2007)</a:t>
            </a:r>
            <a:endParaRPr lang="en-US" sz="2000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Partnership working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812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73016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‘</a:t>
            </a:r>
            <a:r>
              <a:rPr lang="en-US" b="1" dirty="0" smtClean="0"/>
              <a:t>joined-up</a:t>
            </a:r>
            <a:r>
              <a:rPr lang="en-US" dirty="0"/>
              <a:t>’ thinking and services. </a:t>
            </a:r>
          </a:p>
          <a:p>
            <a:r>
              <a:rPr lang="en-US" b="1" dirty="0" smtClean="0"/>
              <a:t>value</a:t>
            </a:r>
            <a:r>
              <a:rPr lang="en-US" dirty="0" smtClean="0"/>
              <a:t> </a:t>
            </a:r>
            <a:r>
              <a:rPr lang="en-US" b="1" dirty="0" smtClean="0"/>
              <a:t>opinions </a:t>
            </a:r>
            <a:r>
              <a:rPr lang="en-US" dirty="0" smtClean="0"/>
              <a:t>of </a:t>
            </a:r>
            <a:r>
              <a:rPr lang="en-US" dirty="0"/>
              <a:t>all </a:t>
            </a:r>
            <a:r>
              <a:rPr lang="en-US" b="1" dirty="0"/>
              <a:t>agencies</a:t>
            </a:r>
            <a:r>
              <a:rPr lang="en-US" dirty="0"/>
              <a:t>, </a:t>
            </a:r>
            <a:r>
              <a:rPr lang="en-US" dirty="0" smtClean="0"/>
              <a:t>and </a:t>
            </a:r>
            <a:r>
              <a:rPr lang="en-US" b="1" dirty="0"/>
              <a:t>service users</a:t>
            </a:r>
            <a:r>
              <a:rPr lang="en-US" dirty="0"/>
              <a:t>.</a:t>
            </a:r>
          </a:p>
          <a:p>
            <a:r>
              <a:rPr lang="en-US" b="1" dirty="0" smtClean="0"/>
              <a:t>services more relevant </a:t>
            </a:r>
            <a:r>
              <a:rPr lang="en-US" dirty="0"/>
              <a:t>to the needs of </a:t>
            </a:r>
            <a:r>
              <a:rPr lang="en-US" dirty="0" smtClean="0"/>
              <a:t>users </a:t>
            </a:r>
            <a:endParaRPr lang="en-US" dirty="0"/>
          </a:p>
          <a:p>
            <a:r>
              <a:rPr lang="en-US" dirty="0" smtClean="0"/>
              <a:t>Identify </a:t>
            </a:r>
            <a:r>
              <a:rPr lang="en-US" dirty="0"/>
              <a:t>the </a:t>
            </a:r>
            <a:r>
              <a:rPr lang="en-US" b="1" dirty="0" smtClean="0"/>
              <a:t>needs </a:t>
            </a:r>
            <a:r>
              <a:rPr lang="en-US" dirty="0" smtClean="0"/>
              <a:t>of </a:t>
            </a:r>
            <a:r>
              <a:rPr lang="en-US" dirty="0"/>
              <a:t>the </a:t>
            </a:r>
            <a:r>
              <a:rPr lang="en-US" dirty="0" smtClean="0"/>
              <a:t>user</a:t>
            </a:r>
            <a:endParaRPr lang="en-US" dirty="0"/>
          </a:p>
          <a:p>
            <a:r>
              <a:rPr lang="en-US" b="1" dirty="0" smtClean="0"/>
              <a:t>most </a:t>
            </a:r>
            <a:r>
              <a:rPr lang="en-US" b="1" dirty="0"/>
              <a:t>appropriate </a:t>
            </a:r>
            <a:r>
              <a:rPr lang="en-US" dirty="0"/>
              <a:t>help from </a:t>
            </a:r>
            <a:r>
              <a:rPr lang="en-US" u="sng" dirty="0"/>
              <a:t>all</a:t>
            </a:r>
            <a:r>
              <a:rPr lang="en-US" dirty="0"/>
              <a:t> </a:t>
            </a:r>
            <a:r>
              <a:rPr lang="en-US" b="1" u="sng" dirty="0">
                <a:solidFill>
                  <a:schemeClr val="accent3">
                    <a:lumMod val="50000"/>
                  </a:schemeClr>
                </a:solidFill>
              </a:rPr>
              <a:t>relevant</a:t>
            </a:r>
            <a:r>
              <a:rPr lang="en-US" dirty="0"/>
              <a:t> agencies. </a:t>
            </a:r>
          </a:p>
          <a:p>
            <a:r>
              <a:rPr lang="en-US" dirty="0" smtClean="0"/>
              <a:t>allow </a:t>
            </a:r>
            <a:r>
              <a:rPr lang="en-US" dirty="0"/>
              <a:t>service users to take </a:t>
            </a:r>
            <a:r>
              <a:rPr lang="en-US" b="1" dirty="0"/>
              <a:t>greater </a:t>
            </a:r>
            <a:r>
              <a:rPr lang="en-US" b="1" dirty="0" smtClean="0"/>
              <a:t>control </a:t>
            </a:r>
            <a:r>
              <a:rPr lang="en-US" dirty="0" smtClean="0"/>
              <a:t>over </a:t>
            </a:r>
            <a:r>
              <a:rPr lang="en-US" dirty="0"/>
              <a:t>own lives/feel </a:t>
            </a:r>
            <a:r>
              <a:rPr lang="en-US" b="1" dirty="0"/>
              <a:t>empowered</a:t>
            </a:r>
            <a:r>
              <a:rPr lang="en-US" dirty="0"/>
              <a:t>/develop skill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aims of multi-agency practice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166520" y="573325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Gasper  (2010</a:t>
            </a:r>
            <a:r>
              <a:rPr lang="en-US" b="1" i="1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868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Examples of Multi-Agency Working.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en-GB" sz="1800" dirty="0"/>
              <a:t>Think of a child or </a:t>
            </a:r>
            <a:r>
              <a:rPr lang="en-GB" sz="1800" dirty="0" smtClean="0"/>
              <a:t>YP (case study??)</a:t>
            </a:r>
          </a:p>
          <a:p>
            <a:r>
              <a:rPr lang="en-GB" sz="1800" dirty="0" smtClean="0"/>
              <a:t>Who works with them and why?</a:t>
            </a:r>
          </a:p>
          <a:p>
            <a:r>
              <a:rPr lang="en-GB" sz="1800" dirty="0" smtClean="0"/>
              <a:t>Link to the framework from session 1: </a:t>
            </a:r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2730255"/>
            <a:ext cx="5400600" cy="3210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971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383482"/>
            <a:ext cx="8229600" cy="4614672"/>
          </a:xfrm>
        </p:spPr>
        <p:txBody>
          <a:bodyPr>
            <a:normAutofit/>
          </a:bodyPr>
          <a:lstStyle/>
          <a:p>
            <a:r>
              <a:rPr lang="en-US" sz="3200" dirty="0" smtClean="0"/>
              <a:t>From </a:t>
            </a:r>
            <a:r>
              <a:rPr lang="en-US" sz="3200" dirty="0" smtClean="0"/>
              <a:t>mid-2o</a:t>
            </a:r>
            <a:r>
              <a:rPr lang="en-US" sz="3200" baseline="30000" dirty="0" smtClean="0"/>
              <a:t>th</a:t>
            </a:r>
            <a:r>
              <a:rPr lang="en-US" sz="3200" dirty="0" smtClean="0"/>
              <a:t> </a:t>
            </a:r>
            <a:r>
              <a:rPr lang="en-US" sz="3200" dirty="0" smtClean="0"/>
              <a:t>century </a:t>
            </a:r>
            <a:r>
              <a:rPr lang="en-US" sz="3200" dirty="0"/>
              <a:t>health and social services worked together to reduce poverty.</a:t>
            </a:r>
          </a:p>
          <a:p>
            <a:r>
              <a:rPr lang="en-US" sz="3200" dirty="0" smtClean="0"/>
              <a:t>1980s </a:t>
            </a:r>
            <a:r>
              <a:rPr lang="en-US" sz="3200" dirty="0"/>
              <a:t>and </a:t>
            </a:r>
            <a:r>
              <a:rPr lang="en-US" sz="3200" dirty="0" smtClean="0"/>
              <a:t>‘90s </a:t>
            </a:r>
            <a:r>
              <a:rPr lang="en-US" sz="3200" dirty="0"/>
              <a:t>social services chaired joint meetings over child protection issues.</a:t>
            </a:r>
          </a:p>
          <a:p>
            <a:r>
              <a:rPr lang="en-US" sz="3200" b="1" dirty="0" smtClean="0"/>
              <a:t>BUT</a:t>
            </a:r>
            <a:r>
              <a:rPr lang="en-US" sz="3200" dirty="0"/>
              <a:t>: </a:t>
            </a:r>
            <a:r>
              <a:rPr lang="en-US" sz="3200" dirty="0" smtClean="0"/>
              <a:t>this </a:t>
            </a:r>
            <a:r>
              <a:rPr lang="en-US" sz="3200" dirty="0"/>
              <a:t>kind of joint working is </a:t>
            </a:r>
            <a:r>
              <a:rPr lang="en-US" sz="3200" dirty="0" smtClean="0"/>
              <a:t>controlled </a:t>
            </a:r>
            <a:r>
              <a:rPr lang="en-US" sz="3200" dirty="0"/>
              <a:t>by professional agencies</a:t>
            </a:r>
          </a:p>
          <a:p>
            <a:r>
              <a:rPr lang="en-US" sz="3200" dirty="0" smtClean="0"/>
              <a:t>Tended </a:t>
            </a:r>
            <a:r>
              <a:rPr lang="en-US" sz="3200" dirty="0"/>
              <a:t>to be in response to a ‘crisis’, and did not allow for voices of those ‘at risk</a:t>
            </a:r>
            <a:r>
              <a:rPr lang="en-US" dirty="0" smtClean="0"/>
              <a:t>’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A brief history of Multi-Agency Working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676160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1997: </a:t>
            </a:r>
            <a:r>
              <a:rPr lang="en-US" b="1" dirty="0" err="1"/>
              <a:t>Labour</a:t>
            </a:r>
            <a:r>
              <a:rPr lang="en-US" b="1" dirty="0"/>
              <a:t> administration: </a:t>
            </a:r>
            <a:r>
              <a:rPr lang="en-US" dirty="0"/>
              <a:t>increasing support for making professional support more </a:t>
            </a:r>
            <a:r>
              <a:rPr lang="en-US" b="1" dirty="0"/>
              <a:t>holistic</a:t>
            </a:r>
            <a:r>
              <a:rPr lang="en-US" dirty="0"/>
              <a:t>. </a:t>
            </a:r>
          </a:p>
          <a:p>
            <a:r>
              <a:rPr lang="en-US" dirty="0" smtClean="0"/>
              <a:t>Local </a:t>
            </a:r>
            <a:r>
              <a:rPr lang="en-US" dirty="0"/>
              <a:t>authorities combined </a:t>
            </a:r>
            <a:r>
              <a:rPr lang="en-US" b="1" dirty="0"/>
              <a:t>Health and Social Services </a:t>
            </a:r>
            <a:endParaRPr lang="en-US" dirty="0"/>
          </a:p>
          <a:p>
            <a:r>
              <a:rPr lang="en-US" b="1" dirty="0" smtClean="0"/>
              <a:t>Families </a:t>
            </a:r>
            <a:r>
              <a:rPr lang="en-US" dirty="0" smtClean="0"/>
              <a:t>and </a:t>
            </a:r>
            <a:r>
              <a:rPr lang="en-US" dirty="0"/>
              <a:t>‘</a:t>
            </a:r>
            <a:r>
              <a:rPr lang="en-US" b="1" dirty="0"/>
              <a:t>community development</a:t>
            </a:r>
            <a:r>
              <a:rPr lang="en-US" dirty="0"/>
              <a:t>’ grew in importance</a:t>
            </a:r>
          </a:p>
          <a:p>
            <a:r>
              <a:rPr lang="en-US" b="1" dirty="0" smtClean="0"/>
              <a:t>Increased </a:t>
            </a:r>
            <a:r>
              <a:rPr lang="en-US" b="1" dirty="0"/>
              <a:t>partnership </a:t>
            </a:r>
            <a:r>
              <a:rPr lang="en-US" dirty="0"/>
              <a:t>with private and voluntary sector</a:t>
            </a:r>
          </a:p>
          <a:p>
            <a:r>
              <a:rPr lang="en-US" dirty="0" smtClean="0"/>
              <a:t>BUT </a:t>
            </a:r>
            <a:r>
              <a:rPr lang="en-US" dirty="0"/>
              <a:t>also more accountable and better quality as part of ‘</a:t>
            </a:r>
            <a:r>
              <a:rPr lang="en-US" b="1" dirty="0" err="1"/>
              <a:t>modernisation</a:t>
            </a:r>
            <a:r>
              <a:rPr lang="en-US" dirty="0"/>
              <a:t>’ agenda: e.g. </a:t>
            </a:r>
            <a:r>
              <a:rPr lang="en-US" b="1" dirty="0"/>
              <a:t>targets</a:t>
            </a:r>
            <a:r>
              <a:rPr lang="en-US" dirty="0"/>
              <a:t>, </a:t>
            </a:r>
            <a:r>
              <a:rPr lang="en-US" b="1" dirty="0" smtClean="0"/>
              <a:t>evaluation, </a:t>
            </a:r>
            <a:r>
              <a:rPr lang="en-US" dirty="0" smtClean="0"/>
              <a:t>etc</a:t>
            </a:r>
            <a:r>
              <a:rPr lang="en-US" dirty="0"/>
              <a:t>.</a:t>
            </a:r>
          </a:p>
          <a:p>
            <a:r>
              <a:rPr lang="en-US" dirty="0" smtClean="0"/>
              <a:t>Drive </a:t>
            </a:r>
            <a:r>
              <a:rPr lang="en-US" dirty="0"/>
              <a:t>to ‘work together’ to </a:t>
            </a:r>
            <a:r>
              <a:rPr lang="en-US" b="1" dirty="0"/>
              <a:t>achieve agreed outcomes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A brief history of Multi-Agency Working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632571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A gradual </a:t>
            </a:r>
            <a:r>
              <a:rPr lang="en-US" b="1" dirty="0" smtClean="0"/>
              <a:t>combining </a:t>
            </a:r>
            <a:r>
              <a:rPr lang="en-US" dirty="0" smtClean="0"/>
              <a:t>of </a:t>
            </a:r>
            <a:r>
              <a:rPr lang="en-US" dirty="0"/>
              <a:t>Health and Social Services, and creation of </a:t>
            </a:r>
            <a:r>
              <a:rPr lang="en-US" b="1" dirty="0"/>
              <a:t>new units</a:t>
            </a:r>
            <a:r>
              <a:rPr lang="en-US" dirty="0"/>
              <a:t>, such as the Children and Young People’s Unit (2000), supported by government initiatives in the early 2000s. </a:t>
            </a:r>
            <a:endParaRPr lang="en-US" dirty="0" smtClean="0"/>
          </a:p>
          <a:p>
            <a:r>
              <a:rPr lang="en-US" dirty="0" smtClean="0"/>
              <a:t>Some </a:t>
            </a:r>
            <a:r>
              <a:rPr lang="en-US" dirty="0"/>
              <a:t>included:</a:t>
            </a:r>
          </a:p>
          <a:p>
            <a:pPr marL="109728" indent="0">
              <a:buNone/>
            </a:pPr>
            <a:r>
              <a:rPr lang="en-US" b="1" dirty="0" smtClean="0"/>
              <a:t>Sure </a:t>
            </a:r>
            <a:r>
              <a:rPr lang="en-US" b="1" dirty="0"/>
              <a:t>Start</a:t>
            </a:r>
            <a:endParaRPr lang="en-US" dirty="0"/>
          </a:p>
          <a:p>
            <a:pPr marL="109728" indent="0">
              <a:buNone/>
            </a:pPr>
            <a:r>
              <a:rPr lang="en-US" b="1" dirty="0" smtClean="0"/>
              <a:t>Youth </a:t>
            </a:r>
            <a:r>
              <a:rPr lang="en-US" b="1" dirty="0"/>
              <a:t>Offending Teams</a:t>
            </a:r>
            <a:endParaRPr lang="en-US" dirty="0"/>
          </a:p>
          <a:p>
            <a:pPr marL="109728" indent="0">
              <a:buNone/>
            </a:pPr>
            <a:r>
              <a:rPr lang="en-US" b="1" dirty="0" err="1" smtClean="0"/>
              <a:t>Connexions</a:t>
            </a:r>
            <a:r>
              <a:rPr lang="en-US" b="1" dirty="0" smtClean="0"/>
              <a:t> (in England)</a:t>
            </a:r>
            <a:endParaRPr lang="en-US" dirty="0"/>
          </a:p>
          <a:p>
            <a:pPr marL="109728" indent="0">
              <a:buNone/>
            </a:pPr>
            <a:r>
              <a:rPr lang="en-US" dirty="0" smtClean="0"/>
              <a:t>Growing </a:t>
            </a:r>
            <a:r>
              <a:rPr lang="en-US" dirty="0"/>
              <a:t>national and </a:t>
            </a:r>
            <a:r>
              <a:rPr lang="en-US" b="1" dirty="0" smtClean="0"/>
              <a:t>international </a:t>
            </a:r>
            <a:r>
              <a:rPr lang="en-US" dirty="0" smtClean="0"/>
              <a:t>recognition </a:t>
            </a:r>
            <a:r>
              <a:rPr lang="en-US" dirty="0"/>
              <a:t>of </a:t>
            </a:r>
            <a:r>
              <a:rPr lang="en-US" b="1" dirty="0" smtClean="0"/>
              <a:t>inter-dependence </a:t>
            </a:r>
            <a:r>
              <a:rPr lang="en-US" dirty="0" smtClean="0"/>
              <a:t>of </a:t>
            </a:r>
            <a:r>
              <a:rPr lang="en-US" dirty="0"/>
              <a:t>health, social welfare and education. </a:t>
            </a:r>
          </a:p>
          <a:p>
            <a:pPr marL="109728" indent="0">
              <a:buNone/>
            </a:pPr>
            <a:r>
              <a:rPr lang="en-US" dirty="0" smtClean="0"/>
              <a:t>Increased </a:t>
            </a:r>
            <a:r>
              <a:rPr lang="en-US" dirty="0"/>
              <a:t>focus on service users as key stakeholders</a:t>
            </a:r>
          </a:p>
          <a:p>
            <a:r>
              <a:rPr lang="en-US" b="1" dirty="0" smtClean="0"/>
              <a:t>BUT</a:t>
            </a:r>
            <a:r>
              <a:rPr lang="en-US" b="1" dirty="0"/>
              <a:t>…</a:t>
            </a:r>
            <a:endParaRPr lang="en-US" dirty="0"/>
          </a:p>
          <a:p>
            <a:endParaRPr lang="en-US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A brief history of Multi-Agency Working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00508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8366" y="1340768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1</a:t>
            </a:r>
            <a:r>
              <a:rPr lang="en-US" b="1" dirty="0" smtClean="0"/>
              <a:t>990s: </a:t>
            </a:r>
            <a:r>
              <a:rPr lang="en-US" dirty="0" smtClean="0"/>
              <a:t>some </a:t>
            </a:r>
            <a:r>
              <a:rPr lang="en-US" dirty="0"/>
              <a:t>services (e.g. children in care) seen to be </a:t>
            </a:r>
            <a:r>
              <a:rPr lang="en-US" b="1" dirty="0"/>
              <a:t>failing</a:t>
            </a:r>
            <a:r>
              <a:rPr lang="en-US" dirty="0"/>
              <a:t>. Cases such </a:t>
            </a:r>
            <a:r>
              <a:rPr lang="en-US" dirty="0" smtClean="0"/>
              <a:t>as:</a:t>
            </a:r>
          </a:p>
          <a:p>
            <a:r>
              <a:rPr lang="en-US" dirty="0" smtClean="0"/>
              <a:t>Victoria </a:t>
            </a:r>
            <a:r>
              <a:rPr lang="en-US" dirty="0" err="1" smtClean="0"/>
              <a:t>Climbié</a:t>
            </a:r>
            <a:r>
              <a:rPr lang="en-US" dirty="0" smtClean="0"/>
              <a:t>(2000)</a:t>
            </a:r>
          </a:p>
          <a:p>
            <a:r>
              <a:rPr lang="en-US" dirty="0" smtClean="0"/>
              <a:t>‘Baby </a:t>
            </a:r>
            <a:r>
              <a:rPr lang="en-US" dirty="0"/>
              <a:t>P’ (</a:t>
            </a:r>
            <a:r>
              <a:rPr lang="en-US" dirty="0" smtClean="0"/>
              <a:t>2009)</a:t>
            </a:r>
            <a:endParaRPr lang="en-US" dirty="0"/>
          </a:p>
          <a:p>
            <a:r>
              <a:rPr lang="en-US" dirty="0" smtClean="0"/>
              <a:t>Highlighted </a:t>
            </a:r>
            <a:r>
              <a:rPr lang="en-US" b="1" dirty="0"/>
              <a:t>continued failure </a:t>
            </a:r>
            <a:r>
              <a:rPr lang="en-US" dirty="0"/>
              <a:t>of agencies to </a:t>
            </a:r>
            <a:r>
              <a:rPr lang="en-US" b="1" dirty="0" smtClean="0"/>
              <a:t>communicate </a:t>
            </a:r>
            <a:endParaRPr lang="en-US" dirty="0"/>
          </a:p>
          <a:p>
            <a:r>
              <a:rPr lang="en-US" dirty="0" smtClean="0"/>
              <a:t>Need </a:t>
            </a:r>
            <a:r>
              <a:rPr lang="en-US" dirty="0"/>
              <a:t>for greater </a:t>
            </a:r>
            <a:r>
              <a:rPr lang="en-US" b="1" dirty="0" smtClean="0"/>
              <a:t>information sharing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Practical </a:t>
            </a:r>
            <a:r>
              <a:rPr lang="en-US" dirty="0"/>
              <a:t>issues for service users still </a:t>
            </a:r>
            <a:r>
              <a:rPr lang="en-US" dirty="0" smtClean="0"/>
              <a:t>existed:</a:t>
            </a:r>
          </a:p>
          <a:p>
            <a:r>
              <a:rPr lang="en-US" dirty="0" smtClean="0"/>
              <a:t>Conflicting advice</a:t>
            </a:r>
          </a:p>
          <a:p>
            <a:r>
              <a:rPr lang="en-US" dirty="0" smtClean="0"/>
              <a:t>Attending multiple meetings</a:t>
            </a:r>
          </a:p>
          <a:p>
            <a:r>
              <a:rPr lang="en-US" dirty="0" smtClean="0"/>
              <a:t>Needs still not met</a:t>
            </a:r>
          </a:p>
          <a:p>
            <a:r>
              <a:rPr lang="en-US" dirty="0" smtClean="0"/>
              <a:t>Lack </a:t>
            </a:r>
            <a:r>
              <a:rPr lang="en-US" dirty="0"/>
              <a:t>of power over decision </a:t>
            </a:r>
            <a:r>
              <a:rPr lang="en-US" dirty="0" smtClean="0"/>
              <a:t>making</a:t>
            </a:r>
          </a:p>
          <a:p>
            <a:r>
              <a:rPr lang="en-US" dirty="0" smtClean="0"/>
              <a:t>Feeling </a:t>
            </a:r>
            <a:r>
              <a:rPr lang="en-US" dirty="0"/>
              <a:t>of ‘missing out’ on services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755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3629000"/>
          </a:xfrm>
        </p:spPr>
        <p:txBody>
          <a:bodyPr>
            <a:noAutofit/>
          </a:bodyPr>
          <a:lstStyle/>
          <a:p>
            <a:r>
              <a:rPr lang="en-US" sz="2400" dirty="0" smtClean="0"/>
              <a:t>Lack </a:t>
            </a:r>
            <a:r>
              <a:rPr lang="en-US" sz="2400" dirty="0"/>
              <a:t>of </a:t>
            </a:r>
            <a:r>
              <a:rPr lang="en-US" sz="2400" b="1" dirty="0"/>
              <a:t>information sharing </a:t>
            </a:r>
            <a:r>
              <a:rPr lang="en-US" sz="2400" dirty="0"/>
              <a:t>across agencies and services</a:t>
            </a:r>
          </a:p>
          <a:p>
            <a:r>
              <a:rPr lang="en-US" sz="2400" b="1" dirty="0" smtClean="0"/>
              <a:t>Duplicated </a:t>
            </a:r>
            <a:r>
              <a:rPr lang="en-US" sz="2400" b="1" dirty="0"/>
              <a:t>assessments </a:t>
            </a:r>
            <a:r>
              <a:rPr lang="en-US" sz="2400" dirty="0"/>
              <a:t>to identify needs and provision </a:t>
            </a:r>
          </a:p>
          <a:p>
            <a:r>
              <a:rPr lang="en-US" sz="2400" b="1" dirty="0" smtClean="0"/>
              <a:t>Poorly </a:t>
            </a:r>
            <a:r>
              <a:rPr lang="en-US" sz="2400" b="1" dirty="0" err="1" smtClean="0"/>
              <a:t>co-ordinated</a:t>
            </a:r>
            <a:r>
              <a:rPr lang="en-US" sz="2400" dirty="0" smtClean="0"/>
              <a:t> </a:t>
            </a:r>
            <a:r>
              <a:rPr lang="en-US" sz="2400" dirty="0"/>
              <a:t>activities across agencies</a:t>
            </a:r>
          </a:p>
          <a:p>
            <a:r>
              <a:rPr lang="en-US" sz="2400" dirty="0" smtClean="0"/>
              <a:t>Too </a:t>
            </a:r>
            <a:r>
              <a:rPr lang="en-US" sz="2400" dirty="0"/>
              <a:t>much ‘</a:t>
            </a:r>
            <a:r>
              <a:rPr lang="en-US" sz="2400" b="1" dirty="0"/>
              <a:t>buck-passing</a:t>
            </a:r>
            <a:r>
              <a:rPr lang="en-US" sz="2400" dirty="0"/>
              <a:t>’ and referring on of clients between agencies</a:t>
            </a:r>
          </a:p>
          <a:p>
            <a:r>
              <a:rPr lang="en-US" sz="2400" dirty="0" smtClean="0"/>
              <a:t>A </a:t>
            </a:r>
            <a:r>
              <a:rPr lang="en-US" sz="2400" b="1" dirty="0"/>
              <a:t>lack of continuity </a:t>
            </a:r>
            <a:r>
              <a:rPr lang="en-US" sz="2400" dirty="0"/>
              <a:t>and </a:t>
            </a:r>
            <a:r>
              <a:rPr lang="en-US" sz="2400" b="1" dirty="0" smtClean="0"/>
              <a:t>inconsistent </a:t>
            </a:r>
            <a:r>
              <a:rPr lang="en-US" sz="2400" dirty="0" smtClean="0"/>
              <a:t>levels </a:t>
            </a:r>
            <a:r>
              <a:rPr lang="en-US" sz="2400" dirty="0"/>
              <a:t>of service provision</a:t>
            </a:r>
          </a:p>
          <a:p>
            <a:r>
              <a:rPr lang="en-US" sz="2400" dirty="0" smtClean="0"/>
              <a:t>Unclear </a:t>
            </a:r>
            <a:r>
              <a:rPr lang="en-US" sz="2400" b="1" dirty="0" smtClean="0"/>
              <a:t>accountability</a:t>
            </a:r>
            <a:endParaRPr lang="en-US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And more </a:t>
            </a:r>
            <a:r>
              <a:rPr lang="en-GB" dirty="0" smtClean="0"/>
              <a:t>problems – do any of these occur in your setting?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364088" y="609329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(Cheminais2009: 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844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r>
              <a:rPr lang="en-GB" altLang="en-US" dirty="0"/>
              <a:t>To improve information sharing</a:t>
            </a:r>
          </a:p>
          <a:p>
            <a:r>
              <a:rPr lang="en-GB" altLang="en-US" dirty="0"/>
              <a:t>Establishing a Common Assessment Framework</a:t>
            </a:r>
          </a:p>
          <a:p>
            <a:r>
              <a:rPr lang="en-GB" altLang="en-US" dirty="0"/>
              <a:t>Introducing a ‘lead professional’ system</a:t>
            </a:r>
          </a:p>
          <a:p>
            <a:r>
              <a:rPr lang="en-GB" altLang="en-US" dirty="0"/>
              <a:t>Establishing multi-disciplinary teams administering care ‘around the child’</a:t>
            </a:r>
          </a:p>
          <a:p>
            <a:r>
              <a:rPr lang="en-GB" altLang="en-US" dirty="0"/>
              <a:t>Co-location of </a:t>
            </a:r>
            <a:r>
              <a:rPr lang="en-GB" altLang="en-US" dirty="0" smtClean="0"/>
              <a:t>services</a:t>
            </a:r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Every Child Matters - 2003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940152" y="580526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UK Government, 2003</a:t>
            </a:r>
            <a:endParaRPr lang="en-GB" dirty="0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5580541"/>
            <a:ext cx="776244" cy="818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749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9982" y="126876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altLang="en-US" sz="3600" dirty="0"/>
              <a:t>Children Act 2004 focused on five areas: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Be healthy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Stay safe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Enjoy and achieve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Make a positive contribution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Achieve economic well-being </a:t>
            </a:r>
          </a:p>
          <a:p>
            <a:pPr>
              <a:buNone/>
            </a:pPr>
            <a:r>
              <a:rPr lang="en-GB" altLang="en-US" sz="3600" dirty="0"/>
              <a:t>Emphasised: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Greater recognition of children’s rights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Greater consultation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Agencies working more closely together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Act 2004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860032" y="5794723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(Gasper, 2010:13</a:t>
            </a:r>
            <a:r>
              <a:rPr lang="en-GB" altLang="en-US" dirty="0" smtClean="0"/>
              <a:t>)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00906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4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400" b="1" dirty="0"/>
              <a:t>NAFWC12/07 - Safeguarding Children: Working Together Under the Children Act 2004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Working together to safeguard and promote the well-being of </a:t>
            </a:r>
            <a:r>
              <a:rPr lang="en-GB" altLang="en-US" sz="2400" dirty="0" smtClean="0"/>
              <a:t>children</a:t>
            </a:r>
            <a:endParaRPr lang="en-GB" altLang="en-US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Welsh Context</a:t>
            </a:r>
            <a:endParaRPr lang="en-US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6296" y="3319236"/>
            <a:ext cx="566793" cy="56679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5536" y="3424364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b="1" dirty="0"/>
              <a:t>Children and Families (Wales) Measure 2010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9552" y="4005064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 smtClean="0"/>
              <a:t>Sets out duties for Local Authorities in relation to their Child Poverty Duty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 smtClean="0"/>
              <a:t>Child </a:t>
            </a:r>
            <a:r>
              <a:rPr lang="en-GB" altLang="en-US" sz="2400" dirty="0"/>
              <a:t>poverty, play and participation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Child minding and day care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Integrated family support teams 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4547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Welsh Context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69704" y="1186805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b="1" dirty="0" smtClean="0"/>
              <a:t>Shared Purpose – Shared Delivery </a:t>
            </a:r>
            <a:endParaRPr lang="en-GB" altLang="en-US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1696740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Guidance published following the Children &amp; Families (Wales) Measure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Sets out how major agencies will work together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Established a Single </a:t>
            </a:r>
            <a:r>
              <a:rPr lang="en-GB" altLang="en-US" sz="2400" dirty="0"/>
              <a:t>I</a:t>
            </a:r>
            <a:r>
              <a:rPr lang="en-GB" altLang="en-US" sz="2400" dirty="0" smtClean="0"/>
              <a:t>ntegrated Plan which replaces:</a:t>
            </a:r>
            <a:endParaRPr lang="en-GB" alt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3266400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/>
              <a:t>Community Strategy, 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/>
              <a:t>Children </a:t>
            </a:r>
            <a:r>
              <a:rPr lang="en-GB" sz="2400" dirty="0" smtClean="0"/>
              <a:t>and Young </a:t>
            </a:r>
            <a:r>
              <a:rPr lang="en-GB" sz="2400" dirty="0"/>
              <a:t>People’s Plan, 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/>
              <a:t>Health, Social Care and Well-being </a:t>
            </a:r>
            <a:r>
              <a:rPr lang="en-GB" sz="2400" dirty="0" smtClean="0"/>
              <a:t>Strategy, </a:t>
            </a:r>
            <a:r>
              <a:rPr lang="en-GB" sz="2400" dirty="0"/>
              <a:t>and 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Community </a:t>
            </a:r>
            <a:r>
              <a:rPr lang="en-GB" sz="2400" dirty="0"/>
              <a:t>Safety Partnership Plan </a:t>
            </a:r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1599" y="5373216"/>
            <a:ext cx="1119709" cy="11121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220072" y="5589240"/>
            <a:ext cx="3466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N.B. This also contains a summary of the relevant legislation in the area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966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 build="p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47664" y="332656"/>
            <a:ext cx="5472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/>
              <a:t>But what agencies?</a:t>
            </a: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268760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We have seen that one aim of multi-agency working is that all relevant agencies provide appropriate support.</a:t>
            </a:r>
            <a:endParaRPr lang="en-GB" sz="28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2474893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In the context of Additional Learning Needs which agencies or organisations would you consider to be relevant?.</a:t>
            </a:r>
            <a:endParaRPr lang="en-GB" sz="28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4111914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Discuss this in small groups and share this with the larger group.</a:t>
            </a:r>
            <a:endParaRPr lang="en-GB" sz="2800" i="1" dirty="0"/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59956" y="5373216"/>
            <a:ext cx="608064" cy="608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87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Each of the key agencies has their </a:t>
            </a:r>
            <a:r>
              <a:rPr lang="en-US" b="1" dirty="0"/>
              <a:t>own language </a:t>
            </a:r>
            <a:r>
              <a:rPr lang="en-US" dirty="0"/>
              <a:t>and </a:t>
            </a:r>
            <a:r>
              <a:rPr lang="en-US" b="1" dirty="0" smtClean="0"/>
              <a:t>codes</a:t>
            </a:r>
            <a:r>
              <a:rPr lang="en-US" dirty="0" smtClean="0"/>
              <a:t>:</a:t>
            </a:r>
            <a:endParaRPr lang="en-US" dirty="0"/>
          </a:p>
          <a:p>
            <a:r>
              <a:rPr lang="en-US" dirty="0" smtClean="0"/>
              <a:t>Community </a:t>
            </a:r>
            <a:r>
              <a:rPr lang="en-US" dirty="0"/>
              <a:t>Work, Education, Social Services, Health, Housing, Police, Family Support, Counselling Services </a:t>
            </a:r>
            <a:r>
              <a:rPr lang="en-US" dirty="0" err="1"/>
              <a:t>etc</a:t>
            </a:r>
            <a:r>
              <a:rPr lang="en-US" dirty="0"/>
              <a:t> etc…</a:t>
            </a:r>
          </a:p>
          <a:p>
            <a:r>
              <a:rPr lang="en-US" dirty="0" smtClean="0"/>
              <a:t>Complexities </a:t>
            </a:r>
            <a:r>
              <a:rPr lang="en-US" dirty="0"/>
              <a:t>of practitioners ‘working together’ not helped by </a:t>
            </a:r>
            <a:r>
              <a:rPr lang="en-US" b="1" dirty="0"/>
              <a:t>proliferation of terminology </a:t>
            </a:r>
            <a:r>
              <a:rPr lang="en-US" dirty="0"/>
              <a:t>used to describe it. </a:t>
            </a:r>
          </a:p>
          <a:p>
            <a:r>
              <a:rPr lang="en-US" dirty="0" smtClean="0"/>
              <a:t>‘</a:t>
            </a:r>
            <a:r>
              <a:rPr lang="en-US" b="1" dirty="0"/>
              <a:t>Conceptual hybridity</a:t>
            </a:r>
            <a:r>
              <a:rPr lang="en-US" dirty="0"/>
              <a:t>’ : one concept being grafted onto another </a:t>
            </a:r>
            <a:r>
              <a:rPr lang="en-US" b="1" dirty="0"/>
              <a:t>= confusion</a:t>
            </a:r>
            <a:r>
              <a:rPr lang="en-US" dirty="0"/>
              <a:t>!</a:t>
            </a:r>
          </a:p>
          <a:p>
            <a:r>
              <a:rPr lang="en-US" dirty="0" smtClean="0"/>
              <a:t>Multi-agency/inter-agency/Trans-agency</a:t>
            </a:r>
            <a:endParaRPr lang="en-US" dirty="0"/>
          </a:p>
          <a:p>
            <a:r>
              <a:rPr lang="en-US" dirty="0" smtClean="0"/>
              <a:t>Multi-professional/inter-disciplinary</a:t>
            </a:r>
            <a:endParaRPr lang="en-US" dirty="0"/>
          </a:p>
          <a:p>
            <a:r>
              <a:rPr lang="en-US" dirty="0" smtClean="0"/>
              <a:t>Coordination/cooperation/collaboration/partnerships</a:t>
            </a:r>
            <a:endParaRPr lang="en-US" dirty="0"/>
          </a:p>
          <a:p>
            <a:r>
              <a:rPr lang="en-US" dirty="0" smtClean="0"/>
              <a:t>‘</a:t>
            </a:r>
            <a:r>
              <a:rPr lang="en-US" dirty="0"/>
              <a:t>Joined-up-thinking’ and ‘joined-up-working’</a:t>
            </a:r>
          </a:p>
          <a:p>
            <a:r>
              <a:rPr lang="en-US" dirty="0" smtClean="0"/>
              <a:t>Cross-boundary </a:t>
            </a:r>
            <a:r>
              <a:rPr lang="en-US" dirty="0"/>
              <a:t>working/networks/integrated working</a:t>
            </a:r>
          </a:p>
          <a:p>
            <a:pPr marL="109728" indent="0">
              <a:buNone/>
            </a:pPr>
            <a:r>
              <a:rPr lang="en-US" sz="2100" i="1" dirty="0" smtClean="0"/>
              <a:t>                                                                             </a:t>
            </a:r>
          </a:p>
          <a:p>
            <a:pPr marL="109728" indent="0">
              <a:buNone/>
            </a:pPr>
            <a:r>
              <a:rPr lang="en-US" sz="2100" i="1" dirty="0"/>
              <a:t> </a:t>
            </a:r>
            <a:r>
              <a:rPr lang="en-US" sz="2100" i="1" dirty="0" smtClean="0"/>
              <a:t>                                                                                  Foley </a:t>
            </a:r>
            <a:r>
              <a:rPr lang="en-US" sz="2100" i="1" dirty="0"/>
              <a:t>and </a:t>
            </a:r>
            <a:r>
              <a:rPr lang="en-US" sz="2100" i="1" dirty="0" err="1" smtClean="0"/>
              <a:t>Rixon</a:t>
            </a:r>
            <a:r>
              <a:rPr lang="en-US" sz="2100" i="1" dirty="0" smtClean="0"/>
              <a:t>(2008)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Multi-agency working: Terminology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32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‘</a:t>
            </a:r>
            <a:r>
              <a:rPr lang="en-US" b="1" dirty="0"/>
              <a:t>Working Together</a:t>
            </a:r>
            <a:r>
              <a:rPr lang="en-US" dirty="0"/>
              <a:t>’ a useful ‘catch all’ term, but often we refer to </a:t>
            </a:r>
            <a:r>
              <a:rPr lang="en-US" dirty="0" smtClean="0"/>
              <a:t>Multi Agency Working. </a:t>
            </a:r>
            <a:r>
              <a:rPr lang="en-US" dirty="0"/>
              <a:t>This is a more </a:t>
            </a:r>
            <a:r>
              <a:rPr lang="en-US" b="1" dirty="0"/>
              <a:t>specific type </a:t>
            </a:r>
            <a:r>
              <a:rPr lang="en-US" dirty="0"/>
              <a:t>of working together:</a:t>
            </a:r>
          </a:p>
          <a:p>
            <a:r>
              <a:rPr lang="en-US" dirty="0" smtClean="0"/>
              <a:t>Inter-agency - </a:t>
            </a:r>
            <a:r>
              <a:rPr lang="en-US" sz="1600" dirty="0" smtClean="0"/>
              <a:t>Agencies working together to create better services.</a:t>
            </a:r>
            <a:endParaRPr lang="en-US" sz="2600" dirty="0"/>
          </a:p>
          <a:p>
            <a:r>
              <a:rPr lang="en-US" dirty="0" smtClean="0"/>
              <a:t>Multi-agency - </a:t>
            </a:r>
            <a:r>
              <a:rPr lang="en-US" sz="1600" dirty="0" smtClean="0"/>
              <a:t>Agencies working together to create better services.</a:t>
            </a:r>
            <a:endParaRPr lang="en-US" dirty="0"/>
          </a:p>
          <a:p>
            <a:r>
              <a:rPr lang="en-US" dirty="0" smtClean="0"/>
              <a:t>Inter-disciplinary – </a:t>
            </a:r>
            <a:r>
              <a:rPr lang="en-US" sz="1700" dirty="0" smtClean="0"/>
              <a:t>Types of agency, implies a ‘type’ of worker.</a:t>
            </a:r>
            <a:endParaRPr lang="en-US" sz="1700" dirty="0"/>
          </a:p>
          <a:p>
            <a:r>
              <a:rPr lang="en-US" dirty="0" smtClean="0"/>
              <a:t>Multi-professional - </a:t>
            </a:r>
            <a:r>
              <a:rPr lang="en-US" sz="1600" dirty="0" smtClean="0"/>
              <a:t>Types of agency, implies a ‘type’ of worker.</a:t>
            </a:r>
            <a:endParaRPr lang="en-US" dirty="0"/>
          </a:p>
          <a:p>
            <a:r>
              <a:rPr lang="en-US" dirty="0" smtClean="0"/>
              <a:t>All </a:t>
            </a:r>
            <a:r>
              <a:rPr lang="en-US" dirty="0"/>
              <a:t>of these can be </a:t>
            </a:r>
            <a:r>
              <a:rPr lang="en-US" b="1" dirty="0" smtClean="0"/>
              <a:t>intentional </a:t>
            </a:r>
            <a:r>
              <a:rPr lang="en-US" dirty="0" smtClean="0"/>
              <a:t>or </a:t>
            </a:r>
            <a:r>
              <a:rPr lang="en-US" b="1" dirty="0"/>
              <a:t>accidental</a:t>
            </a:r>
            <a:r>
              <a:rPr lang="en-US" dirty="0"/>
              <a:t>, </a:t>
            </a:r>
            <a:r>
              <a:rPr lang="en-US" b="1" dirty="0" smtClean="0"/>
              <a:t>formal </a:t>
            </a:r>
            <a:r>
              <a:rPr lang="en-US" dirty="0" smtClean="0"/>
              <a:t>or </a:t>
            </a:r>
            <a:r>
              <a:rPr lang="en-US" b="1" dirty="0"/>
              <a:t>informal</a:t>
            </a:r>
            <a:r>
              <a:rPr lang="en-US" dirty="0"/>
              <a:t>, </a:t>
            </a:r>
            <a:r>
              <a:rPr lang="en-US" b="1" dirty="0" smtClean="0"/>
              <a:t>structured </a:t>
            </a:r>
            <a:r>
              <a:rPr lang="en-US" dirty="0" smtClean="0"/>
              <a:t>or </a:t>
            </a:r>
            <a:r>
              <a:rPr lang="en-US" b="1" dirty="0"/>
              <a:t>unstructured</a:t>
            </a:r>
            <a:r>
              <a:rPr lang="en-US" dirty="0"/>
              <a:t>.</a:t>
            </a:r>
          </a:p>
          <a:p>
            <a:pPr marL="109728" indent="0">
              <a:buNone/>
            </a:pPr>
            <a:r>
              <a:rPr lang="en-US" sz="1900" i="1" dirty="0" smtClean="0"/>
              <a:t>                                                                  Foley </a:t>
            </a:r>
            <a:r>
              <a:rPr lang="en-US" sz="1900" i="1" dirty="0"/>
              <a:t>and </a:t>
            </a:r>
            <a:r>
              <a:rPr lang="en-US" sz="1900" i="1" dirty="0" err="1"/>
              <a:t>Rixon</a:t>
            </a:r>
            <a:r>
              <a:rPr lang="en-US" sz="1900" i="1" dirty="0"/>
              <a:t>(2008)</a:t>
            </a:r>
            <a:endParaRPr lang="en-US" sz="19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22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2470" y="1417638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‘integrated’</a:t>
            </a:r>
          </a:p>
          <a:p>
            <a:r>
              <a:rPr lang="en-US" dirty="0" smtClean="0"/>
              <a:t>‘</a:t>
            </a:r>
            <a:r>
              <a:rPr lang="en-US" dirty="0"/>
              <a:t>holistic’</a:t>
            </a:r>
          </a:p>
          <a:p>
            <a:r>
              <a:rPr lang="en-US" dirty="0" smtClean="0"/>
              <a:t>‘</a:t>
            </a:r>
            <a:r>
              <a:rPr lang="en-US" dirty="0"/>
              <a:t>partnership’</a:t>
            </a:r>
          </a:p>
          <a:p>
            <a:r>
              <a:rPr lang="en-US" dirty="0" smtClean="0"/>
              <a:t>Words </a:t>
            </a:r>
            <a:r>
              <a:rPr lang="en-US" dirty="0"/>
              <a:t>that give a </a:t>
            </a:r>
            <a:r>
              <a:rPr lang="en-US" b="1" dirty="0"/>
              <a:t>positive </a:t>
            </a:r>
            <a:r>
              <a:rPr lang="en-US" b="1" dirty="0" smtClean="0"/>
              <a:t>spin </a:t>
            </a:r>
            <a:r>
              <a:rPr lang="en-US" dirty="0" smtClean="0"/>
              <a:t>to </a:t>
            </a:r>
            <a:r>
              <a:rPr lang="en-US" dirty="0"/>
              <a:t>practice</a:t>
            </a:r>
          </a:p>
          <a:p>
            <a:r>
              <a:rPr lang="en-US" dirty="0" smtClean="0"/>
              <a:t>Whereas </a:t>
            </a:r>
            <a:r>
              <a:rPr lang="en-US" dirty="0"/>
              <a:t>in </a:t>
            </a:r>
            <a:r>
              <a:rPr lang="en-US" b="1" dirty="0" smtClean="0"/>
              <a:t>reality </a:t>
            </a:r>
            <a:r>
              <a:rPr lang="en-US" dirty="0" smtClean="0"/>
              <a:t>this </a:t>
            </a:r>
            <a:r>
              <a:rPr lang="en-US" dirty="0"/>
              <a:t>practice is often experienced as:</a:t>
            </a:r>
          </a:p>
          <a:p>
            <a:r>
              <a:rPr lang="en-US" dirty="0" smtClean="0"/>
              <a:t>‘</a:t>
            </a:r>
            <a:r>
              <a:rPr lang="en-US" dirty="0"/>
              <a:t>separate’</a:t>
            </a:r>
          </a:p>
          <a:p>
            <a:r>
              <a:rPr lang="en-US" dirty="0" smtClean="0"/>
              <a:t>‘</a:t>
            </a:r>
            <a:r>
              <a:rPr lang="en-US" dirty="0"/>
              <a:t>isolated’</a:t>
            </a:r>
          </a:p>
          <a:p>
            <a:r>
              <a:rPr lang="en-US" dirty="0" smtClean="0"/>
              <a:t>‘</a:t>
            </a:r>
            <a:r>
              <a:rPr lang="en-US" dirty="0"/>
              <a:t>frustrating’</a:t>
            </a:r>
          </a:p>
          <a:p>
            <a:r>
              <a:rPr lang="en-US" dirty="0" smtClean="0"/>
              <a:t>In </a:t>
            </a:r>
            <a:r>
              <a:rPr lang="en-US" dirty="0"/>
              <a:t>other words, working in partnership can be </a:t>
            </a:r>
            <a:r>
              <a:rPr lang="en-US" b="1" dirty="0"/>
              <a:t>easier to talk about </a:t>
            </a:r>
            <a:r>
              <a:rPr lang="en-US" dirty="0"/>
              <a:t>than </a:t>
            </a:r>
            <a:r>
              <a:rPr lang="en-US" b="1" dirty="0"/>
              <a:t>make happen in practice</a:t>
            </a:r>
            <a:endParaRPr lang="en-US" dirty="0"/>
          </a:p>
          <a:p>
            <a:pPr marL="109728" indent="0">
              <a:buNone/>
            </a:pPr>
            <a:endParaRPr lang="en-US" sz="1900" dirty="0" smtClean="0"/>
          </a:p>
          <a:p>
            <a:pPr marL="109728" indent="0">
              <a:buNone/>
            </a:pPr>
            <a:r>
              <a:rPr lang="en-US" sz="1900" dirty="0"/>
              <a:t> </a:t>
            </a:r>
            <a:r>
              <a:rPr lang="en-US" sz="1900" dirty="0" smtClean="0"/>
              <a:t>                                            (</a:t>
            </a:r>
            <a:r>
              <a:rPr lang="en-US" sz="1900" dirty="0"/>
              <a:t>Reid </a:t>
            </a:r>
            <a:r>
              <a:rPr lang="en-US" sz="1900" i="1" dirty="0"/>
              <a:t>cited in </a:t>
            </a:r>
            <a:r>
              <a:rPr lang="en-US" sz="1900" dirty="0"/>
              <a:t>Harrison et al 2007:165)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77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stakeholders are valued</a:t>
            </a:r>
          </a:p>
          <a:p>
            <a:r>
              <a:rPr lang="en-GB" dirty="0" smtClean="0"/>
              <a:t>Change from the bottom and not the top down</a:t>
            </a:r>
          </a:p>
          <a:p>
            <a:r>
              <a:rPr lang="en-GB" dirty="0" smtClean="0"/>
              <a:t>Services brought to the community rather than other way round</a:t>
            </a:r>
          </a:p>
          <a:p>
            <a:r>
              <a:rPr lang="en-GB" dirty="0" smtClean="0"/>
              <a:t>Co-location ‘under one roof’</a:t>
            </a:r>
          </a:p>
          <a:p>
            <a:r>
              <a:rPr lang="en-GB" dirty="0" smtClean="0"/>
              <a:t>Access to training</a:t>
            </a:r>
          </a:p>
          <a:p>
            <a:r>
              <a:rPr lang="en-GB" dirty="0" smtClean="0"/>
              <a:t>Prioritising to highest areas of need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elements of Effective Partnership Working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34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Causes rather than effects need to be analysed and addressed</a:t>
            </a:r>
          </a:p>
          <a:p>
            <a:r>
              <a:rPr lang="en-GB" dirty="0" smtClean="0"/>
              <a:t>Greater development of advocacy services – giving the vulnerable a voice</a:t>
            </a:r>
          </a:p>
          <a:p>
            <a:r>
              <a:rPr lang="en-GB" dirty="0" smtClean="0"/>
              <a:t>Support to encourage independence not dependency</a:t>
            </a:r>
          </a:p>
          <a:p>
            <a:r>
              <a:rPr lang="en-GB" dirty="0" smtClean="0"/>
              <a:t>Non-judgemental working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elements of Effective Partnership Working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357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b="1" dirty="0" smtClean="0"/>
              <a:t>Opportunities:</a:t>
            </a:r>
          </a:p>
          <a:p>
            <a:r>
              <a:rPr lang="en-GB" dirty="0" smtClean="0"/>
              <a:t>Easier access to services for users and carers</a:t>
            </a:r>
          </a:p>
          <a:p>
            <a:r>
              <a:rPr lang="en-GB" dirty="0" smtClean="0"/>
              <a:t>Wider access to a range of skills and expertise</a:t>
            </a:r>
          </a:p>
          <a:p>
            <a:r>
              <a:rPr lang="en-GB" dirty="0" smtClean="0"/>
              <a:t>Improvement in professional competence</a:t>
            </a:r>
          </a:p>
          <a:p>
            <a:r>
              <a:rPr lang="en-GB" dirty="0" smtClean="0"/>
              <a:t>Joint planning</a:t>
            </a:r>
          </a:p>
          <a:p>
            <a:r>
              <a:rPr lang="en-GB" dirty="0" smtClean="0"/>
              <a:t>Sharing budgets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Opportunities and challenges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2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/>
          <a:lstStyle/>
          <a:p>
            <a:pPr marL="109728" indent="0">
              <a:buNone/>
            </a:pPr>
            <a:r>
              <a:rPr lang="en-GB" b="1" dirty="0" smtClean="0"/>
              <a:t>Challenges:</a:t>
            </a:r>
          </a:p>
          <a:p>
            <a:r>
              <a:rPr lang="en-GB" dirty="0" smtClean="0"/>
              <a:t>Fear of change</a:t>
            </a:r>
          </a:p>
          <a:p>
            <a:r>
              <a:rPr lang="en-GB" dirty="0" smtClean="0"/>
              <a:t>Sharing Budgets!</a:t>
            </a:r>
          </a:p>
          <a:p>
            <a:r>
              <a:rPr lang="en-GB" dirty="0" smtClean="0"/>
              <a:t>Leadership</a:t>
            </a:r>
          </a:p>
          <a:p>
            <a:r>
              <a:rPr lang="en-GB" dirty="0" smtClean="0"/>
              <a:t>National priorities versus local need</a:t>
            </a:r>
          </a:p>
          <a:p>
            <a:r>
              <a:rPr lang="en-GB" dirty="0" smtClean="0"/>
              <a:t>Different (competing?)</a:t>
            </a:r>
          </a:p>
          <a:p>
            <a:r>
              <a:rPr lang="en-GB" dirty="0" smtClean="0"/>
              <a:t>New ways of working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Opportunities and challenges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56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/>
          <a:lstStyle/>
          <a:p>
            <a:r>
              <a:rPr lang="en-GB" dirty="0" smtClean="0"/>
              <a:t>Partnership – working policies – as with any social policies- emerged out of:</a:t>
            </a:r>
          </a:p>
          <a:p>
            <a:r>
              <a:rPr lang="en-GB" dirty="0" smtClean="0"/>
              <a:t>Political necessity – changing needs</a:t>
            </a:r>
          </a:p>
          <a:p>
            <a:r>
              <a:rPr lang="en-GB" dirty="0" smtClean="0"/>
              <a:t>Economic necessity – changing demography</a:t>
            </a:r>
          </a:p>
          <a:p>
            <a:r>
              <a:rPr lang="en-GB" dirty="0" smtClean="0"/>
              <a:t>Milestone/Events- changing perceptions</a:t>
            </a:r>
          </a:p>
          <a:p>
            <a:r>
              <a:rPr lang="en-GB" dirty="0" smtClean="0"/>
              <a:t>New philosophy – changing ideas about how to meet need</a:t>
            </a:r>
          </a:p>
          <a:p>
            <a:r>
              <a:rPr lang="en-GB" dirty="0" smtClean="0"/>
              <a:t>Research and Consultation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692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en-US" dirty="0" err="1" smtClean="0"/>
              <a:t>Cheminais</a:t>
            </a:r>
            <a:r>
              <a:rPr lang="en-US" dirty="0" smtClean="0"/>
              <a:t>, R., </a:t>
            </a:r>
            <a:r>
              <a:rPr lang="en-US" i="1" dirty="0" smtClean="0"/>
              <a:t>Effective Multi-Agency Partnerships: putting Every Child Matters into Practice</a:t>
            </a:r>
            <a:r>
              <a:rPr lang="en-US" dirty="0" smtClean="0"/>
              <a:t>, London: SAGE Publications, 2009</a:t>
            </a:r>
          </a:p>
          <a:p>
            <a:r>
              <a:rPr lang="en-GB" dirty="0" err="1" smtClean="0"/>
              <a:t>DCSF</a:t>
            </a:r>
            <a:r>
              <a:rPr lang="en-GB" dirty="0" smtClean="0"/>
              <a:t>, </a:t>
            </a:r>
            <a:r>
              <a:rPr lang="en-GB" i="1" dirty="0" smtClean="0"/>
              <a:t>Children’s Trusts: Statutory guidance on inter-agency cooperation to improve well-being of children, young people and their families, </a:t>
            </a:r>
            <a:r>
              <a:rPr lang="en-GB" dirty="0" smtClean="0"/>
              <a:t>Crown Copyright, 2008</a:t>
            </a:r>
            <a:endParaRPr lang="en-US" dirty="0" smtClean="0"/>
          </a:p>
          <a:p>
            <a:r>
              <a:rPr lang="en-US" dirty="0" smtClean="0"/>
              <a:t>Foley, P., and </a:t>
            </a:r>
            <a:r>
              <a:rPr lang="en-US" dirty="0" err="1" smtClean="0"/>
              <a:t>Rixon</a:t>
            </a:r>
            <a:r>
              <a:rPr lang="en-US" dirty="0" smtClean="0"/>
              <a:t>, A., </a:t>
            </a:r>
            <a:r>
              <a:rPr lang="en-US" i="1" dirty="0" smtClean="0"/>
              <a:t>Changing children’s services: working and learning together, </a:t>
            </a:r>
            <a:r>
              <a:rPr lang="en-US" dirty="0" smtClean="0"/>
              <a:t>Bristol: The Policy Press, 2008. </a:t>
            </a:r>
          </a:p>
          <a:p>
            <a:r>
              <a:rPr lang="en-US" dirty="0" smtClean="0"/>
              <a:t>Gasper, M., </a:t>
            </a:r>
            <a:r>
              <a:rPr lang="en-US" i="1" dirty="0" smtClean="0"/>
              <a:t>Multi-agency working in the early years: Challenges and opportunities, </a:t>
            </a:r>
            <a:r>
              <a:rPr lang="en-US" dirty="0" smtClean="0"/>
              <a:t>London: SAGE Publications, 2010</a:t>
            </a:r>
          </a:p>
          <a:p>
            <a:r>
              <a:rPr lang="en-US" dirty="0" smtClean="0"/>
              <a:t>Harrison R, Wise C, </a:t>
            </a:r>
            <a:r>
              <a:rPr lang="en-US" i="1" dirty="0" smtClean="0"/>
              <a:t>Working with Young People</a:t>
            </a:r>
            <a:r>
              <a:rPr lang="en-US" dirty="0" smtClean="0"/>
              <a:t>, London: SAGE publications, 2005</a:t>
            </a:r>
          </a:p>
          <a:p>
            <a:r>
              <a:rPr lang="en-US" dirty="0" smtClean="0"/>
              <a:t>Harrison R, Benjamin C, Curran S, Hunter R, </a:t>
            </a:r>
            <a:r>
              <a:rPr lang="en-US" i="1" dirty="0" smtClean="0"/>
              <a:t>Leading Work with Young People, </a:t>
            </a:r>
            <a:r>
              <a:rPr lang="en-US" dirty="0" smtClean="0"/>
              <a:t>London: SAGE Publications, 2007</a:t>
            </a:r>
          </a:p>
          <a:p>
            <a:r>
              <a:rPr lang="en-US" dirty="0" smtClean="0"/>
              <a:t>Lacey P, </a:t>
            </a:r>
            <a:r>
              <a:rPr lang="en-US" i="1" dirty="0" smtClean="0"/>
              <a:t>Support Partnerships: Collaboration in action</a:t>
            </a:r>
            <a:r>
              <a:rPr lang="en-US" dirty="0" smtClean="0"/>
              <a:t>, London: David Fulton Publishers, 2001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38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Welsh Government (2010) </a:t>
            </a:r>
            <a:r>
              <a:rPr lang="en-GB" sz="2000" i="1" dirty="0" smtClean="0"/>
              <a:t>Children and Families (Wales) Measure 2010 </a:t>
            </a:r>
            <a:r>
              <a:rPr lang="en-GB" sz="2000" dirty="0" smtClean="0"/>
              <a:t> Available at</a:t>
            </a:r>
            <a:r>
              <a:rPr lang="en-GB" sz="2000" dirty="0"/>
              <a:t>: </a:t>
            </a:r>
            <a:r>
              <a:rPr lang="en-GB" sz="2000" dirty="0">
                <a:hlinkClick r:id="rId2"/>
              </a:rPr>
              <a:t>http://gov.wales/topics/people-and-communities/people/children-and-young-people/child-poverty/childrenandfamilies/?</a:t>
            </a:r>
            <a:r>
              <a:rPr lang="en-GB" sz="2000" dirty="0" smtClean="0">
                <a:hlinkClick r:id="rId2"/>
              </a:rPr>
              <a:t>lang=en</a:t>
            </a:r>
            <a:r>
              <a:rPr lang="en-GB" sz="2000" dirty="0" smtClean="0"/>
              <a:t> [Accessed 04/11/2016]</a:t>
            </a:r>
          </a:p>
          <a:p>
            <a:r>
              <a:rPr lang="en-GB" sz="2000" dirty="0" smtClean="0"/>
              <a:t>Welsh Government (2012) </a:t>
            </a:r>
            <a:r>
              <a:rPr lang="en-GB" sz="2000" i="1" dirty="0" smtClean="0"/>
              <a:t>Shared Purpose – Shared Delivery </a:t>
            </a:r>
            <a:r>
              <a:rPr lang="en-GB" sz="2000" dirty="0" smtClean="0"/>
              <a:t>Cardiff: Welsh Government</a:t>
            </a:r>
            <a:endParaRPr lang="en-US" sz="2000" dirty="0" smtClean="0"/>
          </a:p>
          <a:p>
            <a:endParaRPr lang="en-US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513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322</TotalTime>
  <Words>1545</Words>
  <Application>Microsoft Office PowerPoint</Application>
  <PresentationFormat>On-screen Show (4:3)</PresentationFormat>
  <Paragraphs>191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Wingdings</vt:lpstr>
      <vt:lpstr>UWTSD blue background</vt:lpstr>
      <vt:lpstr>SJIE4005: Additional Needs in Context</vt:lpstr>
      <vt:lpstr>What is ‘multi-agency working’?</vt:lpstr>
      <vt:lpstr>What is ‘multi – agency working’?</vt:lpstr>
      <vt:lpstr>Partnership working</vt:lpstr>
      <vt:lpstr>The aims of multi-agency practice</vt:lpstr>
      <vt:lpstr>Examples of Multi-Agency Working. </vt:lpstr>
      <vt:lpstr>A brief history of Multi-Agency Working</vt:lpstr>
      <vt:lpstr>A brief history of Multi-Agency Working</vt:lpstr>
      <vt:lpstr>A brief history of Multi-Agency Working</vt:lpstr>
      <vt:lpstr>Problems</vt:lpstr>
      <vt:lpstr>And more problems – do any of these occur in your setting?</vt:lpstr>
      <vt:lpstr>Every Child Matters - 2003</vt:lpstr>
      <vt:lpstr>Children Act 2004</vt:lpstr>
      <vt:lpstr>Welsh Context</vt:lpstr>
      <vt:lpstr>PowerPoint Presentation</vt:lpstr>
      <vt:lpstr>PowerPoint Presentation</vt:lpstr>
      <vt:lpstr>Multi-agency working: Terminology</vt:lpstr>
      <vt:lpstr>Terminology</vt:lpstr>
      <vt:lpstr>Terminology</vt:lpstr>
      <vt:lpstr>Key elements of Effective Partnership Working</vt:lpstr>
      <vt:lpstr>Key elements of Effective Partnership Working</vt:lpstr>
      <vt:lpstr>Opportunities and challenges</vt:lpstr>
      <vt:lpstr>Opportunities and challenges</vt:lpstr>
      <vt:lpstr>Conclusions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SJTA4010: Additional Needs in Context</dc:title>
  <dc:creator>Ken Dicks</dc:creator>
  <cp:lastModifiedBy>Heike Griffiths</cp:lastModifiedBy>
  <cp:revision>20</cp:revision>
  <cp:lastPrinted>2016-11-05T09:01:49Z</cp:lastPrinted>
  <dcterms:created xsi:type="dcterms:W3CDTF">2016-11-03T11:18:11Z</dcterms:created>
  <dcterms:modified xsi:type="dcterms:W3CDTF">2018-07-02T10:48:35Z</dcterms:modified>
</cp:coreProperties>
</file>