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2" r:id="rId3"/>
    <p:sldId id="263" r:id="rId4"/>
    <p:sldId id="260" r:id="rId5"/>
    <p:sldId id="261" r:id="rId6"/>
    <p:sldId id="258" r:id="rId7"/>
    <p:sldId id="259"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114" d="100"/>
          <a:sy n="114" d="100"/>
        </p:scale>
        <p:origin x="144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64195663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89805899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24935557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5347425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389982410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882479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1561091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70953407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23/11/2021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75651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43661148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23/11/2021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205952326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23/11/2021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9209286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4855" y="2819399"/>
            <a:ext cx="8447809" cy="2261755"/>
          </a:xfrm>
        </p:spPr>
        <p:txBody>
          <a:bodyPr>
            <a:normAutofit/>
          </a:bodyPr>
          <a:lstStyle/>
          <a:p>
            <a:r>
              <a:rPr lang="en-GB" sz="3200" dirty="0"/>
              <a:t>Mighty Beasts of War: Elephants in Macedonian Armies</a:t>
            </a:r>
          </a:p>
        </p:txBody>
      </p:sp>
      <p:sp>
        <p:nvSpPr>
          <p:cNvPr id="2" name="Title 1"/>
          <p:cNvSpPr>
            <a:spLocks noGrp="1"/>
          </p:cNvSpPr>
          <p:nvPr>
            <p:ph type="ctrTitle"/>
          </p:nvPr>
        </p:nvSpPr>
        <p:spPr/>
        <p:txBody>
          <a:bodyPr>
            <a:normAutofit fontScale="90000"/>
          </a:bodyPr>
          <a:lstStyle/>
          <a:p>
            <a:r>
              <a:rPr lang="en-GB" b="1" dirty="0"/>
              <a:t>The Humanities (HPFY3011) - Humans and Animals</a:t>
            </a:r>
          </a:p>
        </p:txBody>
      </p:sp>
    </p:spTree>
    <p:extLst>
      <p:ext uri="{BB962C8B-B14F-4D97-AF65-F5344CB8AC3E}">
        <p14:creationId xmlns:p14="http://schemas.microsoft.com/office/powerpoint/2010/main" val="1071102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2511" y="353291"/>
            <a:ext cx="8562108" cy="4281054"/>
          </a:xfrm>
          <a:prstGeom prst="rect">
            <a:avLst/>
          </a:prstGeom>
        </p:spPr>
      </p:pic>
      <p:sp>
        <p:nvSpPr>
          <p:cNvPr id="3" name="Content Placeholder 2"/>
          <p:cNvSpPr txBox="1">
            <a:spLocks/>
          </p:cNvSpPr>
          <p:nvPr/>
        </p:nvSpPr>
        <p:spPr>
          <a:xfrm>
            <a:off x="238991" y="4873337"/>
            <a:ext cx="8662902" cy="1558220"/>
          </a:xfrm>
          <a:prstGeom prst="rect">
            <a:avLst/>
          </a:prstGeom>
        </p:spPr>
        <p:txBody>
          <a:bodyPr>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a:t>Ptolemy I, as Satrap, AR Tetradrachm. Memphis, ca 315 BC. Head of deified Alexander right with horn of Ammon, in elephant headdress &amp; aegis / ALEXANDPOY, Zeus enthroned left, holding eagle on extended right hand &amp; resting left on sceptre, thunderbolt in left field, HDI monogram under throne. SNG Cop 11.</a:t>
            </a:r>
            <a:endParaRPr lang="en-GB" dirty="0"/>
          </a:p>
        </p:txBody>
      </p:sp>
    </p:spTree>
    <p:extLst>
      <p:ext uri="{BB962C8B-B14F-4D97-AF65-F5344CB8AC3E}">
        <p14:creationId xmlns:p14="http://schemas.microsoft.com/office/powerpoint/2010/main" val="746921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418" y="275440"/>
            <a:ext cx="8867163" cy="758952"/>
          </a:xfrm>
        </p:spPr>
        <p:txBody>
          <a:bodyPr>
            <a:normAutofit/>
          </a:bodyPr>
          <a:lstStyle/>
          <a:p>
            <a:r>
              <a:rPr lang="en-GB" sz="2800" dirty="0"/>
              <a:t>Artistic Representation of the Battle of Raphia (217 BC)</a:t>
            </a:r>
          </a:p>
        </p:txBody>
      </p:sp>
      <p:pic>
        <p:nvPicPr>
          <p:cNvPr id="8" name="Content Placeholder 7"/>
          <p:cNvPicPr>
            <a:picLocks noGrp="1" noChangeAspect="1"/>
          </p:cNvPicPr>
          <p:nvPr>
            <p:ph sz="quarter" idx="1"/>
          </p:nvPr>
        </p:nvPicPr>
        <p:blipFill rotWithShape="1">
          <a:blip r:embed="rId2"/>
          <a:srcRect t="41370" r="7978"/>
          <a:stretch/>
        </p:blipFill>
        <p:spPr>
          <a:xfrm>
            <a:off x="1898031" y="1575312"/>
            <a:ext cx="5136615" cy="4627772"/>
          </a:xfrm>
          <a:prstGeom prst="rect">
            <a:avLst/>
          </a:prstGeom>
        </p:spPr>
      </p:pic>
    </p:spTree>
    <p:extLst>
      <p:ext uri="{BB962C8B-B14F-4D97-AF65-F5344CB8AC3E}">
        <p14:creationId xmlns:p14="http://schemas.microsoft.com/office/powerpoint/2010/main" val="359557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Elephants in Combat (1)</a:t>
            </a:r>
          </a:p>
        </p:txBody>
      </p:sp>
      <p:sp>
        <p:nvSpPr>
          <p:cNvPr id="3" name="Content Placeholder 2"/>
          <p:cNvSpPr>
            <a:spLocks noGrp="1"/>
          </p:cNvSpPr>
          <p:nvPr>
            <p:ph sz="quarter" idx="1"/>
          </p:nvPr>
        </p:nvSpPr>
        <p:spPr>
          <a:xfrm>
            <a:off x="197427" y="1527047"/>
            <a:ext cx="8759537" cy="5123135"/>
          </a:xfrm>
        </p:spPr>
        <p:txBody>
          <a:bodyPr>
            <a:normAutofit fontScale="92500"/>
          </a:bodyPr>
          <a:lstStyle/>
          <a:p>
            <a:pPr marL="0" indent="0">
              <a:buNone/>
            </a:pPr>
            <a:r>
              <a:rPr lang="en-GB" dirty="0"/>
              <a:t>“A few only of Ptolemy's elephants ventured to close with those of the enemy, and now the men in the towers on the back of these beasts made a gallant fight of it, striking with their pikes at close quarters and wounding each other, while the elephants themselves fought still better, putting forth their whole strength and meeting forehead to forehead. The way in which these animals fight is as follows. With their tusks firmly interlocked they shove with all their might, each trying to force the other to give ground, until the one who proves strongest pushes aside the other's trunk, and then, when he has once made him turn and has him in the flank, he gores him with his tusks as a bull does with his horns.” – </a:t>
            </a:r>
            <a:r>
              <a:rPr lang="en-GB" b="1" dirty="0"/>
              <a:t>Polybius 5.84.2-4</a:t>
            </a:r>
            <a:r>
              <a:rPr lang="en-GB" dirty="0"/>
              <a:t>.</a:t>
            </a:r>
          </a:p>
        </p:txBody>
      </p:sp>
    </p:spTree>
    <p:extLst>
      <p:ext uri="{BB962C8B-B14F-4D97-AF65-F5344CB8AC3E}">
        <p14:creationId xmlns:p14="http://schemas.microsoft.com/office/powerpoint/2010/main" val="1142168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Elephants in Combat (2)</a:t>
            </a:r>
          </a:p>
        </p:txBody>
      </p:sp>
      <p:sp>
        <p:nvSpPr>
          <p:cNvPr id="3" name="Content Placeholder 2"/>
          <p:cNvSpPr>
            <a:spLocks noGrp="1"/>
          </p:cNvSpPr>
          <p:nvPr>
            <p:ph sz="quarter" idx="1"/>
          </p:nvPr>
        </p:nvSpPr>
        <p:spPr>
          <a:xfrm>
            <a:off x="301752" y="1610591"/>
            <a:ext cx="8503920" cy="5060373"/>
          </a:xfrm>
        </p:spPr>
        <p:txBody>
          <a:bodyPr>
            <a:normAutofit fontScale="92500" lnSpcReduction="20000"/>
          </a:bodyPr>
          <a:lstStyle/>
          <a:p>
            <a:pPr marL="0" indent="0">
              <a:buNone/>
            </a:pPr>
            <a:r>
              <a:rPr lang="en-GB" dirty="0"/>
              <a:t>“In the second consulship of </a:t>
            </a:r>
            <a:r>
              <a:rPr lang="en-GB" dirty="0" err="1"/>
              <a:t>Pompeius</a:t>
            </a:r>
            <a:r>
              <a:rPr lang="en-GB" dirty="0"/>
              <a:t> [55 BC], at the dedication of the temple of Venus </a:t>
            </a:r>
            <a:r>
              <a:rPr lang="en-GB" dirty="0" err="1"/>
              <a:t>Victrix</a:t>
            </a:r>
            <a:r>
              <a:rPr lang="en-GB" dirty="0"/>
              <a:t>, twenty elephants, or, as some say, seventeen, fought in the Circus against a number of </a:t>
            </a:r>
            <a:r>
              <a:rPr lang="en-GB" dirty="0" err="1"/>
              <a:t>Gaetulians</a:t>
            </a:r>
            <a:r>
              <a:rPr lang="en-GB" dirty="0"/>
              <a:t>, who attacked them with javelins. One of these animals fought in a most astonishing manner; being pierced through the feet, it dragged itself on its knees towards the troop, and seizing their bucklers, tossed them aloft into the air: and as they came to the ground they greatly amused the spectators, for they whirled round and round in the air, just as if they had been thrown up with a certain degree of skill, and not by the frantic fury of a wild beast. Another very wonderful circumstance happened; an elephant was killed by a single blow. The weapon pierced the animal below the eye, and entered the vital part of the head.” – </a:t>
            </a:r>
            <a:r>
              <a:rPr lang="en-GB" b="1" dirty="0"/>
              <a:t>Pliny </a:t>
            </a:r>
            <a:r>
              <a:rPr lang="en-GB" b="1" i="1" dirty="0"/>
              <a:t>NH </a:t>
            </a:r>
            <a:r>
              <a:rPr lang="en-GB" b="1" dirty="0"/>
              <a:t>8.7.20</a:t>
            </a:r>
            <a:r>
              <a:rPr lang="en-GB" dirty="0"/>
              <a:t>.</a:t>
            </a:r>
            <a:r>
              <a:rPr lang="en-GB" b="1" i="1" dirty="0"/>
              <a:t> </a:t>
            </a:r>
            <a:endParaRPr lang="en-GB" b="1" dirty="0"/>
          </a:p>
        </p:txBody>
      </p:sp>
    </p:spTree>
    <p:extLst>
      <p:ext uri="{BB962C8B-B14F-4D97-AF65-F5344CB8AC3E}">
        <p14:creationId xmlns:p14="http://schemas.microsoft.com/office/powerpoint/2010/main" val="717047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Questions to Consider</a:t>
            </a:r>
          </a:p>
        </p:txBody>
      </p:sp>
      <p:sp>
        <p:nvSpPr>
          <p:cNvPr id="3" name="Content Placeholder 2"/>
          <p:cNvSpPr>
            <a:spLocks noGrp="1"/>
          </p:cNvSpPr>
          <p:nvPr>
            <p:ph sz="quarter" idx="1"/>
          </p:nvPr>
        </p:nvSpPr>
        <p:spPr>
          <a:xfrm>
            <a:off x="301752" y="1652155"/>
            <a:ext cx="8503920" cy="4759035"/>
          </a:xfrm>
        </p:spPr>
        <p:txBody>
          <a:bodyPr>
            <a:normAutofit/>
          </a:bodyPr>
          <a:lstStyle/>
          <a:p>
            <a:r>
              <a:rPr lang="en-GB" dirty="0"/>
              <a:t>Why do elephants become so prominent in warfare during the Hellenistic period?</a:t>
            </a:r>
          </a:p>
          <a:p>
            <a:endParaRPr lang="en-GB" sz="2400" dirty="0"/>
          </a:p>
          <a:p>
            <a:r>
              <a:rPr lang="en-GB" dirty="0"/>
              <a:t>How are they being used in battle?</a:t>
            </a:r>
          </a:p>
          <a:p>
            <a:endParaRPr lang="en-GB" sz="2400" dirty="0"/>
          </a:p>
          <a:p>
            <a:r>
              <a:rPr lang="en-GB" dirty="0"/>
              <a:t>Are they militarily effective or are there more symbols of power and prestige?</a:t>
            </a:r>
          </a:p>
          <a:p>
            <a:endParaRPr lang="en-GB" sz="2400" dirty="0"/>
          </a:p>
          <a:p>
            <a:r>
              <a:rPr lang="en-GB" dirty="0"/>
              <a:t>How are these elephants being acquired – what are the difficulties posed?</a:t>
            </a:r>
          </a:p>
          <a:p>
            <a:endParaRPr lang="en-GB" dirty="0"/>
          </a:p>
        </p:txBody>
      </p:sp>
    </p:spTree>
    <p:extLst>
      <p:ext uri="{BB962C8B-B14F-4D97-AF65-F5344CB8AC3E}">
        <p14:creationId xmlns:p14="http://schemas.microsoft.com/office/powerpoint/2010/main" val="3626795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For Next Session</a:t>
            </a:r>
          </a:p>
        </p:txBody>
      </p:sp>
      <p:sp>
        <p:nvSpPr>
          <p:cNvPr id="3" name="Content Placeholder 2"/>
          <p:cNvSpPr>
            <a:spLocks noGrp="1"/>
          </p:cNvSpPr>
          <p:nvPr>
            <p:ph sz="quarter" idx="1"/>
          </p:nvPr>
        </p:nvSpPr>
        <p:spPr>
          <a:xfrm>
            <a:off x="301752" y="1527048"/>
            <a:ext cx="8655212" cy="4852970"/>
          </a:xfrm>
        </p:spPr>
        <p:txBody>
          <a:bodyPr>
            <a:normAutofit lnSpcReduction="10000"/>
          </a:bodyPr>
          <a:lstStyle/>
          <a:p>
            <a:r>
              <a:rPr lang="en-GB" dirty="0"/>
              <a:t>Pick one of the following kingdoms or the Successor Period to focus on when answering the questions in </a:t>
            </a:r>
            <a:r>
              <a:rPr lang="en-GB"/>
              <a:t>the preceding </a:t>
            </a:r>
            <a:r>
              <a:rPr lang="en-GB" dirty="0"/>
              <a:t>slide:</a:t>
            </a:r>
          </a:p>
          <a:p>
            <a:pPr lvl="1"/>
            <a:r>
              <a:rPr lang="en-GB" dirty="0"/>
              <a:t>The Successor Period (323-281 BC)</a:t>
            </a:r>
          </a:p>
          <a:p>
            <a:pPr lvl="1"/>
            <a:r>
              <a:rPr lang="en-GB" dirty="0"/>
              <a:t>Ptolemaic Kingdom</a:t>
            </a:r>
          </a:p>
          <a:p>
            <a:pPr lvl="1"/>
            <a:r>
              <a:rPr lang="en-GB" dirty="0"/>
              <a:t>Seleucid Kingdom</a:t>
            </a:r>
          </a:p>
          <a:p>
            <a:pPr lvl="1"/>
            <a:r>
              <a:rPr lang="en-GB" dirty="0"/>
              <a:t>Kingdom of Epirus </a:t>
            </a:r>
          </a:p>
          <a:p>
            <a:pPr lvl="1"/>
            <a:endParaRPr lang="en-GB" dirty="0"/>
          </a:p>
          <a:p>
            <a:r>
              <a:rPr lang="en-GB" dirty="0"/>
              <a:t>For the following session there will be a group discussion / debate on the issues outlined above. Make your own personal notes on the key issues you wish to debate to bring along to the session.</a:t>
            </a:r>
          </a:p>
          <a:p>
            <a:endParaRPr lang="en-GB" dirty="0"/>
          </a:p>
        </p:txBody>
      </p:sp>
    </p:spTree>
    <p:extLst>
      <p:ext uri="{BB962C8B-B14F-4D97-AF65-F5344CB8AC3E}">
        <p14:creationId xmlns:p14="http://schemas.microsoft.com/office/powerpoint/2010/main" val="105135358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93</TotalTime>
  <Words>553</Words>
  <Application>Microsoft Office PowerPoint</Application>
  <PresentationFormat>On-screen Show (4:3)</PresentationFormat>
  <Paragraphs>24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Georgia</vt:lpstr>
      <vt:lpstr>Wingdings</vt:lpstr>
      <vt:lpstr>Wingdings 2</vt:lpstr>
      <vt:lpstr>Civic</vt:lpstr>
      <vt:lpstr>The Humanities (HPFY3011) - Humans and Animals</vt:lpstr>
      <vt:lpstr>PowerPoint Presentation</vt:lpstr>
      <vt:lpstr>Artistic Representation of the Battle of Raphia (217 BC)</vt:lpstr>
      <vt:lpstr>Elephants in Combat (1)</vt:lpstr>
      <vt:lpstr>Elephants in Combat (2)</vt:lpstr>
      <vt:lpstr>Questions to Consider</vt:lpstr>
      <vt:lpstr>For 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Macedon and the Macedonians</dc:title>
  <dc:creator>Matthew Cobb</dc:creator>
  <cp:lastModifiedBy>Matthew Cobb</cp:lastModifiedBy>
  <cp:revision>13</cp:revision>
  <dcterms:created xsi:type="dcterms:W3CDTF">2015-11-26T15:58:28Z</dcterms:created>
  <dcterms:modified xsi:type="dcterms:W3CDTF">2021-11-23T18:36:10Z</dcterms:modified>
</cp:coreProperties>
</file>