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30"/>
  </p:notesMasterIdLst>
  <p:handoutMasterIdLst>
    <p:handoutMasterId r:id="rId31"/>
  </p:handoutMasterIdLst>
  <p:sldIdLst>
    <p:sldId id="256" r:id="rId2"/>
    <p:sldId id="273" r:id="rId3"/>
    <p:sldId id="302" r:id="rId4"/>
    <p:sldId id="318" r:id="rId5"/>
    <p:sldId id="266" r:id="rId6"/>
    <p:sldId id="264" r:id="rId7"/>
    <p:sldId id="286" r:id="rId8"/>
    <p:sldId id="265" r:id="rId9"/>
    <p:sldId id="278" r:id="rId10"/>
    <p:sldId id="279" r:id="rId11"/>
    <p:sldId id="271" r:id="rId12"/>
    <p:sldId id="281" r:id="rId13"/>
    <p:sldId id="296" r:id="rId14"/>
    <p:sldId id="261" r:id="rId15"/>
    <p:sldId id="307" r:id="rId16"/>
    <p:sldId id="313" r:id="rId17"/>
    <p:sldId id="314" r:id="rId18"/>
    <p:sldId id="306" r:id="rId19"/>
    <p:sldId id="295" r:id="rId20"/>
    <p:sldId id="262" r:id="rId21"/>
    <p:sldId id="315" r:id="rId22"/>
    <p:sldId id="317" r:id="rId23"/>
    <p:sldId id="283" r:id="rId24"/>
    <p:sldId id="284" r:id="rId25"/>
    <p:sldId id="316" r:id="rId26"/>
    <p:sldId id="305" r:id="rId27"/>
    <p:sldId id="304" r:id="rId28"/>
    <p:sldId id="285" r:id="rId2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21"/>
  </p:normalViewPr>
  <p:slideViewPr>
    <p:cSldViewPr snapToGrid="0" snapToObjects="1">
      <p:cViewPr varScale="1">
        <p:scale>
          <a:sx n="118" d="100"/>
          <a:sy n="118" d="100"/>
        </p:scale>
        <p:origin x="140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2A74AA6-B4A4-42ED-ACD6-1D2B889F36F3}" type="doc">
      <dgm:prSet loTypeId="urn:microsoft.com/office/officeart/2018/2/layout/IconVerticalSolidList" loCatId="icon" qsTypeId="urn:microsoft.com/office/officeart/2005/8/quickstyle/simple1#49" qsCatId="simple" csTypeId="urn:microsoft.com/office/officeart/2018/5/colors/Iconchunking_neutralicontext_colorful1" csCatId="colorful" phldr="1"/>
      <dgm:spPr/>
      <dgm:t>
        <a:bodyPr/>
        <a:lstStyle/>
        <a:p>
          <a:endParaRPr lang="en-US"/>
        </a:p>
      </dgm:t>
    </dgm:pt>
    <dgm:pt modelId="{BDBFBF1B-4668-4698-B226-72605CD09555}">
      <dgm:prSet custT="1"/>
      <dgm:spPr/>
      <dgm:t>
        <a:bodyPr/>
        <a:lstStyle/>
        <a:p>
          <a:r>
            <a:rPr lang="en-US" sz="1600" dirty="0">
              <a:latin typeface="Arial" panose="020B0604020202020204" pitchFamily="34" charset="0"/>
              <a:cs typeface="Arial" panose="020B0604020202020204" pitchFamily="34" charset="0"/>
            </a:rPr>
            <a:t>Different profitability ratios provide different useful insights into the financial health and performance of a company. </a:t>
          </a:r>
        </a:p>
      </dgm:t>
    </dgm:pt>
    <dgm:pt modelId="{C1A15FFA-EDC8-40B6-BD10-1674FFE62EE8}" type="parTrans" cxnId="{E75538F5-42B7-46CA-9589-21C86C7F34AE}">
      <dgm:prSet/>
      <dgm:spPr/>
      <dgm:t>
        <a:bodyPr/>
        <a:lstStyle/>
        <a:p>
          <a:endParaRPr lang="en-US"/>
        </a:p>
      </dgm:t>
    </dgm:pt>
    <dgm:pt modelId="{7133781C-4B06-403B-A6AE-28EF805C9F03}" type="sibTrans" cxnId="{E75538F5-42B7-46CA-9589-21C86C7F34AE}">
      <dgm:prSet/>
      <dgm:spPr/>
      <dgm:t>
        <a:bodyPr/>
        <a:lstStyle/>
        <a:p>
          <a:endParaRPr lang="en-US"/>
        </a:p>
      </dgm:t>
    </dgm:pt>
    <dgm:pt modelId="{6B186C44-7DC3-4893-923B-3BE28D20AB80}">
      <dgm:prSet/>
      <dgm:spPr/>
      <dgm:t>
        <a:bodyPr/>
        <a:lstStyle/>
        <a:p>
          <a:r>
            <a:rPr lang="en-US" dirty="0">
              <a:latin typeface="Arial" panose="020B0604020202020204" pitchFamily="34" charset="0"/>
              <a:cs typeface="Arial" panose="020B0604020202020204" pitchFamily="34" charset="0"/>
            </a:rPr>
            <a:t>For example, gross profit and net profit ratios tell how well the company is managing its expenses.</a:t>
          </a:r>
        </a:p>
      </dgm:t>
    </dgm:pt>
    <dgm:pt modelId="{0AACB6C6-0975-4FFD-B9B4-07CF621A2F02}" type="parTrans" cxnId="{B21C5A9E-D5B6-41E9-B5C7-1845651E59D8}">
      <dgm:prSet/>
      <dgm:spPr/>
      <dgm:t>
        <a:bodyPr/>
        <a:lstStyle/>
        <a:p>
          <a:endParaRPr lang="en-US"/>
        </a:p>
      </dgm:t>
    </dgm:pt>
    <dgm:pt modelId="{85C14192-757F-4E51-ADE2-77C64622256F}" type="sibTrans" cxnId="{B21C5A9E-D5B6-41E9-B5C7-1845651E59D8}">
      <dgm:prSet/>
      <dgm:spPr/>
      <dgm:t>
        <a:bodyPr/>
        <a:lstStyle/>
        <a:p>
          <a:endParaRPr lang="en-US"/>
        </a:p>
      </dgm:t>
    </dgm:pt>
    <dgm:pt modelId="{8F6FA449-4725-42C5-AEF1-798709C56DC3}">
      <dgm:prSet/>
      <dgm:spPr/>
      <dgm:t>
        <a:bodyPr/>
        <a:lstStyle/>
        <a:p>
          <a:r>
            <a:rPr lang="en-US" dirty="0">
              <a:latin typeface="Arial" panose="020B0604020202020204" pitchFamily="34" charset="0"/>
              <a:cs typeface="Arial" panose="020B0604020202020204" pitchFamily="34" charset="0"/>
            </a:rPr>
            <a:t>Return on capital employed (ROCE) tells how well the company is using capital employed to generate returns.</a:t>
          </a:r>
        </a:p>
      </dgm:t>
    </dgm:pt>
    <dgm:pt modelId="{4FBBB05B-837D-48DD-A1EF-9D2AFDDEF641}" type="parTrans" cxnId="{D4B0AA97-A63C-4626-A401-69D25B9EC711}">
      <dgm:prSet/>
      <dgm:spPr/>
      <dgm:t>
        <a:bodyPr/>
        <a:lstStyle/>
        <a:p>
          <a:endParaRPr lang="en-US"/>
        </a:p>
      </dgm:t>
    </dgm:pt>
    <dgm:pt modelId="{2B081918-B2E5-46C9-AAC5-4D98017E687D}" type="sibTrans" cxnId="{D4B0AA97-A63C-4626-A401-69D25B9EC711}">
      <dgm:prSet/>
      <dgm:spPr/>
      <dgm:t>
        <a:bodyPr/>
        <a:lstStyle/>
        <a:p>
          <a:endParaRPr lang="en-US"/>
        </a:p>
      </dgm:t>
    </dgm:pt>
    <dgm:pt modelId="{A6A8331C-A157-449C-BA4F-7DEED0DA0E12}">
      <dgm:prSet/>
      <dgm:spPr/>
      <dgm:t>
        <a:bodyPr/>
        <a:lstStyle/>
        <a:p>
          <a:r>
            <a:rPr lang="en-US" dirty="0">
              <a:latin typeface="Arial" panose="020B0604020202020204" pitchFamily="34" charset="0"/>
              <a:cs typeface="Arial" panose="020B0604020202020204" pitchFamily="34" charset="0"/>
            </a:rPr>
            <a:t>Return on investment tells whether the company is generating enough profits for its shareholders. </a:t>
          </a:r>
        </a:p>
      </dgm:t>
    </dgm:pt>
    <dgm:pt modelId="{E837FCF3-484B-4577-9CB9-61C3F8FA6F69}" type="parTrans" cxnId="{EFBEE2B8-71DD-4F73-88CB-37E2A8A4F242}">
      <dgm:prSet/>
      <dgm:spPr/>
      <dgm:t>
        <a:bodyPr/>
        <a:lstStyle/>
        <a:p>
          <a:endParaRPr lang="en-US"/>
        </a:p>
      </dgm:t>
    </dgm:pt>
    <dgm:pt modelId="{CBC69F03-6EAA-4D78-9CED-B9E1F5CA33E7}" type="sibTrans" cxnId="{EFBEE2B8-71DD-4F73-88CB-37E2A8A4F242}">
      <dgm:prSet/>
      <dgm:spPr/>
      <dgm:t>
        <a:bodyPr/>
        <a:lstStyle/>
        <a:p>
          <a:endParaRPr lang="en-US"/>
        </a:p>
      </dgm:t>
    </dgm:pt>
    <dgm:pt modelId="{B815CCA3-1EEA-4E5D-974E-34AE78A9A5AF}" type="pres">
      <dgm:prSet presAssocID="{12A74AA6-B4A4-42ED-ACD6-1D2B889F36F3}" presName="root" presStyleCnt="0">
        <dgm:presLayoutVars>
          <dgm:dir/>
          <dgm:resizeHandles val="exact"/>
        </dgm:presLayoutVars>
      </dgm:prSet>
      <dgm:spPr/>
    </dgm:pt>
    <dgm:pt modelId="{19B83993-F63B-49BB-ABB9-F8D50A70AA5B}" type="pres">
      <dgm:prSet presAssocID="{BDBFBF1B-4668-4698-B226-72605CD09555}" presName="compNode" presStyleCnt="0"/>
      <dgm:spPr/>
    </dgm:pt>
    <dgm:pt modelId="{9A6A27A7-FB23-4BF8-BF49-204BBA3F39F7}" type="pres">
      <dgm:prSet presAssocID="{BDBFBF1B-4668-4698-B226-72605CD09555}" presName="bgRect" presStyleLbl="bgShp" presStyleIdx="0" presStyleCnt="4"/>
      <dgm:spPr/>
    </dgm:pt>
    <dgm:pt modelId="{83A02984-C3D8-4F97-A991-9D5B0EA9E663}" type="pres">
      <dgm:prSet presAssocID="{BDBFBF1B-4668-4698-B226-72605CD0955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tistics"/>
        </a:ext>
      </dgm:extLst>
    </dgm:pt>
    <dgm:pt modelId="{09981D36-8079-4E2C-A782-16BA43170E7C}" type="pres">
      <dgm:prSet presAssocID="{BDBFBF1B-4668-4698-B226-72605CD09555}" presName="spaceRect" presStyleCnt="0"/>
      <dgm:spPr/>
    </dgm:pt>
    <dgm:pt modelId="{F9CA8202-1A67-4BA2-A7CC-956CA697261E}" type="pres">
      <dgm:prSet presAssocID="{BDBFBF1B-4668-4698-B226-72605CD09555}" presName="parTx" presStyleLbl="revTx" presStyleIdx="0" presStyleCnt="4">
        <dgm:presLayoutVars>
          <dgm:chMax val="0"/>
          <dgm:chPref val="0"/>
        </dgm:presLayoutVars>
      </dgm:prSet>
      <dgm:spPr/>
    </dgm:pt>
    <dgm:pt modelId="{7C1FE0C3-A114-4311-8283-A1E184DD469D}" type="pres">
      <dgm:prSet presAssocID="{7133781C-4B06-403B-A6AE-28EF805C9F03}" presName="sibTrans" presStyleCnt="0"/>
      <dgm:spPr/>
    </dgm:pt>
    <dgm:pt modelId="{02302C95-0996-4109-A9BC-C4348E38C9E5}" type="pres">
      <dgm:prSet presAssocID="{6B186C44-7DC3-4893-923B-3BE28D20AB80}" presName="compNode" presStyleCnt="0"/>
      <dgm:spPr/>
    </dgm:pt>
    <dgm:pt modelId="{38349F95-D27A-40F5-B15D-F5CDE96EC09D}" type="pres">
      <dgm:prSet presAssocID="{6B186C44-7DC3-4893-923B-3BE28D20AB80}" presName="bgRect" presStyleLbl="bgShp" presStyleIdx="1" presStyleCnt="4"/>
      <dgm:spPr/>
    </dgm:pt>
    <dgm:pt modelId="{C3314E44-19CE-4F08-9C85-2AE9BD975D92}" type="pres">
      <dgm:prSet presAssocID="{6B186C44-7DC3-4893-923B-3BE28D20AB8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9F620B67-AC42-4463-861C-AB676A63D560}" type="pres">
      <dgm:prSet presAssocID="{6B186C44-7DC3-4893-923B-3BE28D20AB80}" presName="spaceRect" presStyleCnt="0"/>
      <dgm:spPr/>
    </dgm:pt>
    <dgm:pt modelId="{4AA7AC1B-F86B-49C7-8FA0-2D3C5172B76E}" type="pres">
      <dgm:prSet presAssocID="{6B186C44-7DC3-4893-923B-3BE28D20AB80}" presName="parTx" presStyleLbl="revTx" presStyleIdx="1" presStyleCnt="4">
        <dgm:presLayoutVars>
          <dgm:chMax val="0"/>
          <dgm:chPref val="0"/>
        </dgm:presLayoutVars>
      </dgm:prSet>
      <dgm:spPr/>
    </dgm:pt>
    <dgm:pt modelId="{E2DDED61-B270-47D0-95CA-257D20182142}" type="pres">
      <dgm:prSet presAssocID="{85C14192-757F-4E51-ADE2-77C64622256F}" presName="sibTrans" presStyleCnt="0"/>
      <dgm:spPr/>
    </dgm:pt>
    <dgm:pt modelId="{623691D8-D863-4126-8926-709D6FDF1844}" type="pres">
      <dgm:prSet presAssocID="{8F6FA449-4725-42C5-AEF1-798709C56DC3}" presName="compNode" presStyleCnt="0"/>
      <dgm:spPr/>
    </dgm:pt>
    <dgm:pt modelId="{362DE3FE-0AAF-40DF-B734-BB8F095A284B}" type="pres">
      <dgm:prSet presAssocID="{8F6FA449-4725-42C5-AEF1-798709C56DC3}" presName="bgRect" presStyleLbl="bgShp" presStyleIdx="2" presStyleCnt="4"/>
      <dgm:spPr/>
    </dgm:pt>
    <dgm:pt modelId="{3E4CAD11-7591-4D21-8B82-34871831FF2F}" type="pres">
      <dgm:prSet presAssocID="{8F6FA449-4725-42C5-AEF1-798709C56DC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E0DF7552-168E-4ECC-BBDA-338084D86D1B}" type="pres">
      <dgm:prSet presAssocID="{8F6FA449-4725-42C5-AEF1-798709C56DC3}" presName="spaceRect" presStyleCnt="0"/>
      <dgm:spPr/>
    </dgm:pt>
    <dgm:pt modelId="{1DE7F32B-C7A1-45C7-8AFB-C9255E48EA36}" type="pres">
      <dgm:prSet presAssocID="{8F6FA449-4725-42C5-AEF1-798709C56DC3}" presName="parTx" presStyleLbl="revTx" presStyleIdx="2" presStyleCnt="4">
        <dgm:presLayoutVars>
          <dgm:chMax val="0"/>
          <dgm:chPref val="0"/>
        </dgm:presLayoutVars>
      </dgm:prSet>
      <dgm:spPr/>
    </dgm:pt>
    <dgm:pt modelId="{46330184-4D34-4ABC-8E4C-82D264731600}" type="pres">
      <dgm:prSet presAssocID="{2B081918-B2E5-46C9-AAC5-4D98017E687D}" presName="sibTrans" presStyleCnt="0"/>
      <dgm:spPr/>
    </dgm:pt>
    <dgm:pt modelId="{0C0B3002-BA2C-4B9B-A274-B01313CC274F}" type="pres">
      <dgm:prSet presAssocID="{A6A8331C-A157-449C-BA4F-7DEED0DA0E12}" presName="compNode" presStyleCnt="0"/>
      <dgm:spPr/>
    </dgm:pt>
    <dgm:pt modelId="{2FF1237C-7093-4FED-98EC-6F1FDDC5CC52}" type="pres">
      <dgm:prSet presAssocID="{A6A8331C-A157-449C-BA4F-7DEED0DA0E12}" presName="bgRect" presStyleLbl="bgShp" presStyleIdx="3" presStyleCnt="4"/>
      <dgm:spPr/>
    </dgm:pt>
    <dgm:pt modelId="{9B33FA5C-65EF-45E8-8E50-FD5B6767430B}" type="pres">
      <dgm:prSet presAssocID="{A6A8331C-A157-449C-BA4F-7DEED0DA0E1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A1497154-F2A3-4D9A-974C-462204DEB26C}" type="pres">
      <dgm:prSet presAssocID="{A6A8331C-A157-449C-BA4F-7DEED0DA0E12}" presName="spaceRect" presStyleCnt="0"/>
      <dgm:spPr/>
    </dgm:pt>
    <dgm:pt modelId="{0D688E76-4608-447A-8642-FFC655EEB502}" type="pres">
      <dgm:prSet presAssocID="{A6A8331C-A157-449C-BA4F-7DEED0DA0E12}" presName="parTx" presStyleLbl="revTx" presStyleIdx="3" presStyleCnt="4">
        <dgm:presLayoutVars>
          <dgm:chMax val="0"/>
          <dgm:chPref val="0"/>
        </dgm:presLayoutVars>
      </dgm:prSet>
      <dgm:spPr/>
    </dgm:pt>
  </dgm:ptLst>
  <dgm:cxnLst>
    <dgm:cxn modelId="{4C0C6873-33FB-4737-A373-33912CA147BF}" type="presOf" srcId="{6B186C44-7DC3-4893-923B-3BE28D20AB80}" destId="{4AA7AC1B-F86B-49C7-8FA0-2D3C5172B76E}" srcOrd="0" destOrd="0" presId="urn:microsoft.com/office/officeart/2018/2/layout/IconVerticalSolidList"/>
    <dgm:cxn modelId="{E1C8BC53-D641-4112-A012-5008D90D9333}" type="presOf" srcId="{BDBFBF1B-4668-4698-B226-72605CD09555}" destId="{F9CA8202-1A67-4BA2-A7CC-956CA697261E}" srcOrd="0" destOrd="0" presId="urn:microsoft.com/office/officeart/2018/2/layout/IconVerticalSolidList"/>
    <dgm:cxn modelId="{D4B0AA97-A63C-4626-A401-69D25B9EC711}" srcId="{12A74AA6-B4A4-42ED-ACD6-1D2B889F36F3}" destId="{8F6FA449-4725-42C5-AEF1-798709C56DC3}" srcOrd="2" destOrd="0" parTransId="{4FBBB05B-837D-48DD-A1EF-9D2AFDDEF641}" sibTransId="{2B081918-B2E5-46C9-AAC5-4D98017E687D}"/>
    <dgm:cxn modelId="{4601169C-A30E-4DEC-9E1D-6A5052FDB3FD}" type="presOf" srcId="{12A74AA6-B4A4-42ED-ACD6-1D2B889F36F3}" destId="{B815CCA3-1EEA-4E5D-974E-34AE78A9A5AF}" srcOrd="0" destOrd="0" presId="urn:microsoft.com/office/officeart/2018/2/layout/IconVerticalSolidList"/>
    <dgm:cxn modelId="{5EBA2A9D-5A84-4E4C-AE6A-A9250C2FA0D0}" type="presOf" srcId="{A6A8331C-A157-449C-BA4F-7DEED0DA0E12}" destId="{0D688E76-4608-447A-8642-FFC655EEB502}" srcOrd="0" destOrd="0" presId="urn:microsoft.com/office/officeart/2018/2/layout/IconVerticalSolidList"/>
    <dgm:cxn modelId="{B21C5A9E-D5B6-41E9-B5C7-1845651E59D8}" srcId="{12A74AA6-B4A4-42ED-ACD6-1D2B889F36F3}" destId="{6B186C44-7DC3-4893-923B-3BE28D20AB80}" srcOrd="1" destOrd="0" parTransId="{0AACB6C6-0975-4FFD-B9B4-07CF621A2F02}" sibTransId="{85C14192-757F-4E51-ADE2-77C64622256F}"/>
    <dgm:cxn modelId="{EFBEE2B8-71DD-4F73-88CB-37E2A8A4F242}" srcId="{12A74AA6-B4A4-42ED-ACD6-1D2B889F36F3}" destId="{A6A8331C-A157-449C-BA4F-7DEED0DA0E12}" srcOrd="3" destOrd="0" parTransId="{E837FCF3-484B-4577-9CB9-61C3F8FA6F69}" sibTransId="{CBC69F03-6EAA-4D78-9CED-B9E1F5CA33E7}"/>
    <dgm:cxn modelId="{708DE6F1-59A7-48C8-A9D5-FD4D0F221609}" type="presOf" srcId="{8F6FA449-4725-42C5-AEF1-798709C56DC3}" destId="{1DE7F32B-C7A1-45C7-8AFB-C9255E48EA36}" srcOrd="0" destOrd="0" presId="urn:microsoft.com/office/officeart/2018/2/layout/IconVerticalSolidList"/>
    <dgm:cxn modelId="{E75538F5-42B7-46CA-9589-21C86C7F34AE}" srcId="{12A74AA6-B4A4-42ED-ACD6-1D2B889F36F3}" destId="{BDBFBF1B-4668-4698-B226-72605CD09555}" srcOrd="0" destOrd="0" parTransId="{C1A15FFA-EDC8-40B6-BD10-1674FFE62EE8}" sibTransId="{7133781C-4B06-403B-A6AE-28EF805C9F03}"/>
    <dgm:cxn modelId="{15141EB0-CB5C-4794-ADF5-214061C94A7D}" type="presParOf" srcId="{B815CCA3-1EEA-4E5D-974E-34AE78A9A5AF}" destId="{19B83993-F63B-49BB-ABB9-F8D50A70AA5B}" srcOrd="0" destOrd="0" presId="urn:microsoft.com/office/officeart/2018/2/layout/IconVerticalSolidList"/>
    <dgm:cxn modelId="{12D970DA-4BE2-4D50-91E6-0D3D2F5C0DBE}" type="presParOf" srcId="{19B83993-F63B-49BB-ABB9-F8D50A70AA5B}" destId="{9A6A27A7-FB23-4BF8-BF49-204BBA3F39F7}" srcOrd="0" destOrd="0" presId="urn:microsoft.com/office/officeart/2018/2/layout/IconVerticalSolidList"/>
    <dgm:cxn modelId="{BB5F38D3-615A-48BF-AFF1-5971F9268758}" type="presParOf" srcId="{19B83993-F63B-49BB-ABB9-F8D50A70AA5B}" destId="{83A02984-C3D8-4F97-A991-9D5B0EA9E663}" srcOrd="1" destOrd="0" presId="urn:microsoft.com/office/officeart/2018/2/layout/IconVerticalSolidList"/>
    <dgm:cxn modelId="{EB4BA0B1-4C05-4B58-85E0-240E47EA9F97}" type="presParOf" srcId="{19B83993-F63B-49BB-ABB9-F8D50A70AA5B}" destId="{09981D36-8079-4E2C-A782-16BA43170E7C}" srcOrd="2" destOrd="0" presId="urn:microsoft.com/office/officeart/2018/2/layout/IconVerticalSolidList"/>
    <dgm:cxn modelId="{1680D512-FA8A-4988-AC2C-32CF28856A74}" type="presParOf" srcId="{19B83993-F63B-49BB-ABB9-F8D50A70AA5B}" destId="{F9CA8202-1A67-4BA2-A7CC-956CA697261E}" srcOrd="3" destOrd="0" presId="urn:microsoft.com/office/officeart/2018/2/layout/IconVerticalSolidList"/>
    <dgm:cxn modelId="{78B0936F-889C-49F9-B981-F865DEF3CA2B}" type="presParOf" srcId="{B815CCA3-1EEA-4E5D-974E-34AE78A9A5AF}" destId="{7C1FE0C3-A114-4311-8283-A1E184DD469D}" srcOrd="1" destOrd="0" presId="urn:microsoft.com/office/officeart/2018/2/layout/IconVerticalSolidList"/>
    <dgm:cxn modelId="{B7D59179-2385-4B61-BC73-D0146210D2C7}" type="presParOf" srcId="{B815CCA3-1EEA-4E5D-974E-34AE78A9A5AF}" destId="{02302C95-0996-4109-A9BC-C4348E38C9E5}" srcOrd="2" destOrd="0" presId="urn:microsoft.com/office/officeart/2018/2/layout/IconVerticalSolidList"/>
    <dgm:cxn modelId="{44D4B9D5-7F16-4065-8A1B-723EE6345351}" type="presParOf" srcId="{02302C95-0996-4109-A9BC-C4348E38C9E5}" destId="{38349F95-D27A-40F5-B15D-F5CDE96EC09D}" srcOrd="0" destOrd="0" presId="urn:microsoft.com/office/officeart/2018/2/layout/IconVerticalSolidList"/>
    <dgm:cxn modelId="{D3168623-74E8-4EF8-9BED-FB4771158A35}" type="presParOf" srcId="{02302C95-0996-4109-A9BC-C4348E38C9E5}" destId="{C3314E44-19CE-4F08-9C85-2AE9BD975D92}" srcOrd="1" destOrd="0" presId="urn:microsoft.com/office/officeart/2018/2/layout/IconVerticalSolidList"/>
    <dgm:cxn modelId="{FA68954F-A75E-452D-B019-9F6C6B3E732E}" type="presParOf" srcId="{02302C95-0996-4109-A9BC-C4348E38C9E5}" destId="{9F620B67-AC42-4463-861C-AB676A63D560}" srcOrd="2" destOrd="0" presId="urn:microsoft.com/office/officeart/2018/2/layout/IconVerticalSolidList"/>
    <dgm:cxn modelId="{D9894A0B-0457-4F03-970C-85A7C4A5F21A}" type="presParOf" srcId="{02302C95-0996-4109-A9BC-C4348E38C9E5}" destId="{4AA7AC1B-F86B-49C7-8FA0-2D3C5172B76E}" srcOrd="3" destOrd="0" presId="urn:microsoft.com/office/officeart/2018/2/layout/IconVerticalSolidList"/>
    <dgm:cxn modelId="{4EA57DD2-E471-4E50-A28C-E9767FB3459A}" type="presParOf" srcId="{B815CCA3-1EEA-4E5D-974E-34AE78A9A5AF}" destId="{E2DDED61-B270-47D0-95CA-257D20182142}" srcOrd="3" destOrd="0" presId="urn:microsoft.com/office/officeart/2018/2/layout/IconVerticalSolidList"/>
    <dgm:cxn modelId="{5EEFACB9-737D-4552-A242-7327376E1EB8}" type="presParOf" srcId="{B815CCA3-1EEA-4E5D-974E-34AE78A9A5AF}" destId="{623691D8-D863-4126-8926-709D6FDF1844}" srcOrd="4" destOrd="0" presId="urn:microsoft.com/office/officeart/2018/2/layout/IconVerticalSolidList"/>
    <dgm:cxn modelId="{D2DF7355-5F28-46BF-9B13-6F40EA87B549}" type="presParOf" srcId="{623691D8-D863-4126-8926-709D6FDF1844}" destId="{362DE3FE-0AAF-40DF-B734-BB8F095A284B}" srcOrd="0" destOrd="0" presId="urn:microsoft.com/office/officeart/2018/2/layout/IconVerticalSolidList"/>
    <dgm:cxn modelId="{E6DC7FC4-800D-48D8-8BE7-BA07D3D7D350}" type="presParOf" srcId="{623691D8-D863-4126-8926-709D6FDF1844}" destId="{3E4CAD11-7591-4D21-8B82-34871831FF2F}" srcOrd="1" destOrd="0" presId="urn:microsoft.com/office/officeart/2018/2/layout/IconVerticalSolidList"/>
    <dgm:cxn modelId="{A8A27F69-C4CD-4A10-B158-58F77E9F8557}" type="presParOf" srcId="{623691D8-D863-4126-8926-709D6FDF1844}" destId="{E0DF7552-168E-4ECC-BBDA-338084D86D1B}" srcOrd="2" destOrd="0" presId="urn:microsoft.com/office/officeart/2018/2/layout/IconVerticalSolidList"/>
    <dgm:cxn modelId="{8933CA3D-4577-4326-9AEA-F8785BE06F56}" type="presParOf" srcId="{623691D8-D863-4126-8926-709D6FDF1844}" destId="{1DE7F32B-C7A1-45C7-8AFB-C9255E48EA36}" srcOrd="3" destOrd="0" presId="urn:microsoft.com/office/officeart/2018/2/layout/IconVerticalSolidList"/>
    <dgm:cxn modelId="{50C43E49-705F-4886-8070-DBBBF8E80644}" type="presParOf" srcId="{B815CCA3-1EEA-4E5D-974E-34AE78A9A5AF}" destId="{46330184-4D34-4ABC-8E4C-82D264731600}" srcOrd="5" destOrd="0" presId="urn:microsoft.com/office/officeart/2018/2/layout/IconVerticalSolidList"/>
    <dgm:cxn modelId="{E0B09170-2F9B-4DBE-9370-464DB2A14CA3}" type="presParOf" srcId="{B815CCA3-1EEA-4E5D-974E-34AE78A9A5AF}" destId="{0C0B3002-BA2C-4B9B-A274-B01313CC274F}" srcOrd="6" destOrd="0" presId="urn:microsoft.com/office/officeart/2018/2/layout/IconVerticalSolidList"/>
    <dgm:cxn modelId="{6DFE7C85-2A92-47F3-BED6-AA6FB2598CD7}" type="presParOf" srcId="{0C0B3002-BA2C-4B9B-A274-B01313CC274F}" destId="{2FF1237C-7093-4FED-98EC-6F1FDDC5CC52}" srcOrd="0" destOrd="0" presId="urn:microsoft.com/office/officeart/2018/2/layout/IconVerticalSolidList"/>
    <dgm:cxn modelId="{78C42AB4-5E0F-4D1A-9305-0CDAD2A31F6E}" type="presParOf" srcId="{0C0B3002-BA2C-4B9B-A274-B01313CC274F}" destId="{9B33FA5C-65EF-45E8-8E50-FD5B6767430B}" srcOrd="1" destOrd="0" presId="urn:microsoft.com/office/officeart/2018/2/layout/IconVerticalSolidList"/>
    <dgm:cxn modelId="{70884AE4-C0B1-4254-A856-F2BC37612C0D}" type="presParOf" srcId="{0C0B3002-BA2C-4B9B-A274-B01313CC274F}" destId="{A1497154-F2A3-4D9A-974C-462204DEB26C}" srcOrd="2" destOrd="0" presId="urn:microsoft.com/office/officeart/2018/2/layout/IconVerticalSolidList"/>
    <dgm:cxn modelId="{04C563CC-6600-4023-9DB6-33A054E80C09}" type="presParOf" srcId="{0C0B3002-BA2C-4B9B-A274-B01313CC274F}" destId="{0D688E76-4608-447A-8642-FFC655EEB5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A27A7-FB23-4BF8-BF49-204BBA3F39F7}">
      <dsp:nvSpPr>
        <dsp:cNvPr id="0" name=""/>
        <dsp:cNvSpPr/>
      </dsp:nvSpPr>
      <dsp:spPr>
        <a:xfrm>
          <a:off x="0" y="2190"/>
          <a:ext cx="4613672" cy="11099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02984-C3D8-4F97-A991-9D5B0EA9E663}">
      <dsp:nvSpPr>
        <dsp:cNvPr id="0" name=""/>
        <dsp:cNvSpPr/>
      </dsp:nvSpPr>
      <dsp:spPr>
        <a:xfrm>
          <a:off x="335773" y="251938"/>
          <a:ext cx="610496" cy="6104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CA8202-1A67-4BA2-A7CC-956CA697261E}">
      <dsp:nvSpPr>
        <dsp:cNvPr id="0" name=""/>
        <dsp:cNvSpPr/>
      </dsp:nvSpPr>
      <dsp:spPr>
        <a:xfrm>
          <a:off x="1282042" y="2190"/>
          <a:ext cx="3331629"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Different profitability ratios provide different useful insights into the financial health and performance of a company. </a:t>
          </a:r>
        </a:p>
      </dsp:txBody>
      <dsp:txXfrm>
        <a:off x="1282042" y="2190"/>
        <a:ext cx="3331629" cy="1109993"/>
      </dsp:txXfrm>
    </dsp:sp>
    <dsp:sp modelId="{38349F95-D27A-40F5-B15D-F5CDE96EC09D}">
      <dsp:nvSpPr>
        <dsp:cNvPr id="0" name=""/>
        <dsp:cNvSpPr/>
      </dsp:nvSpPr>
      <dsp:spPr>
        <a:xfrm>
          <a:off x="0" y="1389682"/>
          <a:ext cx="4613672" cy="11099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314E44-19CE-4F08-9C85-2AE9BD975D92}">
      <dsp:nvSpPr>
        <dsp:cNvPr id="0" name=""/>
        <dsp:cNvSpPr/>
      </dsp:nvSpPr>
      <dsp:spPr>
        <a:xfrm>
          <a:off x="335773" y="1639430"/>
          <a:ext cx="610496" cy="6104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A7AC1B-F86B-49C7-8FA0-2D3C5172B76E}">
      <dsp:nvSpPr>
        <dsp:cNvPr id="0" name=""/>
        <dsp:cNvSpPr/>
      </dsp:nvSpPr>
      <dsp:spPr>
        <a:xfrm>
          <a:off x="1282042" y="1389682"/>
          <a:ext cx="3331629"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For example, gross profit and net profit ratios tell how well the company is managing its expenses.</a:t>
          </a:r>
        </a:p>
      </dsp:txBody>
      <dsp:txXfrm>
        <a:off x="1282042" y="1389682"/>
        <a:ext cx="3331629" cy="1109993"/>
      </dsp:txXfrm>
    </dsp:sp>
    <dsp:sp modelId="{362DE3FE-0AAF-40DF-B734-BB8F095A284B}">
      <dsp:nvSpPr>
        <dsp:cNvPr id="0" name=""/>
        <dsp:cNvSpPr/>
      </dsp:nvSpPr>
      <dsp:spPr>
        <a:xfrm>
          <a:off x="0" y="2777174"/>
          <a:ext cx="4613672" cy="11099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4CAD11-7591-4D21-8B82-34871831FF2F}">
      <dsp:nvSpPr>
        <dsp:cNvPr id="0" name=""/>
        <dsp:cNvSpPr/>
      </dsp:nvSpPr>
      <dsp:spPr>
        <a:xfrm>
          <a:off x="335773" y="3026922"/>
          <a:ext cx="610496" cy="6104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E7F32B-C7A1-45C7-8AFB-C9255E48EA36}">
      <dsp:nvSpPr>
        <dsp:cNvPr id="0" name=""/>
        <dsp:cNvSpPr/>
      </dsp:nvSpPr>
      <dsp:spPr>
        <a:xfrm>
          <a:off x="1282042" y="2777174"/>
          <a:ext cx="3331629"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Return on capital employed (ROCE) tells how well the company is using capital employed to generate returns.</a:t>
          </a:r>
        </a:p>
      </dsp:txBody>
      <dsp:txXfrm>
        <a:off x="1282042" y="2777174"/>
        <a:ext cx="3331629" cy="1109993"/>
      </dsp:txXfrm>
    </dsp:sp>
    <dsp:sp modelId="{2FF1237C-7093-4FED-98EC-6F1FDDC5CC52}">
      <dsp:nvSpPr>
        <dsp:cNvPr id="0" name=""/>
        <dsp:cNvSpPr/>
      </dsp:nvSpPr>
      <dsp:spPr>
        <a:xfrm>
          <a:off x="0" y="4164666"/>
          <a:ext cx="4613672" cy="11099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3FA5C-65EF-45E8-8E50-FD5B6767430B}">
      <dsp:nvSpPr>
        <dsp:cNvPr id="0" name=""/>
        <dsp:cNvSpPr/>
      </dsp:nvSpPr>
      <dsp:spPr>
        <a:xfrm>
          <a:off x="335773" y="4414414"/>
          <a:ext cx="610496" cy="6104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688E76-4608-447A-8642-FFC655EEB502}">
      <dsp:nvSpPr>
        <dsp:cNvPr id="0" name=""/>
        <dsp:cNvSpPr/>
      </dsp:nvSpPr>
      <dsp:spPr>
        <a:xfrm>
          <a:off x="1282042" y="4164666"/>
          <a:ext cx="3331629"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Return on investment tells whether the company is generating enough profits for its shareholders. </a:t>
          </a:r>
        </a:p>
      </dsp:txBody>
      <dsp:txXfrm>
        <a:off x="1282042" y="4164666"/>
        <a:ext cx="3331629" cy="11099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498698D-944D-4A61-A870-CFCAD3E5F3EE}" type="datetimeFigureOut">
              <a:rPr lang="en-GB" smtClean="0"/>
              <a:t>16/10/2026</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E522EFB-973A-4DC8-AD20-224B28780D11}" type="slidenum">
              <a:rPr lang="en-GB" smtClean="0"/>
              <a:t>‹#›</a:t>
            </a:fld>
            <a:endParaRPr lang="en-GB"/>
          </a:p>
        </p:txBody>
      </p:sp>
    </p:spTree>
    <p:extLst>
      <p:ext uri="{BB962C8B-B14F-4D97-AF65-F5344CB8AC3E}">
        <p14:creationId xmlns:p14="http://schemas.microsoft.com/office/powerpoint/2010/main" val="23284856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26220302-05EC-494F-BD4C-0972B73B2F86}" type="datetimeFigureOut">
              <a:rPr lang="en-GB" smtClean="0"/>
              <a:t>16/10/2026</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FD6468AF-B13C-496F-A23F-F97FAF0919E8}" type="slidenum">
              <a:rPr lang="en-GB" smtClean="0"/>
              <a:t>‹#›</a:t>
            </a:fld>
            <a:endParaRPr lang="en-GB"/>
          </a:p>
        </p:txBody>
      </p:sp>
    </p:spTree>
    <p:extLst>
      <p:ext uri="{BB962C8B-B14F-4D97-AF65-F5344CB8AC3E}">
        <p14:creationId xmlns:p14="http://schemas.microsoft.com/office/powerpoint/2010/main" val="460521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a:t>
            </a:fld>
            <a:endParaRPr lang="en-GB"/>
          </a:p>
        </p:txBody>
      </p:sp>
    </p:spTree>
    <p:extLst>
      <p:ext uri="{BB962C8B-B14F-4D97-AF65-F5344CB8AC3E}">
        <p14:creationId xmlns:p14="http://schemas.microsoft.com/office/powerpoint/2010/main" val="2065786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3653016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696411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2920522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659814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2121114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8</a:t>
            </a:fld>
            <a:endParaRPr lang="en-GB"/>
          </a:p>
        </p:txBody>
      </p:sp>
    </p:spTree>
    <p:extLst>
      <p:ext uri="{BB962C8B-B14F-4D97-AF65-F5344CB8AC3E}">
        <p14:creationId xmlns:p14="http://schemas.microsoft.com/office/powerpoint/2010/main" val="1161622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9</a:t>
            </a:fld>
            <a:endParaRPr lang="en-GB"/>
          </a:p>
        </p:txBody>
      </p:sp>
    </p:spTree>
    <p:extLst>
      <p:ext uri="{BB962C8B-B14F-4D97-AF65-F5344CB8AC3E}">
        <p14:creationId xmlns:p14="http://schemas.microsoft.com/office/powerpoint/2010/main" val="3760189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328711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11</a:t>
            </a:fld>
            <a:endParaRPr lang="en-GB"/>
          </a:p>
        </p:txBody>
      </p:sp>
    </p:spTree>
    <p:extLst>
      <p:ext uri="{BB962C8B-B14F-4D97-AF65-F5344CB8AC3E}">
        <p14:creationId xmlns:p14="http://schemas.microsoft.com/office/powerpoint/2010/main" val="3950010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279609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1621927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14</a:t>
            </a:fld>
            <a:endParaRPr lang="en-GB"/>
          </a:p>
        </p:txBody>
      </p:sp>
    </p:spTree>
    <p:extLst>
      <p:ext uri="{BB962C8B-B14F-4D97-AF65-F5344CB8AC3E}">
        <p14:creationId xmlns:p14="http://schemas.microsoft.com/office/powerpoint/2010/main" val="631547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13631-8EE7-46C5-7E40-D6B9C616FE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A4AD33-64AE-587D-8D89-724170B22976}"/>
              </a:ext>
            </a:extLst>
          </p:cNvPr>
          <p:cNvSpPr txBox="1">
            <a:spLocks noGrp="1"/>
          </p:cNvSpPr>
          <p:nvPr>
            <p:ph type="body" sz="quarter" idx="1"/>
          </p:nvPr>
        </p:nvSpPr>
        <p:spPr/>
        <p:txBody>
          <a:bodyPr/>
          <a:lstStyle/>
          <a:p>
            <a:pPr lvl="0"/>
            <a:r>
              <a:rPr lang="en-GB" b="1">
                <a:latin typeface="Arial"/>
                <a:cs typeface="Arial"/>
              </a:rPr>
              <a:t>Solvency and liquidity </a:t>
            </a:r>
            <a:r>
              <a:rPr lang="en-GB">
                <a:latin typeface="Arial"/>
                <a:cs typeface="Arial"/>
              </a:rPr>
              <a:t>are both terms that </a:t>
            </a:r>
            <a:r>
              <a:rPr lang="en-GB" b="1">
                <a:latin typeface="Arial"/>
                <a:cs typeface="Arial"/>
              </a:rPr>
              <a:t>refer to an enterprise’s state of financial health</a:t>
            </a:r>
            <a:r>
              <a:rPr lang="en-GB">
                <a:latin typeface="Arial"/>
                <a:cs typeface="Arial"/>
              </a:rPr>
              <a:t>, but with some notable differences: </a:t>
            </a:r>
          </a:p>
          <a:p>
            <a:pPr lvl="0"/>
            <a:r>
              <a:rPr lang="en-GB" b="1">
                <a:latin typeface="Arial"/>
                <a:cs typeface="Arial"/>
              </a:rPr>
              <a:t>Solvency</a:t>
            </a:r>
            <a:r>
              <a:rPr lang="en-GB">
                <a:latin typeface="Arial"/>
                <a:cs typeface="Arial"/>
              </a:rPr>
              <a:t> refers to an enterprise's capacity to meet its long-term financial commitments. </a:t>
            </a:r>
          </a:p>
          <a:p>
            <a:pPr lvl="0"/>
            <a:r>
              <a:rPr lang="en-GB" b="1">
                <a:latin typeface="Arial"/>
                <a:cs typeface="Arial"/>
              </a:rPr>
              <a:t>Liquidity</a:t>
            </a:r>
            <a:r>
              <a:rPr lang="en-GB">
                <a:latin typeface="Arial"/>
                <a:cs typeface="Arial"/>
              </a:rPr>
              <a:t> refers to an enterprise’s ability to pay short-term obligations; the term also refers to its capability to sell assets quickly to raise cash. </a:t>
            </a:r>
          </a:p>
          <a:p>
            <a:pPr lvl="0"/>
            <a:endParaRPr lang="en-GB">
              <a:latin typeface="Arial"/>
              <a:cs typeface="Arial"/>
            </a:endParaRPr>
          </a:p>
          <a:p>
            <a:pPr lvl="0"/>
            <a:r>
              <a:rPr lang="en-GB">
                <a:latin typeface="Arial"/>
                <a:cs typeface="Arial"/>
              </a:rPr>
              <a:t>A </a:t>
            </a:r>
            <a:r>
              <a:rPr lang="en-GB" b="1">
                <a:latin typeface="Arial"/>
                <a:cs typeface="Arial"/>
              </a:rPr>
              <a:t>solvent</a:t>
            </a:r>
            <a:r>
              <a:rPr lang="en-GB">
                <a:latin typeface="Arial"/>
                <a:cs typeface="Arial"/>
              </a:rPr>
              <a:t> company is one that </a:t>
            </a:r>
            <a:r>
              <a:rPr lang="en-GB" b="1">
                <a:latin typeface="Arial"/>
                <a:cs typeface="Arial"/>
              </a:rPr>
              <a:t>owns more than it owes</a:t>
            </a:r>
            <a:r>
              <a:rPr lang="en-GB">
                <a:latin typeface="Arial"/>
                <a:cs typeface="Arial"/>
              </a:rPr>
              <a:t>; in other words, it has a positive net worth and a manageable debt load. </a:t>
            </a:r>
          </a:p>
          <a:p>
            <a:pPr lvl="0"/>
            <a:endParaRPr lang="en-GB">
              <a:latin typeface="Arial"/>
              <a:cs typeface="Arial"/>
            </a:endParaRPr>
          </a:p>
          <a:p>
            <a:pPr lvl="0"/>
            <a:r>
              <a:rPr lang="en-GB">
                <a:latin typeface="Arial"/>
                <a:cs typeface="Arial"/>
              </a:rPr>
              <a:t>On the other hand, a company with </a:t>
            </a:r>
            <a:r>
              <a:rPr lang="en-GB" b="1">
                <a:latin typeface="Arial"/>
                <a:cs typeface="Arial"/>
              </a:rPr>
              <a:t>adequate liquidity</a:t>
            </a:r>
            <a:r>
              <a:rPr lang="en-GB">
                <a:latin typeface="Arial"/>
                <a:cs typeface="Arial"/>
              </a:rPr>
              <a:t> may have enough cash available to pay its bills, but it </a:t>
            </a:r>
            <a:r>
              <a:rPr lang="en-GB" b="1">
                <a:latin typeface="Arial"/>
                <a:cs typeface="Arial"/>
              </a:rPr>
              <a:t>may be heading for financial disaster </a:t>
            </a:r>
            <a:r>
              <a:rPr lang="en-GB">
                <a:latin typeface="Arial"/>
                <a:cs typeface="Arial"/>
              </a:rPr>
              <a:t>down the road.</a:t>
            </a:r>
          </a:p>
          <a:p>
            <a:pPr lvl="0"/>
            <a:r>
              <a:rPr lang="en-GB">
                <a:latin typeface="Arial"/>
                <a:cs typeface="Arial"/>
              </a:rPr>
              <a:t>Solvency and liquidity are equally important, and healthy companies are both solvent and possess adequate liquidity. </a:t>
            </a:r>
          </a:p>
          <a:p>
            <a:pPr lvl="0"/>
            <a:br>
              <a:rPr lang="en-GB">
                <a:latin typeface="Arial"/>
                <a:cs typeface="Arial"/>
              </a:rPr>
            </a:br>
            <a:endParaRPr lang="en-GB"/>
          </a:p>
        </p:txBody>
      </p:sp>
      <p:sp>
        <p:nvSpPr>
          <p:cNvPr id="4" name="Slide Number Placeholder 3">
            <a:extLst>
              <a:ext uri="{FF2B5EF4-FFF2-40B4-BE49-F238E27FC236}">
                <a16:creationId xmlns:a16="http://schemas.microsoft.com/office/drawing/2014/main" id="{FB94B531-6C7A-BBE1-B10C-02DB88EF205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67B312-4479-4C05-B7BB-A5ABCD2FF1FA}"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D0355-ADE7-D720-2743-571654D253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68ED0-1285-4051-95B1-C9A08263A42B}"/>
              </a:ext>
            </a:extLst>
          </p:cNvPr>
          <p:cNvSpPr txBox="1">
            <a:spLocks noGrp="1"/>
          </p:cNvSpPr>
          <p:nvPr>
            <p:ph type="body" sz="quarter" idx="1"/>
          </p:nvPr>
        </p:nvSpPr>
        <p:spPr/>
        <p:txBody>
          <a:bodyPr/>
          <a:lstStyle/>
          <a:p>
            <a:pPr marL="171450" lvl="0" indent="-171450">
              <a:spcBef>
                <a:spcPts val="400"/>
              </a:spcBef>
              <a:buSzPct val="100000"/>
              <a:buChar char="-"/>
            </a:pPr>
            <a:r>
              <a:rPr lang="en-GB">
                <a:latin typeface="Arial"/>
                <a:cs typeface="Arial"/>
              </a:rPr>
              <a:t>It is necessary for management to decide </a:t>
            </a:r>
            <a:r>
              <a:rPr lang="en-GB" b="1">
                <a:latin typeface="Arial"/>
                <a:cs typeface="Arial"/>
              </a:rPr>
              <a:t>how much of each element</a:t>
            </a:r>
            <a:r>
              <a:rPr lang="en-GB">
                <a:latin typeface="Arial"/>
                <a:cs typeface="Arial"/>
              </a:rPr>
              <a:t> should be held.</a:t>
            </a:r>
          </a:p>
          <a:p>
            <a:pPr marL="171450" lvl="0" indent="-171450">
              <a:spcBef>
                <a:spcPts val="400"/>
              </a:spcBef>
              <a:buSzPct val="100000"/>
              <a:buChar char="-"/>
            </a:pPr>
            <a:endParaRPr lang="en-GB">
              <a:latin typeface="Arial"/>
              <a:cs typeface="Arial"/>
            </a:endParaRPr>
          </a:p>
          <a:p>
            <a:pPr marL="171450" lvl="0" indent="-171450">
              <a:spcBef>
                <a:spcPts val="400"/>
              </a:spcBef>
              <a:buSzPct val="100000"/>
              <a:buChar char="-"/>
            </a:pPr>
            <a:r>
              <a:rPr lang="en-GB">
                <a:latin typeface="Arial"/>
                <a:cs typeface="Arial"/>
              </a:rPr>
              <a:t>There are costs associated with holding either too much or too little of each element.  </a:t>
            </a:r>
            <a:r>
              <a:rPr lang="en-GB" b="1">
                <a:latin typeface="Arial"/>
                <a:cs typeface="Arial"/>
              </a:rPr>
              <a:t>WHY THIS CONCERN – ISN’T CASH ON HAND “FREE”…all cash held in the business originates from a source that requires a an ongoing return e.g. from a bank loan, share issues (demanding dividends), other? </a:t>
            </a:r>
          </a:p>
          <a:p>
            <a:pPr marL="171450" lvl="0" indent="-171450">
              <a:spcBef>
                <a:spcPts val="400"/>
              </a:spcBef>
              <a:buSzPct val="100000"/>
              <a:buChar char="-"/>
            </a:pPr>
            <a:endParaRPr lang="en-GB">
              <a:latin typeface="Arial"/>
              <a:cs typeface="Arial"/>
            </a:endParaRPr>
          </a:p>
          <a:p>
            <a:pPr marL="171450" lvl="0" indent="-171450">
              <a:spcBef>
                <a:spcPts val="400"/>
              </a:spcBef>
              <a:buSzPct val="100000"/>
              <a:buChar char="-"/>
            </a:pPr>
            <a:r>
              <a:rPr lang="en-GB">
                <a:latin typeface="Arial"/>
                <a:cs typeface="Arial"/>
              </a:rPr>
              <a:t>Management must be aware of these costs, which include </a:t>
            </a:r>
            <a:r>
              <a:rPr lang="en-GB" b="1">
                <a:latin typeface="Arial"/>
                <a:cs typeface="Arial"/>
              </a:rPr>
              <a:t>opportunity costs</a:t>
            </a:r>
            <a:r>
              <a:rPr lang="en-GB">
                <a:latin typeface="Arial"/>
                <a:cs typeface="Arial"/>
              </a:rPr>
              <a:t>, in order to manage it effectively.</a:t>
            </a:r>
          </a:p>
        </p:txBody>
      </p:sp>
      <p:sp>
        <p:nvSpPr>
          <p:cNvPr id="4" name="Slide Number Placeholder 3">
            <a:extLst>
              <a:ext uri="{FF2B5EF4-FFF2-40B4-BE49-F238E27FC236}">
                <a16:creationId xmlns:a16="http://schemas.microsoft.com/office/drawing/2014/main" id="{0BC33DA6-5B0B-12CB-4AAD-08B4F605BAA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CC9816C-37E7-41E1-87E9-01DD62CEE360}"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C32268-FACB-EA73-FD63-62BA7CFB59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F9DA03-5A3B-B50F-03F9-0A1DC5D1C6A0}"/>
              </a:ext>
            </a:extLst>
          </p:cNvPr>
          <p:cNvSpPr txBox="1">
            <a:spLocks noGrp="1"/>
          </p:cNvSpPr>
          <p:nvPr>
            <p:ph type="body" sz="quarter" idx="1"/>
          </p:nvPr>
        </p:nvSpPr>
        <p:spPr/>
        <p:txBody>
          <a:bodyPr/>
          <a:lstStyle/>
          <a:p>
            <a:pPr marL="171450" lvl="0" indent="-171450">
              <a:buSzPct val="100000"/>
              <a:buFont typeface="Arial" pitchFamily="34"/>
              <a:buChar char="•"/>
            </a:pPr>
            <a:r>
              <a:rPr lang="en-GB">
                <a:latin typeface="Arial"/>
                <a:cs typeface="Arial"/>
              </a:rPr>
              <a:t>The chain starts with the firm buying raw materials </a:t>
            </a:r>
            <a:r>
              <a:rPr lang="en-GB" b="1">
                <a:latin typeface="Arial"/>
                <a:cs typeface="Arial"/>
              </a:rPr>
              <a:t>on credit</a:t>
            </a:r>
            <a:r>
              <a:rPr lang="en-GB">
                <a:latin typeface="Arial"/>
                <a:cs typeface="Arial"/>
              </a:rPr>
              <a:t>, thus generating </a:t>
            </a:r>
            <a:r>
              <a:rPr lang="en-GB" b="1">
                <a:latin typeface="Arial"/>
                <a:cs typeface="Arial"/>
              </a:rPr>
              <a:t>Creditors (suppliers)</a:t>
            </a:r>
            <a:r>
              <a:rPr lang="en-GB">
                <a:latin typeface="Arial"/>
                <a:cs typeface="Arial"/>
              </a:rPr>
              <a:t>.  </a:t>
            </a:r>
          </a:p>
          <a:p>
            <a:pPr marL="171450" lvl="0" indent="-171450">
              <a:buSzPct val="100000"/>
              <a:buFont typeface="Arial" pitchFamily="34"/>
              <a:buChar char="•"/>
            </a:pPr>
            <a:r>
              <a:rPr lang="en-GB">
                <a:latin typeface="Arial"/>
                <a:cs typeface="Arial"/>
              </a:rPr>
              <a:t>In due course this </a:t>
            </a:r>
            <a:r>
              <a:rPr lang="en-GB" b="1">
                <a:latin typeface="Arial"/>
                <a:cs typeface="Arial"/>
              </a:rPr>
              <a:t>stock</a:t>
            </a:r>
            <a:r>
              <a:rPr lang="en-GB">
                <a:latin typeface="Arial"/>
                <a:cs typeface="Arial"/>
              </a:rPr>
              <a:t> will be used in production, work will be carried out on the stock and it will become part of the businesses </a:t>
            </a:r>
            <a:r>
              <a:rPr lang="en-GB" b="1">
                <a:latin typeface="Arial"/>
                <a:cs typeface="Arial"/>
              </a:rPr>
              <a:t>Work In Progress (WIP)</a:t>
            </a:r>
            <a:r>
              <a:rPr lang="en-GB">
                <a:latin typeface="Arial"/>
                <a:cs typeface="Arial"/>
              </a:rPr>
              <a:t>.</a:t>
            </a:r>
          </a:p>
          <a:p>
            <a:pPr marL="171450" lvl="0" indent="-171450">
              <a:buSzPct val="100000"/>
              <a:buFont typeface="Arial" pitchFamily="34"/>
              <a:buChar char="•"/>
            </a:pPr>
            <a:r>
              <a:rPr lang="en-GB">
                <a:latin typeface="Arial"/>
                <a:cs typeface="Arial"/>
              </a:rPr>
              <a:t>Work will continue until it eventually emerges in the </a:t>
            </a:r>
            <a:r>
              <a:rPr lang="en-GB" b="1">
                <a:latin typeface="Arial"/>
                <a:cs typeface="Arial"/>
              </a:rPr>
              <a:t>finished product</a:t>
            </a:r>
            <a:r>
              <a:rPr lang="en-GB">
                <a:latin typeface="Arial"/>
                <a:cs typeface="Arial"/>
              </a:rPr>
              <a:t>.  </a:t>
            </a:r>
          </a:p>
          <a:p>
            <a:pPr marL="171450" lvl="0" indent="-171450">
              <a:buSzPct val="100000"/>
              <a:buFont typeface="Arial" pitchFamily="34"/>
              <a:buChar char="•"/>
            </a:pPr>
            <a:r>
              <a:rPr lang="en-GB">
                <a:latin typeface="Arial"/>
                <a:cs typeface="Arial"/>
              </a:rPr>
              <a:t>As production progresses, </a:t>
            </a:r>
            <a:r>
              <a:rPr lang="en-GB" b="1">
                <a:latin typeface="Arial"/>
                <a:cs typeface="Arial"/>
              </a:rPr>
              <a:t>labour costs and overheads </a:t>
            </a:r>
            <a:r>
              <a:rPr lang="en-GB">
                <a:latin typeface="Arial"/>
                <a:cs typeface="Arial"/>
              </a:rPr>
              <a:t>will need to be paid, as well as the trade creditors (suppliers). </a:t>
            </a:r>
          </a:p>
          <a:p>
            <a:pPr marL="171450" lvl="0" indent="-171450">
              <a:buSzPct val="100000"/>
              <a:buFont typeface="Arial" pitchFamily="34"/>
              <a:buChar char="•"/>
            </a:pPr>
            <a:r>
              <a:rPr lang="en-GB">
                <a:latin typeface="Arial"/>
                <a:cs typeface="Arial"/>
              </a:rPr>
              <a:t>When the finished goods are </a:t>
            </a:r>
            <a:r>
              <a:rPr lang="en-GB" b="1">
                <a:latin typeface="Arial"/>
                <a:cs typeface="Arial"/>
              </a:rPr>
              <a:t>sold on credit, debtors </a:t>
            </a:r>
            <a:r>
              <a:rPr lang="en-GB">
                <a:latin typeface="Arial"/>
                <a:cs typeface="Arial"/>
              </a:rPr>
              <a:t>are increased and the </a:t>
            </a:r>
            <a:r>
              <a:rPr lang="en-GB" b="1">
                <a:latin typeface="Arial"/>
                <a:cs typeface="Arial"/>
              </a:rPr>
              <a:t>debtors will </a:t>
            </a:r>
            <a:r>
              <a:rPr lang="en-GB">
                <a:latin typeface="Arial"/>
                <a:cs typeface="Arial"/>
              </a:rPr>
              <a:t>eventually pay so that cash is re-injected into the business.</a:t>
            </a:r>
          </a:p>
          <a:p>
            <a:pPr lvl="0"/>
            <a:endParaRPr lang="en-GB">
              <a:latin typeface="Arial"/>
              <a:cs typeface="Arial"/>
            </a:endParaRPr>
          </a:p>
          <a:p>
            <a:pPr lvl="0"/>
            <a:r>
              <a:rPr lang="en-GB">
                <a:latin typeface="Arial"/>
                <a:cs typeface="Arial"/>
              </a:rPr>
              <a:t>As managers try to identify these to ensure the level of working capital is appropriate, decisions about working capital are frequently being made.</a:t>
            </a:r>
          </a:p>
          <a:p>
            <a:pPr lvl="0"/>
            <a:r>
              <a:rPr lang="en-GB" b="1">
                <a:latin typeface="Arial"/>
                <a:cs typeface="Arial"/>
              </a:rPr>
              <a:t>What kind of changes?  Interest rates        Market demand- Seasonal?       State of the economy</a:t>
            </a:r>
          </a:p>
          <a:p>
            <a:pPr lvl="0"/>
            <a:r>
              <a:rPr lang="en-GB">
                <a:latin typeface="Arial"/>
                <a:cs typeface="Arial"/>
              </a:rPr>
              <a:t>Internal changes may include changes in production methods (maybe less inventories as a result) and changes in the level of risk managers are prepared to take.</a:t>
            </a:r>
          </a:p>
          <a:p>
            <a:pPr lvl="0"/>
            <a:endParaRPr lang="en-GB"/>
          </a:p>
        </p:txBody>
      </p:sp>
      <p:sp>
        <p:nvSpPr>
          <p:cNvPr id="4" name="Slide Number Placeholder 3">
            <a:extLst>
              <a:ext uri="{FF2B5EF4-FFF2-40B4-BE49-F238E27FC236}">
                <a16:creationId xmlns:a16="http://schemas.microsoft.com/office/drawing/2014/main" id="{7D7DC0E2-CF1D-ECB9-9492-5585169736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3A5067-4C40-4CA2-A7DE-6BA706BDCCBE}" type="slidenum">
              <a:t>19</a:t>
            </a:fld>
            <a:endParaRPr lang="en-GB" sz="1200" b="0" i="0" u="none" strike="noStrike" kern="1200" cap="none" spc="0" baseline="0">
              <a:solidFill>
                <a:srgbClr val="000000"/>
              </a:solidFill>
              <a:uFillTx/>
              <a:latin typeface="Arial"/>
              <a:cs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20</a:t>
            </a:fld>
            <a:endParaRPr lang="en-GB"/>
          </a:p>
        </p:txBody>
      </p:sp>
    </p:spTree>
    <p:extLst>
      <p:ext uri="{BB962C8B-B14F-4D97-AF65-F5344CB8AC3E}">
        <p14:creationId xmlns:p14="http://schemas.microsoft.com/office/powerpoint/2010/main" val="34579766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F9732E-D4E8-6237-C731-3C613F06D0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2A85C8-9ACE-EAFD-6EAF-A97D69677388}"/>
              </a:ext>
            </a:extLst>
          </p:cNvPr>
          <p:cNvSpPr txBox="1">
            <a:spLocks noGrp="1"/>
          </p:cNvSpPr>
          <p:nvPr>
            <p:ph type="body" sz="quarter" idx="1"/>
          </p:nvPr>
        </p:nvSpPr>
        <p:spPr/>
        <p:txBody>
          <a:bodyPr/>
          <a:lstStyle/>
          <a:p>
            <a:pPr lvl="0"/>
            <a:endParaRPr lang="en-GB"/>
          </a:p>
          <a:p>
            <a:pPr lvl="0"/>
            <a:r>
              <a:rPr lang="en-GB"/>
              <a:t>Working Capital ratio is often termed the </a:t>
            </a:r>
            <a:r>
              <a:rPr lang="en-GB" b="1"/>
              <a:t>Current Ratio.</a:t>
            </a:r>
          </a:p>
          <a:p>
            <a:pPr lvl="0"/>
            <a:r>
              <a:rPr lang="en-GB"/>
              <a:t>  </a:t>
            </a:r>
          </a:p>
          <a:p>
            <a:pPr lvl="0"/>
            <a:r>
              <a:rPr lang="en-GB" b="1"/>
              <a:t>It is a measure of liquidity </a:t>
            </a:r>
            <a:r>
              <a:rPr lang="en-GB"/>
              <a:t>i.e. can the organisation </a:t>
            </a:r>
            <a:r>
              <a:rPr lang="en-GB" b="1"/>
              <a:t>cover it’s short term debts with it’s short term assets</a:t>
            </a:r>
            <a:r>
              <a:rPr lang="en-GB"/>
              <a:t>.  </a:t>
            </a:r>
          </a:p>
          <a:p>
            <a:pPr lvl="0"/>
            <a:r>
              <a:rPr lang="en-GB"/>
              <a:t>Short term assets are cash or items which can (theoretically) be quickly converted into cash…….Debtors, Stock, ST investments.  </a:t>
            </a:r>
          </a:p>
          <a:p>
            <a:pPr lvl="0"/>
            <a:endParaRPr lang="en-GB"/>
          </a:p>
          <a:p>
            <a:pPr lvl="0"/>
            <a:r>
              <a:rPr lang="en-GB" b="1"/>
              <a:t>The ratio has to be &gt; 1 (or 100%)</a:t>
            </a:r>
          </a:p>
          <a:p>
            <a:pPr lvl="0"/>
            <a:r>
              <a:rPr lang="en-GB"/>
              <a:t>However if </a:t>
            </a:r>
            <a:r>
              <a:rPr lang="en-GB" b="1"/>
              <a:t>very high</a:t>
            </a:r>
            <a:r>
              <a:rPr lang="en-GB"/>
              <a:t>, much greater than 1, the working capital is </a:t>
            </a:r>
            <a:r>
              <a:rPr lang="en-GB" b="1"/>
              <a:t>not being efficiently used- too much cash on hand should be invested </a:t>
            </a:r>
            <a:r>
              <a:rPr lang="en-GB"/>
              <a:t>to gain a return, too much stock is unproductive, too high Debtors are a financial risk (poor credit control).</a:t>
            </a:r>
          </a:p>
          <a:p>
            <a:pPr lvl="0"/>
            <a:endParaRPr lang="en-GB"/>
          </a:p>
        </p:txBody>
      </p:sp>
      <p:sp>
        <p:nvSpPr>
          <p:cNvPr id="4" name="Slide Number Placeholder 4">
            <a:extLst>
              <a:ext uri="{FF2B5EF4-FFF2-40B4-BE49-F238E27FC236}">
                <a16:creationId xmlns:a16="http://schemas.microsoft.com/office/drawing/2014/main" id="{B85EAAE0-4E81-0E57-68CB-2E3BAB836CF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6B7861-AF06-491D-8C2B-E849D85D3757}" type="slidenum">
              <a:t>21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23</a:t>
            </a:fld>
            <a:endParaRPr lang="en-GB"/>
          </a:p>
        </p:txBody>
      </p:sp>
    </p:spTree>
    <p:extLst>
      <p:ext uri="{BB962C8B-B14F-4D97-AF65-F5344CB8AC3E}">
        <p14:creationId xmlns:p14="http://schemas.microsoft.com/office/powerpoint/2010/main" val="25118411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24</a:t>
            </a:fld>
            <a:endParaRPr lang="en-GB"/>
          </a:p>
        </p:txBody>
      </p:sp>
    </p:spTree>
    <p:extLst>
      <p:ext uri="{BB962C8B-B14F-4D97-AF65-F5344CB8AC3E}">
        <p14:creationId xmlns:p14="http://schemas.microsoft.com/office/powerpoint/2010/main" val="29646996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26</a:t>
            </a:fld>
            <a:endParaRPr lang="en-GB"/>
          </a:p>
        </p:txBody>
      </p:sp>
    </p:spTree>
    <p:extLst>
      <p:ext uri="{BB962C8B-B14F-4D97-AF65-F5344CB8AC3E}">
        <p14:creationId xmlns:p14="http://schemas.microsoft.com/office/powerpoint/2010/main" val="36603497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27</a:t>
            </a:fld>
            <a:endParaRPr lang="en-GB"/>
          </a:p>
        </p:txBody>
      </p:sp>
    </p:spTree>
    <p:extLst>
      <p:ext uri="{BB962C8B-B14F-4D97-AF65-F5344CB8AC3E}">
        <p14:creationId xmlns:p14="http://schemas.microsoft.com/office/powerpoint/2010/main" val="1392514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28</a:t>
            </a:fld>
            <a:endParaRPr lang="en-GB"/>
          </a:p>
        </p:txBody>
      </p:sp>
    </p:spTree>
    <p:extLst>
      <p:ext uri="{BB962C8B-B14F-4D97-AF65-F5344CB8AC3E}">
        <p14:creationId xmlns:p14="http://schemas.microsoft.com/office/powerpoint/2010/main" val="2329189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A98AF03-7270-45C2-A683-C5E353EF01A5}" type="datetime4">
              <a:rPr lang="en-US" smtClean="0"/>
              <a:pPr/>
              <a:t>October 16, 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61352275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5A93482-8E69-40F7-BCAD-5662A6CADB27}" type="datetime4">
              <a:rPr lang="en-US" smtClean="0"/>
              <a:pPr/>
              <a:t>October 16, 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926203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FBB7EAE1-CAAC-4AEF-919E-158692B1E55E}" type="datetime4">
              <a:rPr lang="en-US" smtClean="0"/>
              <a:pPr/>
              <a:t>October 16, 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472773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6C01193-8287-4834-A286-6B880643E934}" type="datetime4">
              <a:rPr lang="en-US" smtClean="0"/>
              <a:pPr/>
              <a:t>October 16, 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24996241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6C01193-8287-4834-A286-6B880643E934}" type="datetime4">
              <a:rPr lang="en-US" smtClean="0"/>
              <a:pPr/>
              <a:t>October 16, 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B37D5FE-740C-46F5-801A-FA5477D9711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518868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127EC2-47FB-48A1-8644-C8A81DDAA119}" type="datetime4">
              <a:rPr lang="en-US" smtClean="0"/>
              <a:pPr/>
              <a:t>October 16, 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944288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October 16, 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2285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3FC49BF1-FCD3-4395-8FF6-0047AF66228E}" type="datetime4">
              <a:rPr lang="en-US" smtClean="0"/>
              <a:pPr/>
              <a:t>October 16, 2026</a:t>
            </a:fld>
            <a:endParaRPr lang="en-US" dirty="0"/>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8345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A861222-2C8B-4501-BE87-6797EC025925}" type="datetime4">
              <a:rPr lang="en-US" smtClean="0"/>
              <a:pPr/>
              <a:t>October 16, 2026</a:t>
            </a:fld>
            <a:endParaRPr lang="en-US" dirty="0"/>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2500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2FB5AFD-D735-4504-A039-ADEBB6448D55}" type="datetime4">
              <a:rPr lang="en-US" smtClean="0"/>
              <a:pPr/>
              <a:t>October 16,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0092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B5C8118-FB93-4E87-B380-0175F2FE2167}" type="datetime4">
              <a:rPr lang="en-US" smtClean="0"/>
              <a:pPr/>
              <a:t>October 16,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39337679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16C01193-8287-4834-A286-6B880643E934}" type="datetime4">
              <a:rPr lang="en-US" smtClean="0"/>
              <a:pPr/>
              <a:t>October 16, 2026</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407708921"/>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FINANCE Management</a:t>
            </a:r>
          </a:p>
        </p:txBody>
      </p:sp>
      <p:sp>
        <p:nvSpPr>
          <p:cNvPr id="3" name="Subtitle 2"/>
          <p:cNvSpPr>
            <a:spLocks noGrp="1"/>
          </p:cNvSpPr>
          <p:nvPr>
            <p:ph type="subTitle" idx="1"/>
          </p:nvPr>
        </p:nvSpPr>
        <p:spPr/>
        <p:txBody>
          <a:bodyPr>
            <a:normAutofit fontScale="92500" lnSpcReduction="20000"/>
          </a:bodyPr>
          <a:lstStyle/>
          <a:p>
            <a:r>
              <a:rPr lang="en-US" sz="4800" dirty="0" err="1"/>
              <a:t>Analysing</a:t>
            </a:r>
            <a:r>
              <a:rPr lang="en-US" sz="4800" dirty="0"/>
              <a:t> Trends and Working Capital</a:t>
            </a:r>
          </a:p>
        </p:txBody>
      </p:sp>
    </p:spTree>
    <p:extLst>
      <p:ext uri="{BB962C8B-B14F-4D97-AF65-F5344CB8AC3E}">
        <p14:creationId xmlns:p14="http://schemas.microsoft.com/office/powerpoint/2010/main" val="294108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GB">
                <a:solidFill>
                  <a:srgbClr val="FFFFFF"/>
                </a:solidFill>
              </a:rPr>
              <a:t>Finance</a:t>
            </a:r>
          </a:p>
        </p:txBody>
      </p:sp>
      <p:sp>
        <p:nvSpPr>
          <p:cNvPr id="3" name="Content Placeholder 2"/>
          <p:cNvSpPr>
            <a:spLocks noGrp="1"/>
          </p:cNvSpPr>
          <p:nvPr>
            <p:ph idx="1"/>
          </p:nvPr>
        </p:nvSpPr>
        <p:spPr>
          <a:xfrm>
            <a:off x="4193771" y="736375"/>
            <a:ext cx="3990522" cy="5510675"/>
          </a:xfrm>
        </p:spPr>
        <p:txBody>
          <a:bodyPr anchor="ctr">
            <a:normAutofit/>
          </a:bodyPr>
          <a:lstStyle/>
          <a:p>
            <a:endParaRPr lang="en-GB" dirty="0"/>
          </a:p>
          <a:p>
            <a:r>
              <a:rPr lang="en-GB" sz="2000" dirty="0">
                <a:latin typeface="Arial" panose="020B0604020202020204" pitchFamily="34" charset="0"/>
                <a:cs typeface="Arial" panose="020B0604020202020204" pitchFamily="34" charset="0"/>
              </a:rPr>
              <a:t>In the previous sessions, we discussed the Common Accounting Terms, Users of Accounting Information, completed examples of the Financial Statements and looked at the role of contribution.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Today we will discuss the analysis of financial statements, and ask why is there a need to interpret financial statements?</a:t>
            </a:r>
          </a:p>
          <a:p>
            <a:endParaRPr lang="en-GB" dirty="0"/>
          </a:p>
        </p:txBody>
      </p:sp>
    </p:spTree>
    <p:extLst>
      <p:ext uri="{BB962C8B-B14F-4D97-AF65-F5344CB8AC3E}">
        <p14:creationId xmlns:p14="http://schemas.microsoft.com/office/powerpoint/2010/main" val="2541611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73352" y="467418"/>
            <a:ext cx="5797296" cy="1188720"/>
          </a:xfrm>
          <a:solidFill>
            <a:srgbClr val="FFFFFF"/>
          </a:solidFill>
        </p:spPr>
        <p:txBody>
          <a:bodyPr>
            <a:normAutofit/>
          </a:bodyPr>
          <a:lstStyle/>
          <a:p>
            <a:r>
              <a:rPr lang="en-GB" dirty="0"/>
              <a:t>Ratio analysis</a:t>
            </a:r>
            <a:br>
              <a:rPr lang="en-GB" dirty="0"/>
            </a:br>
            <a:endParaRPr lang="en-GB" dirty="0"/>
          </a:p>
        </p:txBody>
      </p:sp>
      <p:sp>
        <p:nvSpPr>
          <p:cNvPr id="3" name="Content Placeholder 2"/>
          <p:cNvSpPr>
            <a:spLocks noGrp="1"/>
          </p:cNvSpPr>
          <p:nvPr>
            <p:ph idx="1"/>
          </p:nvPr>
        </p:nvSpPr>
        <p:spPr>
          <a:xfrm>
            <a:off x="1279546" y="2123556"/>
            <a:ext cx="6584634" cy="3046962"/>
          </a:xfrm>
        </p:spPr>
        <p:txBody>
          <a:bodyPr>
            <a:normAutofit/>
          </a:bodyPr>
          <a:lstStyle/>
          <a:p>
            <a:pPr marL="0" indent="0">
              <a:buNone/>
            </a:pPr>
            <a:r>
              <a:rPr lang="en-GB" sz="2000" dirty="0">
                <a:solidFill>
                  <a:srgbClr val="404040"/>
                </a:solidFill>
                <a:latin typeface="Arial" panose="020B0604020202020204" pitchFamily="34" charset="0"/>
                <a:cs typeface="Arial" panose="020B0604020202020204" pitchFamily="34" charset="0"/>
              </a:rPr>
              <a:t>Accounts help us assess profitability and financial stability.</a:t>
            </a:r>
          </a:p>
          <a:p>
            <a:endParaRPr lang="en-GB" sz="2000" dirty="0">
              <a:solidFill>
                <a:srgbClr val="404040"/>
              </a:solidFill>
              <a:latin typeface="Arial" panose="020B0604020202020204" pitchFamily="34" charset="0"/>
              <a:cs typeface="Arial" panose="020B0604020202020204" pitchFamily="34" charset="0"/>
            </a:endParaRPr>
          </a:p>
          <a:p>
            <a:pPr marL="0" indent="0">
              <a:buNone/>
            </a:pPr>
            <a:r>
              <a:rPr lang="en-GB" sz="2000" dirty="0">
                <a:solidFill>
                  <a:srgbClr val="404040"/>
                </a:solidFill>
                <a:latin typeface="Arial" panose="020B0604020202020204" pitchFamily="34" charset="0"/>
                <a:cs typeface="Arial" panose="020B0604020202020204" pitchFamily="34" charset="0"/>
              </a:rPr>
              <a:t>We need to compare:</a:t>
            </a:r>
          </a:p>
          <a:p>
            <a:endParaRPr lang="en-GB" sz="2000" dirty="0">
              <a:solidFill>
                <a:srgbClr val="404040"/>
              </a:solidFill>
              <a:latin typeface="Arial" panose="020B0604020202020204" pitchFamily="34" charset="0"/>
              <a:cs typeface="Arial" panose="020B0604020202020204" pitchFamily="34" charset="0"/>
            </a:endParaRPr>
          </a:p>
          <a:p>
            <a:pPr marL="0" indent="0">
              <a:buNone/>
            </a:pPr>
            <a:r>
              <a:rPr lang="en-GB" sz="2000" dirty="0">
                <a:solidFill>
                  <a:srgbClr val="404040"/>
                </a:solidFill>
                <a:latin typeface="Arial" panose="020B0604020202020204" pitchFamily="34" charset="0"/>
                <a:cs typeface="Arial" panose="020B0604020202020204" pitchFamily="34" charset="0"/>
              </a:rPr>
              <a:t>1. One year with the next to identify trends</a:t>
            </a:r>
          </a:p>
          <a:p>
            <a:pPr marL="0" indent="0">
              <a:buNone/>
            </a:pPr>
            <a:r>
              <a:rPr lang="en-GB" sz="2000" dirty="0">
                <a:solidFill>
                  <a:srgbClr val="404040"/>
                </a:solidFill>
                <a:latin typeface="Arial" panose="020B0604020202020204" pitchFamily="34" charset="0"/>
                <a:cs typeface="Arial" panose="020B0604020202020204" pitchFamily="34" charset="0"/>
              </a:rPr>
              <a:t>2. Compare with different Businesses </a:t>
            </a:r>
          </a:p>
          <a:p>
            <a:endParaRPr lang="en-GB" dirty="0">
              <a:solidFill>
                <a:srgbClr val="404040"/>
              </a:solidFill>
            </a:endParaRPr>
          </a:p>
        </p:txBody>
      </p:sp>
    </p:spTree>
    <p:extLst>
      <p:ext uri="{BB962C8B-B14F-4D97-AF65-F5344CB8AC3E}">
        <p14:creationId xmlns:p14="http://schemas.microsoft.com/office/powerpoint/2010/main" val="300475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FEAB-28A9-9C5F-A1F9-A68FA8445787}"/>
              </a:ext>
            </a:extLst>
          </p:cNvPr>
          <p:cNvSpPr>
            <a:spLocks noGrp="1"/>
          </p:cNvSpPr>
          <p:nvPr>
            <p:ph type="title"/>
          </p:nvPr>
        </p:nvSpPr>
        <p:spPr/>
        <p:txBody>
          <a:bodyPr/>
          <a:lstStyle/>
          <a:p>
            <a:r>
              <a:rPr lang="en-GB" dirty="0"/>
              <a:t>Key Performance indicators (KPI)</a:t>
            </a:r>
          </a:p>
        </p:txBody>
      </p:sp>
      <p:sp>
        <p:nvSpPr>
          <p:cNvPr id="3" name="Content Placeholder 2">
            <a:extLst>
              <a:ext uri="{FF2B5EF4-FFF2-40B4-BE49-F238E27FC236}">
                <a16:creationId xmlns:a16="http://schemas.microsoft.com/office/drawing/2014/main" id="{24710AF0-A716-CB90-DCCC-C1534E2C4EA5}"/>
              </a:ext>
            </a:extLst>
          </p:cNvPr>
          <p:cNvSpPr>
            <a:spLocks noGrp="1"/>
          </p:cNvSpPr>
          <p:nvPr>
            <p:ph idx="1"/>
          </p:nvPr>
        </p:nvSpPr>
        <p:spPr>
          <a:xfrm>
            <a:off x="1140977" y="2638045"/>
            <a:ext cx="6904529" cy="3754663"/>
          </a:xfrm>
        </p:spPr>
        <p:txBody>
          <a:bodyPr>
            <a:normAutofit/>
          </a:bodyPr>
          <a:lstStyle/>
          <a:p>
            <a:r>
              <a:rPr lang="en-GB" dirty="0">
                <a:latin typeface="Arial" panose="020B0604020202020204" pitchFamily="34" charset="0"/>
                <a:cs typeface="Arial" panose="020B0604020202020204" pitchFamily="34" charset="0"/>
              </a:rPr>
              <a:t>Key performance indicators (KPIs) are quantifiable measures used to evaluate progress toward specific business objectives.</a:t>
            </a:r>
          </a:p>
          <a:p>
            <a:pPr lvl="0"/>
            <a:r>
              <a:rPr lang="en-GB" dirty="0">
                <a:latin typeface="Arial" panose="020B0604020202020204" pitchFamily="34" charset="0"/>
                <a:cs typeface="Arial" panose="020B0604020202020204" pitchFamily="34" charset="0"/>
              </a:rPr>
              <a:t>KPIs measure progress toward defined business goals.</a:t>
            </a:r>
          </a:p>
          <a:p>
            <a:pPr lvl="0"/>
            <a:r>
              <a:rPr lang="en-GB" dirty="0">
                <a:latin typeface="Arial" panose="020B0604020202020204" pitchFamily="34" charset="0"/>
                <a:cs typeface="Arial" panose="020B0604020202020204" pitchFamily="34" charset="0"/>
              </a:rPr>
              <a:t>They can be financial or nonfinancial, depending on what the organisation is trying to achieve.</a:t>
            </a:r>
          </a:p>
          <a:p>
            <a:pPr lvl="0"/>
            <a:r>
              <a:rPr lang="en-GB" dirty="0">
                <a:latin typeface="Arial" panose="020B0604020202020204" pitchFamily="34" charset="0"/>
                <a:cs typeface="Arial" panose="020B0604020202020204" pitchFamily="34" charset="0"/>
              </a:rPr>
              <a:t>KPIs may be set at the company, department, or project level to align performance with strategy.</a:t>
            </a:r>
          </a:p>
          <a:p>
            <a:pPr lvl="0"/>
            <a:r>
              <a:rPr lang="en-GB" dirty="0">
                <a:latin typeface="Arial" panose="020B0604020202020204" pitchFamily="34" charset="0"/>
                <a:cs typeface="Arial" panose="020B0604020202020204" pitchFamily="34" charset="0"/>
              </a:rPr>
              <a:t>Organisations track KPIs using analytics tools to monitor results and guide decision-making.</a:t>
            </a:r>
          </a:p>
          <a:p>
            <a:r>
              <a:rPr lang="en-GB" dirty="0">
                <a:latin typeface="Arial" panose="020B0604020202020204" pitchFamily="34" charset="0"/>
                <a:cs typeface="Arial" panose="020B0604020202020204" pitchFamily="34" charset="0"/>
              </a:rPr>
              <a:t>A key financial KPI are ratios</a:t>
            </a:r>
          </a:p>
        </p:txBody>
      </p:sp>
    </p:spTree>
    <p:extLst>
      <p:ext uri="{BB962C8B-B14F-4D97-AF65-F5344CB8AC3E}">
        <p14:creationId xmlns:p14="http://schemas.microsoft.com/office/powerpoint/2010/main" val="378031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US">
                <a:solidFill>
                  <a:srgbClr val="FFFFFF"/>
                </a:solidFill>
              </a:rPr>
              <a:t>Ratios</a:t>
            </a:r>
          </a:p>
        </p:txBody>
      </p:sp>
      <p:sp>
        <p:nvSpPr>
          <p:cNvPr id="3" name="Content Placeholder 2"/>
          <p:cNvSpPr>
            <a:spLocks noGrp="1"/>
          </p:cNvSpPr>
          <p:nvPr>
            <p:ph idx="1"/>
          </p:nvPr>
        </p:nvSpPr>
        <p:spPr>
          <a:xfrm>
            <a:off x="4193771" y="1402080"/>
            <a:ext cx="3990522" cy="4053840"/>
          </a:xfrm>
        </p:spPr>
        <p:txBody>
          <a:bodyPr anchor="ctr">
            <a:normAutofit/>
          </a:bodyPr>
          <a:lstStyle/>
          <a:p>
            <a:pPr marL="0" indent="0">
              <a:buNone/>
            </a:pPr>
            <a:r>
              <a:rPr lang="en-US" dirty="0">
                <a:latin typeface="Arial" panose="020B0604020202020204" pitchFamily="34" charset="0"/>
                <a:cs typeface="Arial" panose="020B0604020202020204" pitchFamily="34" charset="0"/>
              </a:rPr>
              <a:t>The most straightforward method of </a:t>
            </a:r>
            <a:r>
              <a:rPr lang="en-US" dirty="0" err="1">
                <a:latin typeface="Arial" panose="020B0604020202020204" pitchFamily="34" charset="0"/>
                <a:cs typeface="Arial" panose="020B0604020202020204" pitchFamily="34" charset="0"/>
              </a:rPr>
              <a:t>analysing</a:t>
            </a:r>
            <a:r>
              <a:rPr lang="en-US" dirty="0">
                <a:latin typeface="Arial" panose="020B0604020202020204" pitchFamily="34" charset="0"/>
                <a:cs typeface="Arial" panose="020B0604020202020204" pitchFamily="34" charset="0"/>
              </a:rPr>
              <a:t> accounts is to simply compare individual items such as stock, sales etc. to identify changes.</a:t>
            </a: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Ratios can be classified into 3 main groups.</a:t>
            </a:r>
          </a:p>
          <a:p>
            <a:endParaRPr lang="en-US" dirty="0">
              <a:latin typeface="Arial" panose="020B0604020202020204" pitchFamily="34" charset="0"/>
              <a:cs typeface="Arial" panose="020B0604020202020204" pitchFamily="34" charset="0"/>
            </a:endParaRPr>
          </a:p>
          <a:p>
            <a:pPr lvl="1"/>
            <a:r>
              <a:rPr lang="en-US" b="1" dirty="0">
                <a:latin typeface="Arial" panose="020B0604020202020204" pitchFamily="34" charset="0"/>
                <a:cs typeface="Arial" panose="020B0604020202020204" pitchFamily="34" charset="0"/>
              </a:rPr>
              <a:t>Profitability;</a:t>
            </a:r>
          </a:p>
          <a:p>
            <a:pPr lvl="1"/>
            <a:r>
              <a:rPr lang="en-US" b="1" dirty="0">
                <a:latin typeface="Arial" panose="020B0604020202020204" pitchFamily="34" charset="0"/>
                <a:cs typeface="Arial" panose="020B0604020202020204" pitchFamily="34" charset="0"/>
              </a:rPr>
              <a:t>Liquidity, and</a:t>
            </a:r>
          </a:p>
          <a:p>
            <a:pPr lvl="1"/>
            <a:r>
              <a:rPr lang="en-US" b="1" dirty="0">
                <a:latin typeface="Arial" panose="020B0604020202020204" pitchFamily="34" charset="0"/>
                <a:cs typeface="Arial" panose="020B0604020202020204" pitchFamily="34" charset="0"/>
              </a:rPr>
              <a:t>Gearing</a:t>
            </a:r>
          </a:p>
        </p:txBody>
      </p:sp>
    </p:spTree>
    <p:extLst>
      <p:ext uri="{BB962C8B-B14F-4D97-AF65-F5344CB8AC3E}">
        <p14:creationId xmlns:p14="http://schemas.microsoft.com/office/powerpoint/2010/main" val="4144762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7048" y="603968"/>
            <a:ext cx="8409904" cy="5618702"/>
          </a:xfrm>
        </p:spPr>
        <p:txBody>
          <a:bodyPr>
            <a:normAutofit fontScale="77500" lnSpcReduction="20000"/>
          </a:bodyPr>
          <a:lstStyle/>
          <a:p>
            <a:pPr marL="68580" indent="0">
              <a:buNone/>
            </a:pPr>
            <a:r>
              <a:rPr lang="en-US" sz="2400" b="1" dirty="0">
                <a:latin typeface="Arial" panose="020B0604020202020204" pitchFamily="34" charset="0"/>
                <a:cs typeface="Arial" panose="020B0604020202020204" pitchFamily="34" charset="0"/>
              </a:rPr>
              <a:t>For ratios to be useful and meaningful, they must be:</a:t>
            </a:r>
            <a:br>
              <a:rPr lang="en-US" sz="2400" b="1"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Calculated using reliable, accurate financial information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Calculated consistently from period to period</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Used in comparison to internal benchmarks and goals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Used in comparison to other companies in your industry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Viewed both at a single point in time and as an indication of broad trends and issues over time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Carefully interpreted in the proper context, considering there are many other important factors and indicators involved in assessing performance.</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436756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GB" sz="2000">
                <a:solidFill>
                  <a:srgbClr val="FFFFFF"/>
                </a:solidFill>
              </a:rPr>
              <a:t>Key Financial Ratios  </a:t>
            </a:r>
          </a:p>
        </p:txBody>
      </p:sp>
      <p:sp>
        <p:nvSpPr>
          <p:cNvPr id="3" name="Content Placeholder 2"/>
          <p:cNvSpPr>
            <a:spLocks noGrp="1"/>
          </p:cNvSpPr>
          <p:nvPr>
            <p:ph idx="1"/>
          </p:nvPr>
        </p:nvSpPr>
        <p:spPr>
          <a:xfrm>
            <a:off x="4193771" y="1402080"/>
            <a:ext cx="3990522" cy="4053840"/>
          </a:xfrm>
        </p:spPr>
        <p:txBody>
          <a:bodyPr anchor="ctr">
            <a:normAutofit/>
          </a:bodyPr>
          <a:lstStyle/>
          <a:p>
            <a:r>
              <a:rPr lang="en-GB" dirty="0">
                <a:latin typeface="Arial" panose="020B0604020202020204" pitchFamily="34" charset="0"/>
                <a:cs typeface="Arial" panose="020B0604020202020204" pitchFamily="34" charset="0"/>
              </a:rPr>
              <a:t>It is important to define a set of financial ratios that can be used to analyse companies across these industries</a:t>
            </a:r>
          </a:p>
          <a:p>
            <a:r>
              <a:rPr lang="en-GB" dirty="0">
                <a:latin typeface="Arial" panose="020B0604020202020204" pitchFamily="34" charset="0"/>
                <a:cs typeface="Arial" panose="020B0604020202020204" pitchFamily="34" charset="0"/>
              </a:rPr>
              <a:t>In particular, in industries that are heavy in tangible assets (has a physical form – a mixture of fixed and current assets)</a:t>
            </a:r>
          </a:p>
        </p:txBody>
      </p:sp>
    </p:spTree>
    <p:extLst>
      <p:ext uri="{BB962C8B-B14F-4D97-AF65-F5344CB8AC3E}">
        <p14:creationId xmlns:p14="http://schemas.microsoft.com/office/powerpoint/2010/main" val="3283315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418" y="2681105"/>
            <a:ext cx="2767476" cy="1495794"/>
          </a:xfrm>
          <a:solidFill>
            <a:srgbClr val="FFFFFF"/>
          </a:solidFill>
          <a:ln>
            <a:solidFill>
              <a:srgbClr val="262626"/>
            </a:solidFill>
          </a:ln>
        </p:spPr>
        <p:txBody>
          <a:bodyPr>
            <a:normAutofit/>
          </a:bodyPr>
          <a:lstStyle/>
          <a:p>
            <a:r>
              <a:rPr lang="en-US" sz="2200" dirty="0"/>
              <a:t>  </a:t>
            </a:r>
            <a:r>
              <a:rPr lang="en-US" sz="2200" dirty="0">
                <a:latin typeface="Arial" panose="020B0604020202020204" pitchFamily="34" charset="0"/>
                <a:cs typeface="Arial" panose="020B0604020202020204" pitchFamily="34" charset="0"/>
              </a:rPr>
              <a:t>Profitability Ratios</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C6419F-25AE-21E1-2F88-322D21EAE965}"/>
              </a:ext>
            </a:extLst>
          </p:cNvPr>
          <p:cNvGraphicFramePr>
            <a:graphicFrameLocks noGrp="1"/>
          </p:cNvGraphicFramePr>
          <p:nvPr>
            <p:ph idx="1"/>
            <p:extLst>
              <p:ext uri="{D42A27DB-BD31-4B8C-83A1-F6EECF244321}">
                <p14:modId xmlns:p14="http://schemas.microsoft.com/office/powerpoint/2010/main" val="204682519"/>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9016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 </a:t>
            </a:r>
            <a:r>
              <a:rPr lang="en-GB" dirty="0"/>
              <a:t>Gross Profit Margin </a:t>
            </a:r>
            <a:r>
              <a:rPr lang="en-GB" sz="900" dirty="0">
                <a:solidFill>
                  <a:srgbClr val="FF0000"/>
                </a:solidFill>
              </a:rPr>
              <a:t>Before expenses</a:t>
            </a:r>
            <a:endParaRPr lang="en-GB" dirty="0">
              <a:solidFill>
                <a:srgbClr val="FF0000"/>
              </a:solidFill>
            </a:endParaRPr>
          </a:p>
        </p:txBody>
      </p:sp>
      <p:sp>
        <p:nvSpPr>
          <p:cNvPr id="3" name="Content Placeholder 2"/>
          <p:cNvSpPr>
            <a:spLocks noGrp="1"/>
          </p:cNvSpPr>
          <p:nvPr>
            <p:ph idx="1"/>
          </p:nvPr>
        </p:nvSpPr>
        <p:spPr>
          <a:xfrm>
            <a:off x="1021278" y="2638045"/>
            <a:ext cx="7196447" cy="3501498"/>
          </a:xfrm>
        </p:spPr>
        <p:txBody>
          <a:bodyPr>
            <a:normAutofit/>
          </a:bodyPr>
          <a:lstStyle/>
          <a:p>
            <a:pPr marL="0" indent="0">
              <a:buNone/>
            </a:pPr>
            <a:r>
              <a:rPr lang="en-GB" dirty="0">
                <a:latin typeface="Arial" panose="020B0604020202020204" pitchFamily="34" charset="0"/>
                <a:cs typeface="Arial" panose="020B0604020202020204" pitchFamily="34" charset="0"/>
              </a:rPr>
              <a:t>The Gross Profit Margin ratio measures the margin made by sales.  This figure is expected to remain reasonably constant.  A change may be due to changes in selling prices, purchase cost or stock shortage.</a:t>
            </a:r>
          </a:p>
          <a:p>
            <a:endParaRPr lang="en-GB" dirty="0">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Gross Profit     </a:t>
            </a:r>
            <a:r>
              <a:rPr lang="en-GB" b="1" dirty="0">
                <a:latin typeface="Arial" panose="020B0604020202020204" pitchFamily="34" charset="0"/>
                <a:cs typeface="Arial" panose="020B0604020202020204" pitchFamily="34" charset="0"/>
              </a:rPr>
              <a:t>x 100 =              %</a:t>
            </a:r>
          </a:p>
          <a:p>
            <a:pPr marL="0" indent="0">
              <a:buNone/>
            </a:pPr>
            <a:r>
              <a:rPr lang="en-GB" b="1" dirty="0">
                <a:latin typeface="Arial" panose="020B0604020202020204" pitchFamily="34" charset="0"/>
                <a:cs typeface="Arial" panose="020B0604020202020204" pitchFamily="34" charset="0"/>
              </a:rPr>
              <a:t>Sales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93832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 </a:t>
            </a:r>
            <a:r>
              <a:rPr lang="en-GB" dirty="0"/>
              <a:t>Net Profit Margin </a:t>
            </a:r>
            <a:r>
              <a:rPr lang="en-GB" sz="900" dirty="0"/>
              <a:t>after expenses</a:t>
            </a:r>
            <a:endParaRPr lang="en-GB" dirty="0"/>
          </a:p>
        </p:txBody>
      </p:sp>
      <p:sp>
        <p:nvSpPr>
          <p:cNvPr id="3" name="Content Placeholder 2"/>
          <p:cNvSpPr>
            <a:spLocks noGrp="1"/>
          </p:cNvSpPr>
          <p:nvPr>
            <p:ph idx="1"/>
          </p:nvPr>
        </p:nvSpPr>
        <p:spPr/>
        <p:txBody>
          <a:bodyPr/>
          <a:lstStyle/>
          <a:p>
            <a:pPr marL="0" indent="0">
              <a:buNone/>
            </a:pPr>
            <a:r>
              <a:rPr lang="en-GB" sz="2000" dirty="0">
                <a:latin typeface="Arial" panose="020B0604020202020204" pitchFamily="34" charset="0"/>
                <a:cs typeface="Arial" panose="020B0604020202020204" pitchFamily="34" charset="0"/>
              </a:rPr>
              <a:t>Some company management like to compare their net profit with sales revenue.</a:t>
            </a:r>
          </a:p>
          <a:p>
            <a:endParaRPr lang="en-GB" sz="2000" dirty="0">
              <a:latin typeface="Arial" panose="020B0604020202020204" pitchFamily="34" charset="0"/>
              <a:cs typeface="Arial" panose="020B0604020202020204" pitchFamily="34" charset="0"/>
            </a:endParaRPr>
          </a:p>
          <a:p>
            <a:pPr marL="0" indent="0">
              <a:buNone/>
            </a:pPr>
            <a:r>
              <a:rPr lang="en-GB" sz="2000" b="1" u="sng" dirty="0">
                <a:latin typeface="Arial" panose="020B0604020202020204" pitchFamily="34" charset="0"/>
                <a:cs typeface="Arial" panose="020B0604020202020204" pitchFamily="34" charset="0"/>
              </a:rPr>
              <a:t>Net Profit</a:t>
            </a:r>
            <a:r>
              <a:rPr lang="en-GB" sz="2000" b="1" dirty="0">
                <a:latin typeface="Arial" panose="020B0604020202020204" pitchFamily="34" charset="0"/>
                <a:cs typeface="Arial" panose="020B0604020202020204" pitchFamily="34" charset="0"/>
              </a:rPr>
              <a:t> x 100 =</a:t>
            </a:r>
          </a:p>
          <a:p>
            <a:pPr marL="0" indent="0">
              <a:buNone/>
            </a:pPr>
            <a:r>
              <a:rPr lang="en-GB" sz="2000" b="1" dirty="0">
                <a:latin typeface="Arial" panose="020B0604020202020204" pitchFamily="34" charset="0"/>
                <a:cs typeface="Arial" panose="020B0604020202020204" pitchFamily="34" charset="0"/>
              </a:rPr>
              <a:t>Sales</a:t>
            </a:r>
          </a:p>
          <a:p>
            <a:endParaRPr lang="en-GB" dirty="0"/>
          </a:p>
        </p:txBody>
      </p:sp>
    </p:spTree>
    <p:extLst>
      <p:ext uri="{BB962C8B-B14F-4D97-AF65-F5344CB8AC3E}">
        <p14:creationId xmlns:p14="http://schemas.microsoft.com/office/powerpoint/2010/main" val="1316464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 ROCE</a:t>
            </a:r>
          </a:p>
        </p:txBody>
      </p:sp>
      <p:sp>
        <p:nvSpPr>
          <p:cNvPr id="3" name="Content Placeholder 2"/>
          <p:cNvSpPr>
            <a:spLocks noGrp="1"/>
          </p:cNvSpPr>
          <p:nvPr>
            <p:ph idx="1"/>
          </p:nvPr>
        </p:nvSpPr>
        <p:spPr>
          <a:xfrm>
            <a:off x="1140031" y="2638045"/>
            <a:ext cx="6804561" cy="3418371"/>
          </a:xfrm>
        </p:spPr>
        <p:txBody>
          <a:bodyPr>
            <a:normAutofit/>
          </a:bodyPr>
          <a:lstStyle/>
          <a:p>
            <a:r>
              <a:rPr lang="en-US" sz="2000" b="1" dirty="0">
                <a:latin typeface="Arial" panose="020B0604020202020204" pitchFamily="34" charset="0"/>
                <a:cs typeface="Arial" panose="020B0604020202020204" pitchFamily="34" charset="0"/>
              </a:rPr>
              <a:t>Definition of 'Return On Capital Employed (ROCE)'</a:t>
            </a:r>
          </a:p>
          <a:p>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 financial ratio that measures a company's profitability and the efficiency with which its capital is employed. Return on Capital Employed (ROCE) is calculated as: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Profit before interest/total assets less current liabilities x 100%</a:t>
            </a:r>
            <a:br>
              <a:rPr lang="en-US" dirty="0"/>
            </a:br>
            <a:endParaRPr lang="en-US" dirty="0"/>
          </a:p>
          <a:p>
            <a:endParaRPr lang="en-US" dirty="0"/>
          </a:p>
        </p:txBody>
      </p:sp>
    </p:spTree>
    <p:extLst>
      <p:ext uri="{BB962C8B-B14F-4D97-AF65-F5344CB8AC3E}">
        <p14:creationId xmlns:p14="http://schemas.microsoft.com/office/powerpoint/2010/main" val="2458890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 </a:t>
            </a:r>
            <a:r>
              <a:rPr lang="en-GB" dirty="0"/>
              <a:t>Asset turnover</a:t>
            </a:r>
          </a:p>
        </p:txBody>
      </p:sp>
      <p:sp>
        <p:nvSpPr>
          <p:cNvPr id="3" name="Content Placeholder 2"/>
          <p:cNvSpPr>
            <a:spLocks noGrp="1"/>
          </p:cNvSpPr>
          <p:nvPr>
            <p:ph idx="1"/>
          </p:nvPr>
        </p:nvSpPr>
        <p:spPr>
          <a:xfrm>
            <a:off x="1128157" y="2638045"/>
            <a:ext cx="6852062" cy="3453997"/>
          </a:xfrm>
        </p:spPr>
        <p:txBody>
          <a:bodyPr>
            <a:normAutofit/>
          </a:bodyPr>
          <a:lstStyle/>
          <a:p>
            <a:r>
              <a:rPr lang="en-GB" b="1" dirty="0">
                <a:latin typeface="Arial" panose="020B0604020202020204" pitchFamily="34" charset="0"/>
                <a:cs typeface="Arial" panose="020B0604020202020204" pitchFamily="34" charset="0"/>
              </a:rPr>
              <a:t>Sales/total assets less current liabilities =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This is an efficiency ratio which tells how efficiently assets are being utilised.</a:t>
            </a:r>
          </a:p>
          <a:p>
            <a:pPr marL="0" indent="0">
              <a:buNone/>
            </a:pPr>
            <a:r>
              <a:rPr lang="en-GB" dirty="0">
                <a:latin typeface="Arial" panose="020B0604020202020204" pitchFamily="34" charset="0"/>
                <a:cs typeface="Arial" panose="020B0604020202020204" pitchFamily="34" charset="0"/>
              </a:rPr>
              <a:t>For example, ratio of 1 equals £1 of sales for every £1 of the total average assets for the year.  So, if the ratio were 2 this signifies £2 of sales for every £1 of the total average assets for the year.</a:t>
            </a:r>
          </a:p>
          <a:p>
            <a:pPr marL="0" indent="0">
              <a:buNone/>
            </a:pPr>
            <a:r>
              <a:rPr lang="en-GB" dirty="0">
                <a:latin typeface="Arial" panose="020B0604020202020204" pitchFamily="34" charset="0"/>
                <a:cs typeface="Arial" panose="020B0604020202020204" pitchFamily="34" charset="0"/>
              </a:rPr>
              <a:t>Like with most ratios, the asset turnover ratio is based on industry standards.  Some industries use their assets more efficiently than others.</a:t>
            </a:r>
          </a:p>
        </p:txBody>
      </p:sp>
    </p:spTree>
    <p:extLst>
      <p:ext uri="{BB962C8B-B14F-4D97-AF65-F5344CB8AC3E}">
        <p14:creationId xmlns:p14="http://schemas.microsoft.com/office/powerpoint/2010/main" val="904473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 </a:t>
            </a:r>
            <a:r>
              <a:rPr lang="en-GB" dirty="0"/>
              <a:t>Fixed asset ratio</a:t>
            </a:r>
          </a:p>
        </p:txBody>
      </p:sp>
      <p:sp>
        <p:nvSpPr>
          <p:cNvPr id="3" name="Content Placeholder 2"/>
          <p:cNvSpPr>
            <a:spLocks noGrp="1"/>
          </p:cNvSpPr>
          <p:nvPr>
            <p:ph idx="1"/>
          </p:nvPr>
        </p:nvSpPr>
        <p:spPr>
          <a:xfrm>
            <a:off x="961901" y="2638045"/>
            <a:ext cx="7042068" cy="3101983"/>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fixed asset turnover ratio is the ratio of sales to the value of fixed assets.  It indicates to management how well the organisation is using its fixed assets to generate sales.</a:t>
            </a:r>
          </a:p>
          <a:p>
            <a:r>
              <a:rPr lang="en-GB" sz="2000" dirty="0">
                <a:latin typeface="Arial" panose="020B0604020202020204" pitchFamily="34" charset="0"/>
                <a:cs typeface="Arial" panose="020B0604020202020204" pitchFamily="34" charset="0"/>
              </a:rPr>
              <a:t>A decline in the ratio figure could indicate that the business is over invested in plant, equipment or other fixed assets.</a:t>
            </a:r>
          </a:p>
          <a:p>
            <a:r>
              <a:rPr lang="en-GB" sz="2000" b="1" dirty="0">
                <a:latin typeface="Arial" panose="020B0604020202020204" pitchFamily="34" charset="0"/>
                <a:cs typeface="Arial" panose="020B0604020202020204" pitchFamily="34" charset="0"/>
              </a:rPr>
              <a:t>Sales turnover/ fixed assets =  *** times</a:t>
            </a:r>
          </a:p>
          <a:p>
            <a:endParaRPr lang="en-GB" dirty="0"/>
          </a:p>
        </p:txBody>
      </p:sp>
    </p:spTree>
    <p:extLst>
      <p:ext uri="{BB962C8B-B14F-4D97-AF65-F5344CB8AC3E}">
        <p14:creationId xmlns:p14="http://schemas.microsoft.com/office/powerpoint/2010/main" val="1159960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Liquidity Ratios</a:t>
            </a:r>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There are </a:t>
            </a:r>
            <a:r>
              <a:rPr lang="en-US" sz="2000" u="sng" dirty="0">
                <a:latin typeface="Arial" panose="020B0604020202020204" pitchFamily="34" charset="0"/>
                <a:cs typeface="Arial" panose="020B0604020202020204" pitchFamily="34" charset="0"/>
              </a:rPr>
              <a:t>two main </a:t>
            </a:r>
            <a:r>
              <a:rPr lang="en-US" sz="2000" dirty="0">
                <a:latin typeface="Arial" panose="020B0604020202020204" pitchFamily="34" charset="0"/>
                <a:cs typeface="Arial" panose="020B0604020202020204" pitchFamily="34" charset="0"/>
              </a:rPr>
              <a:t>liquidity ratios which are used to help assess whether a business has sufficient cash or equivalent current assets to be able to pay its debts.</a:t>
            </a:r>
          </a:p>
          <a:p>
            <a:r>
              <a:rPr lang="en-US" sz="2000" dirty="0">
                <a:latin typeface="Arial" panose="020B0604020202020204" pitchFamily="34" charset="0"/>
                <a:cs typeface="Arial" panose="020B0604020202020204" pitchFamily="34" charset="0"/>
              </a:rPr>
              <a:t>Liquidity ratios focus on the short term and make use of the current assets and the current liabilities in the Balance Sheet.</a:t>
            </a:r>
          </a:p>
        </p:txBody>
      </p:sp>
    </p:spTree>
    <p:extLst>
      <p:ext uri="{BB962C8B-B14F-4D97-AF65-F5344CB8AC3E}">
        <p14:creationId xmlns:p14="http://schemas.microsoft.com/office/powerpoint/2010/main" val="1621385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0F9B911-A403-F95F-468E-D0145E0D900E}"/>
              </a:ext>
            </a:extLst>
          </p:cNvPr>
          <p:cNvSpPr txBox="1">
            <a:spLocks noGrp="1"/>
          </p:cNvSpPr>
          <p:nvPr>
            <p:ph type="title"/>
          </p:nvPr>
        </p:nvSpPr>
        <p:spPr/>
        <p:txBody>
          <a:bodyPr/>
          <a:lstStyle/>
          <a:p>
            <a:pPr lvl="0"/>
            <a:r>
              <a:rPr lang="en-GB" b="1" u="sng"/>
              <a:t>Managing Working Capital</a:t>
            </a:r>
          </a:p>
        </p:txBody>
      </p:sp>
      <p:sp>
        <p:nvSpPr>
          <p:cNvPr id="3" name="Slide Number Placeholder 5">
            <a:extLst>
              <a:ext uri="{FF2B5EF4-FFF2-40B4-BE49-F238E27FC236}">
                <a16:creationId xmlns:a16="http://schemas.microsoft.com/office/drawing/2014/main" id="{6335908A-0D00-C2E4-32AA-CC8367C6AA00}"/>
              </a:ext>
            </a:extLst>
          </p:cNvPr>
          <p:cNvSpPr txBox="1"/>
          <p:nvPr/>
        </p:nvSpPr>
        <p:spPr>
          <a:xfrm>
            <a:off x="8127999" y="5710279"/>
            <a:ext cx="730253" cy="205740"/>
          </a:xfrm>
          <a:prstGeom prst="rect">
            <a:avLst/>
          </a:prstGeom>
          <a:noFill/>
          <a:ln cap="flat">
            <a:noFill/>
          </a:ln>
        </p:spPr>
        <p:txBody>
          <a:bodyPr vert="horz" wrap="square" lIns="68580" tIns="34290" rIns="68580" bIns="34290" anchor="ctr" anchorCtr="0" compatLnSpc="1">
            <a:normAutofit/>
          </a:bodyPr>
          <a:lstStyle/>
          <a:p>
            <a:pPr defTabSz="342900">
              <a:spcAft>
                <a:spcPts val="450"/>
              </a:spcAft>
              <a:defRPr sz="1800" b="0" i="0" u="none" strike="noStrike" kern="0" cap="none" spc="0" baseline="0">
                <a:solidFill>
                  <a:srgbClr val="000000"/>
                </a:solidFill>
                <a:uFillTx/>
              </a:defRPr>
            </a:pPr>
            <a:fld id="{BDB1A79D-DF91-4BD5-B78A-09128CA5AE53}" type="slidenum">
              <a:rPr lang="en-GB" sz="750">
                <a:solidFill>
                  <a:srgbClr val="FFFFFF"/>
                </a:solidFill>
                <a:latin typeface="Tw Cen MT Condensed"/>
              </a:rPr>
              <a:pPr defTabSz="342900">
                <a:spcAft>
                  <a:spcPts val="450"/>
                </a:spcAft>
                <a:defRPr sz="1800" b="0" i="0" u="none" strike="noStrike" kern="0" cap="none" spc="0" baseline="0">
                  <a:solidFill>
                    <a:srgbClr val="000000"/>
                  </a:solidFill>
                  <a:uFillTx/>
                </a:defRPr>
              </a:pPr>
              <a:t>15</a:t>
            </a:fld>
            <a:endParaRPr lang="en-GB" sz="750">
              <a:solidFill>
                <a:srgbClr val="FFFFFF"/>
              </a:solidFill>
              <a:latin typeface="Tw Cen MT Condensed"/>
            </a:endParaRPr>
          </a:p>
        </p:txBody>
      </p:sp>
      <p:sp>
        <p:nvSpPr>
          <p:cNvPr id="4" name="Text Box 2">
            <a:extLst>
              <a:ext uri="{FF2B5EF4-FFF2-40B4-BE49-F238E27FC236}">
                <a16:creationId xmlns:a16="http://schemas.microsoft.com/office/drawing/2014/main" id="{278175CB-F214-2AF0-2663-56F0CC533305}"/>
              </a:ext>
            </a:extLst>
          </p:cNvPr>
          <p:cNvSpPr txBox="1"/>
          <p:nvPr/>
        </p:nvSpPr>
        <p:spPr>
          <a:xfrm>
            <a:off x="1763315" y="1322785"/>
            <a:ext cx="5779291" cy="276999"/>
          </a:xfrm>
          <a:prstGeom prst="rect">
            <a:avLst/>
          </a:prstGeom>
          <a:noFill/>
          <a:ln cap="flat">
            <a:noFill/>
          </a:ln>
        </p:spPr>
        <p:txBody>
          <a:bodyPr vert="horz" wrap="square" lIns="68580" tIns="34290" rIns="68580" bIns="34290" anchor="t" anchorCtr="0" compatLnSpc="1">
            <a:spAutoFit/>
          </a:bodyPr>
          <a:lstStyle/>
          <a:p>
            <a:pPr defTabSz="342900">
              <a:spcBef>
                <a:spcPts val="825"/>
              </a:spcBef>
              <a:defRPr sz="1800" b="0" i="0" u="none" strike="noStrike" kern="0" cap="none" spc="0" baseline="0">
                <a:solidFill>
                  <a:srgbClr val="000000"/>
                </a:solidFill>
                <a:uFillTx/>
              </a:defRPr>
            </a:pPr>
            <a:endParaRPr lang="en-US" sz="1350">
              <a:solidFill>
                <a:srgbClr val="FFFFFF"/>
              </a:solidFill>
              <a:latin typeface="Tw Cen MT"/>
            </a:endParaRPr>
          </a:p>
        </p:txBody>
      </p:sp>
      <p:grpSp>
        <p:nvGrpSpPr>
          <p:cNvPr id="5" name="Rectangle 5">
            <a:extLst>
              <a:ext uri="{FF2B5EF4-FFF2-40B4-BE49-F238E27FC236}">
                <a16:creationId xmlns:a16="http://schemas.microsoft.com/office/drawing/2014/main" id="{F0FD26DF-052D-0FAF-6AA6-530B234462A4}"/>
              </a:ext>
            </a:extLst>
          </p:cNvPr>
          <p:cNvGrpSpPr/>
          <p:nvPr/>
        </p:nvGrpSpPr>
        <p:grpSpPr>
          <a:xfrm>
            <a:off x="420786" y="2511507"/>
            <a:ext cx="8294336" cy="3889294"/>
            <a:chOff x="1025700" y="3138569"/>
            <a:chExt cx="9716725" cy="2760517"/>
          </a:xfrm>
        </p:grpSpPr>
        <p:sp>
          <p:nvSpPr>
            <p:cNvPr id="6" name="Rectangle 5" descr="Money">
              <a:extLst>
                <a:ext uri="{FF2B5EF4-FFF2-40B4-BE49-F238E27FC236}">
                  <a16:creationId xmlns:a16="http://schemas.microsoft.com/office/drawing/2014/main" id="{9F53D337-6131-9CED-8ABB-38538870D985}"/>
                </a:ext>
              </a:extLst>
            </p:cNvPr>
            <p:cNvSpPr/>
            <p:nvPr/>
          </p:nvSpPr>
          <p:spPr>
            <a:xfrm>
              <a:off x="1723580" y="3185487"/>
              <a:ext cx="751572" cy="604295"/>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7" name="Freeform: Shape 6">
              <a:extLst>
                <a:ext uri="{FF2B5EF4-FFF2-40B4-BE49-F238E27FC236}">
                  <a16:creationId xmlns:a16="http://schemas.microsoft.com/office/drawing/2014/main" id="{2F4D532B-A81C-B9D5-4BCC-1BE03D418FF3}"/>
                </a:ext>
              </a:extLst>
            </p:cNvPr>
            <p:cNvSpPr/>
            <p:nvPr/>
          </p:nvSpPr>
          <p:spPr>
            <a:xfrm>
              <a:off x="1025700" y="4152482"/>
              <a:ext cx="2147340" cy="1469458"/>
            </a:xfrm>
            <a:custGeom>
              <a:avLst/>
              <a:gdLst>
                <a:gd name="f0" fmla="val 10800000"/>
                <a:gd name="f1" fmla="val 5400000"/>
                <a:gd name="f2" fmla="val 180"/>
                <a:gd name="f3" fmla="val w"/>
                <a:gd name="f4" fmla="val h"/>
                <a:gd name="f5" fmla="val 0"/>
                <a:gd name="f6" fmla="val 2147343"/>
                <a:gd name="f7" fmla="val 873614"/>
                <a:gd name="f8" fmla="+- 0 0 -90"/>
                <a:gd name="f9" fmla="*/ f3 1 2147343"/>
                <a:gd name="f10" fmla="*/ f4 1 873614"/>
                <a:gd name="f11" fmla="+- f7 0 f5"/>
                <a:gd name="f12" fmla="+- f6 0 f5"/>
                <a:gd name="f13" fmla="*/ f8 f0 1"/>
                <a:gd name="f14" fmla="*/ f12 1 2147343"/>
                <a:gd name="f15" fmla="*/ f11 1 873614"/>
                <a:gd name="f16" fmla="*/ 0 f12 1"/>
                <a:gd name="f17" fmla="*/ 0 f11 1"/>
                <a:gd name="f18" fmla="*/ 2147343 f12 1"/>
                <a:gd name="f19" fmla="*/ 873614 f11 1"/>
                <a:gd name="f20" fmla="*/ f13 1 f2"/>
                <a:gd name="f21" fmla="*/ f16 1 2147343"/>
                <a:gd name="f22" fmla="*/ f17 1 873614"/>
                <a:gd name="f23" fmla="*/ f18 1 2147343"/>
                <a:gd name="f24" fmla="*/ f19 1 87361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147343" h="87361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algn="ctr" defTabSz="466728">
                <a:lnSpc>
                  <a:spcPct val="90000"/>
                </a:lnSpc>
                <a:spcAft>
                  <a:spcPts val="450"/>
                </a:spcAft>
                <a:defRPr sz="1800" b="1" i="0" u="none" strike="noStrike" kern="0" cap="none" spc="0" baseline="0">
                  <a:solidFill>
                    <a:srgbClr val="000000"/>
                  </a:solidFill>
                  <a:uFillTx/>
                </a:defRPr>
              </a:pPr>
              <a:r>
                <a:rPr lang="en-GB" sz="1400" dirty="0">
                  <a:solidFill>
                    <a:srgbClr val="163E64"/>
                  </a:solidFill>
                  <a:latin typeface="Arial" panose="020B0604020202020204" pitchFamily="34" charset="0"/>
                  <a:cs typeface="Arial" panose="020B0604020202020204" pitchFamily="34" charset="0"/>
                </a:rPr>
                <a:t>Working capital is comprised of current assets and current liabilities: </a:t>
              </a:r>
              <a:endParaRPr lang="en-US" sz="1400" dirty="0">
                <a:solidFill>
                  <a:srgbClr val="163E64"/>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FAD2178-F670-33A6-F1BE-B21837E8A25E}"/>
                </a:ext>
              </a:extLst>
            </p:cNvPr>
            <p:cNvSpPr/>
            <p:nvPr/>
          </p:nvSpPr>
          <p:spPr>
            <a:xfrm>
              <a:off x="1025700" y="5248271"/>
              <a:ext cx="2147340" cy="650815"/>
            </a:xfrm>
            <a:prstGeom prst="rect">
              <a:avLst/>
            </a:prstGeom>
            <a:no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9" name="Rectangle 8" descr="Dollar">
              <a:extLst>
                <a:ext uri="{FF2B5EF4-FFF2-40B4-BE49-F238E27FC236}">
                  <a16:creationId xmlns:a16="http://schemas.microsoft.com/office/drawing/2014/main" id="{136918D3-4DDE-FAC7-263B-997A50489EDA}"/>
                </a:ext>
              </a:extLst>
            </p:cNvPr>
            <p:cNvSpPr/>
            <p:nvPr/>
          </p:nvSpPr>
          <p:spPr>
            <a:xfrm>
              <a:off x="4246720" y="3185486"/>
              <a:ext cx="751572" cy="574046"/>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10" name="Freeform: Shape 9">
              <a:extLst>
                <a:ext uri="{FF2B5EF4-FFF2-40B4-BE49-F238E27FC236}">
                  <a16:creationId xmlns:a16="http://schemas.microsoft.com/office/drawing/2014/main" id="{FEA9D7F8-AECB-DBB2-CAF9-73E819883DD2}"/>
                </a:ext>
              </a:extLst>
            </p:cNvPr>
            <p:cNvSpPr/>
            <p:nvPr/>
          </p:nvSpPr>
          <p:spPr>
            <a:xfrm>
              <a:off x="3548832" y="4152482"/>
              <a:ext cx="2147340" cy="1040587"/>
            </a:xfrm>
            <a:custGeom>
              <a:avLst/>
              <a:gdLst>
                <a:gd name="f0" fmla="val 10800000"/>
                <a:gd name="f1" fmla="val 5400000"/>
                <a:gd name="f2" fmla="val 180"/>
                <a:gd name="f3" fmla="val w"/>
                <a:gd name="f4" fmla="val h"/>
                <a:gd name="f5" fmla="val 0"/>
                <a:gd name="f6" fmla="val 2147343"/>
                <a:gd name="f7" fmla="val 873614"/>
                <a:gd name="f8" fmla="+- 0 0 -90"/>
                <a:gd name="f9" fmla="*/ f3 1 2147343"/>
                <a:gd name="f10" fmla="*/ f4 1 873614"/>
                <a:gd name="f11" fmla="+- f7 0 f5"/>
                <a:gd name="f12" fmla="+- f6 0 f5"/>
                <a:gd name="f13" fmla="*/ f8 f0 1"/>
                <a:gd name="f14" fmla="*/ f12 1 2147343"/>
                <a:gd name="f15" fmla="*/ f11 1 873614"/>
                <a:gd name="f16" fmla="*/ 0 f12 1"/>
                <a:gd name="f17" fmla="*/ 0 f11 1"/>
                <a:gd name="f18" fmla="*/ 2147343 f12 1"/>
                <a:gd name="f19" fmla="*/ 873614 f11 1"/>
                <a:gd name="f20" fmla="*/ f13 1 f2"/>
                <a:gd name="f21" fmla="*/ f16 1 2147343"/>
                <a:gd name="f22" fmla="*/ f17 1 873614"/>
                <a:gd name="f23" fmla="*/ f18 1 2147343"/>
                <a:gd name="f24" fmla="*/ f19 1 87361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147343" h="87361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algn="ctr" defTabSz="466728">
                <a:lnSpc>
                  <a:spcPct val="90000"/>
                </a:lnSpc>
                <a:spcAft>
                  <a:spcPts val="450"/>
                </a:spcAft>
                <a:defRPr sz="1800" b="1" i="0" u="none" strike="noStrike" kern="0" cap="none" spc="0" baseline="0">
                  <a:solidFill>
                    <a:srgbClr val="000000"/>
                  </a:solidFill>
                  <a:uFillTx/>
                </a:defRPr>
              </a:pPr>
              <a:r>
                <a:rPr lang="en-GB" sz="1400" b="1" dirty="0">
                  <a:solidFill>
                    <a:srgbClr val="163E64"/>
                  </a:solidFill>
                  <a:latin typeface="Arial" panose="020B0604020202020204" pitchFamily="34" charset="0"/>
                  <a:cs typeface="Arial" panose="020B0604020202020204" pitchFamily="34" charset="0"/>
                </a:rPr>
                <a:t>Current assets include stock, debtors (those owing us money) and cash</a:t>
              </a:r>
              <a:endParaRPr lang="en-US" sz="1400" b="1" dirty="0">
                <a:solidFill>
                  <a:srgbClr val="163E64"/>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1D8D87E8-2934-3339-9E27-0780C4AC8E13}"/>
                </a:ext>
              </a:extLst>
            </p:cNvPr>
            <p:cNvSpPr/>
            <p:nvPr/>
          </p:nvSpPr>
          <p:spPr>
            <a:xfrm>
              <a:off x="3548832" y="5248271"/>
              <a:ext cx="2147340" cy="650815"/>
            </a:xfrm>
            <a:prstGeom prst="rect">
              <a:avLst/>
            </a:prstGeom>
            <a:no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12" name="Rectangle 11" descr="Bank Check">
              <a:extLst>
                <a:ext uri="{FF2B5EF4-FFF2-40B4-BE49-F238E27FC236}">
                  <a16:creationId xmlns:a16="http://schemas.microsoft.com/office/drawing/2014/main" id="{F5C216A1-26C9-3669-51A5-EC2A5B05840B}"/>
                </a:ext>
              </a:extLst>
            </p:cNvPr>
            <p:cNvSpPr/>
            <p:nvPr/>
          </p:nvSpPr>
          <p:spPr>
            <a:xfrm>
              <a:off x="6703145" y="3138569"/>
              <a:ext cx="751572" cy="698597"/>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13" name="Freeform: Shape 12">
              <a:extLst>
                <a:ext uri="{FF2B5EF4-FFF2-40B4-BE49-F238E27FC236}">
                  <a16:creationId xmlns:a16="http://schemas.microsoft.com/office/drawing/2014/main" id="{11F5F896-60AB-553A-45FD-0F6D1D1FD29C}"/>
                </a:ext>
              </a:extLst>
            </p:cNvPr>
            <p:cNvSpPr/>
            <p:nvPr/>
          </p:nvSpPr>
          <p:spPr>
            <a:xfrm>
              <a:off x="6071963" y="4152482"/>
              <a:ext cx="2147340" cy="1040587"/>
            </a:xfrm>
            <a:custGeom>
              <a:avLst/>
              <a:gdLst>
                <a:gd name="f0" fmla="val 10800000"/>
                <a:gd name="f1" fmla="val 5400000"/>
                <a:gd name="f2" fmla="val 180"/>
                <a:gd name="f3" fmla="val w"/>
                <a:gd name="f4" fmla="val h"/>
                <a:gd name="f5" fmla="val 0"/>
                <a:gd name="f6" fmla="val 2147343"/>
                <a:gd name="f7" fmla="val 873614"/>
                <a:gd name="f8" fmla="+- 0 0 -90"/>
                <a:gd name="f9" fmla="*/ f3 1 2147343"/>
                <a:gd name="f10" fmla="*/ f4 1 873614"/>
                <a:gd name="f11" fmla="+- f7 0 f5"/>
                <a:gd name="f12" fmla="+- f6 0 f5"/>
                <a:gd name="f13" fmla="*/ f8 f0 1"/>
                <a:gd name="f14" fmla="*/ f12 1 2147343"/>
                <a:gd name="f15" fmla="*/ f11 1 873614"/>
                <a:gd name="f16" fmla="*/ 0 f12 1"/>
                <a:gd name="f17" fmla="*/ 0 f11 1"/>
                <a:gd name="f18" fmla="*/ 2147343 f12 1"/>
                <a:gd name="f19" fmla="*/ 873614 f11 1"/>
                <a:gd name="f20" fmla="*/ f13 1 f2"/>
                <a:gd name="f21" fmla="*/ f16 1 2147343"/>
                <a:gd name="f22" fmla="*/ f17 1 873614"/>
                <a:gd name="f23" fmla="*/ f18 1 2147343"/>
                <a:gd name="f24" fmla="*/ f19 1 87361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147343" h="87361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algn="ctr" defTabSz="466728">
                <a:lnSpc>
                  <a:spcPct val="90000"/>
                </a:lnSpc>
                <a:spcAft>
                  <a:spcPts val="450"/>
                </a:spcAft>
                <a:defRPr sz="1800" b="1" i="0" u="none" strike="noStrike" kern="0" cap="none" spc="0" baseline="0">
                  <a:solidFill>
                    <a:srgbClr val="000000"/>
                  </a:solidFill>
                  <a:uFillTx/>
                </a:defRPr>
              </a:pPr>
              <a:r>
                <a:rPr lang="en-GB" sz="1400" b="1" dirty="0">
                  <a:solidFill>
                    <a:srgbClr val="163E64"/>
                  </a:solidFill>
                  <a:latin typeface="Arial" panose="020B0604020202020204" pitchFamily="34" charset="0"/>
                  <a:cs typeface="Arial" panose="020B0604020202020204" pitchFamily="34" charset="0"/>
                </a:rPr>
                <a:t>Current liabilities are creditors (those we owe money to) and short-term loans (e.g. overdrafts</a:t>
              </a:r>
              <a:r>
                <a:rPr lang="en-GB" sz="1050" b="1" dirty="0">
                  <a:solidFill>
                    <a:srgbClr val="163E64"/>
                  </a:solidFill>
                  <a:latin typeface="Tw Cen MT"/>
                </a:rPr>
                <a:t>)</a:t>
              </a:r>
              <a:endParaRPr lang="en-US" sz="1050" b="1" dirty="0">
                <a:solidFill>
                  <a:srgbClr val="163E64"/>
                </a:solidFill>
                <a:latin typeface="Tw Cen MT"/>
              </a:endParaRPr>
            </a:p>
          </p:txBody>
        </p:sp>
        <p:sp>
          <p:nvSpPr>
            <p:cNvPr id="14" name="Rectangle 13">
              <a:extLst>
                <a:ext uri="{FF2B5EF4-FFF2-40B4-BE49-F238E27FC236}">
                  <a16:creationId xmlns:a16="http://schemas.microsoft.com/office/drawing/2014/main" id="{0E34553A-A0D5-804D-CF88-F74B400FF716}"/>
                </a:ext>
              </a:extLst>
            </p:cNvPr>
            <p:cNvSpPr/>
            <p:nvPr/>
          </p:nvSpPr>
          <p:spPr>
            <a:xfrm>
              <a:off x="6071963" y="5248271"/>
              <a:ext cx="2147340" cy="650815"/>
            </a:xfrm>
            <a:prstGeom prst="rect">
              <a:avLst/>
            </a:prstGeom>
            <a:no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15" name="Rectangle 14" descr="Bank">
              <a:extLst>
                <a:ext uri="{FF2B5EF4-FFF2-40B4-BE49-F238E27FC236}">
                  <a16:creationId xmlns:a16="http://schemas.microsoft.com/office/drawing/2014/main" id="{D1DC1D6E-58EC-8746-199D-B122616750A5}"/>
                </a:ext>
              </a:extLst>
            </p:cNvPr>
            <p:cNvSpPr/>
            <p:nvPr/>
          </p:nvSpPr>
          <p:spPr>
            <a:xfrm>
              <a:off x="9226277" y="3138569"/>
              <a:ext cx="751572" cy="620964"/>
            </a:xfrm>
            <a:prstGeom prst="rect">
              <a:avLst/>
            </a:prstGeom>
            <a:blipFill>
              <a:blip>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defTabSz="342900">
                <a:defRPr sz="1800" b="0" i="0" u="none" strike="noStrike" kern="0" cap="none" spc="0" baseline="0">
                  <a:solidFill>
                    <a:srgbClr val="000000"/>
                  </a:solidFill>
                  <a:uFillTx/>
                </a:defRPr>
              </a:pPr>
              <a:endParaRPr lang="en-GB" sz="1350">
                <a:solidFill>
                  <a:srgbClr val="000000"/>
                </a:solidFill>
                <a:latin typeface="Calibri"/>
              </a:endParaRPr>
            </a:p>
          </p:txBody>
        </p:sp>
        <p:sp>
          <p:nvSpPr>
            <p:cNvPr id="16" name="Freeform: Shape 15">
              <a:extLst>
                <a:ext uri="{FF2B5EF4-FFF2-40B4-BE49-F238E27FC236}">
                  <a16:creationId xmlns:a16="http://schemas.microsoft.com/office/drawing/2014/main" id="{3D2BEF8D-7B8A-492A-3AAA-211A32C2059B}"/>
                </a:ext>
              </a:extLst>
            </p:cNvPr>
            <p:cNvSpPr/>
            <p:nvPr/>
          </p:nvSpPr>
          <p:spPr>
            <a:xfrm>
              <a:off x="8595085" y="4152482"/>
              <a:ext cx="2147340" cy="1040587"/>
            </a:xfrm>
            <a:custGeom>
              <a:avLst/>
              <a:gdLst>
                <a:gd name="f0" fmla="val 10800000"/>
                <a:gd name="f1" fmla="val 5400000"/>
                <a:gd name="f2" fmla="val 180"/>
                <a:gd name="f3" fmla="val w"/>
                <a:gd name="f4" fmla="val h"/>
                <a:gd name="f5" fmla="val 0"/>
                <a:gd name="f6" fmla="val 2147343"/>
                <a:gd name="f7" fmla="val 873614"/>
                <a:gd name="f8" fmla="+- 0 0 -90"/>
                <a:gd name="f9" fmla="*/ f3 1 2147343"/>
                <a:gd name="f10" fmla="*/ f4 1 873614"/>
                <a:gd name="f11" fmla="+- f7 0 f5"/>
                <a:gd name="f12" fmla="+- f6 0 f5"/>
                <a:gd name="f13" fmla="*/ f8 f0 1"/>
                <a:gd name="f14" fmla="*/ f12 1 2147343"/>
                <a:gd name="f15" fmla="*/ f11 1 873614"/>
                <a:gd name="f16" fmla="*/ 0 f12 1"/>
                <a:gd name="f17" fmla="*/ 0 f11 1"/>
                <a:gd name="f18" fmla="*/ 2147343 f12 1"/>
                <a:gd name="f19" fmla="*/ 873614 f11 1"/>
                <a:gd name="f20" fmla="*/ f13 1 f2"/>
                <a:gd name="f21" fmla="*/ f16 1 2147343"/>
                <a:gd name="f22" fmla="*/ f17 1 873614"/>
                <a:gd name="f23" fmla="*/ f18 1 2147343"/>
                <a:gd name="f24" fmla="*/ f19 1 87361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147343" h="87361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algn="ctr" defTabSz="466728">
                <a:lnSpc>
                  <a:spcPct val="90000"/>
                </a:lnSpc>
                <a:spcAft>
                  <a:spcPts val="450"/>
                </a:spcAft>
                <a:defRPr sz="1800" b="1" i="0" u="none" strike="noStrike" kern="0" cap="none" spc="0" baseline="0">
                  <a:solidFill>
                    <a:srgbClr val="000000"/>
                  </a:solidFill>
                  <a:uFillTx/>
                </a:defRPr>
              </a:pPr>
              <a:r>
                <a:rPr lang="en-GB" sz="1400" b="1" dirty="0">
                  <a:solidFill>
                    <a:srgbClr val="163E64"/>
                  </a:solidFill>
                  <a:latin typeface="Arial" panose="020B0604020202020204" pitchFamily="34" charset="0"/>
                  <a:cs typeface="Arial" panose="020B0604020202020204" pitchFamily="34" charset="0"/>
                </a:rPr>
                <a:t>It is the control of liquidity (ability for a business to meet its short-term debt obligations) in the following areas</a:t>
              </a:r>
              <a:r>
                <a:rPr lang="en-GB" sz="1400" b="1" dirty="0">
                  <a:solidFill>
                    <a:srgbClr val="163E64"/>
                  </a:solidFill>
                  <a:latin typeface="Tw Cen MT"/>
                </a:rPr>
                <a:t>:</a:t>
              </a:r>
              <a:endParaRPr lang="en-US" sz="1400" b="1" dirty="0">
                <a:solidFill>
                  <a:srgbClr val="163E64"/>
                </a:solidFill>
                <a:latin typeface="Tw Cen MT"/>
              </a:endParaRPr>
            </a:p>
          </p:txBody>
        </p:sp>
        <p:sp>
          <p:nvSpPr>
            <p:cNvPr id="17" name="Freeform: Shape 16">
              <a:extLst>
                <a:ext uri="{FF2B5EF4-FFF2-40B4-BE49-F238E27FC236}">
                  <a16:creationId xmlns:a16="http://schemas.microsoft.com/office/drawing/2014/main" id="{67924542-5C6D-C8DE-18DD-83D4226E93BB}"/>
                </a:ext>
              </a:extLst>
            </p:cNvPr>
            <p:cNvSpPr/>
            <p:nvPr/>
          </p:nvSpPr>
          <p:spPr>
            <a:xfrm>
              <a:off x="8595085" y="5248271"/>
              <a:ext cx="2147340" cy="650815"/>
            </a:xfrm>
            <a:custGeom>
              <a:avLst/>
              <a:gdLst>
                <a:gd name="f0" fmla="val 10800000"/>
                <a:gd name="f1" fmla="val 5400000"/>
                <a:gd name="f2" fmla="val 180"/>
                <a:gd name="f3" fmla="val w"/>
                <a:gd name="f4" fmla="val h"/>
                <a:gd name="f5" fmla="val 0"/>
                <a:gd name="f6" fmla="val 2147343"/>
                <a:gd name="f7" fmla="val 546391"/>
                <a:gd name="f8" fmla="+- 0 0 -90"/>
                <a:gd name="f9" fmla="*/ f3 1 2147343"/>
                <a:gd name="f10" fmla="*/ f4 1 546391"/>
                <a:gd name="f11" fmla="+- f7 0 f5"/>
                <a:gd name="f12" fmla="+- f6 0 f5"/>
                <a:gd name="f13" fmla="*/ f8 f0 1"/>
                <a:gd name="f14" fmla="*/ f12 1 2147343"/>
                <a:gd name="f15" fmla="*/ f11 1 546391"/>
                <a:gd name="f16" fmla="*/ 0 f12 1"/>
                <a:gd name="f17" fmla="*/ 0 f11 1"/>
                <a:gd name="f18" fmla="*/ 2147343 f12 1"/>
                <a:gd name="f19" fmla="*/ 546391 f11 1"/>
                <a:gd name="f20" fmla="*/ f13 1 f2"/>
                <a:gd name="f21" fmla="*/ f16 1 2147343"/>
                <a:gd name="f22" fmla="*/ f17 1 546391"/>
                <a:gd name="f23" fmla="*/ f18 1 2147343"/>
                <a:gd name="f24" fmla="*/ f19 1 54639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147343" h="54639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algn="ctr" defTabSz="366710">
                <a:lnSpc>
                  <a:spcPct val="90000"/>
                </a:lnSpc>
                <a:spcAft>
                  <a:spcPts val="375"/>
                </a:spcAft>
                <a:defRPr sz="1800" b="0" i="0" u="none" strike="noStrike" kern="0" cap="none" spc="0" baseline="0">
                  <a:solidFill>
                    <a:srgbClr val="000000"/>
                  </a:solidFill>
                  <a:uFillTx/>
                </a:defRPr>
              </a:pPr>
              <a:r>
                <a:rPr lang="en-GB" sz="1400" dirty="0">
                  <a:solidFill>
                    <a:srgbClr val="163E64"/>
                  </a:solidFill>
                  <a:latin typeface="Arial" panose="020B0604020202020204" pitchFamily="34" charset="0"/>
                  <a:cs typeface="Arial" panose="020B0604020202020204" pitchFamily="34" charset="0"/>
                </a:rPr>
                <a:t>Debtor Control</a:t>
              </a:r>
              <a:endParaRPr lang="en-US" sz="1400" dirty="0">
                <a:solidFill>
                  <a:srgbClr val="163E64"/>
                </a:solidFill>
                <a:latin typeface="Arial" panose="020B0604020202020204" pitchFamily="34" charset="0"/>
                <a:cs typeface="Arial" panose="020B0604020202020204" pitchFamily="34" charset="0"/>
              </a:endParaRPr>
            </a:p>
            <a:p>
              <a:pPr algn="ctr" defTabSz="366710">
                <a:lnSpc>
                  <a:spcPct val="90000"/>
                </a:lnSpc>
                <a:spcAft>
                  <a:spcPts val="375"/>
                </a:spcAft>
                <a:defRPr sz="1800" b="0" i="0" u="none" strike="noStrike" kern="0" cap="none" spc="0" baseline="0">
                  <a:solidFill>
                    <a:srgbClr val="000000"/>
                  </a:solidFill>
                  <a:uFillTx/>
                </a:defRPr>
              </a:pPr>
              <a:r>
                <a:rPr lang="en-GB" sz="1400" dirty="0">
                  <a:solidFill>
                    <a:srgbClr val="163E64"/>
                  </a:solidFill>
                  <a:latin typeface="Arial" panose="020B0604020202020204" pitchFamily="34" charset="0"/>
                  <a:cs typeface="Arial" panose="020B0604020202020204" pitchFamily="34" charset="0"/>
                </a:rPr>
                <a:t>Creditor Control</a:t>
              </a:r>
              <a:endParaRPr lang="en-US" sz="1400" dirty="0">
                <a:solidFill>
                  <a:srgbClr val="163E64"/>
                </a:solidFill>
                <a:latin typeface="Arial" panose="020B0604020202020204" pitchFamily="34" charset="0"/>
                <a:cs typeface="Arial" panose="020B0604020202020204" pitchFamily="34" charset="0"/>
              </a:endParaRPr>
            </a:p>
            <a:p>
              <a:pPr algn="ctr" defTabSz="366710">
                <a:lnSpc>
                  <a:spcPct val="90000"/>
                </a:lnSpc>
                <a:spcAft>
                  <a:spcPts val="375"/>
                </a:spcAft>
                <a:defRPr sz="1800" b="0" i="0" u="none" strike="noStrike" kern="0" cap="none" spc="0" baseline="0">
                  <a:solidFill>
                    <a:srgbClr val="000000"/>
                  </a:solidFill>
                  <a:uFillTx/>
                </a:defRPr>
              </a:pPr>
              <a:r>
                <a:rPr lang="en-GB" sz="1400" dirty="0">
                  <a:solidFill>
                    <a:srgbClr val="163E64"/>
                  </a:solidFill>
                  <a:latin typeface="Arial" panose="020B0604020202020204" pitchFamily="34" charset="0"/>
                  <a:cs typeface="Arial" panose="020B0604020202020204" pitchFamily="34" charset="0"/>
                </a:rPr>
                <a:t>Stock Control</a:t>
              </a:r>
              <a:endParaRPr lang="en-US" sz="1400" dirty="0">
                <a:solidFill>
                  <a:srgbClr val="163E64"/>
                </a:solidFill>
                <a:latin typeface="Arial" panose="020B0604020202020204" pitchFamily="34" charset="0"/>
                <a:cs typeface="Arial" panose="020B0604020202020204" pitchFamily="34"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D81AB-B90D-7C12-DAD5-E0135F4D2B7D}"/>
              </a:ext>
            </a:extLst>
          </p:cNvPr>
          <p:cNvSpPr txBox="1">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pPr lvl="0"/>
            <a:r>
              <a:rPr lang="en-GB" sz="2200">
                <a:solidFill>
                  <a:srgbClr val="FFFFFF"/>
                </a:solidFill>
              </a:rPr>
              <a:t>Working Capital</a:t>
            </a:r>
          </a:p>
        </p:txBody>
      </p:sp>
      <p:sp>
        <p:nvSpPr>
          <p:cNvPr id="3" name="Content Placeholder 2">
            <a:extLst>
              <a:ext uri="{FF2B5EF4-FFF2-40B4-BE49-F238E27FC236}">
                <a16:creationId xmlns:a16="http://schemas.microsoft.com/office/drawing/2014/main" id="{E3565A56-B6B0-F110-2837-7106D6D7EFFD}"/>
              </a:ext>
            </a:extLst>
          </p:cNvPr>
          <p:cNvSpPr txBox="1">
            <a:spLocks noGrp="1"/>
          </p:cNvSpPr>
          <p:nvPr>
            <p:ph idx="1"/>
          </p:nvPr>
        </p:nvSpPr>
        <p:spPr>
          <a:xfrm>
            <a:off x="4193770" y="445061"/>
            <a:ext cx="4488983" cy="5729161"/>
          </a:xfrm>
        </p:spPr>
        <p:txBody>
          <a:bodyPr anchor="ctr">
            <a:noAutofit/>
          </a:bodyPr>
          <a:lstStyle/>
          <a:p>
            <a:pPr marL="0" indent="0">
              <a:lnSpc>
                <a:spcPct val="90000"/>
              </a:lnSpc>
              <a:buNone/>
            </a:pPr>
            <a:r>
              <a:rPr lang="en-GB" sz="1600" dirty="0">
                <a:latin typeface="Arial" panose="020B0604020202020204" pitchFamily="34" charset="0"/>
                <a:cs typeface="Arial" panose="020B0604020202020204" pitchFamily="34" charset="0"/>
              </a:rPr>
              <a:t>Working Capital is the amount of money an organisation needs in order to  support short term business operations.  </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It is the difference between current assets and current liabilities and measures the health of a company’s short-term finances.</a:t>
            </a:r>
          </a:p>
          <a:p>
            <a:pPr marL="0" indent="0">
              <a:lnSpc>
                <a:spcPct val="90000"/>
              </a:lnSpc>
              <a:buNone/>
            </a:pPr>
            <a:endParaRPr lang="en-GB" sz="1600" dirty="0">
              <a:latin typeface="Arial" panose="020B0604020202020204" pitchFamily="34" charset="0"/>
              <a:cs typeface="Arial" panose="020B0604020202020204" pitchFamily="34" charset="0"/>
            </a:endParaRPr>
          </a:p>
          <a:p>
            <a:pPr marL="0" indent="0">
              <a:lnSpc>
                <a:spcPct val="90000"/>
              </a:lnSpc>
              <a:buNone/>
            </a:pPr>
            <a:r>
              <a:rPr lang="en-GB" sz="1600" dirty="0">
                <a:latin typeface="Arial" panose="020B0604020202020204" pitchFamily="34" charset="0"/>
                <a:cs typeface="Arial" panose="020B0604020202020204" pitchFamily="34" charset="0"/>
              </a:rPr>
              <a:t>The Working Capital ratio (aka current ratio) is calculated by dividing a business’s total current assets by its total current liabilities.</a:t>
            </a:r>
          </a:p>
          <a:p>
            <a:pPr marL="0" indent="0">
              <a:lnSpc>
                <a:spcPct val="90000"/>
              </a:lnSpc>
              <a:buNone/>
            </a:pPr>
            <a:endParaRPr lang="en-GB" sz="1600" dirty="0">
              <a:latin typeface="Arial" panose="020B0604020202020204" pitchFamily="34" charset="0"/>
              <a:cs typeface="Arial" panose="020B0604020202020204" pitchFamily="34" charset="0"/>
            </a:endParaRPr>
          </a:p>
          <a:p>
            <a:pPr lvl="0">
              <a:lnSpc>
                <a:spcPct val="90000"/>
              </a:lnSpc>
            </a:pPr>
            <a:r>
              <a:rPr lang="en-GB" sz="1600" dirty="0">
                <a:latin typeface="Arial" panose="020B0604020202020204" pitchFamily="34" charset="0"/>
                <a:cs typeface="Arial" panose="020B0604020202020204" pitchFamily="34" charset="0"/>
              </a:rPr>
              <a:t>What is a good working capital ratio?</a:t>
            </a:r>
          </a:p>
          <a:p>
            <a:pPr lvl="0">
              <a:lnSpc>
                <a:spcPct val="90000"/>
              </a:lnSpc>
            </a:pPr>
            <a:endParaRPr lang="en-GB" sz="1600" dirty="0">
              <a:latin typeface="Arial" panose="020B0604020202020204" pitchFamily="34" charset="0"/>
              <a:cs typeface="Arial" panose="020B0604020202020204" pitchFamily="34" charset="0"/>
            </a:endParaRPr>
          </a:p>
          <a:p>
            <a:pPr lvl="1">
              <a:lnSpc>
                <a:spcPct val="90000"/>
              </a:lnSpc>
            </a:pPr>
            <a:r>
              <a:rPr lang="en-GB" dirty="0">
                <a:latin typeface="Arial" panose="020B0604020202020204" pitchFamily="34" charset="0"/>
                <a:cs typeface="Arial" panose="020B0604020202020204" pitchFamily="34" charset="0"/>
              </a:rPr>
              <a:t>A good result for working capital is between 1.5 (or 150) and 2 (200)</a:t>
            </a:r>
          </a:p>
          <a:p>
            <a:pPr lvl="1">
              <a:lnSpc>
                <a:spcPct val="90000"/>
              </a:lnSpc>
            </a:pPr>
            <a:r>
              <a:rPr lang="en-GB" dirty="0">
                <a:latin typeface="Arial" panose="020B0604020202020204" pitchFamily="34" charset="0"/>
                <a:cs typeface="Arial" panose="020B0604020202020204" pitchFamily="34" charset="0"/>
              </a:rPr>
              <a:t>A ratio greater than 3 suggests that a company many not be using its assets effectively to generate future growth.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E1D1-45FC-73BF-85DC-82E30DE74411}"/>
              </a:ext>
            </a:extLst>
          </p:cNvPr>
          <p:cNvSpPr txBox="1">
            <a:spLocks noGrp="1"/>
          </p:cNvSpPr>
          <p:nvPr>
            <p:ph type="title"/>
          </p:nvPr>
        </p:nvSpPr>
        <p:spPr/>
        <p:txBody>
          <a:bodyPr/>
          <a:lstStyle/>
          <a:p>
            <a:pPr lvl="0"/>
            <a:r>
              <a:rPr lang="en-GB"/>
              <a:t>Working Capital</a:t>
            </a:r>
          </a:p>
        </p:txBody>
      </p:sp>
      <p:sp>
        <p:nvSpPr>
          <p:cNvPr id="3" name="Content Placeholder 2">
            <a:extLst>
              <a:ext uri="{FF2B5EF4-FFF2-40B4-BE49-F238E27FC236}">
                <a16:creationId xmlns:a16="http://schemas.microsoft.com/office/drawing/2014/main" id="{37D048F8-BC66-87DF-F945-FC68BC33B306}"/>
              </a:ext>
            </a:extLst>
          </p:cNvPr>
          <p:cNvSpPr txBox="1">
            <a:spLocks noGrp="1"/>
          </p:cNvSpPr>
          <p:nvPr>
            <p:ph idx="1"/>
          </p:nvPr>
        </p:nvSpPr>
        <p:spPr>
          <a:xfrm>
            <a:off x="1606045" y="2638045"/>
            <a:ext cx="5937755" cy="3657559"/>
          </a:xfrm>
        </p:spPr>
        <p:txBody>
          <a:bodyPr>
            <a:normAutofit/>
          </a:bodyPr>
          <a:lstStyle/>
          <a:p>
            <a:pPr lvl="0"/>
            <a:r>
              <a:rPr lang="en-GB" dirty="0">
                <a:latin typeface="Arial" panose="020B0604020202020204" pitchFamily="34" charset="0"/>
                <a:cs typeface="Arial" panose="020B0604020202020204" pitchFamily="34" charset="0"/>
              </a:rPr>
              <a:t>If the working capital calculation is les that 1 this could suggest that a company’s current liabilities exceed its current assets, this is referred to as a negative working capital ratio</a:t>
            </a:r>
          </a:p>
          <a:p>
            <a:pPr lvl="0"/>
            <a:r>
              <a:rPr lang="en-GB" dirty="0">
                <a:latin typeface="Arial" panose="020B0604020202020204" pitchFamily="34" charset="0"/>
                <a:cs typeface="Arial" panose="020B0604020202020204" pitchFamily="34" charset="0"/>
              </a:rPr>
              <a:t>This means that there is more short-term debt than short-term assets</a:t>
            </a:r>
          </a:p>
          <a:p>
            <a:pPr lvl="0"/>
            <a:r>
              <a:rPr lang="en-GB" dirty="0">
                <a:latin typeface="Arial" panose="020B0604020202020204" pitchFamily="34" charset="0"/>
                <a:cs typeface="Arial" panose="020B0604020202020204" pitchFamily="34" charset="0"/>
              </a:rPr>
              <a:t>This could result in an inability to meet the payroll costs each month</a:t>
            </a:r>
          </a:p>
          <a:p>
            <a:pPr lvl="0"/>
            <a:r>
              <a:rPr lang="en-GB" dirty="0">
                <a:latin typeface="Arial" panose="020B0604020202020204" pitchFamily="34" charset="0"/>
                <a:cs typeface="Arial" panose="020B0604020202020204" pitchFamily="34" charset="0"/>
              </a:rPr>
              <a:t>This should be a sign for the company to increase revenue or cut expenses (or both) to avoid liquidity problems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D40A7DF-E099-2F80-228A-D23673D77863}"/>
              </a:ext>
            </a:extLst>
          </p:cNvPr>
          <p:cNvSpPr txBox="1">
            <a:spLocks noGrp="1"/>
          </p:cNvSpPr>
          <p:nvPr>
            <p:ph type="title"/>
          </p:nvPr>
        </p:nvSpPr>
        <p:spPr>
          <a:xfrm>
            <a:off x="396510" y="1460500"/>
            <a:ext cx="2871005" cy="3936999"/>
          </a:xfrm>
        </p:spPr>
        <p:txBody>
          <a:bodyPr/>
          <a:lstStyle/>
          <a:p>
            <a:pPr lvl="0" algn="r"/>
            <a:r>
              <a:rPr lang="en-GB" b="1" u="sng" dirty="0"/>
              <a:t>Why is it important?</a:t>
            </a:r>
          </a:p>
        </p:txBody>
      </p:sp>
      <p:sp>
        <p:nvSpPr>
          <p:cNvPr id="3" name="Rectangle 5">
            <a:extLst>
              <a:ext uri="{FF2B5EF4-FFF2-40B4-BE49-F238E27FC236}">
                <a16:creationId xmlns:a16="http://schemas.microsoft.com/office/drawing/2014/main" id="{7A098320-4679-7D00-5150-08B1F643E5BE}"/>
              </a:ext>
            </a:extLst>
          </p:cNvPr>
          <p:cNvSpPr txBox="1">
            <a:spLocks noGrp="1"/>
          </p:cNvSpPr>
          <p:nvPr>
            <p:ph idx="1"/>
          </p:nvPr>
        </p:nvSpPr>
        <p:spPr>
          <a:xfrm>
            <a:off x="3713285" y="517890"/>
            <a:ext cx="4729503" cy="5858634"/>
          </a:xfrm>
        </p:spPr>
        <p:txBody>
          <a:bodyPr anchor="ctr">
            <a:normAutofit lnSpcReduction="10000"/>
          </a:bodyPr>
          <a:lstStyle/>
          <a:p>
            <a:pPr lvl="0">
              <a:buNone/>
            </a:pPr>
            <a:endParaRPr lang="en-GB" sz="1275" b="1" u="sng" dirty="0"/>
          </a:p>
          <a:p>
            <a:pPr lvl="0"/>
            <a:r>
              <a:rPr lang="en-GB" dirty="0">
                <a:latin typeface="Arial" panose="020B0604020202020204" pitchFamily="34" charset="0"/>
                <a:cs typeface="Arial" panose="020B0604020202020204" pitchFamily="34" charset="0"/>
              </a:rPr>
              <a:t>Business requires </a:t>
            </a:r>
            <a:r>
              <a:rPr lang="en-GB" b="1" dirty="0">
                <a:latin typeface="Arial" panose="020B0604020202020204" pitchFamily="34" charset="0"/>
                <a:cs typeface="Arial" panose="020B0604020202020204" pitchFamily="34" charset="0"/>
              </a:rPr>
              <a:t>sufficient working capital </a:t>
            </a:r>
            <a:r>
              <a:rPr lang="en-GB" dirty="0">
                <a:latin typeface="Arial" panose="020B0604020202020204" pitchFamily="34" charset="0"/>
                <a:cs typeface="Arial" panose="020B0604020202020204" pitchFamily="34" charset="0"/>
              </a:rPr>
              <a:t>to meet its day to day running costs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Working capital is </a:t>
            </a:r>
            <a:r>
              <a:rPr lang="en-GB" b="1" dirty="0">
                <a:latin typeface="Arial" panose="020B0604020202020204" pitchFamily="34" charset="0"/>
                <a:cs typeface="Arial" panose="020B0604020202020204" pitchFamily="34" charset="0"/>
              </a:rPr>
              <a:t>‘dead’ money </a:t>
            </a:r>
            <a:r>
              <a:rPr lang="en-GB" dirty="0">
                <a:latin typeface="Arial" panose="020B0604020202020204" pitchFamily="34" charset="0"/>
                <a:cs typeface="Arial" panose="020B0604020202020204" pitchFamily="34" charset="0"/>
              </a:rPr>
              <a:t>because :</a:t>
            </a:r>
          </a:p>
          <a:p>
            <a:pPr lvl="1"/>
            <a:r>
              <a:rPr lang="en-GB" sz="1800" dirty="0">
                <a:latin typeface="Arial" panose="020B0604020202020204" pitchFamily="34" charset="0"/>
                <a:cs typeface="Arial" panose="020B0604020202020204" pitchFamily="34" charset="0"/>
              </a:rPr>
              <a:t>it earns no interest</a:t>
            </a:r>
          </a:p>
          <a:p>
            <a:pPr lvl="1"/>
            <a:r>
              <a:rPr lang="en-GB" sz="1800" dirty="0">
                <a:latin typeface="Arial" panose="020B0604020202020204" pitchFamily="34" charset="0"/>
                <a:cs typeface="Arial" panose="020B0604020202020204" pitchFamily="34" charset="0"/>
              </a:rPr>
              <a:t>it is high risk (e.g. debtors not paying, stock becoming obsolete)</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 objective is for the business to operate with </a:t>
            </a:r>
            <a:r>
              <a:rPr lang="en-GB" b="1" dirty="0">
                <a:latin typeface="Arial" panose="020B0604020202020204" pitchFamily="34" charset="0"/>
                <a:cs typeface="Arial" panose="020B0604020202020204" pitchFamily="34" charset="0"/>
              </a:rPr>
              <a:t>as little working capital as possible</a:t>
            </a:r>
            <a:r>
              <a:rPr lang="en-GB" dirty="0">
                <a:latin typeface="Arial" panose="020B0604020202020204" pitchFamily="34" charset="0"/>
                <a:cs typeface="Arial" panose="020B0604020202020204" pitchFamily="34" charset="0"/>
              </a:rPr>
              <a:t>, and to therefore make what they have work as hard as possible.</a:t>
            </a:r>
          </a:p>
          <a:p>
            <a:pPr lvl="0"/>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Working Capital Cycle should be as short as possible</a:t>
            </a:r>
            <a:r>
              <a:rPr lang="en-GB" dirty="0">
                <a:latin typeface="Arial" panose="020B0604020202020204" pitchFamily="34" charset="0"/>
                <a:cs typeface="Arial" panose="020B0604020202020204" pitchFamily="34" charset="0"/>
              </a:rPr>
              <a:t>……</a:t>
            </a:r>
          </a:p>
          <a:p>
            <a:pPr lvl="0"/>
            <a:endParaRPr lang="en-GB" sz="1275" b="1" dirty="0"/>
          </a:p>
          <a:p>
            <a:pPr lvl="0">
              <a:buChar char="-"/>
            </a:pPr>
            <a:endParaRPr lang="en-GB" sz="1275" b="1" dirty="0"/>
          </a:p>
          <a:p>
            <a:pPr lvl="0"/>
            <a:endParaRPr lang="en-GB" sz="1275" b="1" dirty="0"/>
          </a:p>
          <a:p>
            <a:pPr lvl="0">
              <a:buNone/>
            </a:pPr>
            <a:endParaRPr lang="en-GB" sz="1275" b="1" dirty="0"/>
          </a:p>
        </p:txBody>
      </p:sp>
      <p:sp>
        <p:nvSpPr>
          <p:cNvPr id="4" name="Slide Number Placeholder 5">
            <a:extLst>
              <a:ext uri="{FF2B5EF4-FFF2-40B4-BE49-F238E27FC236}">
                <a16:creationId xmlns:a16="http://schemas.microsoft.com/office/drawing/2014/main" id="{0AF54CCB-D71F-E0E2-59A6-169C07DC9C9B}"/>
              </a:ext>
            </a:extLst>
          </p:cNvPr>
          <p:cNvSpPr txBox="1"/>
          <p:nvPr/>
        </p:nvSpPr>
        <p:spPr>
          <a:xfrm>
            <a:off x="8127999" y="5710279"/>
            <a:ext cx="730253" cy="205740"/>
          </a:xfrm>
          <a:prstGeom prst="rect">
            <a:avLst/>
          </a:prstGeom>
          <a:noFill/>
          <a:ln cap="flat">
            <a:noFill/>
          </a:ln>
        </p:spPr>
        <p:txBody>
          <a:bodyPr vert="horz" wrap="square" lIns="68580" tIns="34290" rIns="68580" bIns="34290" anchor="ctr" anchorCtr="0" compatLnSpc="1">
            <a:normAutofit/>
          </a:bodyPr>
          <a:lstStyle/>
          <a:p>
            <a:pPr defTabSz="342900">
              <a:spcAft>
                <a:spcPts val="450"/>
              </a:spcAft>
              <a:defRPr sz="1800" b="0" i="0" u="none" strike="noStrike" kern="0" cap="none" spc="0" baseline="0">
                <a:solidFill>
                  <a:srgbClr val="000000"/>
                </a:solidFill>
                <a:uFillTx/>
              </a:defRPr>
            </a:pPr>
            <a:fld id="{C387B06E-0710-405E-963E-AA688E051828}" type="slidenum">
              <a:rPr lang="en-GB" sz="750">
                <a:solidFill>
                  <a:srgbClr val="FFFFFF"/>
                </a:solidFill>
                <a:latin typeface="Tw Cen MT Condensed"/>
              </a:rPr>
              <a:pPr defTabSz="342900">
                <a:spcAft>
                  <a:spcPts val="450"/>
                </a:spcAft>
                <a:defRPr sz="1800" b="0" i="0" u="none" strike="noStrike" kern="0" cap="none" spc="0" baseline="0">
                  <a:solidFill>
                    <a:srgbClr val="000000"/>
                  </a:solidFill>
                  <a:uFillTx/>
                </a:defRPr>
              </a:pPr>
              <a:t>18</a:t>
            </a:fld>
            <a:endParaRPr lang="en-GB" sz="750">
              <a:solidFill>
                <a:srgbClr val="FFFFFF"/>
              </a:solidFill>
              <a:latin typeface="Tw Cen MT Condensed"/>
            </a:endParaRPr>
          </a:p>
        </p:txBody>
      </p:sp>
      <p:sp>
        <p:nvSpPr>
          <p:cNvPr id="5" name="Text Box 2">
            <a:extLst>
              <a:ext uri="{FF2B5EF4-FFF2-40B4-BE49-F238E27FC236}">
                <a16:creationId xmlns:a16="http://schemas.microsoft.com/office/drawing/2014/main" id="{A7B7AFF2-B7AA-2CA9-1D49-80D3DCA197BC}"/>
              </a:ext>
            </a:extLst>
          </p:cNvPr>
          <p:cNvSpPr txBox="1"/>
          <p:nvPr/>
        </p:nvSpPr>
        <p:spPr>
          <a:xfrm>
            <a:off x="1763315" y="1322785"/>
            <a:ext cx="5779291" cy="276999"/>
          </a:xfrm>
          <a:prstGeom prst="rect">
            <a:avLst/>
          </a:prstGeom>
          <a:noFill/>
          <a:ln cap="flat">
            <a:noFill/>
          </a:ln>
        </p:spPr>
        <p:txBody>
          <a:bodyPr vert="horz" wrap="square" lIns="68580" tIns="34290" rIns="68580" bIns="34290" anchor="t" anchorCtr="0" compatLnSpc="1">
            <a:spAutoFit/>
          </a:bodyPr>
          <a:lstStyle/>
          <a:p>
            <a:pPr defTabSz="342900">
              <a:spcBef>
                <a:spcPts val="825"/>
              </a:spcBef>
              <a:defRPr sz="1800" b="0" i="0" u="none" strike="noStrike" kern="0" cap="none" spc="0" baseline="0">
                <a:solidFill>
                  <a:srgbClr val="000000"/>
                </a:solidFill>
                <a:uFillTx/>
              </a:defRPr>
            </a:pPr>
            <a:endParaRPr lang="en-US" sz="1350">
              <a:solidFill>
                <a:srgbClr val="FFFFFF"/>
              </a:solidFill>
              <a:latin typeface="Tw Cen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1A691317-9E36-F3B7-E61B-001AB1CEB0DE}"/>
              </a:ext>
            </a:extLst>
          </p:cNvPr>
          <p:cNvSpPr txBox="1"/>
          <p:nvPr/>
        </p:nvSpPr>
        <p:spPr>
          <a:xfrm>
            <a:off x="1763315" y="1322785"/>
            <a:ext cx="5779291" cy="276999"/>
          </a:xfrm>
          <a:prstGeom prst="rect">
            <a:avLst/>
          </a:prstGeom>
          <a:noFill/>
          <a:ln cap="flat">
            <a:noFill/>
          </a:ln>
        </p:spPr>
        <p:txBody>
          <a:bodyPr vert="horz" wrap="square" lIns="68580" tIns="34290" rIns="68580" bIns="34290" anchor="t" anchorCtr="0" compatLnSpc="1">
            <a:spAutoFit/>
          </a:bodyPr>
          <a:lstStyle/>
          <a:p>
            <a:pPr defTabSz="685800">
              <a:spcBef>
                <a:spcPts val="825"/>
              </a:spcBef>
              <a:defRPr sz="1800" b="0" i="0" u="none" strike="noStrike" kern="0" cap="none" spc="0" baseline="0">
                <a:solidFill>
                  <a:srgbClr val="000000"/>
                </a:solidFill>
                <a:uFillTx/>
              </a:defRPr>
            </a:pPr>
            <a:endParaRPr lang="en-US" sz="1350">
              <a:solidFill>
                <a:srgbClr val="000000"/>
              </a:solidFill>
              <a:latin typeface="Arial"/>
              <a:cs typeface="Arial"/>
            </a:endParaRPr>
          </a:p>
        </p:txBody>
      </p:sp>
      <p:sp>
        <p:nvSpPr>
          <p:cNvPr id="3" name="Rectangle 4">
            <a:extLst>
              <a:ext uri="{FF2B5EF4-FFF2-40B4-BE49-F238E27FC236}">
                <a16:creationId xmlns:a16="http://schemas.microsoft.com/office/drawing/2014/main" id="{8010FDE9-5957-A4C2-F899-62A35E5C2411}"/>
              </a:ext>
            </a:extLst>
          </p:cNvPr>
          <p:cNvSpPr txBox="1">
            <a:spLocks noGrp="1"/>
          </p:cNvSpPr>
          <p:nvPr>
            <p:ph type="title"/>
          </p:nvPr>
        </p:nvSpPr>
        <p:spPr>
          <a:xfrm>
            <a:off x="1485902" y="1214435"/>
            <a:ext cx="6172200" cy="323848"/>
          </a:xfrm>
        </p:spPr>
        <p:txBody>
          <a:bodyPr>
            <a:normAutofit fontScale="90000"/>
          </a:bodyPr>
          <a:lstStyle/>
          <a:p>
            <a:pPr lvl="0"/>
            <a:r>
              <a:rPr lang="en-GB" sz="1950" b="1"/>
              <a:t>Working Capital Cycle</a:t>
            </a:r>
          </a:p>
        </p:txBody>
      </p:sp>
      <p:sp>
        <p:nvSpPr>
          <p:cNvPr id="4" name="Slide Number Placeholder 20">
            <a:extLst>
              <a:ext uri="{FF2B5EF4-FFF2-40B4-BE49-F238E27FC236}">
                <a16:creationId xmlns:a16="http://schemas.microsoft.com/office/drawing/2014/main" id="{B5A4F3F1-2DBC-76BA-F6B1-850E72CC7BF4}"/>
              </a:ext>
            </a:extLst>
          </p:cNvPr>
          <p:cNvSpPr txBox="1"/>
          <p:nvPr/>
        </p:nvSpPr>
        <p:spPr>
          <a:xfrm>
            <a:off x="8127999" y="5710279"/>
            <a:ext cx="730253" cy="205740"/>
          </a:xfrm>
          <a:prstGeom prst="rect">
            <a:avLst/>
          </a:prstGeom>
          <a:noFill/>
          <a:ln cap="flat">
            <a:noFill/>
          </a:ln>
        </p:spPr>
        <p:txBody>
          <a:bodyPr vert="horz" wrap="square" lIns="68580" tIns="34290" rIns="68580" bIns="34290" anchor="ctr" anchorCtr="0" compatLnSpc="1">
            <a:noAutofit/>
          </a:bodyPr>
          <a:lstStyle/>
          <a:p>
            <a:pPr defTabSz="685800">
              <a:defRPr sz="1800" b="0" i="0" u="none" strike="noStrike" kern="0" cap="none" spc="0" baseline="0">
                <a:solidFill>
                  <a:srgbClr val="000000"/>
                </a:solidFill>
                <a:uFillTx/>
              </a:defRPr>
            </a:pPr>
            <a:fld id="{F18A20B2-018D-4ACE-BEF6-4C0C03979218}" type="slidenum">
              <a:rPr lang="en-GB" sz="750">
                <a:solidFill>
                  <a:srgbClr val="000000"/>
                </a:solidFill>
                <a:latin typeface="Arial"/>
                <a:cs typeface="Arial"/>
              </a:rPr>
              <a:pPr defTabSz="685800">
                <a:defRPr sz="1800" b="0" i="0" u="none" strike="noStrike" kern="0" cap="none" spc="0" baseline="0">
                  <a:solidFill>
                    <a:srgbClr val="000000"/>
                  </a:solidFill>
                  <a:uFillTx/>
                </a:defRPr>
              </a:pPr>
              <a:t>19</a:t>
            </a:fld>
            <a:endParaRPr lang="en-GB" sz="750">
              <a:solidFill>
                <a:srgbClr val="000000"/>
              </a:solidFill>
              <a:latin typeface="Arial"/>
              <a:cs typeface="Arial"/>
            </a:endParaRPr>
          </a:p>
        </p:txBody>
      </p:sp>
      <p:grpSp>
        <p:nvGrpSpPr>
          <p:cNvPr id="5" name="Group 6">
            <a:extLst>
              <a:ext uri="{FF2B5EF4-FFF2-40B4-BE49-F238E27FC236}">
                <a16:creationId xmlns:a16="http://schemas.microsoft.com/office/drawing/2014/main" id="{335A0A74-5ACB-7928-B308-1DFC34B0CC3B}"/>
              </a:ext>
            </a:extLst>
          </p:cNvPr>
          <p:cNvGrpSpPr/>
          <p:nvPr/>
        </p:nvGrpSpPr>
        <p:grpSpPr>
          <a:xfrm>
            <a:off x="1709741" y="1646633"/>
            <a:ext cx="5584030" cy="3277787"/>
            <a:chOff x="2279654" y="1052510"/>
            <a:chExt cx="7445373" cy="4370383"/>
          </a:xfrm>
        </p:grpSpPr>
        <p:sp>
          <p:nvSpPr>
            <p:cNvPr id="6" name="AutoShape 7">
              <a:extLst>
                <a:ext uri="{FF2B5EF4-FFF2-40B4-BE49-F238E27FC236}">
                  <a16:creationId xmlns:a16="http://schemas.microsoft.com/office/drawing/2014/main" id="{4271A83F-D3E0-3129-1D23-45E2A0B4027A}"/>
                </a:ext>
              </a:extLst>
            </p:cNvPr>
            <p:cNvSpPr/>
            <p:nvPr/>
          </p:nvSpPr>
          <p:spPr>
            <a:xfrm>
              <a:off x="2279654" y="1052510"/>
              <a:ext cx="7445373" cy="4370383"/>
            </a:xfrm>
            <a:prstGeom prst="rect">
              <a:avLst/>
            </a:prstGeom>
            <a:noFill/>
            <a:ln cap="flat">
              <a:noFill/>
              <a:prstDash val="solid"/>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7" name="Oval 8">
              <a:extLst>
                <a:ext uri="{FF2B5EF4-FFF2-40B4-BE49-F238E27FC236}">
                  <a16:creationId xmlns:a16="http://schemas.microsoft.com/office/drawing/2014/main" id="{DB00F713-5216-ABEE-B6EB-A642BFF1F6F1}"/>
                </a:ext>
              </a:extLst>
            </p:cNvPr>
            <p:cNvSpPr/>
            <p:nvPr/>
          </p:nvSpPr>
          <p:spPr>
            <a:xfrm>
              <a:off x="3574316" y="1699979"/>
              <a:ext cx="4693688" cy="356105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9528" cap="flat">
              <a:solidFill>
                <a:srgbClr val="000000"/>
              </a:solidFill>
              <a:prstDash val="solid"/>
              <a:round/>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8" name="Text Box 9">
              <a:extLst>
                <a:ext uri="{FF2B5EF4-FFF2-40B4-BE49-F238E27FC236}">
                  <a16:creationId xmlns:a16="http://schemas.microsoft.com/office/drawing/2014/main" id="{68C7FB2B-780A-0D2D-0594-4D8C4FC8E3BA}"/>
                </a:ext>
              </a:extLst>
            </p:cNvPr>
            <p:cNvSpPr txBox="1"/>
            <p:nvPr/>
          </p:nvSpPr>
          <p:spPr>
            <a:xfrm>
              <a:off x="5516319" y="1538112"/>
              <a:ext cx="1133353" cy="647468"/>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Raw materials</a:t>
              </a:r>
            </a:p>
          </p:txBody>
        </p:sp>
        <p:sp>
          <p:nvSpPr>
            <p:cNvPr id="9" name="Line 10">
              <a:extLst>
                <a:ext uri="{FF2B5EF4-FFF2-40B4-BE49-F238E27FC236}">
                  <a16:creationId xmlns:a16="http://schemas.microsoft.com/office/drawing/2014/main" id="{A3F6F70E-59AA-CF0B-4C8C-8F7DE959F103}"/>
                </a:ext>
              </a:extLst>
            </p:cNvPr>
            <p:cNvSpPr/>
            <p:nvPr/>
          </p:nvSpPr>
          <p:spPr>
            <a:xfrm>
              <a:off x="7297003" y="2185580"/>
              <a:ext cx="486021" cy="323734"/>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10" name="Text Box 11">
              <a:extLst>
                <a:ext uri="{FF2B5EF4-FFF2-40B4-BE49-F238E27FC236}">
                  <a16:creationId xmlns:a16="http://schemas.microsoft.com/office/drawing/2014/main" id="{F08248D0-96B8-2575-0700-F77DF7724FBE}"/>
                </a:ext>
              </a:extLst>
            </p:cNvPr>
            <p:cNvSpPr txBox="1"/>
            <p:nvPr/>
          </p:nvSpPr>
          <p:spPr>
            <a:xfrm>
              <a:off x="7297003" y="2994906"/>
              <a:ext cx="1133353" cy="647468"/>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Work in progress</a:t>
              </a:r>
            </a:p>
          </p:txBody>
        </p:sp>
        <p:sp>
          <p:nvSpPr>
            <p:cNvPr id="11" name="Text Box 12">
              <a:extLst>
                <a:ext uri="{FF2B5EF4-FFF2-40B4-BE49-F238E27FC236}">
                  <a16:creationId xmlns:a16="http://schemas.microsoft.com/office/drawing/2014/main" id="{AA97A6A6-15C1-13BA-AB96-8E6847D0C134}"/>
                </a:ext>
              </a:extLst>
            </p:cNvPr>
            <p:cNvSpPr txBox="1"/>
            <p:nvPr/>
          </p:nvSpPr>
          <p:spPr>
            <a:xfrm>
              <a:off x="3574316" y="2347438"/>
              <a:ext cx="1133353" cy="485601"/>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Creditors</a:t>
              </a:r>
            </a:p>
          </p:txBody>
        </p:sp>
        <p:sp>
          <p:nvSpPr>
            <p:cNvPr id="12" name="Line 13">
              <a:extLst>
                <a:ext uri="{FF2B5EF4-FFF2-40B4-BE49-F238E27FC236}">
                  <a16:creationId xmlns:a16="http://schemas.microsoft.com/office/drawing/2014/main" id="{6C987773-EE32-5DCE-1F69-1727CA90594F}"/>
                </a:ext>
              </a:extLst>
            </p:cNvPr>
            <p:cNvSpPr/>
            <p:nvPr/>
          </p:nvSpPr>
          <p:spPr>
            <a:xfrm flipV="1">
              <a:off x="4707669" y="1861846"/>
              <a:ext cx="323670" cy="161867"/>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13" name="Text Box 14">
              <a:extLst>
                <a:ext uri="{FF2B5EF4-FFF2-40B4-BE49-F238E27FC236}">
                  <a16:creationId xmlns:a16="http://schemas.microsoft.com/office/drawing/2014/main" id="{AF9E47D6-E0E4-EE3D-A8B1-0FADA88D16D7}"/>
                </a:ext>
              </a:extLst>
            </p:cNvPr>
            <p:cNvSpPr txBox="1"/>
            <p:nvPr/>
          </p:nvSpPr>
          <p:spPr>
            <a:xfrm>
              <a:off x="6649672" y="4613568"/>
              <a:ext cx="1618332" cy="647468"/>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Finished goods stock</a:t>
              </a:r>
            </a:p>
          </p:txBody>
        </p:sp>
        <p:sp>
          <p:nvSpPr>
            <p:cNvPr id="14" name="Line 15">
              <a:extLst>
                <a:ext uri="{FF2B5EF4-FFF2-40B4-BE49-F238E27FC236}">
                  <a16:creationId xmlns:a16="http://schemas.microsoft.com/office/drawing/2014/main" id="{5245B0BB-BCF2-5DC5-8B60-E54666A9E15A}"/>
                </a:ext>
              </a:extLst>
            </p:cNvPr>
            <p:cNvSpPr/>
            <p:nvPr/>
          </p:nvSpPr>
          <p:spPr>
            <a:xfrm flipH="1">
              <a:off x="7944343" y="3966109"/>
              <a:ext cx="163384" cy="323734"/>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15" name="Text Box 16">
              <a:extLst>
                <a:ext uri="{FF2B5EF4-FFF2-40B4-BE49-F238E27FC236}">
                  <a16:creationId xmlns:a16="http://schemas.microsoft.com/office/drawing/2014/main" id="{854668B1-FA5F-1280-EA08-3D34B5FC0CD5}"/>
                </a:ext>
              </a:extLst>
            </p:cNvPr>
            <p:cNvSpPr txBox="1"/>
            <p:nvPr/>
          </p:nvSpPr>
          <p:spPr>
            <a:xfrm>
              <a:off x="4221656" y="4775435"/>
              <a:ext cx="1294671" cy="485601"/>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Debtors</a:t>
              </a:r>
            </a:p>
          </p:txBody>
        </p:sp>
        <p:sp>
          <p:nvSpPr>
            <p:cNvPr id="16" name="Text Box 17">
              <a:extLst>
                <a:ext uri="{FF2B5EF4-FFF2-40B4-BE49-F238E27FC236}">
                  <a16:creationId xmlns:a16="http://schemas.microsoft.com/office/drawing/2014/main" id="{5DAA80F4-F409-2554-AED9-C7BBEC37B85C}"/>
                </a:ext>
              </a:extLst>
            </p:cNvPr>
            <p:cNvSpPr txBox="1"/>
            <p:nvPr/>
          </p:nvSpPr>
          <p:spPr>
            <a:xfrm>
              <a:off x="3089336" y="3642375"/>
              <a:ext cx="971001" cy="485601"/>
            </a:xfrm>
            <a:prstGeom prst="rect">
              <a:avLst/>
            </a:prstGeom>
            <a:solidFill>
              <a:srgbClr val="FFFFFF"/>
            </a:solidFill>
            <a:ln w="9528" cap="flat">
              <a:solidFill>
                <a:srgbClr val="000000"/>
              </a:solidFill>
              <a:prstDash val="solid"/>
              <a:miter/>
            </a:ln>
          </p:spPr>
          <p:txBody>
            <a:bodyPr vert="horz" wrap="square" lIns="68580" tIns="34290" rIns="68580" bIns="34290" anchor="t" anchorCtr="0" compatLnSpc="1">
              <a:noAutofit/>
            </a:bodyPr>
            <a:lstStyle/>
            <a:p>
              <a:pPr defTabSz="685800" hangingPunct="0">
                <a:defRPr sz="1800" b="0" i="0" u="none" strike="noStrike" kern="0" cap="none" spc="0" baseline="0">
                  <a:solidFill>
                    <a:srgbClr val="000000"/>
                  </a:solidFill>
                  <a:uFillTx/>
                </a:defRPr>
              </a:pPr>
              <a:r>
                <a:rPr lang="en-US" sz="900">
                  <a:solidFill>
                    <a:srgbClr val="000000"/>
                  </a:solidFill>
                  <a:latin typeface="Times New Roman" pitchFamily="18"/>
                  <a:cs typeface="Arial"/>
                </a:rPr>
                <a:t>Cash</a:t>
              </a:r>
            </a:p>
          </p:txBody>
        </p:sp>
        <p:sp>
          <p:nvSpPr>
            <p:cNvPr id="17" name="Line 18">
              <a:extLst>
                <a:ext uri="{FF2B5EF4-FFF2-40B4-BE49-F238E27FC236}">
                  <a16:creationId xmlns:a16="http://schemas.microsoft.com/office/drawing/2014/main" id="{393B1210-6105-BCF7-ED6A-711610432883}"/>
                </a:ext>
              </a:extLst>
            </p:cNvPr>
            <p:cNvSpPr/>
            <p:nvPr/>
          </p:nvSpPr>
          <p:spPr>
            <a:xfrm flipH="1">
              <a:off x="6164692" y="5099169"/>
              <a:ext cx="323670" cy="161867"/>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18" name="Line 19">
              <a:extLst>
                <a:ext uri="{FF2B5EF4-FFF2-40B4-BE49-F238E27FC236}">
                  <a16:creationId xmlns:a16="http://schemas.microsoft.com/office/drawing/2014/main" id="{B990BA83-8231-D312-34EA-DAACDD13E24E}"/>
                </a:ext>
              </a:extLst>
            </p:cNvPr>
            <p:cNvSpPr/>
            <p:nvPr/>
          </p:nvSpPr>
          <p:spPr>
            <a:xfrm flipH="1" flipV="1">
              <a:off x="3897986" y="4289834"/>
              <a:ext cx="323670" cy="323734"/>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sp>
          <p:nvSpPr>
            <p:cNvPr id="19" name="Line 20">
              <a:extLst>
                <a:ext uri="{FF2B5EF4-FFF2-40B4-BE49-F238E27FC236}">
                  <a16:creationId xmlns:a16="http://schemas.microsoft.com/office/drawing/2014/main" id="{218731ED-AD4C-DCF3-70CE-9D7640272D56}"/>
                </a:ext>
              </a:extLst>
            </p:cNvPr>
            <p:cNvSpPr/>
            <p:nvPr/>
          </p:nvSpPr>
          <p:spPr>
            <a:xfrm flipV="1">
              <a:off x="3736668" y="2994906"/>
              <a:ext cx="1033" cy="485601"/>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68580" tIns="34290" rIns="68580" bIns="34290" anchor="t" anchorCtr="0" compatLnSpc="1">
              <a:noAutofit/>
            </a:bodyPr>
            <a:lstStyle/>
            <a:p>
              <a:pPr defTabSz="685800">
                <a:defRPr sz="1800" b="0" i="0" u="none" strike="noStrike" kern="0" cap="none" spc="0" baseline="0">
                  <a:solidFill>
                    <a:srgbClr val="000000"/>
                  </a:solidFill>
                  <a:uFillTx/>
                </a:defRPr>
              </a:pPr>
              <a:endParaRPr lang="en-GB" sz="1350">
                <a:solidFill>
                  <a:srgbClr val="000000"/>
                </a:solidFill>
                <a:latin typeface="Arial"/>
                <a:cs typeface="Arial"/>
              </a:endParaRPr>
            </a:p>
          </p:txBody>
        </p:sp>
      </p:grpSp>
      <p:sp>
        <p:nvSpPr>
          <p:cNvPr id="20" name="Rectangle 22">
            <a:extLst>
              <a:ext uri="{FF2B5EF4-FFF2-40B4-BE49-F238E27FC236}">
                <a16:creationId xmlns:a16="http://schemas.microsoft.com/office/drawing/2014/main" id="{1A86628B-63D3-09FB-2577-8FA4992E477D}"/>
              </a:ext>
            </a:extLst>
          </p:cNvPr>
          <p:cNvSpPr/>
          <p:nvPr/>
        </p:nvSpPr>
        <p:spPr>
          <a:xfrm>
            <a:off x="1331117" y="4994675"/>
            <a:ext cx="6263877" cy="484748"/>
          </a:xfrm>
          <a:prstGeom prst="rect">
            <a:avLst/>
          </a:prstGeom>
          <a:noFill/>
          <a:ln cap="flat">
            <a:noFill/>
            <a:prstDash val="solid"/>
          </a:ln>
        </p:spPr>
        <p:txBody>
          <a:bodyPr vert="horz" wrap="square" lIns="68580" tIns="34290" rIns="68580" bIns="34290" anchor="t" anchorCtr="1" compatLnSpc="1">
            <a:spAutoFit/>
          </a:bodyPr>
          <a:lstStyle/>
          <a:p>
            <a:pPr algn="ctr" defTabSz="685800">
              <a:defRPr sz="1800" b="0" i="0" u="none" strike="noStrike" kern="0" cap="none" spc="0" baseline="0">
                <a:solidFill>
                  <a:srgbClr val="000000"/>
                </a:solidFill>
                <a:uFillTx/>
              </a:defRPr>
            </a:pPr>
            <a:r>
              <a:rPr lang="en-GB" sz="1350" b="1">
                <a:solidFill>
                  <a:srgbClr val="000000"/>
                </a:solidFill>
                <a:latin typeface="Arial"/>
                <a:cs typeface="Arial"/>
              </a:rPr>
              <a:t>The aim is for this cycle to be such that the time between purchasing raw materials and collecting money from customers is as short as possible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Working Capital</a:t>
            </a:r>
          </a:p>
        </p:txBody>
      </p:sp>
      <p:sp>
        <p:nvSpPr>
          <p:cNvPr id="3" name="Content Placeholder 2"/>
          <p:cNvSpPr>
            <a:spLocks noGrp="1"/>
          </p:cNvSpPr>
          <p:nvPr>
            <p:ph idx="1"/>
          </p:nvPr>
        </p:nvSpPr>
        <p:spPr>
          <a:xfrm>
            <a:off x="1104405" y="2638045"/>
            <a:ext cx="7030192" cy="3560874"/>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 current ratio (working capital) of around </a:t>
            </a:r>
            <a:r>
              <a:rPr lang="en-US" sz="1600" b="1" dirty="0">
                <a:latin typeface="Arial" panose="020B0604020202020204" pitchFamily="34" charset="0"/>
                <a:cs typeface="Arial" panose="020B0604020202020204" pitchFamily="34" charset="0"/>
              </a:rPr>
              <a:t>1.7 – 2.0 </a:t>
            </a:r>
            <a:r>
              <a:rPr lang="en-US" sz="1600" dirty="0">
                <a:latin typeface="Arial" panose="020B0604020202020204" pitchFamily="34" charset="0"/>
                <a:cs typeface="Arial" panose="020B0604020202020204" pitchFamily="34" charset="0"/>
              </a:rPr>
              <a:t>is considered encouraging for a business.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It suggests the business has enough cash to meet its debts.  Shareholders expect to see a ratio result over 1.</a:t>
            </a:r>
          </a:p>
          <a:p>
            <a:r>
              <a:rPr lang="en-US" sz="1600" dirty="0">
                <a:latin typeface="Arial" panose="020B0604020202020204" pitchFamily="34" charset="0"/>
                <a:cs typeface="Arial" panose="020B0604020202020204" pitchFamily="34" charset="0"/>
              </a:rPr>
              <a:t>A low ratio of </a:t>
            </a:r>
            <a:r>
              <a:rPr lang="en-US" sz="1600" b="1" dirty="0">
                <a:latin typeface="Arial" panose="020B0604020202020204" pitchFamily="34" charset="0"/>
                <a:cs typeface="Arial" panose="020B0604020202020204" pitchFamily="34" charset="0"/>
              </a:rPr>
              <a:t>1.0 – 1.5 </a:t>
            </a:r>
            <a:r>
              <a:rPr lang="en-US" sz="1600" dirty="0">
                <a:latin typeface="Arial" panose="020B0604020202020204" pitchFamily="34" charset="0"/>
                <a:cs typeface="Arial" panose="020B0604020202020204" pitchFamily="34" charset="0"/>
              </a:rPr>
              <a:t>could</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suggest otherwise.</a:t>
            </a:r>
          </a:p>
          <a:p>
            <a:endParaRPr lang="en-US" sz="1600" dirty="0"/>
          </a:p>
        </p:txBody>
      </p:sp>
    </p:spTree>
    <p:extLst>
      <p:ext uri="{BB962C8B-B14F-4D97-AF65-F5344CB8AC3E}">
        <p14:creationId xmlns:p14="http://schemas.microsoft.com/office/powerpoint/2010/main" val="2990066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A90A31C-D965-178E-AE42-39356849BABF}"/>
              </a:ext>
            </a:extLst>
          </p:cNvPr>
          <p:cNvSpPr txBox="1">
            <a:spLocks noGrp="1"/>
          </p:cNvSpPr>
          <p:nvPr>
            <p:ph type="title"/>
          </p:nvPr>
        </p:nvSpPr>
        <p:spPr/>
        <p:txBody>
          <a:bodyPr/>
          <a:lstStyle/>
          <a:p>
            <a:pPr lvl="0"/>
            <a:r>
              <a:rPr lang="en-GB" sz="3000" b="1"/>
              <a:t>Liquidity ratios  </a:t>
            </a:r>
            <a:endParaRPr lang="en-GB" sz="2100"/>
          </a:p>
        </p:txBody>
      </p:sp>
      <p:sp>
        <p:nvSpPr>
          <p:cNvPr id="3" name="Rectangle 3">
            <a:extLst>
              <a:ext uri="{FF2B5EF4-FFF2-40B4-BE49-F238E27FC236}">
                <a16:creationId xmlns:a16="http://schemas.microsoft.com/office/drawing/2014/main" id="{77775DDD-8FC1-EF18-2EDF-1560F8F36C85}"/>
              </a:ext>
            </a:extLst>
          </p:cNvPr>
          <p:cNvSpPr txBox="1">
            <a:spLocks noGrp="1"/>
          </p:cNvSpPr>
          <p:nvPr>
            <p:ph idx="1"/>
          </p:nvPr>
        </p:nvSpPr>
        <p:spPr/>
        <p:txBody>
          <a:bodyPr>
            <a:normAutofit lnSpcReduction="10000"/>
          </a:bodyPr>
          <a:lstStyle/>
          <a:p>
            <a:pPr lvl="0">
              <a:buNone/>
            </a:pPr>
            <a:r>
              <a:rPr lang="en-GB" b="1" dirty="0"/>
              <a:t>Working capital</a:t>
            </a:r>
            <a:r>
              <a:rPr lang="en-GB" dirty="0"/>
              <a:t>:</a:t>
            </a:r>
          </a:p>
          <a:p>
            <a:pPr lvl="0">
              <a:buNone/>
            </a:pPr>
            <a:r>
              <a:rPr lang="en-GB" dirty="0"/>
              <a:t>Current assets</a:t>
            </a:r>
          </a:p>
          <a:p>
            <a:pPr lvl="0">
              <a:buNone/>
            </a:pPr>
            <a:r>
              <a:rPr lang="en-GB" dirty="0"/>
              <a:t>Current liabilities</a:t>
            </a:r>
          </a:p>
          <a:p>
            <a:pPr lvl="0">
              <a:buNone/>
            </a:pPr>
            <a:r>
              <a:rPr lang="en-GB" dirty="0"/>
              <a:t> </a:t>
            </a:r>
          </a:p>
          <a:p>
            <a:pPr lvl="0">
              <a:buNone/>
            </a:pPr>
            <a:r>
              <a:rPr lang="en-GB" u="sng" dirty="0"/>
              <a:t>500</a:t>
            </a:r>
          </a:p>
          <a:p>
            <a:pPr lvl="0">
              <a:buNone/>
            </a:pPr>
            <a:r>
              <a:rPr lang="en-GB" dirty="0"/>
              <a:t>350</a:t>
            </a:r>
          </a:p>
          <a:p>
            <a:pPr lvl="0">
              <a:buNone/>
            </a:pPr>
            <a:endParaRPr lang="en-GB" dirty="0"/>
          </a:p>
          <a:p>
            <a:pPr lvl="0">
              <a:buNone/>
            </a:pPr>
            <a:r>
              <a:rPr lang="en-GB" b="1" dirty="0"/>
              <a:t>= 1.428 </a:t>
            </a:r>
          </a:p>
        </p:txBody>
      </p:sp>
      <p:sp>
        <p:nvSpPr>
          <p:cNvPr id="4" name="Rectangle 4">
            <a:extLst>
              <a:ext uri="{FF2B5EF4-FFF2-40B4-BE49-F238E27FC236}">
                <a16:creationId xmlns:a16="http://schemas.microsoft.com/office/drawing/2014/main" id="{DFB3DF93-B909-43E0-DC51-A064D77D3490}"/>
              </a:ext>
            </a:extLst>
          </p:cNvPr>
          <p:cNvSpPr txBox="1">
            <a:spLocks noGrp="1"/>
          </p:cNvSpPr>
          <p:nvPr>
            <p:ph idx="2"/>
          </p:nvPr>
        </p:nvSpPr>
        <p:spPr/>
        <p:txBody>
          <a:bodyPr>
            <a:normAutofit lnSpcReduction="10000"/>
          </a:bodyPr>
          <a:lstStyle/>
          <a:p>
            <a:pPr lvl="0">
              <a:buNone/>
            </a:pPr>
            <a:r>
              <a:rPr lang="en-GB" b="1" dirty="0"/>
              <a:t>Acid test (quick):</a:t>
            </a:r>
          </a:p>
          <a:p>
            <a:pPr lvl="0">
              <a:buNone/>
            </a:pPr>
            <a:r>
              <a:rPr lang="en-GB" dirty="0"/>
              <a:t>Current assets – Stock</a:t>
            </a:r>
          </a:p>
          <a:p>
            <a:pPr lvl="0">
              <a:buNone/>
            </a:pPr>
            <a:r>
              <a:rPr lang="en-GB" dirty="0"/>
              <a:t>Current liabilities</a:t>
            </a:r>
          </a:p>
          <a:p>
            <a:pPr lvl="0">
              <a:buNone/>
            </a:pPr>
            <a:endParaRPr lang="en-GB" dirty="0"/>
          </a:p>
          <a:p>
            <a:pPr lvl="0">
              <a:buNone/>
            </a:pPr>
            <a:r>
              <a:rPr lang="en-GB" u="sng" dirty="0"/>
              <a:t>500 – 200</a:t>
            </a:r>
          </a:p>
          <a:p>
            <a:pPr lvl="0">
              <a:buNone/>
            </a:pPr>
            <a:r>
              <a:rPr lang="en-GB" dirty="0"/>
              <a:t>     350</a:t>
            </a:r>
          </a:p>
          <a:p>
            <a:pPr lvl="0">
              <a:buNone/>
            </a:pPr>
            <a:endParaRPr lang="en-GB" b="1" dirty="0"/>
          </a:p>
          <a:p>
            <a:pPr lvl="0">
              <a:buNone/>
            </a:pPr>
            <a:r>
              <a:rPr lang="en-GB" b="1" dirty="0"/>
              <a:t>= 0.857 </a:t>
            </a:r>
          </a:p>
        </p:txBody>
      </p:sp>
      <p:sp>
        <p:nvSpPr>
          <p:cNvPr id="5" name="Slide Number Placeholder 5">
            <a:extLst>
              <a:ext uri="{FF2B5EF4-FFF2-40B4-BE49-F238E27FC236}">
                <a16:creationId xmlns:a16="http://schemas.microsoft.com/office/drawing/2014/main" id="{16B32A55-51B1-F7F1-F88E-5895E7102AFD}"/>
              </a:ext>
            </a:extLst>
          </p:cNvPr>
          <p:cNvSpPr txBox="1"/>
          <p:nvPr/>
        </p:nvSpPr>
        <p:spPr>
          <a:xfrm>
            <a:off x="6057897" y="5624514"/>
            <a:ext cx="1600197" cy="273847"/>
          </a:xfrm>
          <a:prstGeom prst="rect">
            <a:avLst/>
          </a:prstGeom>
          <a:noFill/>
          <a:ln cap="flat">
            <a:noFill/>
          </a:ln>
        </p:spPr>
        <p:txBody>
          <a:bodyPr vert="horz" wrap="square" lIns="68580" tIns="34290" rIns="68580" bIns="34290" anchor="ctr" anchorCtr="0" compatLnSpc="1">
            <a:noAutofit/>
          </a:bodyPr>
          <a:lstStyle/>
          <a:p>
            <a:pPr defTabSz="342900">
              <a:defRPr sz="1800" b="0" i="0" u="none" strike="noStrike" kern="0" cap="none" spc="0" baseline="0">
                <a:solidFill>
                  <a:srgbClr val="000000"/>
                </a:solidFill>
                <a:uFillTx/>
              </a:defRPr>
            </a:pPr>
            <a:fld id="{1DE1CB0B-48DB-40E4-9024-EA1DDE54A29D}" type="slidenum">
              <a:rPr lang="en-US" sz="750">
                <a:solidFill>
                  <a:srgbClr val="FFFFFF"/>
                </a:solidFill>
                <a:latin typeface="Tw Cen MT Condensed"/>
              </a:rPr>
              <a:pPr defTabSz="342900">
                <a:defRPr sz="1800" b="0" i="0" u="none" strike="noStrike" kern="0" cap="none" spc="0" baseline="0">
                  <a:solidFill>
                    <a:srgbClr val="000000"/>
                  </a:solidFill>
                  <a:uFillTx/>
                </a:defRPr>
              </a:pPr>
              <a:t>21</a:t>
            </a:fld>
            <a:endParaRPr lang="en-US" sz="750">
              <a:solidFill>
                <a:srgbClr val="FFFFFF"/>
              </a:solidFill>
              <a:latin typeface="Tw Cen MT Condensed"/>
            </a:endParaRPr>
          </a:p>
        </p:txBody>
      </p:sp>
      <p:sp>
        <p:nvSpPr>
          <p:cNvPr id="6" name="Line 6">
            <a:extLst>
              <a:ext uri="{FF2B5EF4-FFF2-40B4-BE49-F238E27FC236}">
                <a16:creationId xmlns:a16="http://schemas.microsoft.com/office/drawing/2014/main" id="{69FB8844-5A7C-864F-75D6-9AC2104F6B56}"/>
              </a:ext>
            </a:extLst>
          </p:cNvPr>
          <p:cNvSpPr/>
          <p:nvPr/>
        </p:nvSpPr>
        <p:spPr>
          <a:xfrm>
            <a:off x="768096" y="3273961"/>
            <a:ext cx="12430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FFFFFF"/>
            </a:solidFill>
            <a:prstDash val="solid"/>
            <a:round/>
          </a:ln>
        </p:spPr>
        <p:txBody>
          <a:bodyPr vert="horz" wrap="square" lIns="68580" tIns="34290" rIns="68580" bIns="34290" anchor="t" anchorCtr="0" compatLnSpc="1">
            <a:noAutofit/>
          </a:bodyPr>
          <a:lstStyle/>
          <a:p>
            <a:pPr defTabSz="342900">
              <a:defRPr sz="1800" b="0" i="0" u="none" strike="noStrike" kern="0" cap="none" spc="0" baseline="0">
                <a:solidFill>
                  <a:srgbClr val="000000"/>
                </a:solidFill>
                <a:uFillTx/>
              </a:defRPr>
            </a:pPr>
            <a:endParaRPr lang="en-AU" sz="1350">
              <a:solidFill>
                <a:srgbClr val="FFFFFF"/>
              </a:solidFill>
              <a:latin typeface="Tw Cen MT"/>
            </a:endParaRPr>
          </a:p>
        </p:txBody>
      </p:sp>
      <p:sp>
        <p:nvSpPr>
          <p:cNvPr id="7" name="Line 6">
            <a:extLst>
              <a:ext uri="{FF2B5EF4-FFF2-40B4-BE49-F238E27FC236}">
                <a16:creationId xmlns:a16="http://schemas.microsoft.com/office/drawing/2014/main" id="{0EA4B29A-0474-5A56-5FCA-8C9DF7EB683E}"/>
              </a:ext>
            </a:extLst>
          </p:cNvPr>
          <p:cNvSpPr/>
          <p:nvPr/>
        </p:nvSpPr>
        <p:spPr>
          <a:xfrm>
            <a:off x="4491990" y="3295646"/>
            <a:ext cx="12430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FFFFFF"/>
            </a:solidFill>
            <a:prstDash val="solid"/>
            <a:round/>
          </a:ln>
        </p:spPr>
        <p:txBody>
          <a:bodyPr vert="horz" wrap="square" lIns="68580" tIns="34290" rIns="68580" bIns="34290" anchor="t" anchorCtr="0" compatLnSpc="1">
            <a:noAutofit/>
          </a:bodyPr>
          <a:lstStyle/>
          <a:p>
            <a:pPr defTabSz="342900">
              <a:defRPr sz="1800" b="0" i="0" u="none" strike="noStrike" kern="0" cap="none" spc="0" baseline="0">
                <a:solidFill>
                  <a:srgbClr val="000000"/>
                </a:solidFill>
                <a:uFillTx/>
              </a:defRPr>
            </a:pPr>
            <a:endParaRPr lang="en-AU" sz="1350">
              <a:solidFill>
                <a:srgbClr val="FFFFFF"/>
              </a:solidFill>
              <a:latin typeface="Tw Cen M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D8993-AF06-1221-8294-88A9A5AAAE96}"/>
              </a:ext>
            </a:extLst>
          </p:cNvPr>
          <p:cNvSpPr>
            <a:spLocks noGrp="1"/>
          </p:cNvSpPr>
          <p:nvPr>
            <p:ph type="title"/>
          </p:nvPr>
        </p:nvSpPr>
        <p:spPr/>
        <p:txBody>
          <a:bodyPr/>
          <a:lstStyle/>
          <a:p>
            <a:r>
              <a:rPr lang="en-GB" dirty="0"/>
              <a:t>Cash ratio</a:t>
            </a:r>
          </a:p>
        </p:txBody>
      </p:sp>
      <p:sp>
        <p:nvSpPr>
          <p:cNvPr id="3" name="Content Placeholder 2">
            <a:extLst>
              <a:ext uri="{FF2B5EF4-FFF2-40B4-BE49-F238E27FC236}">
                <a16:creationId xmlns:a16="http://schemas.microsoft.com/office/drawing/2014/main" id="{A4127A6D-B1E4-29C8-BFDD-AA30C9A5A29A}"/>
              </a:ext>
            </a:extLst>
          </p:cNvPr>
          <p:cNvSpPr>
            <a:spLocks noGrp="1"/>
          </p:cNvSpPr>
          <p:nvPr>
            <p:ph idx="1"/>
          </p:nvPr>
        </p:nvSpPr>
        <p:spPr>
          <a:xfrm>
            <a:off x="534075" y="2638045"/>
            <a:ext cx="8011114" cy="3609006"/>
          </a:xfrm>
        </p:spPr>
        <p:txBody>
          <a:bodyPr>
            <a:normAutofit/>
          </a:bodyPr>
          <a:lstStyle/>
          <a:p>
            <a:r>
              <a:rPr lang="en-GB" dirty="0">
                <a:latin typeface="Arial" panose="020B0604020202020204" pitchFamily="34" charset="0"/>
                <a:cs typeface="Arial" panose="020B0604020202020204" pitchFamily="34" charset="0"/>
              </a:rPr>
              <a:t>The cash ratio is a financial metric that measures a company’s ability to cover its short-term liabilities with its cash and cash equivalents. </a:t>
            </a:r>
          </a:p>
          <a:p>
            <a:r>
              <a:rPr lang="en-GB" b="1" dirty="0">
                <a:latin typeface="Arial" panose="020B0604020202020204" pitchFamily="34" charset="0"/>
                <a:cs typeface="Arial" panose="020B0604020202020204" pitchFamily="34" charset="0"/>
              </a:rPr>
              <a:t>(Cash + Cash Equivalents) / Current Liabilities</a:t>
            </a:r>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Cash</a:t>
            </a:r>
            <a:r>
              <a:rPr lang="en-GB" dirty="0">
                <a:latin typeface="Arial" panose="020B0604020202020204" pitchFamily="34" charset="0"/>
                <a:cs typeface="Arial" panose="020B0604020202020204" pitchFamily="34" charset="0"/>
              </a:rPr>
              <a:t> includes physical currency and funds in current or savings accounts.</a:t>
            </a:r>
          </a:p>
          <a:p>
            <a:pPr lvl="0"/>
            <a:r>
              <a:rPr lang="en-GB" b="1" dirty="0">
                <a:latin typeface="Arial" panose="020B0604020202020204" pitchFamily="34" charset="0"/>
                <a:cs typeface="Arial" panose="020B0604020202020204" pitchFamily="34" charset="0"/>
              </a:rPr>
              <a:t>Cash Equivalents</a:t>
            </a:r>
            <a:r>
              <a:rPr lang="en-GB" dirty="0">
                <a:latin typeface="Arial" panose="020B0604020202020204" pitchFamily="34" charset="0"/>
                <a:cs typeface="Arial" panose="020B0604020202020204" pitchFamily="34" charset="0"/>
              </a:rPr>
              <a:t> are short-term, highly liquid investments that can be converted to cash quickly with minimal risk, such as bank overdraft facility, short term government securities such as treasury bills, money market funds (these are low risk investments, typically in the form of bonds).</a:t>
            </a:r>
          </a:p>
          <a:p>
            <a:pPr lvl="0"/>
            <a:r>
              <a:rPr lang="en-GB" b="1" dirty="0">
                <a:latin typeface="Arial" panose="020B0604020202020204" pitchFamily="34" charset="0"/>
                <a:cs typeface="Arial" panose="020B0604020202020204" pitchFamily="34" charset="0"/>
              </a:rPr>
              <a:t>Current Liabilities</a:t>
            </a:r>
            <a:r>
              <a:rPr lang="en-GB" dirty="0">
                <a:latin typeface="Arial" panose="020B0604020202020204" pitchFamily="34" charset="0"/>
                <a:cs typeface="Arial" panose="020B0604020202020204" pitchFamily="34" charset="0"/>
              </a:rPr>
              <a:t> are obligations due within one year, including accounts payable, short-term debt, and accrued expenses</a:t>
            </a:r>
          </a:p>
          <a:p>
            <a:endParaRPr lang="en-GB" dirty="0"/>
          </a:p>
        </p:txBody>
      </p:sp>
    </p:spTree>
    <p:extLst>
      <p:ext uri="{BB962C8B-B14F-4D97-AF65-F5344CB8AC3E}">
        <p14:creationId xmlns:p14="http://schemas.microsoft.com/office/powerpoint/2010/main" val="20680442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Debtor days</a:t>
            </a:r>
          </a:p>
        </p:txBody>
      </p:sp>
      <p:sp>
        <p:nvSpPr>
          <p:cNvPr id="3" name="Content Placeholder 2"/>
          <p:cNvSpPr>
            <a:spLocks noGrp="1"/>
          </p:cNvSpPr>
          <p:nvPr>
            <p:ph idx="1"/>
          </p:nvPr>
        </p:nvSpPr>
        <p:spPr/>
        <p:txBody>
          <a:bodyPr/>
          <a:lstStyle/>
          <a:p>
            <a:r>
              <a:rPr lang="en-GB" sz="2000" b="1" dirty="0">
                <a:latin typeface="Arial" panose="020B0604020202020204" pitchFamily="34" charset="0"/>
                <a:cs typeface="Arial" panose="020B0604020202020204" pitchFamily="34" charset="0"/>
              </a:rPr>
              <a:t>Debtors x 365/credit sales =     ******* days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Despite debtors being an asset for an organisation, payment from debtors should be received within 30-36 days, as this is the most acceptable timeframe </a:t>
            </a:r>
          </a:p>
          <a:p>
            <a:pPr marL="0" indent="0">
              <a:buNone/>
            </a:pPr>
            <a:endParaRPr lang="en-GB" dirty="0"/>
          </a:p>
        </p:txBody>
      </p:sp>
    </p:spTree>
    <p:extLst>
      <p:ext uri="{BB962C8B-B14F-4D97-AF65-F5344CB8AC3E}">
        <p14:creationId xmlns:p14="http://schemas.microsoft.com/office/powerpoint/2010/main" val="567477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Creditor days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Credit days ratio indicates the number of days it takes to pay creditors.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Creditor  x 365/ credit purchases  =   ***** days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30 days is the most acceptable.  A result over the acceptable repayment period can be an indication that the organisation is experiencing difficulties with cash. </a:t>
            </a:r>
          </a:p>
        </p:txBody>
      </p:sp>
    </p:spTree>
    <p:extLst>
      <p:ext uri="{BB962C8B-B14F-4D97-AF65-F5344CB8AC3E}">
        <p14:creationId xmlns:p14="http://schemas.microsoft.com/office/powerpoint/2010/main" val="3816766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4DC4F-651D-1BF8-6E52-03D3A9BC313F}"/>
              </a:ext>
            </a:extLst>
          </p:cNvPr>
          <p:cNvSpPr>
            <a:spLocks noGrp="1"/>
          </p:cNvSpPr>
          <p:nvPr>
            <p:ph type="title"/>
          </p:nvPr>
        </p:nvSpPr>
        <p:spPr/>
        <p:txBody>
          <a:bodyPr/>
          <a:lstStyle/>
          <a:p>
            <a:r>
              <a:rPr lang="en-GB" dirty="0"/>
              <a:t>Stock days</a:t>
            </a:r>
          </a:p>
        </p:txBody>
      </p:sp>
      <p:sp>
        <p:nvSpPr>
          <p:cNvPr id="3" name="Content Placeholder 2">
            <a:extLst>
              <a:ext uri="{FF2B5EF4-FFF2-40B4-BE49-F238E27FC236}">
                <a16:creationId xmlns:a16="http://schemas.microsoft.com/office/drawing/2014/main" id="{40BA5A68-4BED-12AF-2FAA-AB2F008C0D4F}"/>
              </a:ext>
            </a:extLst>
          </p:cNvPr>
          <p:cNvSpPr>
            <a:spLocks noGrp="1"/>
          </p:cNvSpPr>
          <p:nvPr>
            <p:ph idx="1"/>
          </p:nvPr>
        </p:nvSpPr>
        <p:spPr>
          <a:xfrm>
            <a:off x="979137" y="2638044"/>
            <a:ext cx="7363752" cy="3778939"/>
          </a:xfrm>
        </p:spPr>
        <p:txBody>
          <a:bodyPr>
            <a:normAutofit/>
          </a:bodyPr>
          <a:lstStyle/>
          <a:p>
            <a:r>
              <a:rPr lang="en-GB" dirty="0">
                <a:latin typeface="Arial" panose="020B0604020202020204" pitchFamily="34" charset="0"/>
                <a:cs typeface="Arial" panose="020B0604020202020204" pitchFamily="34" charset="0"/>
              </a:rPr>
              <a:t>Stock Days indicates the number of days it takes to turnaround stock.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Stock x 365/Cost of Sales</a:t>
            </a:r>
          </a:p>
          <a:p>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Stock</a:t>
            </a:r>
            <a:r>
              <a:rPr lang="en-GB" dirty="0">
                <a:latin typeface="Arial" panose="020B0604020202020204" pitchFamily="34" charset="0"/>
                <a:cs typeface="Arial" panose="020B0604020202020204" pitchFamily="34" charset="0"/>
              </a:rPr>
              <a:t> is an expensive asset and often forms a major element of the company’s total assets</a:t>
            </a:r>
          </a:p>
          <a:p>
            <a:pPr lvl="0"/>
            <a:r>
              <a:rPr lang="en-GB" dirty="0">
                <a:latin typeface="Arial" panose="020B0604020202020204" pitchFamily="34" charset="0"/>
                <a:cs typeface="Arial" panose="020B0604020202020204" pitchFamily="34" charset="0"/>
              </a:rPr>
              <a:t>It is </a:t>
            </a:r>
            <a:r>
              <a:rPr lang="en-GB" b="1" dirty="0">
                <a:latin typeface="Arial" panose="020B0604020202020204" pitchFamily="34" charset="0"/>
                <a:cs typeface="Arial" panose="020B0604020202020204" pitchFamily="34" charset="0"/>
              </a:rPr>
              <a:t>expensive to buy and also to hold </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30 days is the most acceptable.  However, the appropriate number of days can differ between industries and organisations. </a:t>
            </a:r>
          </a:p>
        </p:txBody>
      </p:sp>
    </p:spTree>
    <p:extLst>
      <p:ext uri="{BB962C8B-B14F-4D97-AF65-F5344CB8AC3E}">
        <p14:creationId xmlns:p14="http://schemas.microsoft.com/office/powerpoint/2010/main" val="491066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Gearing</a:t>
            </a:r>
          </a:p>
        </p:txBody>
      </p:sp>
      <p:sp>
        <p:nvSpPr>
          <p:cNvPr id="3" name="Content Placeholder 2"/>
          <p:cNvSpPr>
            <a:spLocks noGrp="1"/>
          </p:cNvSpPr>
          <p:nvPr>
            <p:ph idx="1"/>
          </p:nvPr>
        </p:nvSpPr>
        <p:spPr>
          <a:xfrm>
            <a:off x="1033153" y="2638045"/>
            <a:ext cx="7101444" cy="3442121"/>
          </a:xfrm>
        </p:spPr>
        <p:txBody>
          <a:bodyPr/>
          <a:lstStyle/>
          <a:p>
            <a:r>
              <a:rPr lang="en-GB" sz="2000" dirty="0">
                <a:latin typeface="Arial" panose="020B0604020202020204" pitchFamily="34" charset="0"/>
                <a:cs typeface="Arial" panose="020B0604020202020204" pitchFamily="34" charset="0"/>
              </a:rPr>
              <a:t>Gearing refers to the proportion of finance provided by debt and concentrates on the long term. </a:t>
            </a:r>
          </a:p>
          <a:p>
            <a:r>
              <a:rPr lang="en-GB" sz="2000" dirty="0">
                <a:latin typeface="Arial" panose="020B0604020202020204" pitchFamily="34" charset="0"/>
                <a:cs typeface="Arial" panose="020B0604020202020204" pitchFamily="34" charset="0"/>
              </a:rPr>
              <a:t>The higher the level of gearing, the higher the risks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Interest on a debt must be paid, regardless of business profitability</a:t>
            </a:r>
          </a:p>
          <a:p>
            <a:pPr marL="0" indent="0">
              <a:buNone/>
            </a:pPr>
            <a:r>
              <a:rPr lang="en-GB" sz="2000" dirty="0">
                <a:latin typeface="Arial" panose="020B0604020202020204" pitchFamily="34" charset="0"/>
                <a:cs typeface="Arial" panose="020B0604020202020204" pitchFamily="34" charset="0"/>
              </a:rPr>
              <a:t>Companies unable to service their own debt may be forced to sell off assets or declare bankruptcy</a:t>
            </a:r>
          </a:p>
          <a:p>
            <a:endParaRPr lang="en-GB" dirty="0"/>
          </a:p>
          <a:p>
            <a:pPr marL="0" indent="0">
              <a:buNone/>
            </a:pPr>
            <a:endParaRPr lang="en-GB" dirty="0"/>
          </a:p>
        </p:txBody>
      </p:sp>
    </p:spTree>
    <p:extLst>
      <p:ext uri="{BB962C8B-B14F-4D97-AF65-F5344CB8AC3E}">
        <p14:creationId xmlns:p14="http://schemas.microsoft.com/office/powerpoint/2010/main" val="2578657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ratio (or gearing ratio)</a:t>
            </a:r>
          </a:p>
        </p:txBody>
      </p:sp>
      <p:sp>
        <p:nvSpPr>
          <p:cNvPr id="3" name="Content Placeholder 2"/>
          <p:cNvSpPr>
            <a:spLocks noGrp="1"/>
          </p:cNvSpPr>
          <p:nvPr>
            <p:ph idx="1"/>
          </p:nvPr>
        </p:nvSpPr>
        <p:spPr>
          <a:xfrm>
            <a:off x="450761" y="2202287"/>
            <a:ext cx="8435662" cy="4162887"/>
          </a:xfrm>
        </p:spPr>
        <p:txBody>
          <a:bodyPr>
            <a:normAutofit/>
          </a:bodyPr>
          <a:lstStyle/>
          <a:p>
            <a:r>
              <a:rPr lang="en-GB" dirty="0">
                <a:latin typeface="Arial" panose="020B0604020202020204" pitchFamily="34" charset="0"/>
                <a:cs typeface="Arial" panose="020B0604020202020204" pitchFamily="34" charset="0"/>
              </a:rPr>
              <a:t>The debt ratio measures a company’s ability to pay its debts.</a:t>
            </a:r>
          </a:p>
          <a:p>
            <a:r>
              <a:rPr lang="en-GB" dirty="0">
                <a:latin typeface="Arial" panose="020B0604020202020204" pitchFamily="34" charset="0"/>
                <a:cs typeface="Arial" panose="020B0604020202020204" pitchFamily="34" charset="0"/>
              </a:rPr>
              <a:t>Within the hospitality industry, it is important to have low debt ratios, meaning long term assets greatly outweigh the debt used to purchase them.</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Total debt/total assets  =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debt ratio of less than 35% is considered good.</a:t>
            </a:r>
          </a:p>
          <a:p>
            <a:pPr marL="0" indent="0">
              <a:buNone/>
            </a:pPr>
            <a:r>
              <a:rPr lang="en-GB" dirty="0">
                <a:latin typeface="Arial" panose="020B0604020202020204" pitchFamily="34" charset="0"/>
                <a:cs typeface="Arial" panose="020B0604020202020204" pitchFamily="34" charset="0"/>
              </a:rPr>
              <a:t>Remember, Interest on a debt has to be paid, regardless of business profitability</a:t>
            </a:r>
          </a:p>
          <a:p>
            <a:pPr marL="0" indent="0">
              <a:buNone/>
            </a:pPr>
            <a:r>
              <a:rPr lang="en-GB" dirty="0">
                <a:latin typeface="Arial" panose="020B0604020202020204" pitchFamily="34" charset="0"/>
                <a:cs typeface="Arial" panose="020B0604020202020204" pitchFamily="34" charset="0"/>
              </a:rPr>
              <a:t>Companies unable to service their own debt may be forced to sell off assets or declare bankruptcy</a:t>
            </a:r>
          </a:p>
          <a:p>
            <a:pPr marL="0" indent="0">
              <a:buNone/>
            </a:pPr>
            <a:endParaRPr lang="en-GB" dirty="0"/>
          </a:p>
          <a:p>
            <a:endParaRPr lang="en-GB" dirty="0"/>
          </a:p>
        </p:txBody>
      </p:sp>
    </p:spTree>
    <p:extLst>
      <p:ext uri="{BB962C8B-B14F-4D97-AF65-F5344CB8AC3E}">
        <p14:creationId xmlns:p14="http://schemas.microsoft.com/office/powerpoint/2010/main" val="746962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cover</a:t>
            </a:r>
          </a:p>
        </p:txBody>
      </p:sp>
      <p:sp>
        <p:nvSpPr>
          <p:cNvPr id="3" name="Content Placeholder 2"/>
          <p:cNvSpPr>
            <a:spLocks noGrp="1"/>
          </p:cNvSpPr>
          <p:nvPr>
            <p:ph idx="1"/>
          </p:nvPr>
        </p:nvSpPr>
        <p:spPr>
          <a:xfrm>
            <a:off x="950026" y="2638045"/>
            <a:ext cx="7208321" cy="3101983"/>
          </a:xfrm>
        </p:spPr>
        <p:txBody>
          <a:bodyPr>
            <a:noAutofit/>
          </a:bodyPr>
          <a:lstStyle/>
          <a:p>
            <a:r>
              <a:rPr lang="en-GB" sz="2000" dirty="0">
                <a:latin typeface="Arial" panose="020B0604020202020204" pitchFamily="34" charset="0"/>
                <a:cs typeface="Arial" panose="020B0604020202020204" pitchFamily="34" charset="0"/>
              </a:rPr>
              <a:t>The interest coverage ratio is used to determine how easily a company can pay interest expenses on outstanding debt</a:t>
            </a:r>
          </a:p>
          <a:p>
            <a:r>
              <a:rPr lang="en-GB" sz="2000" dirty="0">
                <a:latin typeface="Arial" panose="020B0604020202020204" pitchFamily="34" charset="0"/>
                <a:cs typeface="Arial" panose="020B0604020202020204" pitchFamily="34" charset="0"/>
              </a:rPr>
              <a:t>When a company’s ratio is 1.5 or lower, its ability to meet interest expenses may be questionable.  </a:t>
            </a:r>
          </a:p>
          <a:p>
            <a:r>
              <a:rPr lang="en-GB" sz="2000" dirty="0">
                <a:latin typeface="Arial" panose="020B0604020202020204" pitchFamily="34" charset="0"/>
                <a:cs typeface="Arial" panose="020B0604020202020204" pitchFamily="34" charset="0"/>
              </a:rPr>
              <a:t>The lower the ratio, the more the company is burdened by debt.</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Profit before interest/ interest =  ****</a:t>
            </a:r>
          </a:p>
        </p:txBody>
      </p:sp>
    </p:spTree>
    <p:extLst>
      <p:ext uri="{BB962C8B-B14F-4D97-AF65-F5344CB8AC3E}">
        <p14:creationId xmlns:p14="http://schemas.microsoft.com/office/powerpoint/2010/main" val="262426592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{9F5A43D9-1F63-0249-AB5A-8C2D83B4C05F}tf10001120</Template>
  <TotalTime>0</TotalTime>
  <Words>2330</Words>
  <Application>Microsoft Office PowerPoint</Application>
  <PresentationFormat>On-screen Show (4:3)</PresentationFormat>
  <Paragraphs>253</Paragraphs>
  <Slides>28</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Gill Sans MT</vt:lpstr>
      <vt:lpstr>Times New Roman</vt:lpstr>
      <vt:lpstr>Tw Cen MT</vt:lpstr>
      <vt:lpstr>Tw Cen MT Condensed</vt:lpstr>
      <vt:lpstr>Parcel</vt:lpstr>
      <vt:lpstr>FINANCE Management</vt:lpstr>
      <vt:lpstr>Finance</vt:lpstr>
      <vt:lpstr>Ratio analysis </vt:lpstr>
      <vt:lpstr>Key Performance indicators (KPI)</vt:lpstr>
      <vt:lpstr>Ratios</vt:lpstr>
      <vt:lpstr>PowerPoint Presentation</vt:lpstr>
      <vt:lpstr>Key Financial Ratios  </vt:lpstr>
      <vt:lpstr>  Profitability Ratios</vt:lpstr>
      <vt:lpstr>Profitability - Gross Profit Margin Before expenses</vt:lpstr>
      <vt:lpstr>Profitability - Net Profit Margin after expenses</vt:lpstr>
      <vt:lpstr>Profitability - ROCE</vt:lpstr>
      <vt:lpstr>Profitability - Asset turnover</vt:lpstr>
      <vt:lpstr>Profitability - Fixed asset ratio</vt:lpstr>
      <vt:lpstr>2. Liquidity Ratios</vt:lpstr>
      <vt:lpstr>Managing Working Capital</vt:lpstr>
      <vt:lpstr>Working Capital</vt:lpstr>
      <vt:lpstr>Working Capital</vt:lpstr>
      <vt:lpstr>Why is it important?</vt:lpstr>
      <vt:lpstr>Working Capital Cycle</vt:lpstr>
      <vt:lpstr>Working Capital</vt:lpstr>
      <vt:lpstr>Liquidity ratios  </vt:lpstr>
      <vt:lpstr>Cash ratio</vt:lpstr>
      <vt:lpstr>Debtor days</vt:lpstr>
      <vt:lpstr>Creditor days</vt:lpstr>
      <vt:lpstr>Stock days</vt:lpstr>
      <vt:lpstr>Gearing</vt:lpstr>
      <vt:lpstr>Debt ratio (or gearing ratio)</vt:lpstr>
      <vt:lpstr>Interest cover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 P</dc:creator>
  <cp:lastModifiedBy>Marie Pitson</cp:lastModifiedBy>
  <cp:revision>25</cp:revision>
  <cp:lastPrinted>2016-10-04T07:08:38Z</cp:lastPrinted>
  <dcterms:created xsi:type="dcterms:W3CDTF">2014-03-25T19:37:34Z</dcterms:created>
  <dcterms:modified xsi:type="dcterms:W3CDTF">2026-10-16T09:43:36Z</dcterms:modified>
</cp:coreProperties>
</file>