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7" r:id="rId1"/>
  </p:sldMasterIdLst>
  <p:notesMasterIdLst>
    <p:notesMasterId r:id="rId16"/>
  </p:notesMasterIdLst>
  <p:handoutMasterIdLst>
    <p:handoutMasterId r:id="rId17"/>
  </p:handoutMasterIdLst>
  <p:sldIdLst>
    <p:sldId id="286" r:id="rId2"/>
    <p:sldId id="257" r:id="rId3"/>
    <p:sldId id="258" r:id="rId4"/>
    <p:sldId id="270" r:id="rId5"/>
    <p:sldId id="263" r:id="rId6"/>
    <p:sldId id="292" r:id="rId7"/>
    <p:sldId id="275" r:id="rId8"/>
    <p:sldId id="291" r:id="rId9"/>
    <p:sldId id="264" r:id="rId10"/>
    <p:sldId id="295" r:id="rId11"/>
    <p:sldId id="277" r:id="rId12"/>
    <p:sldId id="280" r:id="rId13"/>
    <p:sldId id="293" r:id="rId14"/>
    <p:sldId id="294" r:id="rId15"/>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p:scale>
          <a:sx n="70" d="100"/>
          <a:sy n="70" d="100"/>
        </p:scale>
        <p:origin x="-1164" y="-2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14/01/2019</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14/01/2019</a:t>
            </a:fld>
            <a:endParaRPr lang="en-GB" alt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14/01/2019</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14/01/2019</a:t>
            </a:fld>
            <a:endParaRPr lang="en-GB" alt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14/01/2019</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pPr>
              <a:defRPr/>
            </a:pPr>
            <a:fld id="{B9188D40-EA84-4741-A93C-333A7A4EA90F}" type="datetime1">
              <a:rPr lang="en-GB" altLang="en-US" smtClean="0"/>
              <a:pPr>
                <a:defRPr/>
              </a:pPr>
              <a:t>14/01/2019</a:t>
            </a:fld>
            <a:endParaRPr lang="en-GB" alt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pPr>
              <a:defRPr/>
            </a:pPr>
            <a:fld id="{F657F800-730A-4389-AB21-8BF89553559F}" type="slidenum">
              <a:rPr lang="en-GB" altLang="en-US" smtClean="0"/>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14/01/2019</a:t>
            </a:fld>
            <a:endParaRPr lang="en-GB" altLang="en-US"/>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pPr>
              <a:defRPr/>
            </a:pPr>
            <a:fld id="{59B12514-B2BD-43EE-BCBD-7E23DB886ACD}" type="datetime1">
              <a:rPr lang="en-GB" altLang="en-US" smtClean="0"/>
              <a:pPr>
                <a:defRPr/>
              </a:pPr>
              <a:t>14/01/2019</a:t>
            </a:fld>
            <a:endParaRPr lang="en-GB" alt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pPr>
              <a:defRPr/>
            </a:pPr>
            <a:fld id="{99394249-8463-4BC8-8578-8F2970A0B96D}" type="slidenum">
              <a:rPr lang="en-GB" altLang="en-US" smtClean="0"/>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78" r:id="rId1"/>
    <p:sldLayoutId id="2147484379" r:id="rId2"/>
    <p:sldLayoutId id="2147484380" r:id="rId3"/>
    <p:sldLayoutId id="2147484381" r:id="rId4"/>
    <p:sldLayoutId id="2147484382" r:id="rId5"/>
    <p:sldLayoutId id="2147484383" r:id="rId6"/>
    <p:sldLayoutId id="2147484384" r:id="rId7"/>
    <p:sldLayoutId id="2147484385" r:id="rId8"/>
    <p:sldLayoutId id="2147484386" r:id="rId9"/>
    <p:sldLayoutId id="2147484387" r:id="rId10"/>
    <p:sldLayoutId id="2147484388" r:id="rId11"/>
  </p:sldLayoutIdLst>
  <p:hf sldNum="0" hdr="0"/>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mallbusiness.chron.com/ltd-mean-after-business-name-3277.html" TargetMode="External"/><Relationship Id="rId2" Type="http://schemas.openxmlformats.org/officeDocument/2006/relationships/hyperlink" Target="https://www.livestrong.com/article/267910-what-is-the-family-impact-on-early-childhood-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427984" y="3717032"/>
            <a:ext cx="3528392" cy="1584176"/>
          </a:xfrm>
        </p:spPr>
        <p:txBody>
          <a:bodyPr>
            <a:normAutofit fontScale="77500" lnSpcReduction="20000"/>
          </a:bodyPr>
          <a:lstStyle/>
          <a:p>
            <a:pPr eaLnBrk="1" hangingPunct="1">
              <a:buNone/>
            </a:pPr>
            <a:r>
              <a:rPr lang="en-GB" altLang="en-US" sz="2000" dirty="0"/>
              <a:t>RIFNA BEGUM      1713342</a:t>
            </a:r>
          </a:p>
          <a:p>
            <a:pPr eaLnBrk="1" hangingPunct="1">
              <a:buNone/>
            </a:pPr>
            <a:r>
              <a:rPr lang="en-GB" altLang="en-US" sz="2000" dirty="0"/>
              <a:t>REHANA BIBI         1713117</a:t>
            </a:r>
          </a:p>
          <a:p>
            <a:pPr eaLnBrk="1" hangingPunct="1">
              <a:buNone/>
            </a:pPr>
            <a:r>
              <a:rPr lang="en-GB" altLang="en-US" sz="2000" dirty="0"/>
              <a:t>FULBAN BIBI          1714121</a:t>
            </a:r>
          </a:p>
          <a:p>
            <a:pPr eaLnBrk="1" hangingPunct="1">
              <a:buNone/>
            </a:pPr>
            <a:r>
              <a:rPr lang="en-GB" altLang="en-US" sz="1800" dirty="0"/>
              <a:t>JAMES SAHONTA     </a:t>
            </a:r>
            <a:r>
              <a:rPr lang="en-GB" altLang="en-US" sz="2000" dirty="0"/>
              <a:t>1715427</a:t>
            </a:r>
          </a:p>
          <a:p>
            <a:pPr eaLnBrk="1" hangingPunct="1">
              <a:buNone/>
            </a:pPr>
            <a:r>
              <a:rPr lang="en-GB" altLang="en-US" sz="1800" dirty="0"/>
              <a:t>DAVINA THOMAS     </a:t>
            </a:r>
            <a:r>
              <a:rPr lang="en-GB" altLang="en-US" sz="2000" dirty="0"/>
              <a:t>1713946</a:t>
            </a:r>
          </a:p>
          <a:p>
            <a:pPr eaLnBrk="1" hangingPunct="1">
              <a:buNone/>
            </a:pPr>
            <a:endParaRPr lang="en-GB" altLang="en-US" sz="2000" dirty="0"/>
          </a:p>
          <a:p>
            <a:pPr eaLnBrk="1" hangingPunct="1">
              <a:buNone/>
            </a:pPr>
            <a:r>
              <a:rPr lang="en-GB" altLang="en-US" sz="2000" dirty="0"/>
              <a:t>LECTURER: DOREEN NYAH</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14/01/2019</a:t>
            </a:fld>
            <a:endParaRPr lang="en-GB" altLang="en-US"/>
          </a:p>
        </p:txBody>
      </p:sp>
      <p:sp>
        <p:nvSpPr>
          <p:cNvPr id="10" name="Rectangle 9"/>
          <p:cNvSpPr/>
          <p:nvPr/>
        </p:nvSpPr>
        <p:spPr>
          <a:xfrm>
            <a:off x="323528" y="404664"/>
            <a:ext cx="8136904" cy="707886"/>
          </a:xfrm>
          <a:prstGeom prst="rect">
            <a:avLst/>
          </a:prstGeom>
          <a:noFill/>
        </p:spPr>
        <p:txBody>
          <a:bodyPr wrap="square" lIns="91440" tIns="45720" rIns="91440" bIns="45720">
            <a:spAutoFit/>
          </a:bodyPr>
          <a:lstStyle/>
          <a:p>
            <a:pPr algn="ctr"/>
            <a:r>
              <a:rPr lang="en-US" sz="40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UNIVERSAL STAY AND PLAY</a:t>
            </a:r>
          </a:p>
        </p:txBody>
      </p:sp>
      <p:pic>
        <p:nvPicPr>
          <p:cNvPr id="2054" name="Picture 6" descr="C:\Users\Davina\Desktop\images (3).jpg"/>
          <p:cNvPicPr>
            <a:picLocks noChangeAspect="1" noChangeArrowheads="1"/>
          </p:cNvPicPr>
          <p:nvPr/>
        </p:nvPicPr>
        <p:blipFill>
          <a:blip r:embed="rId2" cstate="print"/>
          <a:srcRect/>
          <a:stretch>
            <a:fillRect/>
          </a:stretch>
        </p:blipFill>
        <p:spPr bwMode="auto">
          <a:xfrm rot="2461854">
            <a:off x="6951436" y="2230396"/>
            <a:ext cx="1592337" cy="1702406"/>
          </a:xfrm>
          <a:prstGeom prst="rect">
            <a:avLst/>
          </a:prstGeom>
          <a:noFill/>
        </p:spPr>
      </p:pic>
      <p:sp>
        <p:nvSpPr>
          <p:cNvPr id="12" name="Rectangle 11"/>
          <p:cNvSpPr/>
          <p:nvPr/>
        </p:nvSpPr>
        <p:spPr>
          <a:xfrm>
            <a:off x="899592" y="5445224"/>
            <a:ext cx="7488832" cy="923330"/>
          </a:xfrm>
          <a:prstGeom prst="rect">
            <a:avLst/>
          </a:prstGeom>
          <a:noFill/>
        </p:spPr>
        <p:txBody>
          <a:bodyPr wrap="square" lIns="91440" tIns="45720" rIns="91440" bIns="45720">
            <a:spAutoFit/>
          </a:bodyPr>
          <a:lstStyle/>
          <a:p>
            <a:pPr algn="ctr"/>
            <a:r>
              <a:rPr lang="en-US" sz="5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You’re WELCOME</a:t>
            </a:r>
          </a:p>
        </p:txBody>
      </p:sp>
      <p:pic>
        <p:nvPicPr>
          <p:cNvPr id="2055" name="Picture 7" descr="C:\Users\Davina\Desktop\images (1).jpg"/>
          <p:cNvPicPr>
            <a:picLocks noChangeAspect="1" noChangeArrowheads="1"/>
          </p:cNvPicPr>
          <p:nvPr/>
        </p:nvPicPr>
        <p:blipFill>
          <a:blip r:embed="rId3" cstate="print"/>
          <a:srcRect/>
          <a:stretch>
            <a:fillRect/>
          </a:stretch>
        </p:blipFill>
        <p:spPr bwMode="auto">
          <a:xfrm>
            <a:off x="395536" y="2204864"/>
            <a:ext cx="3744416" cy="2340471"/>
          </a:xfrm>
          <a:prstGeom prst="rect">
            <a:avLst/>
          </a:prstGeom>
          <a:noFill/>
        </p:spPr>
      </p:pic>
      <p:pic>
        <p:nvPicPr>
          <p:cNvPr id="2056" name="Picture 8" descr="C:\Users\Davina\Desktop\images.png"/>
          <p:cNvPicPr>
            <a:picLocks noChangeAspect="1" noChangeArrowheads="1"/>
          </p:cNvPicPr>
          <p:nvPr/>
        </p:nvPicPr>
        <p:blipFill>
          <a:blip r:embed="rId4" cstate="print"/>
          <a:srcRect/>
          <a:stretch>
            <a:fillRect/>
          </a:stretch>
        </p:blipFill>
        <p:spPr bwMode="auto">
          <a:xfrm>
            <a:off x="4499992" y="1988840"/>
            <a:ext cx="1801763" cy="122413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normAutofit/>
          </a:bodyPr>
          <a:lstStyle/>
          <a:p>
            <a:pPr eaLnBrk="1" hangingPunct="1"/>
            <a:r>
              <a:rPr lang="en-GB" altLang="en-US" sz="2400" b="1" i="1" dirty="0"/>
              <a:t>Executive Summary</a:t>
            </a:r>
            <a:endParaRPr lang="en-GB" altLang="en-US" sz="24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endParaRPr lang="en-GB" altLang="en-US" sz="1400" dirty="0"/>
          </a:p>
          <a:p>
            <a:pPr eaLnBrk="1" hangingPunct="1">
              <a:buFontTx/>
              <a:buNone/>
            </a:pPr>
            <a:endParaRPr lang="en-GB" altLang="en-US" sz="1400" dirty="0"/>
          </a:p>
          <a:p>
            <a:pPr eaLnBrk="1" hangingPunct="1">
              <a:buFontTx/>
              <a:buNone/>
            </a:pPr>
            <a:endParaRPr lang="en-GB" altLang="en-US" sz="1400" dirty="0"/>
          </a:p>
          <a:p>
            <a:pPr eaLnBrk="1" hangingPunct="1">
              <a:buFontTx/>
              <a:buNone/>
            </a:pPr>
            <a:r>
              <a:rPr lang="en-GB" altLang="en-US" sz="1400" dirty="0"/>
              <a:t>         With a strong and growing demand for further or higher education, we believe that it is now essential to provide the facilities to meet the needs of our community. </a:t>
            </a:r>
          </a:p>
          <a:p>
            <a:pPr eaLnBrk="1" hangingPunct="1">
              <a:buFontTx/>
              <a:buNone/>
            </a:pPr>
            <a:endParaRPr lang="en-GB" altLang="en-US" sz="1200" dirty="0"/>
          </a:p>
          <a:p>
            <a:pPr eaLnBrk="1" hangingPunct="1">
              <a:buFontTx/>
              <a:buNone/>
            </a:pPr>
            <a:r>
              <a:rPr lang="en-GB" altLang="en-US" sz="1200" dirty="0"/>
              <a:t>           MISSION STATEMENT</a:t>
            </a:r>
            <a:br>
              <a:rPr lang="en-GB" altLang="en-US" sz="1200" dirty="0"/>
            </a:br>
            <a:r>
              <a:rPr lang="en-GB" altLang="en-US" sz="1200" dirty="0"/>
              <a:t>We aim  to  supply to our demands  in becoming the leading childcare provider ........</a:t>
            </a:r>
          </a:p>
          <a:p>
            <a:pPr eaLnBrk="1" hangingPunct="1">
              <a:buFontTx/>
              <a:buNone/>
            </a:pPr>
            <a:endParaRPr lang="en-GB" altLang="en-US" sz="1200" dirty="0"/>
          </a:p>
          <a:p>
            <a:pPr eaLnBrk="1" hangingPunct="1">
              <a:buFontTx/>
              <a:buNone/>
            </a:pPr>
            <a:r>
              <a:rPr lang="en-GB" altLang="en-US" sz="1200" dirty="0"/>
              <a:t>            VISION </a:t>
            </a:r>
          </a:p>
          <a:p>
            <a:pPr eaLnBrk="1" hangingPunct="1">
              <a:buFontTx/>
              <a:buNone/>
            </a:pPr>
            <a:r>
              <a:rPr lang="en-GB" altLang="en-US" sz="1200" dirty="0"/>
              <a:t>           Maximising and creating professional opportunities for our future</a:t>
            </a:r>
          </a:p>
          <a:p>
            <a:pPr eaLnBrk="1" hangingPunct="1">
              <a:buFontTx/>
              <a:buNone/>
            </a:pPr>
            <a:endParaRPr lang="en-GB" altLang="en-US" sz="14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14/01/2019</a:t>
            </a:fld>
            <a:endParaRPr lang="en-GB" altLang="en-US"/>
          </a:p>
        </p:txBody>
      </p:sp>
      <p:pic>
        <p:nvPicPr>
          <p:cNvPr id="5124" name="Picture 4" descr="C:\Users\Davina\Desktop\images (1).png"/>
          <p:cNvPicPr>
            <a:picLocks noChangeAspect="1" noChangeArrowheads="1"/>
          </p:cNvPicPr>
          <p:nvPr/>
        </p:nvPicPr>
        <p:blipFill>
          <a:blip r:embed="rId3" cstate="print"/>
          <a:srcRect/>
          <a:stretch>
            <a:fillRect/>
          </a:stretch>
        </p:blipFill>
        <p:spPr bwMode="auto">
          <a:xfrm>
            <a:off x="611560" y="4725144"/>
            <a:ext cx="7632848" cy="172819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normAutofit/>
          </a:bodyPr>
          <a:lstStyle/>
          <a:p>
            <a:pPr eaLnBrk="1" hangingPunct="1"/>
            <a:r>
              <a:rPr lang="en-GB" altLang="en-US" sz="2400" b="1" i="1" dirty="0"/>
              <a:t>Business Overview</a:t>
            </a:r>
            <a:endParaRPr lang="en-GB" altLang="en-US" sz="24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t>           </a:t>
            </a:r>
          </a:p>
          <a:p>
            <a:pPr eaLnBrk="1" hangingPunct="1">
              <a:buFontTx/>
              <a:buNone/>
            </a:pPr>
            <a:endParaRPr lang="en-GB" altLang="en-US" sz="1200" dirty="0"/>
          </a:p>
          <a:p>
            <a:pPr eaLnBrk="1" hangingPunct="1">
              <a:buFontTx/>
              <a:buNone/>
            </a:pPr>
            <a:endParaRPr lang="en-GB" altLang="en-US" sz="1200" dirty="0"/>
          </a:p>
          <a:p>
            <a:pPr eaLnBrk="1" hangingPunct="1">
              <a:buFontTx/>
              <a:buNone/>
            </a:pPr>
            <a:endParaRPr lang="en-GB" altLang="en-US" sz="1200" dirty="0"/>
          </a:p>
          <a:p>
            <a:pPr eaLnBrk="1" hangingPunct="1">
              <a:buFontTx/>
              <a:buNone/>
            </a:pPr>
            <a:r>
              <a:rPr lang="en-GB" altLang="en-US" sz="1200" dirty="0"/>
              <a:t>           From Two years to Four years of age, this particular stay and play service has been designed to promote access to higher education for parents who wish to return to further studies without the worrying pressures of childcare. The service will run throughout universities who would like to support our system s and aims to become a leading childcare facility. </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14/01/2019</a:t>
            </a:fld>
            <a:endParaRPr lang="en-GB" altLang="en-US"/>
          </a:p>
        </p:txBody>
      </p:sp>
      <p:pic>
        <p:nvPicPr>
          <p:cNvPr id="4098" name="Picture 2" descr="C:\Users\Davina\Desktop\sta.png"/>
          <p:cNvPicPr>
            <a:picLocks noChangeAspect="1" noChangeArrowheads="1"/>
          </p:cNvPicPr>
          <p:nvPr/>
        </p:nvPicPr>
        <p:blipFill>
          <a:blip r:embed="rId3" cstate="print"/>
          <a:srcRect/>
          <a:stretch>
            <a:fillRect/>
          </a:stretch>
        </p:blipFill>
        <p:spPr bwMode="auto">
          <a:xfrm>
            <a:off x="1187624" y="3645024"/>
            <a:ext cx="6512842" cy="219112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normAutofit/>
          </a:bodyPr>
          <a:lstStyle/>
          <a:p>
            <a:pPr eaLnBrk="1" hangingPunct="1"/>
            <a:r>
              <a:rPr lang="en-GB" altLang="en-US" sz="2400" i="1" dirty="0"/>
              <a:t>Products and Services</a:t>
            </a:r>
            <a:endParaRPr lang="en-GB" altLang="en-US" sz="24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None/>
            </a:pPr>
            <a:endParaRPr lang="en-GB" altLang="en-US" sz="1200" dirty="0"/>
          </a:p>
          <a:p>
            <a:pPr marL="0" indent="0" eaLnBrk="1" hangingPunct="1">
              <a:buNone/>
            </a:pPr>
            <a:endParaRPr lang="en-GB" altLang="en-US" sz="1200" dirty="0"/>
          </a:p>
          <a:p>
            <a:pPr marL="0" indent="0" eaLnBrk="1" hangingPunct="1">
              <a:buNone/>
            </a:pPr>
            <a:r>
              <a:rPr lang="en-GB" altLang="en-US" sz="1200" dirty="0"/>
              <a:t>With several other  childcare facilities  based locally, our services differ for reasons such as  our location. Universal stay and play are specifically based on site of the university campus’s where the parent will take their chosen course of study.   With this service open to all students  we believe that we are providing accessibility to  higher education  to all parents.  Moreover, our service provides  excessive security  features.</a:t>
            </a:r>
            <a:endParaRPr lang="en-GB" altLang="en-US" sz="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14/01/2019</a:t>
            </a:fld>
            <a:endParaRPr lang="en-GB" altLang="en-US"/>
          </a:p>
        </p:txBody>
      </p:sp>
      <p:pic>
        <p:nvPicPr>
          <p:cNvPr id="1029" name="Picture 5" descr="C:\Users\Davina\Desktop\download.jpg"/>
          <p:cNvPicPr>
            <a:picLocks noChangeAspect="1" noChangeArrowheads="1"/>
          </p:cNvPicPr>
          <p:nvPr/>
        </p:nvPicPr>
        <p:blipFill>
          <a:blip r:embed="rId3" cstate="print"/>
          <a:srcRect/>
          <a:stretch>
            <a:fillRect/>
          </a:stretch>
        </p:blipFill>
        <p:spPr bwMode="auto">
          <a:xfrm>
            <a:off x="395536" y="2636912"/>
            <a:ext cx="6480720" cy="3987824"/>
          </a:xfrm>
          <a:prstGeom prst="rect">
            <a:avLst/>
          </a:prstGeom>
          <a:noFill/>
        </p:spPr>
      </p:pic>
      <p:pic>
        <p:nvPicPr>
          <p:cNvPr id="1039" name="Picture 15" descr="C:\Users\Davina\Desktop\images (2).png"/>
          <p:cNvPicPr>
            <a:picLocks noChangeAspect="1" noChangeArrowheads="1"/>
          </p:cNvPicPr>
          <p:nvPr/>
        </p:nvPicPr>
        <p:blipFill>
          <a:blip r:embed="rId4" cstate="print"/>
          <a:srcRect/>
          <a:stretch>
            <a:fillRect/>
          </a:stretch>
        </p:blipFill>
        <p:spPr bwMode="auto">
          <a:xfrm>
            <a:off x="6588224" y="3212976"/>
            <a:ext cx="1878397" cy="1152128"/>
          </a:xfrm>
          <a:prstGeom prst="rect">
            <a:avLst/>
          </a:prstGeom>
          <a:noFill/>
        </p:spPr>
      </p:pic>
      <p:pic>
        <p:nvPicPr>
          <p:cNvPr id="1026" name="Picture 2" descr="C:\Users\Davina\Desktop\images (5).jpg"/>
          <p:cNvPicPr>
            <a:picLocks noChangeAspect="1" noChangeArrowheads="1"/>
          </p:cNvPicPr>
          <p:nvPr/>
        </p:nvPicPr>
        <p:blipFill>
          <a:blip r:embed="rId5" cstate="print"/>
          <a:srcRect/>
          <a:stretch>
            <a:fillRect/>
          </a:stretch>
        </p:blipFill>
        <p:spPr bwMode="auto">
          <a:xfrm>
            <a:off x="7020272" y="5373216"/>
            <a:ext cx="1528464" cy="109176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a:t>
            </a:r>
            <a:r>
              <a:rPr lang="en-GB" altLang="en-US" sz="2400" b="1" i="1" dirty="0"/>
              <a:t>Target Market</a:t>
            </a:r>
            <a:endParaRPr lang="en-GB" altLang="en-US" sz="2400" dirty="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endParaRPr lang="en-GB" altLang="en-US" sz="1200" dirty="0"/>
          </a:p>
          <a:p>
            <a:endParaRPr lang="en-GB" altLang="en-US" sz="1200" dirty="0"/>
          </a:p>
          <a:p>
            <a:endParaRPr lang="en-GB" altLang="en-US" sz="1200" dirty="0"/>
          </a:p>
          <a:p>
            <a:pPr marL="0" indent="0">
              <a:buNone/>
            </a:pPr>
            <a:endParaRPr lang="en-GB" altLang="en-US" sz="1200" dirty="0"/>
          </a:p>
          <a:p>
            <a:pPr marL="0" indent="0">
              <a:buNone/>
            </a:pPr>
            <a:endParaRPr lang="en-GB" altLang="en-US" sz="1200" dirty="0"/>
          </a:p>
          <a:p>
            <a:pPr marL="0" indent="0">
              <a:buNone/>
            </a:pPr>
            <a:r>
              <a:rPr lang="en-GB" altLang="en-US" sz="1200" dirty="0"/>
              <a:t>This service is designed particularly targeted towards parents who would like to rebuild or extend on their educational history or experience through university or higher education. We expect that our target market will recognise our values. Research has proven that the demand for childcare facilities is still on the rise. According to our research, our market segment in in demand of supply. This centre aims to teach over 100 learners per year. The particular market segment has been based on geographical factors. We will advertise on an internal basis to keep costs low.</a:t>
            </a:r>
          </a:p>
          <a:p>
            <a:endParaRPr lang="en-US" altLang="en-US" sz="12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14/01/2019</a:t>
            </a:fld>
            <a:endParaRPr lang="en-GB" altLang="en-US"/>
          </a:p>
        </p:txBody>
      </p:sp>
      <p:pic>
        <p:nvPicPr>
          <p:cNvPr id="3074" name="Picture 2" descr="C:\Users\Davina\Desktop\sayp.png"/>
          <p:cNvPicPr>
            <a:picLocks noChangeAspect="1" noChangeArrowheads="1"/>
          </p:cNvPicPr>
          <p:nvPr/>
        </p:nvPicPr>
        <p:blipFill>
          <a:blip r:embed="rId3" cstate="print"/>
          <a:srcRect/>
          <a:stretch>
            <a:fillRect/>
          </a:stretch>
        </p:blipFill>
        <p:spPr bwMode="auto">
          <a:xfrm>
            <a:off x="3239344" y="3789040"/>
            <a:ext cx="5904656" cy="1143000"/>
          </a:xfrm>
          <a:prstGeom prst="rect">
            <a:avLst/>
          </a:prstGeom>
          <a:noFill/>
        </p:spPr>
      </p:pic>
      <p:pic>
        <p:nvPicPr>
          <p:cNvPr id="3075" name="Picture 3" descr="C:\Users\Davina\Desktop\sayp.png"/>
          <p:cNvPicPr>
            <a:picLocks noChangeAspect="1" noChangeArrowheads="1"/>
          </p:cNvPicPr>
          <p:nvPr/>
        </p:nvPicPr>
        <p:blipFill>
          <a:blip r:embed="rId3" cstate="print"/>
          <a:srcRect/>
          <a:stretch>
            <a:fillRect/>
          </a:stretch>
        </p:blipFill>
        <p:spPr bwMode="auto">
          <a:xfrm rot="18817409">
            <a:off x="122562" y="4932022"/>
            <a:ext cx="2497772" cy="713649"/>
          </a:xfrm>
          <a:prstGeom prst="rect">
            <a:avLst/>
          </a:prstGeom>
          <a:noFill/>
        </p:spPr>
      </p:pic>
      <p:pic>
        <p:nvPicPr>
          <p:cNvPr id="3076" name="Picture 4" descr="C:\Users\Davina\Desktop\sayp.png"/>
          <p:cNvPicPr>
            <a:picLocks noChangeAspect="1" noChangeArrowheads="1"/>
          </p:cNvPicPr>
          <p:nvPr/>
        </p:nvPicPr>
        <p:blipFill>
          <a:blip r:embed="rId3" cstate="print"/>
          <a:srcRect/>
          <a:stretch>
            <a:fillRect/>
          </a:stretch>
        </p:blipFill>
        <p:spPr bwMode="auto">
          <a:xfrm rot="697372">
            <a:off x="4430100" y="5323731"/>
            <a:ext cx="4000500" cy="1143000"/>
          </a:xfrm>
          <a:prstGeom prst="rect">
            <a:avLst/>
          </a:prstGeom>
          <a:noFill/>
        </p:spPr>
      </p:pic>
      <p:pic>
        <p:nvPicPr>
          <p:cNvPr id="3078" name="Picture 6" descr="C:\Users\Davina\Desktop\images (11).jpg"/>
          <p:cNvPicPr>
            <a:picLocks noChangeAspect="1" noChangeArrowheads="1"/>
          </p:cNvPicPr>
          <p:nvPr/>
        </p:nvPicPr>
        <p:blipFill>
          <a:blip r:embed="rId4" cstate="print"/>
          <a:srcRect/>
          <a:stretch>
            <a:fillRect/>
          </a:stretch>
        </p:blipFill>
        <p:spPr bwMode="auto">
          <a:xfrm>
            <a:off x="2051720" y="4653136"/>
            <a:ext cx="3528392" cy="1802507"/>
          </a:xfrm>
          <a:prstGeom prst="rect">
            <a:avLst/>
          </a:prstGeom>
          <a:noFill/>
        </p:spPr>
      </p:pic>
      <p:pic>
        <p:nvPicPr>
          <p:cNvPr id="3079" name="Picture 7" descr="C:\Users\Davina\Desktop\sayp.png"/>
          <p:cNvPicPr>
            <a:picLocks noChangeAspect="1" noChangeArrowheads="1"/>
          </p:cNvPicPr>
          <p:nvPr/>
        </p:nvPicPr>
        <p:blipFill>
          <a:blip r:embed="rId3" cstate="print"/>
          <a:srcRect/>
          <a:stretch>
            <a:fillRect/>
          </a:stretch>
        </p:blipFill>
        <p:spPr bwMode="auto">
          <a:xfrm>
            <a:off x="539552" y="3933056"/>
            <a:ext cx="4360540" cy="67213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a:t>
            </a:r>
            <a:r>
              <a:rPr lang="en-GB" altLang="en-US" sz="2400" b="1" i="1" dirty="0"/>
              <a:t>Competitors</a:t>
            </a:r>
            <a:endParaRPr lang="en-GB" altLang="en-US" sz="24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endParaRPr lang="en-GB" altLang="en-US" sz="1200" dirty="0"/>
          </a:p>
          <a:p>
            <a:pPr marL="0" indent="0">
              <a:buNone/>
            </a:pPr>
            <a:endParaRPr lang="en-GB" altLang="en-US" sz="1200" dirty="0"/>
          </a:p>
          <a:p>
            <a:pPr marL="0" indent="0">
              <a:buNone/>
            </a:pPr>
            <a:r>
              <a:rPr lang="en-GB" sz="1200" dirty="0"/>
              <a:t>Our business has competitors because there are a lot of nurseries in the surrounding areas. Competition in </a:t>
            </a:r>
            <a:r>
              <a:rPr lang="en-GB" sz="1200" dirty="0" err="1"/>
              <a:t>Sparkhill</a:t>
            </a:r>
            <a:r>
              <a:rPr lang="en-GB" sz="1200" dirty="0"/>
              <a:t> is very high. There are daycares and nurseries around every corner. Here at Universal stay and play we work with parents to suit their schedules by running our services  in a particular manner. We are open on a full time basis which allows us to facilitate the academic term during the holidays. Moreover we focus on developing young learners in an academic environment.</a:t>
            </a:r>
            <a:endParaRPr lang="en-GB" altLang="en-US" sz="1200" dirty="0"/>
          </a:p>
          <a:p>
            <a:pPr marL="0" indent="0">
              <a:buNone/>
            </a:pPr>
            <a:endParaRPr lang="en-GB" altLang="en-US" sz="12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14/01/2019</a:t>
            </a:fld>
            <a:endParaRPr lang="en-GB" altLang="en-US"/>
          </a:p>
        </p:txBody>
      </p:sp>
      <p:pic>
        <p:nvPicPr>
          <p:cNvPr id="6146" name="Picture 2" descr="C:\Users\Davina\Desktop\images (13).jpg"/>
          <p:cNvPicPr>
            <a:picLocks noChangeAspect="1" noChangeArrowheads="1"/>
          </p:cNvPicPr>
          <p:nvPr/>
        </p:nvPicPr>
        <p:blipFill>
          <a:blip r:embed="rId3" cstate="print"/>
          <a:srcRect/>
          <a:stretch>
            <a:fillRect/>
          </a:stretch>
        </p:blipFill>
        <p:spPr bwMode="auto">
          <a:xfrm>
            <a:off x="1547664" y="3429000"/>
            <a:ext cx="5832648" cy="309634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normAutofit/>
          </a:bodyPr>
          <a:lstStyle/>
          <a:p>
            <a:pPr eaLnBrk="1" hangingPunct="1"/>
            <a:r>
              <a:rPr lang="en-GB" altLang="en-US" sz="2400" b="1" i="1" dirty="0"/>
              <a:t>Marketing and Sales Plan</a:t>
            </a:r>
            <a:endParaRPr lang="en-GB" altLang="en-US" sz="24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RATE </a:t>
            </a:r>
          </a:p>
          <a:p>
            <a:pPr marL="0" indent="0" algn="just">
              <a:lnSpc>
                <a:spcPct val="90000"/>
              </a:lnSpc>
              <a:buNone/>
            </a:pPr>
            <a:r>
              <a:rPr lang="en-GB" altLang="en-US" sz="1200" dirty="0"/>
              <a:t>With Value pricing, we have looked into many factors of parenthood and childcare. Moreover the complexities  that can be involved when going into further education. We have designed this service to a particular  audience based on the demands we have experienced or encountered. We have introduced  convenience at low rates. The service is flexible however our academic term is well scheduled meaning  that holidays  taken within the academic term would need to be authorised well in advance</a:t>
            </a:r>
            <a:r>
              <a:rPr lang="en-GB" altLang="en-US" sz="800" dirty="0"/>
              <a:t>. </a:t>
            </a:r>
            <a:endParaRPr lang="en-GB" altLang="en-US" sz="1200" dirty="0"/>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PLACE </a:t>
            </a:r>
          </a:p>
          <a:p>
            <a:pPr marL="0" indent="0" algn="just" eaLnBrk="1" hangingPunct="1">
              <a:lnSpc>
                <a:spcPct val="90000"/>
              </a:lnSpc>
              <a:buNone/>
            </a:pPr>
            <a:r>
              <a:rPr lang="en-GB" altLang="en-US" sz="1200" dirty="0"/>
              <a:t>The service will be run directly from the university campus and is accessible to the community and surrounding areas </a:t>
            </a:r>
            <a:r>
              <a:rPr lang="en-GB" altLang="en-US" sz="1200" dirty="0" err="1"/>
              <a:t>withing</a:t>
            </a:r>
            <a:r>
              <a:rPr lang="en-GB" altLang="en-US" sz="1200" dirty="0"/>
              <a:t> a one mile radius. Plans in place to provide suitable facilities where requirements are not met. </a:t>
            </a:r>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PROMOTION </a:t>
            </a:r>
          </a:p>
          <a:p>
            <a:pPr marL="0" indent="0" algn="just" eaLnBrk="1" hangingPunct="1">
              <a:lnSpc>
                <a:spcPct val="90000"/>
              </a:lnSpc>
              <a:buNone/>
            </a:pPr>
            <a:r>
              <a:rPr lang="en-GB" altLang="en-US" sz="1200" dirty="0"/>
              <a:t>This tailored and dedicated service is efficient in a variety of ways. Our main feature means  that parents and children can attend the same sessions at the same time. We aim to work with communal partners such as other university campuses alongside reputable organisations like Birmingham mind. This will contribute to a mass of our advertising. </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p:txBody>
          <a:bodyPr/>
          <a:lstStyle/>
          <a:p>
            <a:pPr>
              <a:defRPr/>
            </a:pPr>
            <a:fld id="{47CF5F8D-6B2D-471D-B7DD-11AA335A9608}" type="datetime1">
              <a:rPr lang="en-GB" altLang="en-US"/>
              <a:pPr>
                <a:defRPr/>
              </a:pPr>
              <a:t>14/01/2019</a:t>
            </a:fld>
            <a:endParaRPr lang="en-GB" altLang="en-US"/>
          </a:p>
        </p:txBody>
      </p:sp>
      <p:pic>
        <p:nvPicPr>
          <p:cNvPr id="2050" name="Picture 2" descr="C:\Users\Davina\Desktop\images (10).jpg"/>
          <p:cNvPicPr>
            <a:picLocks noChangeAspect="1" noChangeArrowheads="1"/>
          </p:cNvPicPr>
          <p:nvPr/>
        </p:nvPicPr>
        <p:blipFill>
          <a:blip r:embed="rId3" cstate="print"/>
          <a:srcRect/>
          <a:stretch>
            <a:fillRect/>
          </a:stretch>
        </p:blipFill>
        <p:spPr bwMode="auto">
          <a:xfrm>
            <a:off x="5648325" y="5553075"/>
            <a:ext cx="3495675" cy="130492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normAutofit/>
          </a:bodyPr>
          <a:lstStyle/>
          <a:p>
            <a:pPr eaLnBrk="1" hangingPunct="1"/>
            <a:r>
              <a:rPr lang="en-GB" altLang="en-US" sz="2400" b="1" i="1" dirty="0"/>
              <a:t>Management Team</a:t>
            </a:r>
            <a:endParaRPr lang="en-GB" altLang="en-US" sz="24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lnSpc>
                <a:spcPct val="90000"/>
              </a:lnSpc>
              <a:buNone/>
            </a:pPr>
            <a:endParaRPr lang="en-GB" altLang="en-US" sz="1200" dirty="0"/>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The Team Roles         </a:t>
            </a:r>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   </a:t>
            </a:r>
          </a:p>
          <a:p>
            <a:pPr marL="0" indent="0" algn="just" eaLnBrk="1" hangingPunct="1">
              <a:lnSpc>
                <a:spcPct val="90000"/>
              </a:lnSpc>
              <a:buNone/>
            </a:pPr>
            <a:endParaRPr lang="en-GB" altLang="en-US" sz="1200" dirty="0"/>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           Accounts department  (responsible for financial control of the business)      </a:t>
            </a:r>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                    Human Resources  (manages smooth system with our documentation)     </a:t>
            </a:r>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                          </a:t>
            </a:r>
            <a:br>
              <a:rPr lang="en-GB" altLang="en-US" sz="1200" dirty="0"/>
            </a:br>
            <a:r>
              <a:rPr lang="en-GB" altLang="en-US" sz="1200" dirty="0"/>
              <a:t>                                    Full time manager  (responsible for  fulfilling goals and objectives  by ensuring all staff workload  is complete) </a:t>
            </a:r>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                                      </a:t>
            </a:r>
          </a:p>
          <a:p>
            <a:pPr marL="0" indent="0" algn="just" eaLnBrk="1" hangingPunct="1">
              <a:lnSpc>
                <a:spcPct val="90000"/>
              </a:lnSpc>
              <a:buNone/>
            </a:pPr>
            <a:r>
              <a:rPr lang="en-GB" altLang="en-US" sz="1200" dirty="0"/>
              <a:t>                                                   Supervisors ( responsible for productivity and small group actions)</a:t>
            </a:r>
          </a:p>
          <a:p>
            <a:pPr marL="0" indent="0" algn="just" eaLnBrk="1" hangingPunct="1">
              <a:lnSpc>
                <a:spcPct val="90000"/>
              </a:lnSpc>
              <a:buNone/>
            </a:pPr>
            <a:endParaRPr lang="en-GB" altLang="en-US" sz="1200" dirty="0"/>
          </a:p>
          <a:p>
            <a:pPr marL="0" indent="0" algn="just" eaLnBrk="1" hangingPunct="1">
              <a:lnSpc>
                <a:spcPct val="90000"/>
              </a:lnSpc>
              <a:buNone/>
            </a:pPr>
            <a:r>
              <a:rPr lang="en-GB" altLang="en-US" sz="1200" dirty="0"/>
              <a:t>                                                   </a:t>
            </a:r>
            <a:br>
              <a:rPr lang="en-GB" altLang="en-US" sz="1200" dirty="0"/>
            </a:br>
            <a:r>
              <a:rPr lang="en-GB" altLang="en-US" sz="1200" dirty="0"/>
              <a:t>                                                                        Staff support (assists in a smooth running of daily business operations)</a:t>
            </a: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14/01/2019</a:t>
            </a:fld>
            <a:endParaRPr lang="en-GB" altLang="en-US"/>
          </a:p>
        </p:txBody>
      </p:sp>
      <p:sp>
        <p:nvSpPr>
          <p:cNvPr id="5" name="Right Arrow 4"/>
          <p:cNvSpPr/>
          <p:nvPr/>
        </p:nvSpPr>
        <p:spPr>
          <a:xfrm>
            <a:off x="467544" y="2708920"/>
            <a:ext cx="288032"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611560" y="3212976"/>
            <a:ext cx="360040"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1115616" y="3645024"/>
            <a:ext cx="360040"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403648" y="4149080"/>
            <a:ext cx="432048"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2051720" y="4653136"/>
            <a:ext cx="360040"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normAutofit/>
          </a:bodyPr>
          <a:lstStyle/>
          <a:p>
            <a:pPr eaLnBrk="1" hangingPunct="1"/>
            <a:r>
              <a:rPr lang="en-GB" altLang="en-US" sz="2400" b="1" i="1" dirty="0"/>
              <a:t>Financial plan</a:t>
            </a:r>
            <a:endParaRPr lang="en-GB" altLang="en-US" sz="2400" i="1" dirty="0"/>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67544" y="2060848"/>
            <a:ext cx="4025329" cy="648073"/>
          </a:xfrm>
        </p:spPr>
        <p:txBody>
          <a:bodyPr>
            <a:normAutofit fontScale="85000" lnSpcReduction="20000"/>
          </a:bodyPr>
          <a:lstStyle/>
          <a:p>
            <a:pPr>
              <a:buNone/>
            </a:pPr>
            <a:r>
              <a:rPr lang="en-GB" altLang="en-US" sz="2400" dirty="0"/>
              <a:t>Cash Flow Forecast </a:t>
            </a:r>
          </a:p>
          <a:p>
            <a:pPr>
              <a:buNone/>
            </a:pPr>
            <a:r>
              <a:rPr lang="en-GB" altLang="en-US" sz="2400" dirty="0"/>
              <a:t>Profit and Loss</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14/01/2019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755576" y="3140968"/>
            <a:ext cx="3672408" cy="3096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000" dirty="0"/>
              <a:t>Start-up Cost:  £35,000</a:t>
            </a:r>
          </a:p>
          <a:p>
            <a:pPr>
              <a:buFont typeface="Wingdings" panose="05000000000000000000" pitchFamily="2" charset="2"/>
              <a:buChar char="§"/>
            </a:pPr>
            <a:r>
              <a:rPr lang="en-GB" altLang="en-US" sz="2000" dirty="0"/>
              <a:t>Total Income:  £409,920</a:t>
            </a:r>
          </a:p>
          <a:p>
            <a:pPr>
              <a:buFont typeface="Wingdings" panose="05000000000000000000" pitchFamily="2" charset="2"/>
              <a:buChar char="§"/>
            </a:pPr>
            <a:r>
              <a:rPr lang="en-GB" altLang="en-US" sz="2000" dirty="0"/>
              <a:t>Total Expenses:  £335,537</a:t>
            </a:r>
          </a:p>
          <a:p>
            <a:pPr>
              <a:buFont typeface="Wingdings" panose="05000000000000000000" pitchFamily="2" charset="2"/>
              <a:buChar char="§"/>
            </a:pPr>
            <a:r>
              <a:rPr lang="en-GB" altLang="en-US" sz="2000" dirty="0"/>
              <a:t>Gross Profit:  £74,383</a:t>
            </a:r>
          </a:p>
          <a:p>
            <a:pPr>
              <a:buFont typeface="Wingdings" panose="05000000000000000000" pitchFamily="2" charset="2"/>
              <a:buChar char="§"/>
            </a:pPr>
            <a:r>
              <a:rPr lang="en-GB" altLang="en-US" sz="2000" dirty="0"/>
              <a:t>Net Profit:  £59,506.40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55" y="44624"/>
            <a:ext cx="8229600" cy="616645"/>
          </a:xfrm>
        </p:spPr>
        <p:txBody>
          <a:bodyPr>
            <a:normAutofit/>
          </a:bodyPr>
          <a:lstStyle/>
          <a:p>
            <a:r>
              <a:rPr lang="en-GB" sz="2400" dirty="0"/>
              <a:t>Cash Flow Forecast</a:t>
            </a:r>
          </a:p>
        </p:txBody>
      </p:sp>
      <p:sp>
        <p:nvSpPr>
          <p:cNvPr id="3" name="Content Placeholder 2"/>
          <p:cNvSpPr>
            <a:spLocks noGrp="1"/>
          </p:cNvSpPr>
          <p:nvPr>
            <p:ph idx="1"/>
          </p:nvPr>
        </p:nvSpPr>
        <p:spPr>
          <a:xfrm>
            <a:off x="970829" y="2432150"/>
            <a:ext cx="8229600" cy="3917032"/>
          </a:xfrm>
        </p:spPr>
        <p:txBody>
          <a:bodyPr/>
          <a:lstStyle/>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1026" name="Picture 2" descr="doreen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5159" y="1772816"/>
            <a:ext cx="856732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0898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normAutofit/>
          </a:bodyPr>
          <a:lstStyle/>
          <a:p>
            <a:pPr eaLnBrk="1" hangingPunct="1"/>
            <a:r>
              <a:rPr lang="en-GB" altLang="en-US" sz="2400" b="1" i="1" dirty="0"/>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67544" y="1988840"/>
            <a:ext cx="8229600" cy="4032448"/>
          </a:xfrm>
        </p:spPr>
        <p:txBody>
          <a:bodyPr>
            <a:normAutofit fontScale="92500" lnSpcReduction="10000"/>
          </a:bodyPr>
          <a:lstStyle/>
          <a:p>
            <a:pPr marL="0" indent="0" eaLnBrk="1" hangingPunct="1">
              <a:buNone/>
            </a:pPr>
            <a:endParaRPr lang="en-GB" altLang="en-US" sz="800" dirty="0"/>
          </a:p>
          <a:p>
            <a:pPr marL="0" indent="0" eaLnBrk="1" hangingPunct="1">
              <a:buNone/>
            </a:pPr>
            <a:r>
              <a:rPr lang="en-GB" altLang="en-US" sz="1200" b="1" dirty="0"/>
              <a:t>STRENGHTS </a:t>
            </a:r>
          </a:p>
          <a:p>
            <a:pPr marL="0" indent="0" eaLnBrk="1" hangingPunct="1">
              <a:buNone/>
            </a:pPr>
            <a:r>
              <a:rPr lang="en-GB" altLang="en-US" sz="1200" dirty="0"/>
              <a:t>•	Supported learning facility</a:t>
            </a:r>
          </a:p>
          <a:p>
            <a:pPr marL="0" indent="0" eaLnBrk="1" hangingPunct="1">
              <a:buNone/>
            </a:pPr>
            <a:r>
              <a:rPr lang="en-GB" altLang="en-US" sz="1200" dirty="0"/>
              <a:t>•	Academic environment</a:t>
            </a:r>
          </a:p>
          <a:p>
            <a:pPr marL="0" indent="0" eaLnBrk="1" hangingPunct="1">
              <a:buNone/>
            </a:pPr>
            <a:r>
              <a:rPr lang="en-GB" altLang="en-US" sz="1200" dirty="0"/>
              <a:t>•	Optional facility </a:t>
            </a:r>
          </a:p>
          <a:p>
            <a:pPr marL="0" indent="0" eaLnBrk="1" hangingPunct="1">
              <a:buNone/>
            </a:pPr>
            <a:r>
              <a:rPr lang="en-GB" altLang="en-US" sz="1200" dirty="0"/>
              <a:t>•	Qualified team members</a:t>
            </a:r>
          </a:p>
          <a:p>
            <a:pPr marL="0" indent="0" eaLnBrk="1" hangingPunct="1">
              <a:buNone/>
            </a:pPr>
            <a:r>
              <a:rPr lang="en-GB" altLang="en-US" sz="1200" dirty="0"/>
              <a:t>•	Promotes healthier lifestyle</a:t>
            </a:r>
          </a:p>
          <a:p>
            <a:pPr marL="0" indent="0" eaLnBrk="1" hangingPunct="1">
              <a:buNone/>
            </a:pPr>
            <a:endParaRPr lang="en-GB" altLang="en-US" sz="1200" dirty="0"/>
          </a:p>
          <a:p>
            <a:pPr marL="0" indent="0" eaLnBrk="1" hangingPunct="1">
              <a:buNone/>
            </a:pPr>
            <a:endParaRPr lang="en-GB" altLang="en-US" sz="1200" dirty="0"/>
          </a:p>
          <a:p>
            <a:pPr marL="0" indent="0" eaLnBrk="1" hangingPunct="1">
              <a:buNone/>
            </a:pPr>
            <a:r>
              <a:rPr lang="en-GB" altLang="en-US" sz="1200" b="1" dirty="0"/>
              <a:t>WEAKNESS</a:t>
            </a:r>
          </a:p>
          <a:p>
            <a:pPr marL="0" indent="0" eaLnBrk="1" hangingPunct="1">
              <a:buNone/>
            </a:pPr>
            <a:r>
              <a:rPr lang="en-GB" altLang="en-US" sz="1200" dirty="0"/>
              <a:t>•	Children  exposed to  germs</a:t>
            </a:r>
          </a:p>
          <a:p>
            <a:pPr marL="0" indent="0" eaLnBrk="1" hangingPunct="1">
              <a:buNone/>
            </a:pPr>
            <a:r>
              <a:rPr lang="en-GB" altLang="en-US" sz="1200" dirty="0"/>
              <a:t>•	Inappropriate behaviour</a:t>
            </a:r>
          </a:p>
          <a:p>
            <a:pPr marL="0" indent="0" eaLnBrk="1" hangingPunct="1">
              <a:buNone/>
            </a:pPr>
            <a:endParaRPr lang="en-GB" altLang="en-US" sz="1200" dirty="0"/>
          </a:p>
          <a:p>
            <a:pPr marL="0" indent="0" eaLnBrk="1" hangingPunct="1">
              <a:buNone/>
            </a:pPr>
            <a:endParaRPr lang="en-GB" altLang="en-US" sz="1200" b="1" dirty="0"/>
          </a:p>
          <a:p>
            <a:pPr marL="0" indent="0" eaLnBrk="1" hangingPunct="1">
              <a:buNone/>
            </a:pPr>
            <a:r>
              <a:rPr lang="en-GB" altLang="en-US" sz="1200" b="1" dirty="0"/>
              <a:t>OPPORTUNITIES</a:t>
            </a:r>
          </a:p>
          <a:p>
            <a:pPr marL="0" indent="0" eaLnBrk="1" hangingPunct="1">
              <a:buNone/>
            </a:pPr>
            <a:r>
              <a:rPr lang="en-GB" altLang="en-US" sz="1200" dirty="0"/>
              <a:t>•	Early academic opportunities </a:t>
            </a:r>
          </a:p>
          <a:p>
            <a:pPr marL="0" indent="0" eaLnBrk="1" hangingPunct="1">
              <a:buNone/>
            </a:pPr>
            <a:r>
              <a:rPr lang="en-GB" altLang="en-US" sz="1200" dirty="0"/>
              <a:t>•	Networking</a:t>
            </a:r>
          </a:p>
          <a:p>
            <a:pPr marL="0" indent="0" eaLnBrk="1" hangingPunct="1">
              <a:buNone/>
            </a:pPr>
            <a:r>
              <a:rPr lang="en-GB" altLang="en-US" sz="1200" dirty="0"/>
              <a:t>•	Company growth</a:t>
            </a:r>
          </a:p>
          <a:p>
            <a:pPr marL="0" indent="0" eaLnBrk="1" hangingPunct="1">
              <a:buNone/>
            </a:pPr>
            <a:endParaRPr lang="en-GB" altLang="en-US" sz="1200" dirty="0"/>
          </a:p>
          <a:p>
            <a:pPr marL="0" indent="0" eaLnBrk="1" hangingPunct="1">
              <a:buNone/>
            </a:pPr>
            <a:r>
              <a:rPr lang="en-GB" altLang="en-US" sz="1200" b="1" dirty="0"/>
              <a:t>THREATS</a:t>
            </a:r>
          </a:p>
          <a:p>
            <a:pPr marL="0" indent="0" eaLnBrk="1" hangingPunct="1">
              <a:buNone/>
            </a:pPr>
            <a:r>
              <a:rPr lang="en-GB" altLang="en-US" sz="1200" dirty="0"/>
              <a:t>•	Employees</a:t>
            </a:r>
          </a:p>
          <a:p>
            <a:pPr marL="0" indent="0" eaLnBrk="1" hangingPunct="1">
              <a:buNone/>
            </a:pPr>
            <a:r>
              <a:rPr lang="en-GB" altLang="en-US" sz="1200" dirty="0"/>
              <a:t>•	Technology </a:t>
            </a:r>
          </a:p>
          <a:p>
            <a:pPr marL="0" indent="0" eaLnBrk="1" hangingPunct="1">
              <a:buNone/>
            </a:pPr>
            <a:r>
              <a:rPr lang="en-GB" altLang="en-US" sz="1200" dirty="0"/>
              <a:t>•	Young learners</a:t>
            </a:r>
          </a:p>
          <a:p>
            <a:pPr marL="0" indent="0" eaLnBrk="1" hangingPunct="1">
              <a:buNone/>
            </a:pPr>
            <a:r>
              <a:rPr lang="en-GB" altLang="en-US" sz="1200" dirty="0"/>
              <a:t>•	Audits</a:t>
            </a:r>
          </a:p>
          <a:p>
            <a:pPr marL="0" indent="0" eaLnBrk="1" hangingPunct="1">
              <a:buNone/>
            </a:pPr>
            <a:endParaRPr lang="en-GB" altLang="en-US" sz="1200"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14/01/2019</a:t>
            </a:fld>
            <a:endParaRPr lang="en-GB" altLang="en-US"/>
          </a:p>
        </p:txBody>
      </p:sp>
      <p:pic>
        <p:nvPicPr>
          <p:cNvPr id="8195" name="Picture 3" descr="C:\Users\Davina\Desktop\images (16).jpg"/>
          <p:cNvPicPr>
            <a:picLocks noChangeAspect="1" noChangeArrowheads="1"/>
          </p:cNvPicPr>
          <p:nvPr/>
        </p:nvPicPr>
        <p:blipFill>
          <a:blip r:embed="rId3" cstate="print"/>
          <a:srcRect/>
          <a:stretch>
            <a:fillRect/>
          </a:stretch>
        </p:blipFill>
        <p:spPr bwMode="auto">
          <a:xfrm>
            <a:off x="4211960" y="1628800"/>
            <a:ext cx="4248472" cy="4987337"/>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normAutofit/>
          </a:bodyPr>
          <a:lstStyle/>
          <a:p>
            <a:pPr eaLnBrk="1" hangingPunct="1"/>
            <a:r>
              <a:rPr lang="en-GB" altLang="en-US" sz="2400" b="1" i="1" dirty="0"/>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67544" y="1772816"/>
            <a:ext cx="8229600" cy="4263231"/>
          </a:xfrm>
        </p:spPr>
        <p:txBody>
          <a:bodyPr>
            <a:normAutofit/>
          </a:bodyPr>
          <a:lstStyle/>
          <a:p>
            <a:pPr marL="0" indent="0">
              <a:buNone/>
            </a:pPr>
            <a:r>
              <a:rPr lang="en-GB" altLang="en-US" sz="1100" dirty="0"/>
              <a:t>P</a:t>
            </a:r>
          </a:p>
          <a:p>
            <a:pPr marL="0" indent="0">
              <a:buNone/>
            </a:pPr>
            <a:r>
              <a:rPr lang="en-GB" altLang="en-US" sz="1100" dirty="0"/>
              <a:t>Government policies are always changing and for this reason we must run services accordingly. The way information is held to the enrolment of a young learner. To run this type of facility means that all legislation must be fully complied with in order to comply with government policies which are constantly changing.  Our database will comply with today's legislation such as relevant staff training</a:t>
            </a:r>
          </a:p>
          <a:p>
            <a:pPr marL="0" indent="0">
              <a:buNone/>
            </a:pPr>
            <a:r>
              <a:rPr lang="en-GB" altLang="en-US" sz="1100" dirty="0"/>
              <a:t>E</a:t>
            </a:r>
          </a:p>
          <a:p>
            <a:pPr marL="0" indent="0">
              <a:buNone/>
            </a:pPr>
            <a:r>
              <a:rPr lang="en-GB" altLang="en-US" sz="1100" dirty="0"/>
              <a:t> ‘The British educational suppliers Association (BESA).states that today in the </a:t>
            </a:r>
            <a:r>
              <a:rPr lang="en-GB" altLang="en-US" sz="1100" dirty="0" err="1"/>
              <a:t>uk</a:t>
            </a:r>
            <a:r>
              <a:rPr lang="en-GB" altLang="en-US" sz="1100" dirty="0"/>
              <a:t>, there are an estimated 23,500 day nurseries, 9,600 pre-schools and sessional crèches, 59,500 childminders and 15,000 out- of- school childcare providers. Early education and childcare is booming’ (Hayes, P: 17 may 2016). These statistics show how big the childcare business demand is in the UK.</a:t>
            </a:r>
          </a:p>
          <a:p>
            <a:pPr marL="0" indent="0">
              <a:buNone/>
            </a:pPr>
            <a:r>
              <a:rPr lang="en-GB" altLang="en-US" sz="1100" dirty="0"/>
              <a:t>S</a:t>
            </a:r>
          </a:p>
          <a:p>
            <a:pPr marL="0" indent="0">
              <a:buNone/>
            </a:pPr>
            <a:r>
              <a:rPr lang="en-GB" altLang="en-US" sz="1100" dirty="0"/>
              <a:t>Children who are exposed  in their early childhood tend to grow up with strong social skills.  This decreases  the impact on children struggling with  anxiety. Which long term would benefit our future society</a:t>
            </a:r>
          </a:p>
          <a:p>
            <a:pPr marL="0" indent="0">
              <a:buNone/>
            </a:pPr>
            <a:r>
              <a:rPr lang="en-GB" altLang="en-US" sz="1100" dirty="0"/>
              <a:t>T</a:t>
            </a:r>
          </a:p>
          <a:p>
            <a:pPr marL="0" indent="0">
              <a:buNone/>
            </a:pPr>
            <a:r>
              <a:rPr lang="en-GB" altLang="en-US" sz="1100" dirty="0"/>
              <a:t>Schools already carry a major risk in regards to the duty of care provided to the  mass  number of young learners. Technology adds to the already negative factors we face in today. This factor has raised controversy and needs to be well considered before introducing such systems into an academic setting. For example  parental control.  Disturbing  or illegal  viruses are just one of the many  that can affect the academic learning database. </a:t>
            </a:r>
          </a:p>
          <a:p>
            <a:pPr marL="0" indent="0">
              <a:buNone/>
            </a:pPr>
            <a:r>
              <a:rPr lang="en-GB" altLang="en-US" sz="1100" dirty="0"/>
              <a:t>L</a:t>
            </a:r>
          </a:p>
          <a:p>
            <a:pPr marL="0" indent="0">
              <a:buNone/>
            </a:pPr>
            <a:r>
              <a:rPr lang="en-GB" altLang="en-US" sz="1100" dirty="0"/>
              <a:t>Besides the many legal aspects involved in business, working with  young learners presents many risks. An employer needs to make sure all employees satisfy all policies and procedures accordingly with DBS regulations before offering employment.</a:t>
            </a:r>
          </a:p>
          <a:p>
            <a:pPr marL="0" indent="0">
              <a:buNone/>
            </a:pPr>
            <a:r>
              <a:rPr lang="en-GB" altLang="en-US" sz="1100" dirty="0"/>
              <a:t>E</a:t>
            </a:r>
          </a:p>
          <a:p>
            <a:pPr marL="0" indent="0">
              <a:buNone/>
            </a:pPr>
            <a:r>
              <a:rPr lang="en-GB" altLang="en-US" sz="1100" dirty="0"/>
              <a:t>There are many things to consider when running a business. We believe the environment is important and for this reason, we aim to focus on  services that are accessible to the public without having to rely on  a car. Moreover, our paper usage will be minimal along with our routine recycling system.  </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14/01/2019</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References</a:t>
            </a:r>
          </a:p>
        </p:txBody>
      </p:sp>
      <p:sp>
        <p:nvSpPr>
          <p:cNvPr id="3" name="Content Placeholder 2"/>
          <p:cNvSpPr>
            <a:spLocks noGrp="1"/>
          </p:cNvSpPr>
          <p:nvPr>
            <p:ph idx="1"/>
          </p:nvPr>
        </p:nvSpPr>
        <p:spPr>
          <a:xfrm>
            <a:off x="467544" y="1988840"/>
            <a:ext cx="8003232" cy="3888431"/>
          </a:xfrm>
        </p:spPr>
        <p:txBody>
          <a:bodyPr>
            <a:normAutofit/>
          </a:bodyPr>
          <a:lstStyle/>
          <a:p>
            <a:pPr marL="0" indent="0">
              <a:buNone/>
            </a:pPr>
            <a:endParaRPr lang="en-GB" dirty="0"/>
          </a:p>
          <a:p>
            <a:r>
              <a:rPr lang="en-GB" sz="1100" dirty="0"/>
              <a:t>REFERENCES  DECEMBER 2018</a:t>
            </a:r>
          </a:p>
          <a:p>
            <a:r>
              <a:rPr lang="en-GB" sz="1100" dirty="0"/>
              <a:t>PESTLE </a:t>
            </a:r>
          </a:p>
          <a:p>
            <a:r>
              <a:rPr lang="en-GB" sz="1100" dirty="0"/>
              <a:t>https://rapidbi.com/pestle-analysis-for-schools-and-education/</a:t>
            </a:r>
          </a:p>
          <a:p>
            <a:endParaRPr lang="en-GB" sz="1100" dirty="0"/>
          </a:p>
          <a:p>
            <a:r>
              <a:rPr lang="en-GB" sz="1100" dirty="0"/>
              <a:t>(B.E.S.A)  British Educational suppliers Association. Available at</a:t>
            </a:r>
          </a:p>
          <a:p>
            <a:r>
              <a:rPr lang="en-GB" sz="1100" dirty="0"/>
              <a:t>Https://www.besa.org.uk</a:t>
            </a:r>
          </a:p>
          <a:p>
            <a:r>
              <a:rPr lang="en-GB" sz="1100" dirty="0"/>
              <a:t>Accessed on (23.11.18)</a:t>
            </a:r>
          </a:p>
          <a:p>
            <a:endParaRPr lang="en-GB" sz="1100" dirty="0"/>
          </a:p>
          <a:p>
            <a:r>
              <a:rPr lang="en-GB" sz="1100" dirty="0"/>
              <a:t>How important are small businesses to local economies </a:t>
            </a:r>
          </a:p>
          <a:p>
            <a:r>
              <a:rPr lang="en-GB" sz="1100" dirty="0"/>
              <a:t>Available at Https://smallbusiness.chron.com</a:t>
            </a:r>
          </a:p>
          <a:p>
            <a:r>
              <a:rPr lang="en-GB" sz="1100" dirty="0"/>
              <a:t>Accessed on (25.11.18</a:t>
            </a:r>
          </a:p>
          <a:p>
            <a:endParaRPr lang="en-GB" sz="1100" dirty="0"/>
          </a:p>
          <a:p>
            <a:r>
              <a:rPr lang="en-GB" sz="1100" dirty="0"/>
              <a:t>(NACCRRA).  The nations network of child care resource and referral. </a:t>
            </a:r>
          </a:p>
          <a:p>
            <a:r>
              <a:rPr lang="en-GB" sz="1100" dirty="0"/>
              <a:t>Available at. https://www.nurseryworld.co.uk/nursery-world/opinion/1157329/early-education-and-childcare-forecast-for-2020-trends</a:t>
            </a:r>
          </a:p>
          <a:p>
            <a:r>
              <a:rPr lang="en-GB" sz="1100" dirty="0"/>
              <a:t>Accessed on (28.11.18)</a:t>
            </a:r>
          </a:p>
          <a:p>
            <a:pPr marL="0" indent="0">
              <a:buNone/>
            </a:pPr>
            <a:endParaRPr lang="en-GB" sz="11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580948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916832"/>
            <a:ext cx="8229600" cy="3816424"/>
          </a:xfrm>
        </p:spPr>
        <p:txBody>
          <a:bodyPr>
            <a:normAutofit/>
          </a:bodyPr>
          <a:lstStyle/>
          <a:p>
            <a:pPr marL="0" indent="0">
              <a:buNone/>
            </a:pPr>
            <a:endParaRPr lang="en-GB" sz="1200" dirty="0"/>
          </a:p>
          <a:p>
            <a:pPr marL="0" indent="0">
              <a:buNone/>
            </a:pPr>
            <a:endParaRPr lang="en-GB" sz="1200" dirty="0"/>
          </a:p>
          <a:p>
            <a:pPr marL="0" indent="0">
              <a:buNone/>
            </a:pPr>
            <a:endParaRPr lang="en-GB" sz="1200" dirty="0"/>
          </a:p>
          <a:p>
            <a:r>
              <a:rPr lang="en-GB" sz="1200" dirty="0" err="1"/>
              <a:t>Lafortune.A</a:t>
            </a:r>
            <a:r>
              <a:rPr lang="en-GB" sz="1200" dirty="0"/>
              <a:t>. ( 2014 ) What Is the Family Impact on Early Childhood Development. Available at.</a:t>
            </a:r>
          </a:p>
          <a:p>
            <a:pPr marL="0" indent="0">
              <a:buNone/>
            </a:pPr>
            <a:r>
              <a:rPr lang="en-GB" sz="1200" u="sng" dirty="0">
                <a:hlinkClick r:id="rId2"/>
              </a:rPr>
              <a:t> </a:t>
            </a:r>
            <a:r>
              <a:rPr lang="en-GB" sz="1200" dirty="0">
                <a:hlinkClick r:id="rId2"/>
              </a:rPr>
              <a:t>https://www.livestrong.com/article/267910-what-is-the-family-impact-on-early-childhood-development/</a:t>
            </a:r>
            <a:endParaRPr lang="en-GB" sz="1200" dirty="0"/>
          </a:p>
          <a:p>
            <a:pPr marL="0" indent="0">
              <a:buNone/>
            </a:pPr>
            <a:endParaRPr lang="en-GB" sz="1200" dirty="0"/>
          </a:p>
          <a:p>
            <a:r>
              <a:rPr lang="en-GB" sz="1200" dirty="0"/>
              <a:t>Accessed on 15/11/2018</a:t>
            </a:r>
          </a:p>
          <a:p>
            <a:pPr marL="0" indent="0">
              <a:buNone/>
            </a:pPr>
            <a:r>
              <a:rPr lang="en-GB" sz="1200" dirty="0"/>
              <a:t>           Davis. B. (2017) Environmental Factors that Influence Social Development in Children.  Available at.</a:t>
            </a:r>
          </a:p>
          <a:p>
            <a:r>
              <a:rPr lang="en-GB" sz="1200" dirty="0"/>
              <a:t>https://www.livestrong.com/article/550087-environmental-factors-for-social-development-in-children/</a:t>
            </a:r>
          </a:p>
          <a:p>
            <a:r>
              <a:rPr lang="en-GB" sz="1200" dirty="0"/>
              <a:t>Accessed on 15/11/2018</a:t>
            </a:r>
          </a:p>
          <a:p>
            <a:pPr marL="0" indent="0">
              <a:buNone/>
            </a:pPr>
            <a:r>
              <a:rPr lang="en-GB" sz="1200" dirty="0"/>
              <a:t>         </a:t>
            </a:r>
          </a:p>
          <a:p>
            <a:pPr marL="0" indent="0">
              <a:buNone/>
            </a:pPr>
            <a:r>
              <a:rPr lang="en-GB" sz="1200" dirty="0"/>
              <a:t>           HEALTH AND SAFETY AT WORK ACT 1974</a:t>
            </a:r>
          </a:p>
          <a:p>
            <a:r>
              <a:rPr lang="en-GB" sz="1200" dirty="0"/>
              <a:t>https://worksmart.org.uk/health-advice/health-and-safety/employer-duties/what-health-and-safety-work-act</a:t>
            </a:r>
          </a:p>
          <a:p>
            <a:pPr marL="0" indent="0">
              <a:buNone/>
            </a:pPr>
            <a:r>
              <a:rPr lang="en-GB" sz="1200" dirty="0"/>
              <a:t>          PUBLIC LIMITED</a:t>
            </a:r>
          </a:p>
          <a:p>
            <a:r>
              <a:rPr lang="en-GB" sz="1200" dirty="0">
                <a:hlinkClick r:id="rId3"/>
              </a:rPr>
              <a:t>https://smallbusiness.chron.com/ltd-mean-after-business-name-3277.html</a:t>
            </a:r>
            <a:endParaRPr lang="en-GB" sz="1200" dirty="0"/>
          </a:p>
          <a:p>
            <a:pPr>
              <a:buNone/>
            </a:pPr>
            <a:endParaRPr lang="en-GB" sz="1200" dirty="0"/>
          </a:p>
          <a:p>
            <a:r>
              <a:rPr lang="en-GB" sz="1200" dirty="0"/>
              <a:t>ADVERTISING</a:t>
            </a:r>
          </a:p>
          <a:p>
            <a:r>
              <a:rPr lang="en-GB" sz="1200" dirty="0"/>
              <a:t>Birminghammind.org.uk</a:t>
            </a:r>
          </a:p>
          <a:p>
            <a:r>
              <a:rPr lang="en-GB" sz="1200" dirty="0"/>
              <a:t>Uwtsd.ac.uk</a:t>
            </a:r>
          </a:p>
          <a:p>
            <a:endParaRPr lang="en-GB" sz="12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165981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1537</TotalTime>
  <Words>1184</Words>
  <Application>Microsoft Office PowerPoint</Application>
  <PresentationFormat>On-screen Show (4:3)</PresentationFormat>
  <Paragraphs>179</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Module</vt:lpstr>
      <vt:lpstr>PowerPoint Presentation</vt:lpstr>
      <vt:lpstr>Executive Summary</vt:lpstr>
      <vt:lpstr>Business Overview</vt:lpstr>
      <vt:lpstr>Products and Services</vt:lpstr>
      <vt:lpstr> Target Market</vt:lpstr>
      <vt:lpstr> Competitors</vt:lpstr>
      <vt:lpstr>Marketing and Sales Plan</vt:lpstr>
      <vt:lpstr>Management Team</vt:lpstr>
      <vt:lpstr>Financial plan</vt:lpstr>
      <vt:lpstr>Cash Flow Forecast</vt:lpstr>
      <vt:lpstr>SWOT Analysis</vt:lpstr>
      <vt:lpstr>PESTLE Analysis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rifna begum</cp:lastModifiedBy>
  <cp:revision>156</cp:revision>
  <cp:lastPrinted>2018-03-20T16:28:46Z</cp:lastPrinted>
  <dcterms:created xsi:type="dcterms:W3CDTF">2004-11-12T17:24:38Z</dcterms:created>
  <dcterms:modified xsi:type="dcterms:W3CDTF">2019-01-14T14:59:31Z</dcterms:modified>
</cp:coreProperties>
</file>