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71"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17" autoAdjust="0"/>
    <p:restoredTop sz="70370"/>
  </p:normalViewPr>
  <p:slideViewPr>
    <p:cSldViewPr snapToGrid="0">
      <p:cViewPr varScale="1">
        <p:scale>
          <a:sx n="77" d="100"/>
          <a:sy n="77" d="100"/>
        </p:scale>
        <p:origin x="1448" y="176"/>
      </p:cViewPr>
      <p:guideLst>
        <p:guide orient="horz" pos="2160"/>
        <p:guide pos="384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D44F04-5ABC-8640-9DF5-90852C3860B3}" type="datetimeFigureOut">
              <a:rPr lang="en-US" smtClean="0"/>
              <a:pPr/>
              <a:t>3/6/26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92538D-8350-004C-B400-4AED59D36701}" type="slidenum">
              <a:rPr lang="en-US" smtClean="0"/>
              <a:pPr/>
              <a:t>‹#›</a:t>
            </a:fld>
            <a:endParaRPr lang="en-US"/>
          </a:p>
        </p:txBody>
      </p:sp>
    </p:spTree>
    <p:extLst>
      <p:ext uri="{BB962C8B-B14F-4D97-AF65-F5344CB8AC3E}">
        <p14:creationId xmlns:p14="http://schemas.microsoft.com/office/powerpoint/2010/main" val="2954129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pandemic situation, this Emergency Remote Teaching (ERT) model enables inclusion of digital transformation. The traditional learning environment supports active participation of students during lectures, which is part of social interaction. However, through hybrid learning models, it is possible when technological tools are well supported for social interaction and structured learning models. Therefore, it encourages institutions to invest in virtual learning technologies, digital tools and more. </a:t>
            </a:r>
            <a:r>
              <a:rPr lang="en-GB" sz="1200" kern="1200" dirty="0">
                <a:solidFill>
                  <a:schemeClr val="tx1"/>
                </a:solidFill>
                <a:latin typeface="+mn-lt"/>
                <a:ea typeface="+mn-ea"/>
                <a:cs typeface="+mn-cs"/>
              </a:rPr>
              <a:t>Hybrid learning research is used in this case to largely focus on the emergence of remote teaching and single-institution case studies that target the post-pandemic and multi-stakeholder effectiveness in the UK sector. It combines of robust quantitative techniques and thematic qualitative analysis to address research objectives. By emphasising longitudinal effectiveness, pedagogical alignment, and inclusivity, the research aims to fill gaps identified in recent UK studies and policy reviews [4].</a:t>
            </a: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2</a:t>
            </a:fld>
            <a:endParaRPr lang="en-US"/>
          </a:p>
        </p:txBody>
      </p:sp>
    </p:spTree>
    <p:extLst>
      <p:ext uri="{BB962C8B-B14F-4D97-AF65-F5344CB8AC3E}">
        <p14:creationId xmlns:p14="http://schemas.microsoft.com/office/powerpoint/2010/main" val="2891606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practice of hybrid learning models is not convenient for all scenarios. A significant problem is found in the optimal platform selection, live interaction, inconsistencies in designing learning frameworks, digital fatigue, difficulties in content alignment and more. Besides that, the evolution and assessment process is quite difficult for remote students. Chances of academic dishonesty, misuse of digital resources and plagiarism are higher. Moreover, in such a learning environment, students are required to manage offline and online learning. Therefore, it may cause stress and struggle among students. </a:t>
            </a:r>
            <a:r>
              <a:rPr lang="en-GB" sz="1200" kern="1200" dirty="0">
                <a:solidFill>
                  <a:schemeClr val="tx1"/>
                </a:solidFill>
                <a:latin typeface="+mn-lt"/>
                <a:ea typeface="+mn-ea"/>
                <a:cs typeface="+mn-cs"/>
              </a:rPr>
              <a:t>In this research, </a:t>
            </a:r>
            <a:r>
              <a:rPr lang="en-GB" sz="1200" b="1" kern="1200" dirty="0">
                <a:solidFill>
                  <a:schemeClr val="tx1"/>
                </a:solidFill>
                <a:latin typeface="+mn-lt"/>
                <a:ea typeface="+mn-ea"/>
                <a:cs typeface="+mn-cs"/>
              </a:rPr>
              <a:t>hybrid learning</a:t>
            </a:r>
            <a:r>
              <a:rPr lang="en-GB" sz="1200" kern="1200" dirty="0">
                <a:solidFill>
                  <a:schemeClr val="tx1"/>
                </a:solidFill>
                <a:latin typeface="+mn-lt"/>
                <a:ea typeface="+mn-ea"/>
                <a:cs typeface="+mn-cs"/>
              </a:rPr>
              <a:t> refers to a structured educational model that intentionally combines face-to-face classroom teaching with planned online learning activities. Unlike emergency remote teaching, hybrid learning integrates digital tools, virtual learning environments, and in-person interaction in a pedagogically aligned manner to enhance flexibility, engagement, and learning outcomes in higher education [8].</a:t>
            </a: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3</a:t>
            </a:fld>
            <a:endParaRPr lang="en-US"/>
          </a:p>
        </p:txBody>
      </p:sp>
    </p:spTree>
    <p:extLst>
      <p:ext uri="{BB962C8B-B14F-4D97-AF65-F5344CB8AC3E}">
        <p14:creationId xmlns:p14="http://schemas.microsoft.com/office/powerpoint/2010/main" val="82482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Most institutions of the UK retain the hybrid learning model by the end of 2022 because it integrated traditional and high-tech e-learning. The major objective of this study is to analyse the impact on students' interaction and learning outcomes in the UK higher education. Besides that, the major challenges in the implementation of such learning models are discussed. In this aspect, students and teachers perception towards its effectiveness in post pandemic situations. </a:t>
            </a:r>
            <a:r>
              <a:rPr lang="en-GB" sz="1200" u="none" strike="noStrike" kern="1200" dirty="0">
                <a:solidFill>
                  <a:schemeClr val="tx1"/>
                </a:solidFill>
                <a:latin typeface="+mn-lt"/>
                <a:ea typeface="+mn-ea"/>
                <a:cs typeface="+mn-cs"/>
              </a:rPr>
              <a:t>To examine the relationship between hybrid learning design and levels of student engagement (cognitive, emotional, and behavioural).</a:t>
            </a:r>
            <a:endParaRPr lang="en-US" sz="1200" u="none" strike="noStrike"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4</a:t>
            </a:fld>
            <a:endParaRPr lang="en-US"/>
          </a:p>
        </p:txBody>
      </p:sp>
    </p:spTree>
    <p:extLst>
      <p:ext uri="{BB962C8B-B14F-4D97-AF65-F5344CB8AC3E}">
        <p14:creationId xmlns:p14="http://schemas.microsoft.com/office/powerpoint/2010/main" val="1324538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Hybrid learning models include teaching approaches of gamification framework, flipped classroom, collaborative learning, problem-based, experiential learning and more. Consequently, the learning outcomes are measured through four dimensions, including academic participation, </a:t>
            </a:r>
            <a:r>
              <a:rPr lang="en-IN" sz="1200" kern="1200" dirty="0" err="1">
                <a:solidFill>
                  <a:schemeClr val="tx1"/>
                </a:solidFill>
                <a:effectLst/>
                <a:latin typeface="+mn-lt"/>
                <a:ea typeface="+mn-ea"/>
                <a:cs typeface="+mn-cs"/>
              </a:rPr>
              <a:t>behavioral</a:t>
            </a:r>
            <a:r>
              <a:rPr lang="en-IN" sz="1200" kern="1200" dirty="0">
                <a:solidFill>
                  <a:schemeClr val="tx1"/>
                </a:solidFill>
                <a:effectLst/>
                <a:latin typeface="+mn-lt"/>
                <a:ea typeface="+mn-ea"/>
                <a:cs typeface="+mn-cs"/>
              </a:rPr>
              <a:t> engagement, affective response and cognitive learning. However, challenges remain in such a learning approach. It happens due to disparities in access to digital resources. It may cause a lack of motivation towards studies. </a:t>
            </a: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5</a:t>
            </a:fld>
            <a:endParaRPr lang="en-US"/>
          </a:p>
        </p:txBody>
      </p:sp>
    </p:spTree>
    <p:extLst>
      <p:ext uri="{BB962C8B-B14F-4D97-AF65-F5344CB8AC3E}">
        <p14:creationId xmlns:p14="http://schemas.microsoft.com/office/powerpoint/2010/main" val="3300421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Hybrid learning and teaching environments require effective training support, but often insufficient guidance and practical application. A gap remains between the theoretical aspect and practical implementation within the classroom. Therefore, teachers face difficulties in the formation of lesson strategies and sometimes it restricts students from achieving proper learning outcomes.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Hybrid learning has eventually increased its place of application in this study. It is evident that the evolution of hybrid learning models in higher education has accelerated with the integration of Artificial Intelligence (AI). Initially, hybrid learning combined face-to-face teaching with basic online platforms [13]. However, recent advancements in AI have introduced adaptive learning systems, intelligent tutoring, automated assessment, and learning analytics. These technologies personalise content delivery, monitor student progress, and enhance engagement. Post-pandemic, universities increasingly use AI-driven tools within virtual learning environments to improve flexibility, data-informed decision-making, and student support, transforming hybrid learning into a more responsive and student-centred model [14].</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6</a:t>
            </a:fld>
            <a:endParaRPr lang="en-US"/>
          </a:p>
        </p:txBody>
      </p:sp>
    </p:spTree>
    <p:extLst>
      <p:ext uri="{BB962C8B-B14F-4D97-AF65-F5344CB8AC3E}">
        <p14:creationId xmlns:p14="http://schemas.microsoft.com/office/powerpoint/2010/main" val="210545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survey-based research strategy is developed for the evaluation of the effectiveness of hybrid learning models. In this aspect, primary data is collected from the UK-based higher education students. Data is collected regarding learning engagement, teaching procedure and its outcomes, satisfaction level, challenges during the session and more. Adoption of primary data is crucial as this study has focused more on examining emergency remote teaching instead of post-pandemic hybrid learning models.</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latin typeface="+mn-lt"/>
                <a:ea typeface="+mn-ea"/>
                <a:cs typeface="+mn-cs"/>
              </a:rPr>
              <a:t>For quantitative analysis, </a:t>
            </a:r>
            <a:r>
              <a:rPr lang="en-GB" sz="1200" b="1" kern="1200" dirty="0">
                <a:solidFill>
                  <a:schemeClr val="tx1"/>
                </a:solidFill>
                <a:latin typeface="+mn-lt"/>
                <a:ea typeface="+mn-ea"/>
                <a:cs typeface="+mn-cs"/>
              </a:rPr>
              <a:t>multiple regression analysis</a:t>
            </a:r>
            <a:r>
              <a:rPr lang="en-GB" sz="1200" kern="1200" dirty="0">
                <a:solidFill>
                  <a:schemeClr val="tx1"/>
                </a:solidFill>
                <a:latin typeface="+mn-lt"/>
                <a:ea typeface="+mn-ea"/>
                <a:cs typeface="+mn-cs"/>
              </a:rPr>
              <a:t> will be used to examine the predictive relationship between hybrid learning design factors (e.g., flexibility, technology usability, interaction quality) and student engagement or academic performance. Additionally, </a:t>
            </a:r>
            <a:r>
              <a:rPr lang="en-GB" sz="1200" b="1" kern="1200" dirty="0">
                <a:solidFill>
                  <a:schemeClr val="tx1"/>
                </a:solidFill>
                <a:latin typeface="+mn-lt"/>
                <a:ea typeface="+mn-ea"/>
                <a:cs typeface="+mn-cs"/>
              </a:rPr>
              <a:t>Structural Equation Modelling (SEM)</a:t>
            </a:r>
            <a:r>
              <a:rPr lang="en-GB" sz="1200" kern="1200" dirty="0">
                <a:solidFill>
                  <a:schemeClr val="tx1"/>
                </a:solidFill>
                <a:latin typeface="+mn-lt"/>
                <a:ea typeface="+mn-ea"/>
                <a:cs typeface="+mn-cs"/>
              </a:rPr>
              <a:t> will be applied to test relationships between constructs such as perceived usefulness, ease of use (TAM), and engagement levels. SEM is widely used in recent educational technology research to validate theoretical frameworks.</a:t>
            </a:r>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7</a:t>
            </a:fld>
            <a:endParaRPr lang="en-US"/>
          </a:p>
        </p:txBody>
      </p:sp>
    </p:spTree>
    <p:extLst>
      <p:ext uri="{BB962C8B-B14F-4D97-AF65-F5344CB8AC3E}">
        <p14:creationId xmlns:p14="http://schemas.microsoft.com/office/powerpoint/2010/main" val="2343427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Descriptive statistics, generating correlation coefficient and comparative analysis are done to evaluate the level of engagement of teachers and students within hybrid learning models. Furthermore, thematic analysis is done by following these stages: data familiarisation, data codification, theme development, reviewing themes and report generation. These hybrid methods of data analysis evaluate the metrics of students' satisfaction level, ease of implementation, rate of adaptability, academic performance, student engagement level, types of inconsistencies and more.  </a:t>
            </a:r>
          </a:p>
          <a:p>
            <a:r>
              <a:rPr lang="en-GB" sz="1200" kern="1200" dirty="0">
                <a:solidFill>
                  <a:schemeClr val="tx1"/>
                </a:solidFill>
                <a:latin typeface="+mn-lt"/>
                <a:ea typeface="+mn-ea"/>
                <a:cs typeface="+mn-cs"/>
              </a:rPr>
              <a:t>A purely methodological justification include that allowing a detailed statistical measurement of engagement and learning outcomes but would not capture deeper perceptions, contextual challenges, or institutional variations. Given that hybrid learning effectiveness involves subjective experiences and pedagogical complexity, relying solely on numerical data would limit interpretative depth.</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qualitative study is also chosen because it could provide rich, contextual insights; however, it would reduce </a:t>
            </a:r>
            <a:r>
              <a:rPr lang="en-GB" sz="1200" kern="1200" dirty="0" err="1">
                <a:solidFill>
                  <a:schemeClr val="tx1"/>
                </a:solidFill>
                <a:latin typeface="+mn-lt"/>
                <a:ea typeface="+mn-ea"/>
                <a:cs typeface="+mn-cs"/>
              </a:rPr>
              <a:t>generalisability</a:t>
            </a:r>
            <a:r>
              <a:rPr lang="en-GB" sz="1200" kern="1200" dirty="0">
                <a:solidFill>
                  <a:schemeClr val="tx1"/>
                </a:solidFill>
                <a:latin typeface="+mn-lt"/>
                <a:ea typeface="+mn-ea"/>
                <a:cs typeface="+mn-cs"/>
              </a:rPr>
              <a:t> and limit statistical validation of relationships between hybrid learning design and engagement outcomes.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mixed research method is designed because it shows hybrid learning and its effectiveness deals in its multidimensional (engagement, perception, performance, accessibility) system. Triangulation in the research strengthens validity and reliability. It also aligns with established educational technology research practice (Creswell &amp; Saunders).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8</a:t>
            </a:fld>
            <a:endParaRPr lang="en-US"/>
          </a:p>
        </p:txBody>
      </p:sp>
    </p:spTree>
    <p:extLst>
      <p:ext uri="{BB962C8B-B14F-4D97-AF65-F5344CB8AC3E}">
        <p14:creationId xmlns:p14="http://schemas.microsoft.com/office/powerpoint/2010/main" val="157015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study becomes possible with the active participation of UK higher education students and teachers. Primary data is collected through Google Forms. Most optional open-ended questions are available to check qualitative input. Software such as SPSS and MS Excel is used for evaluating data. Besides that, a word processing tool is used for reports and documentation. Furthermore, relevant books, journals, and policy reports help in understanding the hybrid learning process. The accessibility of a stable internet connection, cloud storage facilities and an effective data management process helps to </a:t>
            </a:r>
            <a:r>
              <a:rPr lang="en-IN" sz="1200" kern="1200" dirty="0" err="1">
                <a:solidFill>
                  <a:schemeClr val="tx1"/>
                </a:solidFill>
                <a:effectLst/>
                <a:latin typeface="+mn-lt"/>
                <a:ea typeface="+mn-ea"/>
                <a:cs typeface="+mn-cs"/>
              </a:rPr>
              <a:t>fulfill</a:t>
            </a:r>
            <a:r>
              <a:rPr lang="en-IN" sz="1200" kern="1200" dirty="0">
                <a:solidFill>
                  <a:schemeClr val="tx1"/>
                </a:solidFill>
                <a:effectLst/>
                <a:latin typeface="+mn-lt"/>
                <a:ea typeface="+mn-ea"/>
                <a:cs typeface="+mn-cs"/>
              </a:rPr>
              <a:t> the tasks allotted in each segment. </a:t>
            </a: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9</a:t>
            </a:fld>
            <a:endParaRPr lang="en-US"/>
          </a:p>
        </p:txBody>
      </p:sp>
    </p:spTree>
    <p:extLst>
      <p:ext uri="{BB962C8B-B14F-4D97-AF65-F5344CB8AC3E}">
        <p14:creationId xmlns:p14="http://schemas.microsoft.com/office/powerpoint/2010/main" val="2537448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study also focuses on challenges in hybrid learning models. In this aspect, the combined effort from policy makers and educators can bridge the gap by involving pedagogical support, resource sharing and infrastructural investment. However, the limited sample size and time constraint restrict a comprehensive analysis of this study. Moreover, visibility of data bias may happen due to reliance on self-reported surveys. </a:t>
            </a:r>
            <a:r>
              <a:rPr lang="en-IN" sz="1200" kern="1200" dirty="0">
                <a:solidFill>
                  <a:schemeClr val="tx1"/>
                </a:solidFill>
                <a:latin typeface="+mn-lt"/>
                <a:ea typeface="+mn-ea"/>
                <a:cs typeface="+mn-cs"/>
              </a:rPr>
              <a:t>Reliability and validity will be assessed using </a:t>
            </a:r>
            <a:r>
              <a:rPr lang="en-IN" sz="1200" b="1" kern="1200" dirty="0" err="1">
                <a:solidFill>
                  <a:schemeClr val="tx1"/>
                </a:solidFill>
                <a:latin typeface="+mn-lt"/>
                <a:ea typeface="+mn-ea"/>
                <a:cs typeface="+mn-cs"/>
              </a:rPr>
              <a:t>Cronbach’s</a:t>
            </a:r>
            <a:r>
              <a:rPr lang="en-IN" sz="1200" b="1" kern="1200" dirty="0">
                <a:solidFill>
                  <a:schemeClr val="tx1"/>
                </a:solidFill>
                <a:latin typeface="+mn-lt"/>
                <a:ea typeface="+mn-ea"/>
                <a:cs typeface="+mn-cs"/>
              </a:rPr>
              <a:t> Alpha</a:t>
            </a:r>
            <a:r>
              <a:rPr lang="en-IN" sz="1200" kern="1200" dirty="0">
                <a:solidFill>
                  <a:schemeClr val="tx1"/>
                </a:solidFill>
                <a:latin typeface="+mn-lt"/>
                <a:ea typeface="+mn-ea"/>
                <a:cs typeface="+mn-cs"/>
              </a:rPr>
              <a:t> and </a:t>
            </a:r>
            <a:r>
              <a:rPr lang="en-IN" sz="1200" b="1" kern="1200" dirty="0">
                <a:solidFill>
                  <a:schemeClr val="tx1"/>
                </a:solidFill>
                <a:latin typeface="+mn-lt"/>
                <a:ea typeface="+mn-ea"/>
                <a:cs typeface="+mn-cs"/>
              </a:rPr>
              <a:t>Confirmatory Factor Analysis (CFA)</a:t>
            </a:r>
            <a:r>
              <a:rPr lang="en-IN" sz="1200" kern="1200" dirty="0">
                <a:solidFill>
                  <a:schemeClr val="tx1"/>
                </a:solidFill>
                <a:latin typeface="+mn-lt"/>
                <a:ea typeface="+mn-ea"/>
                <a:cs typeface="+mn-cs"/>
              </a:rPr>
              <a:t> to ensure measurement consistency.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For qualitative data, instead of only basic thematic analysis, the study will adopt a </a:t>
            </a:r>
            <a:r>
              <a:rPr lang="en-IN" sz="1200" b="1" kern="1200" dirty="0">
                <a:solidFill>
                  <a:schemeClr val="tx1"/>
                </a:solidFill>
                <a:latin typeface="+mn-lt"/>
                <a:ea typeface="+mn-ea"/>
                <a:cs typeface="+mn-cs"/>
              </a:rPr>
              <a:t>reflexive thematic analysis approach</a:t>
            </a:r>
            <a:r>
              <a:rPr lang="en-IN" sz="1200" kern="1200" dirty="0">
                <a:solidFill>
                  <a:schemeClr val="tx1"/>
                </a:solidFill>
                <a:latin typeface="+mn-lt"/>
                <a:ea typeface="+mn-ea"/>
                <a:cs typeface="+mn-cs"/>
              </a:rPr>
              <a:t> supported by qualitative data software (e.g., </a:t>
            </a:r>
            <a:r>
              <a:rPr lang="en-IN" sz="1200" kern="1200" dirty="0" err="1">
                <a:solidFill>
                  <a:schemeClr val="tx1"/>
                </a:solidFill>
                <a:latin typeface="+mn-lt"/>
                <a:ea typeface="+mn-ea"/>
                <a:cs typeface="+mn-cs"/>
              </a:rPr>
              <a:t>NVivo</a:t>
            </a:r>
            <a:r>
              <a:rPr lang="en-IN" sz="1200" kern="1200" dirty="0">
                <a:solidFill>
                  <a:schemeClr val="tx1"/>
                </a:solidFill>
                <a:latin typeface="+mn-lt"/>
                <a:ea typeface="+mn-ea"/>
                <a:cs typeface="+mn-cs"/>
              </a:rPr>
              <a:t>). AI-assisted coding tools may also be used to enhance pattern identification and reduce researcher bias [26].</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Where appropriate, </a:t>
            </a:r>
            <a:r>
              <a:rPr lang="en-IN" sz="1200" b="1" kern="1200" dirty="0">
                <a:solidFill>
                  <a:schemeClr val="tx1"/>
                </a:solidFill>
                <a:latin typeface="+mn-lt"/>
                <a:ea typeface="+mn-ea"/>
                <a:cs typeface="+mn-cs"/>
              </a:rPr>
              <a:t>learning analytics techniques</a:t>
            </a:r>
            <a:r>
              <a:rPr lang="en-IN" sz="1200" kern="1200" dirty="0">
                <a:solidFill>
                  <a:schemeClr val="tx1"/>
                </a:solidFill>
                <a:latin typeface="+mn-lt"/>
                <a:ea typeface="+mn-ea"/>
                <a:cs typeface="+mn-cs"/>
              </a:rPr>
              <a:t> can be applied to identify behavioural engagement trends. </a:t>
            </a:r>
            <a:r>
              <a:rPr lang="en-GB" sz="1200" kern="1200" dirty="0">
                <a:solidFill>
                  <a:schemeClr val="tx1"/>
                </a:solidFill>
                <a:latin typeface="+mn-lt"/>
                <a:ea typeface="+mn-ea"/>
                <a:cs typeface="+mn-cs"/>
              </a:rPr>
              <a:t>These enhanced techniques will increase analytical depth, strengthen validity, and provide more robust evidence regarding hybrid learning effectiveness in post-pandemic UK higher education.</a:t>
            </a: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10</a:t>
            </a:fld>
            <a:endParaRPr lang="en-US"/>
          </a:p>
        </p:txBody>
      </p:sp>
    </p:spTree>
    <p:extLst>
      <p:ext uri="{BB962C8B-B14F-4D97-AF65-F5344CB8AC3E}">
        <p14:creationId xmlns:p14="http://schemas.microsoft.com/office/powerpoint/2010/main" val="3385862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a:solidFill>
                  <a:schemeClr val="tx1"/>
                </a:solidFill>
                <a:latin typeface="+mn-lt"/>
                <a:ea typeface="+mn-ea"/>
                <a:cs typeface="+mn-cs"/>
              </a:rPr>
              <a:t>On the other hand, challenges have been highlighted from this type of hybrid learning experience that can affect these engagements negatively. It is identified in the previous research that inconsistent online activity-related participation due to digital fatigue and reduced interaction can lead to reduction of </a:t>
            </a:r>
            <a:r>
              <a:rPr lang="en-GB" sz="1200" kern="1200" dirty="0" err="1">
                <a:solidFill>
                  <a:schemeClr val="tx1"/>
                </a:solidFill>
                <a:latin typeface="+mn-lt"/>
                <a:ea typeface="+mn-ea"/>
                <a:cs typeface="+mn-cs"/>
              </a:rPr>
              <a:t>satisfaOn</a:t>
            </a:r>
            <a:r>
              <a:rPr lang="en-GB" sz="1200" kern="1200" dirty="0">
                <a:solidFill>
                  <a:schemeClr val="tx1"/>
                </a:solidFill>
                <a:latin typeface="+mn-lt"/>
                <a:ea typeface="+mn-ea"/>
                <a:cs typeface="+mn-cs"/>
              </a:rPr>
              <a:t> the other hand, challenges have been highlighted from this type of hybrid learning experience that can affect these engagements negatively. It is identified in the previous research that inconsistent online activity-related participation due to digital fatigue and reduced interaction can lead to reduction of satisfaction and motivation among the students. This can often lead to student group related disparities specifically among the students with limited accessibility towards the study environment or digital </a:t>
            </a:r>
            <a:r>
              <a:rPr lang="en-GB" sz="1200" kern="1200" dirty="0" err="1">
                <a:solidFill>
                  <a:schemeClr val="tx1"/>
                </a:solidFill>
                <a:latin typeface="+mn-lt"/>
                <a:ea typeface="+mn-ea"/>
                <a:cs typeface="+mn-cs"/>
              </a:rPr>
              <a:t>resources.Overall</a:t>
            </a:r>
            <a:r>
              <a:rPr lang="en-GB" sz="1200" kern="1200" dirty="0">
                <a:solidFill>
                  <a:schemeClr val="tx1"/>
                </a:solidFill>
                <a:latin typeface="+mn-lt"/>
                <a:ea typeface="+mn-ea"/>
                <a:cs typeface="+mn-cs"/>
              </a:rPr>
              <a:t>, it is identified that hybrid learning effectiveness on engagement of students and the outcomes of learning is mainly dependent on institutional support, student context and design quality.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the pandemic situation in 2020, a rapid and unprecedented change has been identified towards hybrid or remote learning processes among the higher education institutions. This particular phase is described in the previous academic papers as the “emergency remote teaching”, indicating that it is fundamentally different in its actions apart from the hybrid learning process that is purposefully designed in different countries. A temporary solution of hybrid learning is expected to be adopted by different types of universities like in UK, Mozambique, Cameroon, Kenya and other parts of South Asia, characterized by inconsistent experience of students and limited pedagogical coherence.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study is expected to achieve that hybrid learning models can positively influence student engagement and perceived learning outcomes when designed with clear pedagogical alignment between online and face-to-face components. Flexibility and accessibility are likely to be identified as key benefits, particularly among working students and international learners.</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ction</a:t>
            </a:r>
            <a:r>
              <a:rPr lang="en-GB" sz="1200" kern="1200" dirty="0">
                <a:solidFill>
                  <a:schemeClr val="tx1"/>
                </a:solidFill>
                <a:latin typeface="+mn-lt"/>
                <a:ea typeface="+mn-ea"/>
                <a:cs typeface="+mn-cs"/>
              </a:rPr>
              <a:t> and motivation among the students. This can often lead to student group related disparities specifically among the students with limited accessibility towards the study environment or digital </a:t>
            </a:r>
            <a:r>
              <a:rPr lang="en-GB" sz="1200" kern="1200" dirty="0" err="1">
                <a:solidFill>
                  <a:schemeClr val="tx1"/>
                </a:solidFill>
                <a:latin typeface="+mn-lt"/>
                <a:ea typeface="+mn-ea"/>
                <a:cs typeface="+mn-cs"/>
              </a:rPr>
              <a:t>resources.Overall</a:t>
            </a:r>
            <a:r>
              <a:rPr lang="en-GB" sz="1200" kern="1200" dirty="0">
                <a:solidFill>
                  <a:schemeClr val="tx1"/>
                </a:solidFill>
                <a:latin typeface="+mn-lt"/>
                <a:ea typeface="+mn-ea"/>
                <a:cs typeface="+mn-cs"/>
              </a:rPr>
              <a:t>, it is identified that hybrid learning effectiveness on engagement of students and the outcomes of learning is mainly dependent on institutional support, student context and design quality. </a:t>
            </a:r>
          </a:p>
          <a:p>
            <a:r>
              <a:rPr lang="en-GB" sz="1200" kern="1200" dirty="0">
                <a:solidFill>
                  <a:schemeClr val="tx1"/>
                </a:solidFill>
                <a:latin typeface="+mn-lt"/>
                <a:ea typeface="+mn-ea"/>
                <a:cs typeface="+mn-cs"/>
              </a:rPr>
              <a:t>However, the research may also reveal that effectiveness varies depending on institutional support, digital infrastructure, and staff readiness. Challenges such as digital inequality, inconsistent implementation, and digital fatigue may negatively affect engagement levels.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Differences in perception between students and educators are also anticipated. While students may prioritise flexibility and convenience, educators may emphasise pedagogical training and structured digital </a:t>
            </a:r>
            <a:r>
              <a:rPr lang="en-GB" sz="1200" kern="1200" dirty="0" err="1">
                <a:solidFill>
                  <a:schemeClr val="tx1"/>
                </a:solidFill>
                <a:latin typeface="+mn-lt"/>
                <a:ea typeface="+mn-ea"/>
                <a:cs typeface="+mn-cs"/>
              </a:rPr>
              <a:t>integration.It</a:t>
            </a:r>
            <a:r>
              <a:rPr lang="en-GB" sz="1200" kern="1200" dirty="0">
                <a:solidFill>
                  <a:schemeClr val="tx1"/>
                </a:solidFill>
                <a:latin typeface="+mn-lt"/>
                <a:ea typeface="+mn-ea"/>
                <a:cs typeface="+mn-cs"/>
              </a:rPr>
              <a:t> is also necessary to focus on generating evidence to support hybrid learning pedagogy post pandemic. Responses should be developed well with evidence.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92538D-8350-004C-B400-4AED59D36701}"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The finding of the research should have the potentiality to contribute to the topic of study and research with both theoretically and practicality. In higher education, the importance of hybrid learning is of great necessity. It is important to focus on rapid changing education system as well and prioritise flexibility.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From a </a:t>
            </a:r>
            <a:r>
              <a:rPr lang="en-GB" sz="1200" b="1" kern="1200" dirty="0">
                <a:solidFill>
                  <a:schemeClr val="tx1"/>
                </a:solidFill>
                <a:latin typeface="+mn-lt"/>
                <a:ea typeface="+mn-ea"/>
                <a:cs typeface="+mn-cs"/>
              </a:rPr>
              <a:t>theoretical perspective</a:t>
            </a:r>
            <a:r>
              <a:rPr lang="en-GB" sz="1200" kern="1200" dirty="0">
                <a:solidFill>
                  <a:schemeClr val="tx1"/>
                </a:solidFill>
                <a:latin typeface="+mn-lt"/>
                <a:ea typeface="+mn-ea"/>
                <a:cs typeface="+mn-cs"/>
              </a:rPr>
              <a:t>, the study is going to expand existing knowledge on digital pedagogy by providing updated insights into hybrid learning effectiveness within a stable, post-pandemic academic environment. It should also address the previous research and add element to improve it in the future. It should also focus on remote teaching and address the gap found in the literature. A refined framework must be used regarding the understanding of professional training in hybrid learning.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From the </a:t>
            </a:r>
            <a:r>
              <a:rPr lang="en-GB" sz="1200" b="1" kern="1200" dirty="0">
                <a:solidFill>
                  <a:schemeClr val="tx1"/>
                </a:solidFill>
                <a:latin typeface="+mn-lt"/>
                <a:ea typeface="+mn-ea"/>
                <a:cs typeface="+mn-cs"/>
              </a:rPr>
              <a:t>practical understanding</a:t>
            </a:r>
            <a:r>
              <a:rPr lang="en-GB" sz="1200" kern="1200" dirty="0">
                <a:solidFill>
                  <a:schemeClr val="tx1"/>
                </a:solidFill>
                <a:latin typeface="+mn-lt"/>
                <a:ea typeface="+mn-ea"/>
                <a:cs typeface="+mn-cs"/>
              </a:rPr>
              <a:t> of the study, it should be understood that the universities and the policymakers must implement hybrid learning strategy. This should focus on evidence collected from university studies and from the staff and student’s perspectives. The practical learning should be adapted from diverse educational needs and should drive idea from the surveys.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research can also benefit the educators but offers evidence-based recommendations for adopting hybrid settings in higher education. An enhanced hybrid models are needed for the academic improvement of the students and the staff as a whole. For students, the enhanced learning autonomy is followed for the hybrid learning techniques. It can prepare students for educational disruptions.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findings will benefit </a:t>
            </a:r>
            <a:r>
              <a:rPr lang="en-GB" sz="1200" b="1" kern="1200" dirty="0">
                <a:solidFill>
                  <a:schemeClr val="tx1"/>
                </a:solidFill>
                <a:latin typeface="+mn-lt"/>
                <a:ea typeface="+mn-ea"/>
                <a:cs typeface="+mn-cs"/>
              </a:rPr>
              <a:t>future students</a:t>
            </a:r>
            <a:r>
              <a:rPr lang="en-GB" sz="1200" kern="1200" dirty="0">
                <a:solidFill>
                  <a:schemeClr val="tx1"/>
                </a:solidFill>
                <a:latin typeface="+mn-lt"/>
                <a:ea typeface="+mn-ea"/>
                <a:cs typeface="+mn-cs"/>
              </a:rPr>
              <a:t> by promoting more inclusive, flexible, and accessible hybrid learning environments that accommodate diverse learning styles, working students, international learners, and students with disabilities.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92538D-8350-004C-B400-4AED59D36701}"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Despite its potential contributions, the research is expected to encounter several limitations. The most important limitation can be related to sample representation which is not done properly most of the time. There are other important limitations like reliance on the self-reported data that is collected through surveys. There can be discrepancies noticed in the survey. Students and staff may miss important information in the survey leading to non-accuracy. In other words, participant response has high chance of being influenced by personal bias, perception, or recent experiences, which can affect the accuracy of the results. This can lead to non-fulfilment of the study’s objectives through mismanagement of the sample representation.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Another limitation is time constraints that is associated with academic research. Limiting the time of data extraction using thematic analysis as well as survey analysis. For analysing hybrid learning method, observation is important for long-term outcomes. It is necessary to focus on increasing time for the whole analysis. </a:t>
            </a:r>
            <a:endParaRPr lang="en-US" dirty="0"/>
          </a:p>
        </p:txBody>
      </p:sp>
      <p:sp>
        <p:nvSpPr>
          <p:cNvPr id="4" name="Slide Number Placeholder 3"/>
          <p:cNvSpPr>
            <a:spLocks noGrp="1"/>
          </p:cNvSpPr>
          <p:nvPr>
            <p:ph type="sldNum" sz="quarter" idx="10"/>
          </p:nvPr>
        </p:nvSpPr>
        <p:spPr/>
        <p:txBody>
          <a:bodyPr/>
          <a:lstStyle/>
          <a:p>
            <a:fld id="{7F92538D-8350-004C-B400-4AED59D36701}"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92538D-8350-004C-B400-4AED59D36701}" type="slidenum">
              <a:rPr lang="en-US" smtClean="0"/>
              <a:pPr/>
              <a:t>15</a:t>
            </a:fld>
            <a:endParaRPr lang="en-US"/>
          </a:p>
        </p:txBody>
      </p:sp>
    </p:spTree>
    <p:extLst>
      <p:ext uri="{BB962C8B-B14F-4D97-AF65-F5344CB8AC3E}">
        <p14:creationId xmlns:p14="http://schemas.microsoft.com/office/powerpoint/2010/main" val="394436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9451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1094406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940523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BC6CDD3-EEA5-4843-89A6-2D931E2285C3}"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2925155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BC6CDD3-EEA5-4843-89A6-2D931E2285C3}" type="datetimeFigureOut">
              <a:rPr lang="en-US" smtClean="0"/>
              <a:pPr/>
              <a:t>3/6/26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2966297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BC6CDD3-EEA5-4843-89A6-2D931E2285C3}" type="datetimeFigureOut">
              <a:rPr lang="en-US" smtClean="0"/>
              <a:pPr/>
              <a:t>3/6/26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3538995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C6CDD3-EEA5-4843-89A6-2D931E2285C3}" type="datetimeFigureOut">
              <a:rPr lang="en-US" smtClean="0"/>
              <a:pPr/>
              <a:t>3/6/26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321042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C6CDD3-EEA5-4843-89A6-2D931E2285C3}"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1512503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C6CDD3-EEA5-4843-89A6-2D931E2285C3}"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3070475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1875397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3590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813406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87722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3279220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1849427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C6CDD3-EEA5-4843-89A6-2D931E2285C3}"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28D73D-D7E5-8A4D-B7AA-214AF5B389A7}" type="slidenum">
              <a:rPr lang="en-US" smtClean="0"/>
              <a:pPr/>
              <a:t>‹#›</a:t>
            </a:fld>
            <a:endParaRPr lang="en-US"/>
          </a:p>
        </p:txBody>
      </p:sp>
    </p:spTree>
    <p:extLst>
      <p:ext uri="{BB962C8B-B14F-4D97-AF65-F5344CB8AC3E}">
        <p14:creationId xmlns:p14="http://schemas.microsoft.com/office/powerpoint/2010/main" val="2976827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C6CDD3-EEA5-4843-89A6-2D931E2285C3}" type="datetimeFigureOut">
              <a:rPr lang="en-US" smtClean="0"/>
              <a:pPr/>
              <a:t>3/6/26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28D73D-D7E5-8A4D-B7AA-214AF5B389A7}" type="slidenum">
              <a:rPr lang="en-US" smtClean="0"/>
              <a:pPr/>
              <a:t>‹#›</a:t>
            </a:fld>
            <a:endParaRPr lang="en-US"/>
          </a:p>
        </p:txBody>
      </p:sp>
    </p:spTree>
    <p:extLst>
      <p:ext uri="{BB962C8B-B14F-4D97-AF65-F5344CB8AC3E}">
        <p14:creationId xmlns:p14="http://schemas.microsoft.com/office/powerpoint/2010/main" val="42028379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DE184-8624-022A-F14A-D8AA5105707C}"/>
              </a:ext>
            </a:extLst>
          </p:cNvPr>
          <p:cNvSpPr>
            <a:spLocks noGrp="1"/>
          </p:cNvSpPr>
          <p:nvPr>
            <p:ph type="ctrTitle"/>
          </p:nvPr>
        </p:nvSpPr>
        <p:spPr/>
        <p:txBody>
          <a:bodyPr>
            <a:normAutofit fontScale="90000"/>
          </a:bodyPr>
          <a:lstStyle/>
          <a:p>
            <a:r>
              <a:rPr lang="en-IN" b="1" dirty="0"/>
              <a:t>Effectiveness of Hybrid Learning Models Post-Pandemic </a:t>
            </a:r>
            <a:endParaRPr lang="en-US" dirty="0"/>
          </a:p>
        </p:txBody>
      </p:sp>
      <p:sp>
        <p:nvSpPr>
          <p:cNvPr id="3" name="Subtitle 2">
            <a:extLst>
              <a:ext uri="{FF2B5EF4-FFF2-40B4-BE49-F238E27FC236}">
                <a16:creationId xmlns:a16="http://schemas.microsoft.com/office/drawing/2014/main" id="{FA131B84-5176-13D5-7032-FA372C583ABA}"/>
              </a:ext>
            </a:extLst>
          </p:cNvPr>
          <p:cNvSpPr>
            <a:spLocks noGrp="1"/>
          </p:cNvSpPr>
          <p:nvPr>
            <p:ph type="subTitle" idx="1"/>
          </p:nvPr>
        </p:nvSpPr>
        <p:spPr>
          <a:xfrm>
            <a:off x="1507067" y="4050833"/>
            <a:ext cx="7766936" cy="1784702"/>
          </a:xfrm>
        </p:spPr>
        <p:txBody>
          <a:bodyPr>
            <a:normAutofit fontScale="92500" lnSpcReduction="10000"/>
          </a:bodyPr>
          <a:lstStyle/>
          <a:p>
            <a:pPr algn="ctr"/>
            <a:r>
              <a:rPr lang="en-US" dirty="0"/>
              <a:t>Module: Research Methods and Professional Development </a:t>
            </a:r>
          </a:p>
          <a:p>
            <a:pPr algn="ctr"/>
            <a:r>
              <a:rPr lang="en-US" dirty="0"/>
              <a:t> Module Code:7004 Component 2 Presentation </a:t>
            </a:r>
          </a:p>
          <a:p>
            <a:pPr algn="ctr"/>
            <a:r>
              <a:rPr lang="en-US" dirty="0"/>
              <a:t>Student name: Amar Sohail</a:t>
            </a:r>
          </a:p>
          <a:p>
            <a:pPr algn="ctr"/>
            <a:r>
              <a:rPr lang="en-US" dirty="0"/>
              <a:t>Student Number: 2223862</a:t>
            </a:r>
          </a:p>
          <a:p>
            <a:pPr algn="ctr"/>
            <a:r>
              <a:rPr lang="en-US" dirty="0"/>
              <a:t>Lecturer name: Dr </a:t>
            </a:r>
            <a:r>
              <a:rPr lang="en-US" dirty="0" err="1"/>
              <a:t>Vijeyananthan</a:t>
            </a:r>
            <a:r>
              <a:rPr lang="en-US" dirty="0"/>
              <a:t> </a:t>
            </a:r>
            <a:r>
              <a:rPr lang="en-US" dirty="0" err="1"/>
              <a:t>Thayanathan</a:t>
            </a:r>
            <a:endParaRPr lang="en-US" dirty="0"/>
          </a:p>
          <a:p>
            <a:endParaRPr lang="en-US" dirty="0"/>
          </a:p>
        </p:txBody>
      </p:sp>
    </p:spTree>
    <p:extLst>
      <p:ext uri="{BB962C8B-B14F-4D97-AF65-F5344CB8AC3E}">
        <p14:creationId xmlns:p14="http://schemas.microsoft.com/office/powerpoint/2010/main" val="2272952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DFDCA-3BAF-D3DC-08C0-70F0EE4CEC34}"/>
              </a:ext>
            </a:extLst>
          </p:cNvPr>
          <p:cNvSpPr>
            <a:spLocks noGrp="1"/>
          </p:cNvSpPr>
          <p:nvPr>
            <p:ph type="title"/>
          </p:nvPr>
        </p:nvSpPr>
        <p:spPr/>
        <p:txBody>
          <a:bodyPr/>
          <a:lstStyle/>
          <a:p>
            <a:r>
              <a:rPr lang="en-IN" b="1" dirty="0"/>
              <a:t>Research context/background</a:t>
            </a:r>
            <a:endParaRPr lang="en-US" dirty="0"/>
          </a:p>
        </p:txBody>
      </p:sp>
      <p:sp>
        <p:nvSpPr>
          <p:cNvPr id="3" name="Content Placeholder 2">
            <a:extLst>
              <a:ext uri="{FF2B5EF4-FFF2-40B4-BE49-F238E27FC236}">
                <a16:creationId xmlns:a16="http://schemas.microsoft.com/office/drawing/2014/main" id="{EBAC00AA-BFA5-2FBA-0E9D-2A3ACCCB891D}"/>
              </a:ext>
            </a:extLst>
          </p:cNvPr>
          <p:cNvSpPr>
            <a:spLocks noGrp="1"/>
          </p:cNvSpPr>
          <p:nvPr>
            <p:ph idx="1"/>
          </p:nvPr>
        </p:nvSpPr>
        <p:spPr/>
        <p:txBody>
          <a:bodyPr/>
          <a:lstStyle/>
          <a:p>
            <a:pPr algn="just"/>
            <a:r>
              <a:rPr lang="en-GB" dirty="0"/>
              <a:t>Hybrid learning research is used in this case to largely focus on the emergence of remote teaching and single-institution case studies that target the post-pandemic and multi-stakeholder effectiveness in the UK sector. </a:t>
            </a:r>
            <a:endParaRPr lang="en-IN" dirty="0"/>
          </a:p>
          <a:p>
            <a:pPr lvl="0" algn="just"/>
            <a:r>
              <a:rPr lang="en-IN" dirty="0"/>
              <a:t>According to the UK media report, more than 28% of courses are enabled through hybrid models by the end of 2022 [1].</a:t>
            </a:r>
          </a:p>
          <a:p>
            <a:pPr algn="just"/>
            <a:endParaRPr lang="en-US" dirty="0"/>
          </a:p>
        </p:txBody>
      </p:sp>
    </p:spTree>
    <p:extLst>
      <p:ext uri="{BB962C8B-B14F-4D97-AF65-F5344CB8AC3E}">
        <p14:creationId xmlns:p14="http://schemas.microsoft.com/office/powerpoint/2010/main" val="369885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AA9B0-A9DB-3230-6B9E-A6E43DE7F685}"/>
              </a:ext>
            </a:extLst>
          </p:cNvPr>
          <p:cNvSpPr>
            <a:spLocks noGrp="1"/>
          </p:cNvSpPr>
          <p:nvPr>
            <p:ph type="title"/>
          </p:nvPr>
        </p:nvSpPr>
        <p:spPr/>
        <p:txBody>
          <a:bodyPr>
            <a:normAutofit/>
          </a:bodyPr>
          <a:lstStyle/>
          <a:p>
            <a:r>
              <a:rPr lang="en-IN" b="1" dirty="0"/>
              <a:t>Research Problem [based on the identified research/Literature Gap] </a:t>
            </a:r>
            <a:endParaRPr lang="en-US" dirty="0"/>
          </a:p>
        </p:txBody>
      </p:sp>
      <p:sp>
        <p:nvSpPr>
          <p:cNvPr id="3" name="Content Placeholder 2">
            <a:extLst>
              <a:ext uri="{FF2B5EF4-FFF2-40B4-BE49-F238E27FC236}">
                <a16:creationId xmlns:a16="http://schemas.microsoft.com/office/drawing/2014/main" id="{C5F4CD3B-DFD1-03A2-0794-3F7D820D4578}"/>
              </a:ext>
            </a:extLst>
          </p:cNvPr>
          <p:cNvSpPr>
            <a:spLocks noGrp="1"/>
          </p:cNvSpPr>
          <p:nvPr>
            <p:ph idx="1"/>
          </p:nvPr>
        </p:nvSpPr>
        <p:spPr/>
        <p:txBody>
          <a:bodyPr/>
          <a:lstStyle/>
          <a:p>
            <a:pPr lvl="0"/>
            <a:r>
              <a:rPr lang="en-IN" dirty="0"/>
              <a:t>This mode of learning includes several challenges in the pedagogical framework in the UK.</a:t>
            </a:r>
          </a:p>
          <a:p>
            <a:pPr lvl="0"/>
            <a:r>
              <a:rPr lang="en-IN" dirty="0"/>
              <a:t>It is observed in terms of limited peer interactions, relearning of teachers in computer technologies and more [2]. </a:t>
            </a:r>
          </a:p>
          <a:p>
            <a:pPr lvl="0"/>
            <a:r>
              <a:rPr lang="en-GB" b="1" dirty="0"/>
              <a:t>Hybrid learning</a:t>
            </a:r>
            <a:r>
              <a:rPr lang="en-GB" dirty="0"/>
              <a:t> refers to a structured educational model that intentionally combines face-to-face classroom teaching with planned online learning activities. </a:t>
            </a:r>
            <a:r>
              <a:rPr lang="en-IN" dirty="0"/>
              <a:t> </a:t>
            </a:r>
          </a:p>
          <a:p>
            <a:endParaRPr lang="en-US" dirty="0"/>
          </a:p>
        </p:txBody>
      </p:sp>
    </p:spTree>
    <p:extLst>
      <p:ext uri="{BB962C8B-B14F-4D97-AF65-F5344CB8AC3E}">
        <p14:creationId xmlns:p14="http://schemas.microsoft.com/office/powerpoint/2010/main" val="4001729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4E60-F1EC-4DB5-CF0E-066D50D51A53}"/>
              </a:ext>
            </a:extLst>
          </p:cNvPr>
          <p:cNvSpPr>
            <a:spLocks noGrp="1"/>
          </p:cNvSpPr>
          <p:nvPr>
            <p:ph type="title"/>
          </p:nvPr>
        </p:nvSpPr>
        <p:spPr/>
        <p:txBody>
          <a:bodyPr/>
          <a:lstStyle/>
          <a:p>
            <a:r>
              <a:rPr lang="en-IN" b="1" dirty="0"/>
              <a:t>Research Aim and Objectives</a:t>
            </a:r>
            <a:endParaRPr lang="en-US" dirty="0"/>
          </a:p>
        </p:txBody>
      </p:sp>
      <p:sp>
        <p:nvSpPr>
          <p:cNvPr id="3" name="Content Placeholder 2">
            <a:extLst>
              <a:ext uri="{FF2B5EF4-FFF2-40B4-BE49-F238E27FC236}">
                <a16:creationId xmlns:a16="http://schemas.microsoft.com/office/drawing/2014/main" id="{47A0B234-2DF3-CD60-4F49-212C108C3534}"/>
              </a:ext>
            </a:extLst>
          </p:cNvPr>
          <p:cNvSpPr>
            <a:spLocks noGrp="1"/>
          </p:cNvSpPr>
          <p:nvPr>
            <p:ph idx="1"/>
          </p:nvPr>
        </p:nvSpPr>
        <p:spPr/>
        <p:txBody>
          <a:bodyPr/>
          <a:lstStyle/>
          <a:p>
            <a:r>
              <a:rPr lang="en-IN" dirty="0"/>
              <a:t>This research aims to find how the hybrid learning models become effective in the higher education institutions in the UK in the post-pandemic scenario.</a:t>
            </a:r>
          </a:p>
          <a:p>
            <a:r>
              <a:rPr lang="en-US" dirty="0"/>
              <a:t>Objectives:</a:t>
            </a:r>
          </a:p>
          <a:p>
            <a:pPr lvl="0"/>
            <a:r>
              <a:rPr lang="en-GB" dirty="0"/>
              <a:t>To analyse the hybrid learning models’ impact on learning outcomes and student engagement in UK higher education. </a:t>
            </a:r>
            <a:endParaRPr lang="en-IN" dirty="0"/>
          </a:p>
          <a:p>
            <a:pPr lvl="0"/>
            <a:r>
              <a:rPr lang="en-GB" dirty="0"/>
              <a:t>To examine the relationship between hybrid learning design and levels of student engagement (cognitive, emotional, and behavioural).</a:t>
            </a:r>
            <a:endParaRPr lang="en-US" dirty="0"/>
          </a:p>
          <a:p>
            <a:pPr lvl="0"/>
            <a:r>
              <a:rPr lang="en-GB" dirty="0"/>
              <a:t>To determine the major challenges and the suitable practices regarding the hybrid learning model implementation. </a:t>
            </a:r>
            <a:endParaRPr lang="en-IN" dirty="0"/>
          </a:p>
          <a:p>
            <a:endParaRPr lang="en-US" dirty="0"/>
          </a:p>
        </p:txBody>
      </p:sp>
    </p:spTree>
    <p:extLst>
      <p:ext uri="{BB962C8B-B14F-4D97-AF65-F5344CB8AC3E}">
        <p14:creationId xmlns:p14="http://schemas.microsoft.com/office/powerpoint/2010/main" val="1452566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9D2CE-63B8-E984-84B6-80E90448F2B2}"/>
              </a:ext>
            </a:extLst>
          </p:cNvPr>
          <p:cNvSpPr>
            <a:spLocks noGrp="1"/>
          </p:cNvSpPr>
          <p:nvPr>
            <p:ph type="title"/>
          </p:nvPr>
        </p:nvSpPr>
        <p:spPr/>
        <p:txBody>
          <a:bodyPr>
            <a:normAutofit fontScale="90000"/>
          </a:bodyPr>
          <a:lstStyle/>
          <a:p>
            <a:r>
              <a:rPr lang="en-IN" b="1" dirty="0"/>
              <a:t>Brief literature review and summary that leads to the research/literature gap</a:t>
            </a:r>
            <a:endParaRPr lang="en-US" dirty="0"/>
          </a:p>
        </p:txBody>
      </p:sp>
      <p:sp>
        <p:nvSpPr>
          <p:cNvPr id="3" name="Content Placeholder 2">
            <a:extLst>
              <a:ext uri="{FF2B5EF4-FFF2-40B4-BE49-F238E27FC236}">
                <a16:creationId xmlns:a16="http://schemas.microsoft.com/office/drawing/2014/main" id="{C11ABA0E-DE72-F8AD-9346-9B8E655FEDE9}"/>
              </a:ext>
            </a:extLst>
          </p:cNvPr>
          <p:cNvSpPr>
            <a:spLocks noGrp="1"/>
          </p:cNvSpPr>
          <p:nvPr>
            <p:ph idx="1"/>
          </p:nvPr>
        </p:nvSpPr>
        <p:spPr/>
        <p:txBody>
          <a:bodyPr/>
          <a:lstStyle/>
          <a:p>
            <a:pPr lvl="0"/>
            <a:r>
              <a:rPr lang="en-IN" dirty="0"/>
              <a:t>Learning outcomes within hybrid learning models become effective when in-person and digital components are positively aligned.</a:t>
            </a:r>
          </a:p>
          <a:p>
            <a:pPr lvl="0"/>
            <a:r>
              <a:rPr lang="en-IN" dirty="0"/>
              <a:t>Such a collaborative learning environment enables knowledge sharing, minimises dropouts and fosters course satisfaction [3].</a:t>
            </a:r>
          </a:p>
          <a:p>
            <a:endParaRPr lang="en-US" dirty="0"/>
          </a:p>
        </p:txBody>
      </p:sp>
    </p:spTree>
    <p:extLst>
      <p:ext uri="{BB962C8B-B14F-4D97-AF65-F5344CB8AC3E}">
        <p14:creationId xmlns:p14="http://schemas.microsoft.com/office/powerpoint/2010/main" val="1553526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E519D-719D-8CC3-307B-978FC26A6524}"/>
              </a:ext>
            </a:extLst>
          </p:cNvPr>
          <p:cNvSpPr>
            <a:spLocks noGrp="1"/>
          </p:cNvSpPr>
          <p:nvPr>
            <p:ph type="title"/>
          </p:nvPr>
        </p:nvSpPr>
        <p:spPr/>
        <p:txBody>
          <a:bodyPr>
            <a:normAutofit fontScale="90000"/>
          </a:bodyPr>
          <a:lstStyle/>
          <a:p>
            <a:r>
              <a:rPr lang="en-IN" b="1" dirty="0"/>
              <a:t>Brief literature review and summary that leads to the research/literature gap</a:t>
            </a:r>
            <a:br>
              <a:rPr lang="en-IN" dirty="0"/>
            </a:br>
            <a:endParaRPr lang="en-US" dirty="0"/>
          </a:p>
        </p:txBody>
      </p:sp>
      <p:sp>
        <p:nvSpPr>
          <p:cNvPr id="3" name="Content Placeholder 2">
            <a:extLst>
              <a:ext uri="{FF2B5EF4-FFF2-40B4-BE49-F238E27FC236}">
                <a16:creationId xmlns:a16="http://schemas.microsoft.com/office/drawing/2014/main" id="{D0443A17-432D-5E8A-0822-9DF8BF162486}"/>
              </a:ext>
            </a:extLst>
          </p:cNvPr>
          <p:cNvSpPr>
            <a:spLocks noGrp="1"/>
          </p:cNvSpPr>
          <p:nvPr>
            <p:ph idx="1"/>
          </p:nvPr>
        </p:nvSpPr>
        <p:spPr/>
        <p:txBody>
          <a:bodyPr/>
          <a:lstStyle/>
          <a:p>
            <a:pPr lvl="0"/>
            <a:r>
              <a:rPr lang="en-IN" dirty="0"/>
              <a:t>Potential technological integrations are found in hybrid learning models.</a:t>
            </a:r>
          </a:p>
          <a:p>
            <a:pPr lvl="0"/>
            <a:r>
              <a:rPr lang="en-IN" dirty="0"/>
              <a:t>It enables lectures from video conferencing to advanced virtual devices [5].</a:t>
            </a:r>
          </a:p>
          <a:p>
            <a:pPr lvl="0"/>
            <a:r>
              <a:rPr lang="en-GB" dirty="0"/>
              <a:t>It is evident that the evolution of hybrid learning models in higher education has accelerated with the integration of Artificial Intelligence (AI).</a:t>
            </a:r>
            <a:endParaRPr lang="en-IN" dirty="0"/>
          </a:p>
          <a:p>
            <a:endParaRPr lang="en-US" dirty="0"/>
          </a:p>
        </p:txBody>
      </p:sp>
    </p:spTree>
    <p:extLst>
      <p:ext uri="{BB962C8B-B14F-4D97-AF65-F5344CB8AC3E}">
        <p14:creationId xmlns:p14="http://schemas.microsoft.com/office/powerpoint/2010/main" val="734566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BDBE6-5D5C-C17F-1B24-428EBF9B6F22}"/>
              </a:ext>
            </a:extLst>
          </p:cNvPr>
          <p:cNvSpPr>
            <a:spLocks noGrp="1"/>
          </p:cNvSpPr>
          <p:nvPr>
            <p:ph type="title"/>
          </p:nvPr>
        </p:nvSpPr>
        <p:spPr/>
        <p:txBody>
          <a:bodyPr/>
          <a:lstStyle/>
          <a:p>
            <a:r>
              <a:rPr lang="en-IN" b="1" dirty="0"/>
              <a:t>Research methodology</a:t>
            </a:r>
            <a:endParaRPr lang="en-US" dirty="0"/>
          </a:p>
        </p:txBody>
      </p:sp>
      <p:sp>
        <p:nvSpPr>
          <p:cNvPr id="3" name="Content Placeholder 2">
            <a:extLst>
              <a:ext uri="{FF2B5EF4-FFF2-40B4-BE49-F238E27FC236}">
                <a16:creationId xmlns:a16="http://schemas.microsoft.com/office/drawing/2014/main" id="{7941F05B-5DC2-7084-B28D-19F7128105FE}"/>
              </a:ext>
            </a:extLst>
          </p:cNvPr>
          <p:cNvSpPr>
            <a:spLocks noGrp="1"/>
          </p:cNvSpPr>
          <p:nvPr>
            <p:ph idx="1"/>
          </p:nvPr>
        </p:nvSpPr>
        <p:spPr/>
        <p:txBody>
          <a:bodyPr/>
          <a:lstStyle/>
          <a:p>
            <a:pPr lvl="0"/>
            <a:r>
              <a:rPr lang="en-IN" dirty="0"/>
              <a:t>This study follows mixed research methods that include both qualitative and quantitative research. </a:t>
            </a:r>
          </a:p>
          <a:p>
            <a:pPr lvl="0"/>
            <a:r>
              <a:rPr lang="en-IN" dirty="0"/>
              <a:t>Qualitative methods enable the study of benefits, challenges and the range of adaptation of hybrid learning models.</a:t>
            </a:r>
          </a:p>
          <a:p>
            <a:pPr lvl="0"/>
            <a:r>
              <a:rPr lang="en-GB" dirty="0"/>
              <a:t>For quantitative analysis, </a:t>
            </a:r>
            <a:r>
              <a:rPr lang="en-GB" b="1" dirty="0"/>
              <a:t>multiple regression analysis</a:t>
            </a:r>
            <a:r>
              <a:rPr lang="en-GB" dirty="0"/>
              <a:t> will be used to examine the predictive relationship between hybrid learning design factors</a:t>
            </a:r>
            <a:endParaRPr lang="en-IN" dirty="0"/>
          </a:p>
          <a:p>
            <a:endParaRPr lang="en-US" dirty="0"/>
          </a:p>
        </p:txBody>
      </p:sp>
    </p:spTree>
    <p:extLst>
      <p:ext uri="{BB962C8B-B14F-4D97-AF65-F5344CB8AC3E}">
        <p14:creationId xmlns:p14="http://schemas.microsoft.com/office/powerpoint/2010/main" val="4227393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5EC65-05AE-6F4E-0080-BDD56D91AB30}"/>
              </a:ext>
            </a:extLst>
          </p:cNvPr>
          <p:cNvSpPr>
            <a:spLocks noGrp="1"/>
          </p:cNvSpPr>
          <p:nvPr>
            <p:ph type="title"/>
          </p:nvPr>
        </p:nvSpPr>
        <p:spPr/>
        <p:txBody>
          <a:bodyPr/>
          <a:lstStyle/>
          <a:p>
            <a:r>
              <a:rPr lang="en-IN" b="1" dirty="0"/>
              <a:t>Research methodology</a:t>
            </a:r>
            <a:endParaRPr lang="en-US" dirty="0"/>
          </a:p>
        </p:txBody>
      </p:sp>
      <p:sp>
        <p:nvSpPr>
          <p:cNvPr id="3" name="Content Placeholder 2">
            <a:extLst>
              <a:ext uri="{FF2B5EF4-FFF2-40B4-BE49-F238E27FC236}">
                <a16:creationId xmlns:a16="http://schemas.microsoft.com/office/drawing/2014/main" id="{786AB25E-2C7E-28CA-C7D1-C217E9C79481}"/>
              </a:ext>
            </a:extLst>
          </p:cNvPr>
          <p:cNvSpPr>
            <a:spLocks noGrp="1"/>
          </p:cNvSpPr>
          <p:nvPr>
            <p:ph idx="1"/>
          </p:nvPr>
        </p:nvSpPr>
        <p:spPr/>
        <p:txBody>
          <a:bodyPr/>
          <a:lstStyle/>
          <a:p>
            <a:pPr lvl="0"/>
            <a:r>
              <a:rPr lang="en-IN" dirty="0"/>
              <a:t>Quantitative data analysis is done to evaluate the benefits and challenges of hybrid learning models.</a:t>
            </a:r>
          </a:p>
          <a:p>
            <a:pPr lvl="0"/>
            <a:r>
              <a:rPr lang="en-IN" dirty="0"/>
              <a:t>Qualitative analysis is done through thematic analysis.</a:t>
            </a:r>
          </a:p>
          <a:p>
            <a:pPr lvl="0"/>
            <a:r>
              <a:rPr lang="en-IN" dirty="0"/>
              <a:t>This mixed research method validates data through triangulation, analyses contextual data, and enables in-depth research for resolving research problems [4].</a:t>
            </a:r>
          </a:p>
          <a:p>
            <a:r>
              <a:rPr lang="en-GB" dirty="0"/>
              <a:t>Given that hybrid learning effectiveness involves subjective experiences and pedagogical complexity, relying solely on numerical data would limit interpretative depth.</a:t>
            </a:r>
            <a:endParaRPr lang="en-US" dirty="0"/>
          </a:p>
        </p:txBody>
      </p:sp>
    </p:spTree>
    <p:extLst>
      <p:ext uri="{BB962C8B-B14F-4D97-AF65-F5344CB8AC3E}">
        <p14:creationId xmlns:p14="http://schemas.microsoft.com/office/powerpoint/2010/main" val="339833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BC0C-A8C8-014B-73D3-BD53C310A48A}"/>
              </a:ext>
            </a:extLst>
          </p:cNvPr>
          <p:cNvSpPr>
            <a:spLocks noGrp="1"/>
          </p:cNvSpPr>
          <p:nvPr>
            <p:ph type="title"/>
          </p:nvPr>
        </p:nvSpPr>
        <p:spPr/>
        <p:txBody>
          <a:bodyPr/>
          <a:lstStyle/>
          <a:p>
            <a:r>
              <a:rPr lang="en-IN" b="1" dirty="0"/>
              <a:t> Project planning and resources</a:t>
            </a:r>
            <a:endParaRPr lang="en-US" dirty="0"/>
          </a:p>
        </p:txBody>
      </p:sp>
      <p:sp>
        <p:nvSpPr>
          <p:cNvPr id="3" name="Content Placeholder 2">
            <a:extLst>
              <a:ext uri="{FF2B5EF4-FFF2-40B4-BE49-F238E27FC236}">
                <a16:creationId xmlns:a16="http://schemas.microsoft.com/office/drawing/2014/main" id="{39A686DE-1497-ACCF-C7B9-0E5690502FB0}"/>
              </a:ext>
            </a:extLst>
          </p:cNvPr>
          <p:cNvSpPr>
            <a:spLocks noGrp="1"/>
          </p:cNvSpPr>
          <p:nvPr>
            <p:ph idx="1"/>
          </p:nvPr>
        </p:nvSpPr>
        <p:spPr/>
        <p:txBody>
          <a:bodyPr/>
          <a:lstStyle/>
          <a:p>
            <a:pPr lvl="0"/>
            <a:r>
              <a:rPr lang="en-IN" dirty="0"/>
              <a:t>This study is segmented into several phases, including literature review, research design, research strategy, data collection, analysis and reporting.</a:t>
            </a:r>
          </a:p>
          <a:p>
            <a:pPr lvl="0"/>
            <a:r>
              <a:rPr lang="en-GB" dirty="0"/>
              <a:t>For qualitative data, instead of only basic thematic analysis, the study will adopt a </a:t>
            </a:r>
            <a:r>
              <a:rPr lang="en-GB" b="1" dirty="0"/>
              <a:t>reflexive thematic analysis approach</a:t>
            </a:r>
            <a:r>
              <a:rPr lang="en-GB" dirty="0"/>
              <a:t> supported by qualitative data software</a:t>
            </a:r>
            <a:endParaRPr lang="en-IN" dirty="0"/>
          </a:p>
          <a:p>
            <a:pPr lvl="0"/>
            <a:r>
              <a:rPr lang="en-IN" dirty="0"/>
              <a:t>In this context, the mixed research method enables comprehensive guidance and flexibility throughout the research process [4].</a:t>
            </a:r>
          </a:p>
          <a:p>
            <a:endParaRPr lang="en-US" dirty="0"/>
          </a:p>
        </p:txBody>
      </p:sp>
    </p:spTree>
    <p:extLst>
      <p:ext uri="{BB962C8B-B14F-4D97-AF65-F5344CB8AC3E}">
        <p14:creationId xmlns:p14="http://schemas.microsoft.com/office/powerpoint/2010/main" val="338946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0EDFE-07A9-D5E2-7645-7B1409650406}"/>
              </a:ext>
            </a:extLst>
          </p:cNvPr>
          <p:cNvSpPr>
            <a:spLocks noGrp="1"/>
          </p:cNvSpPr>
          <p:nvPr>
            <p:ph type="title"/>
          </p:nvPr>
        </p:nvSpPr>
        <p:spPr/>
        <p:txBody>
          <a:bodyPr/>
          <a:lstStyle/>
          <a:p>
            <a:r>
              <a:rPr lang="en-IN" b="1" dirty="0"/>
              <a:t>Project impact and limitations</a:t>
            </a:r>
            <a:endParaRPr lang="en-US" dirty="0"/>
          </a:p>
        </p:txBody>
      </p:sp>
      <p:sp>
        <p:nvSpPr>
          <p:cNvPr id="3" name="Content Placeholder 2">
            <a:extLst>
              <a:ext uri="{FF2B5EF4-FFF2-40B4-BE49-F238E27FC236}">
                <a16:creationId xmlns:a16="http://schemas.microsoft.com/office/drawing/2014/main" id="{70781331-0A90-8CEF-DCEB-3D47972E95D6}"/>
              </a:ext>
            </a:extLst>
          </p:cNvPr>
          <p:cNvSpPr>
            <a:spLocks noGrp="1"/>
          </p:cNvSpPr>
          <p:nvPr>
            <p:ph idx="1"/>
          </p:nvPr>
        </p:nvSpPr>
        <p:spPr/>
        <p:txBody>
          <a:bodyPr/>
          <a:lstStyle/>
          <a:p>
            <a:pPr lvl="0"/>
            <a:r>
              <a:rPr lang="en-IN" dirty="0"/>
              <a:t>This study contributes to the positive academic impact of the adoption of hybrid learning models in UK higher education institutions.</a:t>
            </a:r>
          </a:p>
          <a:p>
            <a:pPr lvl="0"/>
            <a:r>
              <a:rPr lang="en-IN" dirty="0"/>
              <a:t>The findings approach how universities can improve curriculum and encourage students' collaborative studies in a hybrid environment.</a:t>
            </a:r>
          </a:p>
          <a:p>
            <a:r>
              <a:rPr lang="en-IN" dirty="0"/>
              <a:t>Reliability and validity will be assessed using </a:t>
            </a:r>
            <a:r>
              <a:rPr lang="en-IN" b="1" dirty="0" err="1"/>
              <a:t>Cronbach’s</a:t>
            </a:r>
            <a:r>
              <a:rPr lang="en-IN" b="1" dirty="0"/>
              <a:t> Alpha</a:t>
            </a:r>
            <a:r>
              <a:rPr lang="en-IN" dirty="0"/>
              <a:t> and </a:t>
            </a:r>
            <a:r>
              <a:rPr lang="en-IN" b="1" dirty="0"/>
              <a:t>Confirmatory Factor Analysis (CFA)</a:t>
            </a:r>
            <a:r>
              <a:rPr lang="en-IN" dirty="0"/>
              <a:t> to ensure measurement consistency.</a:t>
            </a:r>
            <a:endParaRPr lang="en-US" dirty="0"/>
          </a:p>
          <a:p>
            <a:endParaRPr lang="en-US" dirty="0"/>
          </a:p>
        </p:txBody>
      </p:sp>
    </p:spTree>
    <p:extLst>
      <p:ext uri="{BB962C8B-B14F-4D97-AF65-F5344CB8AC3E}">
        <p14:creationId xmlns:p14="http://schemas.microsoft.com/office/powerpoint/2010/main" val="2636112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Expected Outcomes: Expected Result</a:t>
            </a:r>
            <a:endParaRPr lang="en-US" dirty="0"/>
          </a:p>
        </p:txBody>
      </p:sp>
      <p:sp>
        <p:nvSpPr>
          <p:cNvPr id="3" name="Content Placeholder 2"/>
          <p:cNvSpPr>
            <a:spLocks noGrp="1"/>
          </p:cNvSpPr>
          <p:nvPr>
            <p:ph idx="1"/>
          </p:nvPr>
        </p:nvSpPr>
        <p:spPr/>
        <p:txBody>
          <a:bodyPr/>
          <a:lstStyle/>
          <a:p>
            <a:pPr algn="just"/>
            <a:r>
              <a:rPr lang="en-GB" dirty="0"/>
              <a:t>Challenges have been highlighted from this type of hybrid learning experience that can affect these engagements negatively. </a:t>
            </a:r>
          </a:p>
          <a:p>
            <a:pPr algn="just"/>
            <a:r>
              <a:rPr lang="en-GB" dirty="0"/>
              <a:t>It is identified in the previous research that inconsistent online activity-related participation due to digital fatigue and reduced interaction can lead to reduction of satisfaction and motivation among the students.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Expected Outcomes: Implications of the Study</a:t>
            </a:r>
            <a:endParaRPr lang="en-US" dirty="0"/>
          </a:p>
        </p:txBody>
      </p:sp>
      <p:sp>
        <p:nvSpPr>
          <p:cNvPr id="3" name="Content Placeholder 2"/>
          <p:cNvSpPr>
            <a:spLocks noGrp="1"/>
          </p:cNvSpPr>
          <p:nvPr>
            <p:ph idx="1"/>
          </p:nvPr>
        </p:nvSpPr>
        <p:spPr/>
        <p:txBody>
          <a:bodyPr/>
          <a:lstStyle/>
          <a:p>
            <a:r>
              <a:rPr lang="en-GB" dirty="0"/>
              <a:t>The findings will benefit </a:t>
            </a:r>
            <a:r>
              <a:rPr lang="en-GB" b="1" dirty="0"/>
              <a:t>future students</a:t>
            </a:r>
            <a:r>
              <a:rPr lang="en-GB" dirty="0"/>
              <a:t> by promoting more inclusive, flexible.</a:t>
            </a:r>
          </a:p>
          <a:p>
            <a:r>
              <a:rPr lang="en-GB" dirty="0"/>
              <a:t>Accessible hybrid learning environments that accommodate diverse learning styles, working students, international learners, and students with disabilities.</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Expected Outcomes: </a:t>
            </a:r>
            <a:r>
              <a:rPr lang="en-GB" dirty="0"/>
              <a:t>Limitations</a:t>
            </a:r>
            <a:endParaRPr lang="en-US" dirty="0"/>
          </a:p>
        </p:txBody>
      </p:sp>
      <p:sp>
        <p:nvSpPr>
          <p:cNvPr id="3" name="Content Placeholder 2"/>
          <p:cNvSpPr>
            <a:spLocks noGrp="1"/>
          </p:cNvSpPr>
          <p:nvPr>
            <p:ph idx="1"/>
          </p:nvPr>
        </p:nvSpPr>
        <p:spPr/>
        <p:txBody>
          <a:bodyPr/>
          <a:lstStyle/>
          <a:p>
            <a:r>
              <a:rPr lang="en-GB" dirty="0"/>
              <a:t>There are other important limitations like reliance on the self-reported data that is collected through surveys. </a:t>
            </a:r>
          </a:p>
          <a:p>
            <a:r>
              <a:rPr lang="en-GB" dirty="0"/>
              <a:t>Students and staff may miss important information in the survey leading to non-accuracy.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Timeline</a:t>
            </a:r>
          </a:p>
        </p:txBody>
      </p:sp>
      <p:graphicFrame>
        <p:nvGraphicFramePr>
          <p:cNvPr id="5" name="Table 4"/>
          <p:cNvGraphicFramePr>
            <a:graphicFrameLocks noGrp="1"/>
          </p:cNvGraphicFramePr>
          <p:nvPr/>
        </p:nvGraphicFramePr>
        <p:xfrm>
          <a:off x="742950" y="1390647"/>
          <a:ext cx="10306050" cy="5098171"/>
        </p:xfrm>
        <a:graphic>
          <a:graphicData uri="http://schemas.openxmlformats.org/drawingml/2006/table">
            <a:tbl>
              <a:tblPr/>
              <a:tblGrid>
                <a:gridCol w="3435350">
                  <a:extLst>
                    <a:ext uri="{9D8B030D-6E8A-4147-A177-3AD203B41FA5}">
                      <a16:colId xmlns:a16="http://schemas.microsoft.com/office/drawing/2014/main" val="20000"/>
                    </a:ext>
                  </a:extLst>
                </a:gridCol>
                <a:gridCol w="3435350">
                  <a:extLst>
                    <a:ext uri="{9D8B030D-6E8A-4147-A177-3AD203B41FA5}">
                      <a16:colId xmlns:a16="http://schemas.microsoft.com/office/drawing/2014/main" val="20001"/>
                    </a:ext>
                  </a:extLst>
                </a:gridCol>
                <a:gridCol w="3435350">
                  <a:extLst>
                    <a:ext uri="{9D8B030D-6E8A-4147-A177-3AD203B41FA5}">
                      <a16:colId xmlns:a16="http://schemas.microsoft.com/office/drawing/2014/main" val="20002"/>
                    </a:ext>
                  </a:extLst>
                </a:gridCol>
              </a:tblGrid>
              <a:tr h="202093">
                <a:tc>
                  <a:txBody>
                    <a:bodyPr/>
                    <a:lstStyle/>
                    <a:p>
                      <a:pPr algn="just">
                        <a:lnSpc>
                          <a:spcPct val="150000"/>
                        </a:lnSpc>
                        <a:spcAft>
                          <a:spcPts val="0"/>
                        </a:spcAft>
                      </a:pPr>
                      <a:r>
                        <a:rPr lang="en-IN" sz="1200" b="1">
                          <a:latin typeface="Times New Roman"/>
                          <a:ea typeface="Arial"/>
                          <a:cs typeface="Arial"/>
                        </a:rPr>
                        <a:t>Timeframe</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b="1">
                          <a:latin typeface="Times New Roman"/>
                          <a:ea typeface="Arial"/>
                          <a:cs typeface="Arial"/>
                        </a:rPr>
                        <a:t>Research Activity</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b="1">
                          <a:latin typeface="Times New Roman"/>
                          <a:ea typeface="Arial"/>
                          <a:cs typeface="Arial"/>
                        </a:rPr>
                        <a:t>Key Milestone</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98391">
                <a:tc>
                  <a:txBody>
                    <a:bodyPr/>
                    <a:lstStyle/>
                    <a:p>
                      <a:pPr algn="just">
                        <a:lnSpc>
                          <a:spcPct val="150000"/>
                        </a:lnSpc>
                        <a:spcAft>
                          <a:spcPts val="0"/>
                        </a:spcAft>
                      </a:pPr>
                      <a:r>
                        <a:rPr lang="en-IN" sz="1200">
                          <a:latin typeface="Times New Roman"/>
                          <a:ea typeface="Arial"/>
                          <a:cs typeface="Arial"/>
                        </a:rPr>
                        <a:t>Month 1</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Finalise research topic, refine research objectives, and obtain supervisor feedback. Conduct preliminary reading to strengthen the theoretical foundation.</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Approved research direction</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98391">
                <a:tc>
                  <a:txBody>
                    <a:bodyPr/>
                    <a:lstStyle/>
                    <a:p>
                      <a:pPr algn="just">
                        <a:lnSpc>
                          <a:spcPct val="150000"/>
                        </a:lnSpc>
                        <a:spcAft>
                          <a:spcPts val="0"/>
                        </a:spcAft>
                      </a:pPr>
                      <a:r>
                        <a:rPr lang="en-IN" sz="1200">
                          <a:latin typeface="Times New Roman"/>
                          <a:ea typeface="Arial"/>
                          <a:cs typeface="Arial"/>
                        </a:rPr>
                        <a:t>Month 2</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Complete an extensive literature review and finalise the research methodology, including survey design and ethical considerations. Submit ethics application if required.</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Literature and methodology completed</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98391">
                <a:tc>
                  <a:txBody>
                    <a:bodyPr/>
                    <a:lstStyle/>
                    <a:p>
                      <a:pPr algn="just">
                        <a:lnSpc>
                          <a:spcPct val="150000"/>
                        </a:lnSpc>
                        <a:spcAft>
                          <a:spcPts val="0"/>
                        </a:spcAft>
                      </a:pPr>
                      <a:r>
                        <a:rPr lang="en-IN" sz="1200">
                          <a:latin typeface="Times New Roman"/>
                          <a:ea typeface="Arial"/>
                          <a:cs typeface="Arial"/>
                        </a:rPr>
                        <a:t>Month 3</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Develop and pilot the questionnaire to ensure clarity and reliability. Distribute surveys to students and educators across selected institutions.</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Data collection initiated</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598793">
                <a:tc>
                  <a:txBody>
                    <a:bodyPr/>
                    <a:lstStyle/>
                    <a:p>
                      <a:pPr algn="just">
                        <a:lnSpc>
                          <a:spcPct val="150000"/>
                        </a:lnSpc>
                        <a:spcAft>
                          <a:spcPts val="0"/>
                        </a:spcAft>
                      </a:pPr>
                      <a:r>
                        <a:rPr lang="en-IN" sz="1200">
                          <a:latin typeface="Times New Roman"/>
                          <a:ea typeface="Arial"/>
                          <a:cs typeface="Arial"/>
                        </a:rPr>
                        <a:t>Month 4</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Continue data collection and begin organising responses. Clean and prepare the dataset for analysis.</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Dataset ready for analysis</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798391">
                <a:tc>
                  <a:txBody>
                    <a:bodyPr/>
                    <a:lstStyle/>
                    <a:p>
                      <a:pPr algn="just">
                        <a:lnSpc>
                          <a:spcPct val="150000"/>
                        </a:lnSpc>
                        <a:spcAft>
                          <a:spcPts val="0"/>
                        </a:spcAft>
                      </a:pPr>
                      <a:r>
                        <a:rPr lang="en-IN" sz="1200">
                          <a:latin typeface="Times New Roman"/>
                          <a:ea typeface="Arial"/>
                          <a:cs typeface="Arial"/>
                        </a:rPr>
                        <a:t>Month 5</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Conduct quantitative and qualitative data analysis using appropriate software tools. Interpret findings in relation to research objectives.</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Results generated</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798391">
                <a:tc>
                  <a:txBody>
                    <a:bodyPr/>
                    <a:lstStyle/>
                    <a:p>
                      <a:pPr algn="just">
                        <a:lnSpc>
                          <a:spcPct val="150000"/>
                        </a:lnSpc>
                        <a:spcAft>
                          <a:spcPts val="0"/>
                        </a:spcAft>
                      </a:pPr>
                      <a:r>
                        <a:rPr lang="en-IN" sz="1200">
                          <a:latin typeface="Times New Roman"/>
                          <a:ea typeface="Arial"/>
                          <a:cs typeface="Arial"/>
                        </a:rPr>
                        <a:t>Month 6</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latin typeface="Times New Roman"/>
                          <a:ea typeface="Arial"/>
                          <a:cs typeface="Arial"/>
                        </a:rPr>
                        <a:t>Compile the final research report, including discussion, conclusions, and recommendations. Review, edit, and submit the completed study.</a:t>
                      </a:r>
                      <a:endParaRPr lang="en-US" sz="160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dirty="0">
                          <a:latin typeface="Times New Roman"/>
                          <a:ea typeface="Arial"/>
                          <a:cs typeface="Arial"/>
                        </a:rPr>
                        <a:t>Final submission</a:t>
                      </a:r>
                      <a:endParaRPr lang="en-US" sz="1600" dirty="0">
                        <a:latin typeface="Times New Roman"/>
                        <a:ea typeface="Arial"/>
                        <a:cs typeface="Arial"/>
                      </a:endParaRPr>
                    </a:p>
                  </a:txBody>
                  <a:tcPr marL="61576" marR="61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C3EF-2F8E-68B6-BD23-0EBAF905890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0809D0D-42B1-6515-FF80-386CAD04426F}"/>
              </a:ext>
            </a:extLst>
          </p:cNvPr>
          <p:cNvSpPr>
            <a:spLocks noGrp="1"/>
          </p:cNvSpPr>
          <p:nvPr>
            <p:ph idx="1"/>
          </p:nvPr>
        </p:nvSpPr>
        <p:spPr/>
        <p:txBody>
          <a:bodyPr>
            <a:normAutofit fontScale="62500" lnSpcReduction="20000"/>
          </a:bodyPr>
          <a:lstStyle/>
          <a:p>
            <a:r>
              <a:rPr lang="en-IN" dirty="0"/>
              <a:t>[1] Crick, Tom, Tom Prickett, Christina Vasiliou, </a:t>
            </a:r>
            <a:r>
              <a:rPr lang="en-IN" dirty="0" err="1"/>
              <a:t>Neeranjan</a:t>
            </a:r>
            <a:r>
              <a:rPr lang="en-IN" dirty="0"/>
              <a:t> </a:t>
            </a:r>
            <a:r>
              <a:rPr lang="en-IN" dirty="0" err="1"/>
              <a:t>Chitare</a:t>
            </a:r>
            <a:r>
              <a:rPr lang="en-IN" dirty="0"/>
              <a:t>, and Ian Watson. "Exploring computing students' post-pandemic learning preferences with workshops: A UK institutional case study." In </a:t>
            </a:r>
            <a:r>
              <a:rPr lang="en-IN" i="1" dirty="0"/>
              <a:t>Proceedings of the 2023 Conference on Innovation and Technology in Computer Science Education V. 1</a:t>
            </a:r>
            <a:r>
              <a:rPr lang="en-IN" dirty="0"/>
              <a:t>, pp. 173-179. 2023.</a:t>
            </a:r>
          </a:p>
          <a:p>
            <a:r>
              <a:rPr lang="en-IN" dirty="0"/>
              <a:t>[2] </a:t>
            </a:r>
            <a:r>
              <a:rPr lang="en-IN" dirty="0" err="1"/>
              <a:t>Shimkovich</a:t>
            </a:r>
            <a:r>
              <a:rPr lang="en-IN" dirty="0"/>
              <a:t>, Elena D., Guzel F. </a:t>
            </a:r>
            <a:r>
              <a:rPr lang="en-IN" dirty="0" err="1"/>
              <a:t>Makhmutova</a:t>
            </a:r>
            <a:r>
              <a:rPr lang="en-IN" dirty="0"/>
              <a:t>, Darya A. Ivanova, and Raisa D. </a:t>
            </a:r>
            <a:r>
              <a:rPr lang="en-IN" dirty="0" err="1"/>
              <a:t>Urunova</a:t>
            </a:r>
            <a:r>
              <a:rPr lang="en-IN" dirty="0"/>
              <a:t>. "Advantages and disadvantages of hybrid learning for international students." </a:t>
            </a:r>
            <a:r>
              <a:rPr lang="en-IN" i="1" dirty="0"/>
              <a:t>ARPHA Proceedings</a:t>
            </a:r>
            <a:r>
              <a:rPr lang="en-IN" dirty="0"/>
              <a:t> 5 (2022): 1533-1544.</a:t>
            </a:r>
          </a:p>
          <a:p>
            <a:r>
              <a:rPr lang="en-IN" dirty="0"/>
              <a:t>[3] De Bruijn-</a:t>
            </a:r>
            <a:r>
              <a:rPr lang="en-IN" dirty="0" err="1"/>
              <a:t>Smolders</a:t>
            </a:r>
            <a:r>
              <a:rPr lang="en-IN" dirty="0"/>
              <a:t>, Monique, and F. R. Prinsen. "Effective student engagement with blended learning: A systematic review." </a:t>
            </a:r>
            <a:r>
              <a:rPr lang="en-IN" i="1" dirty="0" err="1"/>
              <a:t>Heliyon</a:t>
            </a:r>
            <a:r>
              <a:rPr lang="en-IN" dirty="0"/>
              <a:t> 10, no. 23 (2024).</a:t>
            </a:r>
          </a:p>
          <a:p>
            <a:r>
              <a:rPr lang="en-IN" dirty="0"/>
              <a:t>[4] </a:t>
            </a:r>
            <a:r>
              <a:rPr lang="en-IN" dirty="0" err="1"/>
              <a:t>Oranga</a:t>
            </a:r>
            <a:r>
              <a:rPr lang="en-IN" dirty="0"/>
              <a:t>, Josephine. "Mixed methods research: application, advantages and challenges." </a:t>
            </a:r>
            <a:r>
              <a:rPr lang="en-IN" i="1" dirty="0"/>
              <a:t>Journal of Accounting Research, Utility Finance and Digital Assets</a:t>
            </a:r>
            <a:r>
              <a:rPr lang="en-IN" dirty="0"/>
              <a:t> 3, no. 4 (2025): 370-375.</a:t>
            </a:r>
          </a:p>
          <a:p>
            <a:r>
              <a:rPr lang="en-IN" dirty="0"/>
              <a:t>[5] </a:t>
            </a:r>
            <a:r>
              <a:rPr lang="en-IN" dirty="0" err="1"/>
              <a:t>Gudoniene</a:t>
            </a:r>
            <a:r>
              <a:rPr lang="en-IN" dirty="0"/>
              <a:t>, Daina, Evelina </a:t>
            </a:r>
            <a:r>
              <a:rPr lang="en-IN" dirty="0" err="1"/>
              <a:t>Staneviciene</a:t>
            </a:r>
            <a:r>
              <a:rPr lang="en-IN" dirty="0"/>
              <a:t>, Isabel Huet, Jochen Dickel, Djibril Dieng, Joël </a:t>
            </a:r>
            <a:r>
              <a:rPr lang="en-IN" dirty="0" err="1"/>
              <a:t>Degroote</a:t>
            </a:r>
            <a:r>
              <a:rPr lang="en-IN" dirty="0"/>
              <a:t>, Vitor Rocio, Rita </a:t>
            </a:r>
            <a:r>
              <a:rPr lang="en-IN" dirty="0" err="1"/>
              <a:t>Butkiene</a:t>
            </a:r>
            <a:r>
              <a:rPr lang="en-IN" dirty="0"/>
              <a:t>, and Diogo Casanova. "Hybrid teaching and learning in higher education: A systematic literature review." </a:t>
            </a:r>
            <a:r>
              <a:rPr lang="en-IN" i="1" dirty="0"/>
              <a:t>Sustainability</a:t>
            </a:r>
            <a:r>
              <a:rPr lang="en-IN" dirty="0"/>
              <a:t> 17, no. 2 (2025): 756.</a:t>
            </a:r>
          </a:p>
          <a:p>
            <a:r>
              <a:rPr lang="en-IN" dirty="0"/>
              <a:t>[6] Hamid, Riza. "Exploring the effectiveness of hybrid learning models in higher education post-pandemic." </a:t>
            </a:r>
            <a:r>
              <a:rPr lang="en-IN" i="1" dirty="0"/>
              <a:t>International Journal of Post Axial: Futuristic Teaching and Learning</a:t>
            </a:r>
            <a:r>
              <a:rPr lang="en-IN" dirty="0"/>
              <a:t> (2024): 177-191.</a:t>
            </a:r>
          </a:p>
          <a:p>
            <a:r>
              <a:rPr lang="en-IN" dirty="0"/>
              <a:t>[7] Han, Xiaotian. "Associations between effectiveness of blended learning, student engagement, student learning outcomes, and student academic motivation in higher education." </a:t>
            </a:r>
            <a:r>
              <a:rPr lang="en-IN" i="1" dirty="0"/>
              <a:t>Education and Information Technologies</a:t>
            </a:r>
            <a:r>
              <a:rPr lang="en-IN" dirty="0"/>
              <a:t> 30, no. 8 (2025): 10535-10565.</a:t>
            </a:r>
          </a:p>
          <a:p>
            <a:r>
              <a:rPr lang="en-IN" dirty="0"/>
              <a:t>[8] Acosta-Gonzaga, Elizabeth, and Elena Fabiola Ruiz-Ledesma. "Students’ emotions and engagement in the emerging hybrid learning environment during the COVID-19 pandemic." </a:t>
            </a:r>
            <a:r>
              <a:rPr lang="en-IN" i="1" dirty="0"/>
              <a:t>Sustainability</a:t>
            </a:r>
            <a:r>
              <a:rPr lang="en-IN" dirty="0"/>
              <a:t> 14, no. 16 (2022): 10236.</a:t>
            </a:r>
          </a:p>
          <a:p>
            <a:endParaRPr lang="en-US" dirty="0"/>
          </a:p>
        </p:txBody>
      </p:sp>
    </p:spTree>
    <p:extLst>
      <p:ext uri="{BB962C8B-B14F-4D97-AF65-F5344CB8AC3E}">
        <p14:creationId xmlns:p14="http://schemas.microsoft.com/office/powerpoint/2010/main" val="8447947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{426D1B59-D1F5-9E42-BA28-2E1D3C61BDAE}tf10001060</Template>
  <TotalTime>234</TotalTime>
  <Words>3581</Words>
  <Application>Microsoft Macintosh PowerPoint</Application>
  <PresentationFormat>Widescreen</PresentationFormat>
  <Paragraphs>125</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Effectiveness of Hybrid Learning Models Post-Pandemic </vt:lpstr>
      <vt:lpstr>Research context/background</vt:lpstr>
      <vt:lpstr>Research Problem [based on the identified research/Literature Gap] </vt:lpstr>
      <vt:lpstr>Research Aim and Objectives</vt:lpstr>
      <vt:lpstr>Brief literature review and summary that leads to the research/literature gap</vt:lpstr>
      <vt:lpstr>Brief literature review and summary that leads to the research/literature gap </vt:lpstr>
      <vt:lpstr>Research methodology</vt:lpstr>
      <vt:lpstr>Research methodology</vt:lpstr>
      <vt:lpstr> Project planning and resources</vt:lpstr>
      <vt:lpstr>Project impact and limitations</vt:lpstr>
      <vt:lpstr>Expected Outcomes: Expected Result</vt:lpstr>
      <vt:lpstr>Expected Outcomes: Implications of the Study</vt:lpstr>
      <vt:lpstr>Expected Outcomes: Limitations</vt:lpstr>
      <vt:lpstr>Timeline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Effectiveness of Hybrid Learning Models Post-Pandemic </dc:title>
  <dc:subject/>
  <dc:creator/>
  <cp:keywords/>
  <dc:description/>
  <cp:lastModifiedBy>amar sohail</cp:lastModifiedBy>
  <cp:revision>10</cp:revision>
  <dcterms:created xsi:type="dcterms:W3CDTF">2026-02-09T11:42:41Z</dcterms:created>
  <dcterms:modified xsi:type="dcterms:W3CDTF">2026-03-06T10:03:24Z</dcterms:modified>
  <cp:category/>
</cp:coreProperties>
</file>